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1" r:id="rId1"/>
    <p:sldMasterId id="2147483763" r:id="rId2"/>
  </p:sldMasterIdLst>
  <p:notesMasterIdLst>
    <p:notesMasterId r:id="rId46"/>
  </p:notesMasterIdLst>
  <p:handoutMasterIdLst>
    <p:handoutMasterId r:id="rId47"/>
  </p:handoutMasterIdLst>
  <p:sldIdLst>
    <p:sldId id="1407" r:id="rId3"/>
    <p:sldId id="1339" r:id="rId4"/>
    <p:sldId id="1340" r:id="rId5"/>
    <p:sldId id="870" r:id="rId6"/>
    <p:sldId id="1348" r:id="rId7"/>
    <p:sldId id="1351" r:id="rId8"/>
    <p:sldId id="1300" r:id="rId9"/>
    <p:sldId id="1357" r:id="rId10"/>
    <p:sldId id="1358" r:id="rId11"/>
    <p:sldId id="1359" r:id="rId12"/>
    <p:sldId id="1361" r:id="rId13"/>
    <p:sldId id="1364" r:id="rId14"/>
    <p:sldId id="1367" r:id="rId15"/>
    <p:sldId id="1302" r:id="rId16"/>
    <p:sldId id="1341" r:id="rId17"/>
    <p:sldId id="1343" r:id="rId18"/>
    <p:sldId id="1345" r:id="rId19"/>
    <p:sldId id="1354" r:id="rId20"/>
    <p:sldId id="1372" r:id="rId21"/>
    <p:sldId id="1416" r:id="rId22"/>
    <p:sldId id="1373" r:id="rId23"/>
    <p:sldId id="1375" r:id="rId24"/>
    <p:sldId id="1376" r:id="rId25"/>
    <p:sldId id="1378" r:id="rId26"/>
    <p:sldId id="1342" r:id="rId27"/>
    <p:sldId id="1394" r:id="rId28"/>
    <p:sldId id="1395" r:id="rId29"/>
    <p:sldId id="1396" r:id="rId30"/>
    <p:sldId id="1381" r:id="rId31"/>
    <p:sldId id="1397" r:id="rId32"/>
    <p:sldId id="1408" r:id="rId33"/>
    <p:sldId id="1410" r:id="rId34"/>
    <p:sldId id="1399" r:id="rId35"/>
    <p:sldId id="1411" r:id="rId36"/>
    <p:sldId id="1412" r:id="rId37"/>
    <p:sldId id="1413" r:id="rId38"/>
    <p:sldId id="1414" r:id="rId39"/>
    <p:sldId id="1415" r:id="rId40"/>
    <p:sldId id="1383" r:id="rId41"/>
    <p:sldId id="1402" r:id="rId42"/>
    <p:sldId id="1406" r:id="rId43"/>
    <p:sldId id="1380" r:id="rId44"/>
    <p:sldId id="871" r:id="rId4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8858695-0061-9662-1B37-F89A28DD77FE}" name="Pietrasiewicz Adam" initials="PA" userId="S::a.pietrasiewicz@mc.gov.pl::b470dfb2-10f8-4a94-8a87-b1a4d8d152d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A6C"/>
    <a:srgbClr val="1B676B"/>
    <a:srgbClr val="008000"/>
    <a:srgbClr val="245C8D"/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63" autoAdjust="0"/>
    <p:restoredTop sz="94094" autoAdjust="0"/>
  </p:normalViewPr>
  <p:slideViewPr>
    <p:cSldViewPr snapToGrid="0">
      <p:cViewPr varScale="1">
        <p:scale>
          <a:sx n="74" d="100"/>
          <a:sy n="74" d="100"/>
        </p:scale>
        <p:origin x="96" y="725"/>
      </p:cViewPr>
      <p:guideLst/>
    </p:cSldViewPr>
  </p:slideViewPr>
  <p:outlineViewPr>
    <p:cViewPr>
      <p:scale>
        <a:sx n="33" d="100"/>
        <a:sy n="33" d="100"/>
      </p:scale>
      <p:origin x="0" y="-3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216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09.08.2023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7494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icons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AB5F14-90A8-4030-9E04-D33DBF0BB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BDD4FE0-350F-4067-A5E8-5C41F8E0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D7F1D57-D3E5-4961-BD0A-D0D7ED18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D0BBE8-AF72-487C-984C-C837E6908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1DF880-04E5-411E-9125-835DDB39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823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63D45-2CD0-4968-B48B-80DA7C9C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9FEDA3A-81D5-4E08-B6CA-ABF4D892A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F84FE0-D769-4B70-8F46-481491185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2BFB99-12E8-4E2D-A1B4-03E80F79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CB40AE-08AB-4087-8EBD-01D01000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62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E940544-0352-4FC8-8175-81912D1FC6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A682ED-8AC1-408D-B1FA-744A0097D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58622CE-D90F-4639-A6D3-AFA4746F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20EEE9-11CA-455B-AD11-3B700B17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FF4DB8-A339-4749-8B55-083214F28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57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kcj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1477410-F6E0-4A09-D012-F4D414621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258" y="1010330"/>
            <a:ext cx="4702742" cy="5241727"/>
          </a:xfrm>
          <a:prstGeom prst="rect">
            <a:avLst/>
          </a:prstGeom>
        </p:spPr>
      </p:pic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/>
        </p:nvSpPr>
        <p:spPr>
          <a:xfrm>
            <a:off x="1015468" y="0"/>
            <a:ext cx="10171426" cy="18590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14" dirty="0">
                <a:solidFill>
                  <a:schemeClr val="tx2"/>
                </a:solidFill>
              </a:rPr>
              <a:t>Instrukcja korzystania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BA7AAD5-B6DD-4A21-BC91-3580685C723E}"/>
              </a:ext>
            </a:extLst>
          </p:cNvPr>
          <p:cNvSpPr/>
          <p:nvPr/>
        </p:nvSpPr>
        <p:spPr>
          <a:xfrm>
            <a:off x="7489258" y="2191601"/>
            <a:ext cx="4702742" cy="406045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46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/>
        </p:nvSpPr>
        <p:spPr>
          <a:xfrm>
            <a:off x="1015469" y="2191601"/>
            <a:ext cx="5845523" cy="38895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482"/>
              </a:spcAft>
            </a:pPr>
            <a:r>
              <a:rPr lang="pl-PL" sz="1286" dirty="0"/>
              <a:t>Niniejszy szablon zawiera </a:t>
            </a:r>
            <a:r>
              <a:rPr lang="pl-PL" sz="1286" b="1" dirty="0"/>
              <a:t>ponad 30 różnych układów slajdów.</a:t>
            </a:r>
          </a:p>
          <a:p>
            <a:pPr marL="0" lvl="4" indent="0">
              <a:spcAft>
                <a:spcPts val="482"/>
              </a:spcAft>
            </a:pPr>
            <a:r>
              <a:rPr lang="pl-PL" sz="1286" b="1" dirty="0">
                <a:solidFill>
                  <a:schemeClr val="accent3"/>
                </a:solidFill>
              </a:rPr>
              <a:t>Aby dodać slajd należy kliknąć jak na obrazku obok &gt;&gt;</a:t>
            </a:r>
          </a:p>
          <a:p>
            <a:pPr marL="0" indent="0">
              <a:spcAft>
                <a:spcPts val="482"/>
              </a:spcAft>
              <a:buNone/>
            </a:pPr>
            <a:r>
              <a:rPr lang="pl-PL" sz="1286" dirty="0"/>
              <a:t>Każdy układ posiada odpowiednie „ramki” (</a:t>
            </a:r>
            <a:r>
              <a:rPr lang="pl-PL" sz="1286" dirty="0" err="1"/>
              <a:t>placeholder’y</a:t>
            </a:r>
            <a:r>
              <a:rPr lang="pl-PL" sz="1286" dirty="0"/>
              <a:t>) </a:t>
            </a:r>
            <a:br>
              <a:rPr lang="pl-PL" sz="1286" dirty="0"/>
            </a:br>
            <a:r>
              <a:rPr lang="pl-PL" sz="1286" dirty="0"/>
              <a:t>na </a:t>
            </a:r>
            <a:r>
              <a:rPr lang="pl-PL" sz="1286" dirty="0" err="1"/>
              <a:t>content</a:t>
            </a:r>
            <a:r>
              <a:rPr lang="pl-PL" sz="1286" dirty="0"/>
              <a:t> oraz linie pomocnicze (prowadnice), wyznaczające obszary do umieszczania </a:t>
            </a:r>
            <a:r>
              <a:rPr lang="pl-PL" sz="1286" dirty="0" err="1"/>
              <a:t>contentu</a:t>
            </a:r>
            <a:r>
              <a:rPr lang="pl-PL" sz="1286" dirty="0"/>
              <a:t>.</a:t>
            </a:r>
          </a:p>
          <a:p>
            <a:pPr marL="0" indent="0">
              <a:spcAft>
                <a:spcPts val="482"/>
              </a:spcAft>
              <a:buNone/>
            </a:pPr>
            <a:r>
              <a:rPr lang="pl-PL" sz="1286" dirty="0"/>
              <a:t>Prowadnice włączamy klikając prawym przyciskiem myszy </a:t>
            </a:r>
            <a:br>
              <a:rPr lang="pl-PL" sz="1286" dirty="0"/>
            </a:br>
            <a:r>
              <a:rPr lang="pl-PL" sz="1286" dirty="0"/>
              <a:t>w puste tło -&gt; „Siatka i prowadnice” -&gt; „Prowadnice”.</a:t>
            </a:r>
          </a:p>
          <a:p>
            <a:pPr marL="0" indent="0">
              <a:spcAft>
                <a:spcPts val="482"/>
              </a:spcAft>
              <a:buNone/>
            </a:pPr>
            <a:endParaRPr lang="pl-PL" sz="1286" dirty="0"/>
          </a:p>
        </p:txBody>
      </p:sp>
    </p:spTree>
    <p:extLst>
      <p:ext uri="{BB962C8B-B14F-4D97-AF65-F5344CB8AC3E}">
        <p14:creationId xmlns:p14="http://schemas.microsoft.com/office/powerpoint/2010/main" val="7485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re prakty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B58674FE-3756-492D-AC59-896253A7F5EB}"/>
              </a:ext>
            </a:extLst>
          </p:cNvPr>
          <p:cNvSpPr txBox="1">
            <a:spLocks/>
          </p:cNvSpPr>
          <p:nvPr/>
        </p:nvSpPr>
        <p:spPr>
          <a:xfrm>
            <a:off x="1015468" y="0"/>
            <a:ext cx="10171426" cy="18590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14" dirty="0">
                <a:solidFill>
                  <a:schemeClr val="tx2"/>
                </a:solidFill>
              </a:rPr>
              <a:t>Dobre praktyki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60C4DF-91DC-4520-87DC-F6385E0EA66B}"/>
              </a:ext>
            </a:extLst>
          </p:cNvPr>
          <p:cNvSpPr txBox="1"/>
          <p:nvPr/>
        </p:nvSpPr>
        <p:spPr>
          <a:xfrm>
            <a:off x="1015469" y="2191601"/>
            <a:ext cx="4912775" cy="38895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482"/>
              </a:spcAft>
            </a:pPr>
            <a:r>
              <a:rPr lang="pl-PL" sz="1125" b="1" dirty="0">
                <a:solidFill>
                  <a:schemeClr val="accent4"/>
                </a:solidFill>
              </a:rPr>
              <a:t>Zalecane praktyki:</a:t>
            </a:r>
          </a:p>
          <a:p>
            <a:pPr marL="229629" lvl="4" indent="-229629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dirty="0"/>
              <a:t>Dodawanie swoich zdjęć, schematów, treści, wykresów etc.  </a:t>
            </a:r>
          </a:p>
          <a:p>
            <a:pPr marL="229629" lvl="4" indent="-229629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dirty="0"/>
              <a:t>Zmienianie wielkości czcionki w tekście podstawowym </a:t>
            </a:r>
            <a:br>
              <a:rPr lang="pl-PL" sz="1125" dirty="0"/>
            </a:br>
            <a:r>
              <a:rPr lang="pl-PL" sz="1125" dirty="0"/>
              <a:t>(możliwie jak najmniej).</a:t>
            </a:r>
          </a:p>
          <a:p>
            <a:pPr marL="229629" lvl="4" indent="-229629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dirty="0"/>
              <a:t>Przesuwanie </a:t>
            </a:r>
            <a:r>
              <a:rPr lang="pl-PL" sz="1125" dirty="0" err="1"/>
              <a:t>placeholderów</a:t>
            </a:r>
            <a:r>
              <a:rPr lang="pl-PL" sz="1125" dirty="0"/>
              <a:t>, ale tylko w ramach wyznaczonych prowadnicami linii (zachowujemy marginesy i odstępy!), </a:t>
            </a:r>
            <a:br>
              <a:rPr lang="pl-PL" sz="1125" dirty="0"/>
            </a:br>
            <a:r>
              <a:rPr lang="pl-PL" sz="1125" dirty="0"/>
              <a:t>np. zamiast dwóch kolumn zrobić jedną szeroką, </a:t>
            </a:r>
            <a:br>
              <a:rPr lang="pl-PL" sz="1125" dirty="0"/>
            </a:br>
            <a:r>
              <a:rPr lang="pl-PL" sz="1125" dirty="0"/>
              <a:t>albo zrobić tylko dwie kolumny bez nagłówków.</a:t>
            </a:r>
          </a:p>
          <a:p>
            <a:pPr marL="229629" lvl="4" indent="-229629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dirty="0"/>
              <a:t>Utrzymanie spójności w odległościach między elementami, wielkości czcionek.</a:t>
            </a:r>
          </a:p>
          <a:p>
            <a:pPr marL="229629" lvl="4" indent="-229629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dirty="0"/>
              <a:t>Dbanie o odpowiednią ilość „powietrza” w prezentacji.</a:t>
            </a:r>
          </a:p>
          <a:p>
            <a:pPr marL="229629" lvl="4" indent="-229629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dirty="0"/>
              <a:t>Używanie jak najmniejszej ilości treści pisanej </a:t>
            </a:r>
            <a:br>
              <a:rPr lang="pl-PL" sz="1125" dirty="0"/>
            </a:br>
            <a:r>
              <a:rPr lang="pl-PL" sz="1125" dirty="0"/>
              <a:t>i stosowanie </a:t>
            </a:r>
            <a:r>
              <a:rPr lang="pl-PL" sz="1125" dirty="0" err="1"/>
              <a:t>bullet</a:t>
            </a:r>
            <a:r>
              <a:rPr lang="pl-PL" sz="1125" dirty="0"/>
              <a:t> </a:t>
            </a:r>
            <a:r>
              <a:rPr lang="pl-PL" sz="1125" dirty="0" err="1"/>
              <a:t>pointów</a:t>
            </a:r>
            <a:r>
              <a:rPr lang="pl-PL" sz="1125" dirty="0"/>
              <a:t>.</a:t>
            </a:r>
          </a:p>
          <a:p>
            <a:pPr marL="229629" lvl="4" indent="-229629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dirty="0"/>
              <a:t>Używanie nie tylko zdjęć ale i ikon. </a:t>
            </a:r>
            <a:endParaRPr lang="pl-PL" sz="1125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2D44053-6685-4B5B-AE0C-E7EA44A1B45E}"/>
              </a:ext>
            </a:extLst>
          </p:cNvPr>
          <p:cNvSpPr txBox="1"/>
          <p:nvPr/>
        </p:nvSpPr>
        <p:spPr>
          <a:xfrm>
            <a:off x="6274118" y="2191601"/>
            <a:ext cx="4912775" cy="388951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lvl="4" indent="0">
              <a:spcAft>
                <a:spcPts val="482"/>
              </a:spcAft>
            </a:pPr>
            <a:r>
              <a:rPr lang="pl-PL" sz="1125" b="1" dirty="0">
                <a:solidFill>
                  <a:schemeClr val="accent1"/>
                </a:solidFill>
              </a:rPr>
              <a:t>Nie powinno się:</a:t>
            </a:r>
          </a:p>
          <a:p>
            <a:pPr marL="229629" lvl="4" indent="-229629" algn="l" defTabSz="914400" rtl="0" eaLnBrk="1" latinLnBrk="0" hangingPunct="1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wielkości czcionki nagłówków.</a:t>
            </a:r>
          </a:p>
          <a:p>
            <a:pPr marL="229629" lvl="4" indent="-229629" algn="l" defTabSz="914400" rtl="0" eaLnBrk="1" latinLnBrk="0" hangingPunct="1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Zmieniać kolorów na „przypadkowe”.  </a:t>
            </a:r>
          </a:p>
          <a:p>
            <a:pPr marL="229629" lvl="4" indent="-229629" algn="l" defTabSz="914400" rtl="0" eaLnBrk="1" latinLnBrk="0" hangingPunct="1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Wychodzić poza wskazane prowadnice (marginesy).</a:t>
            </a:r>
          </a:p>
          <a:p>
            <a:pPr marL="229629" lvl="4" indent="-229629" algn="l" defTabSz="914400" rtl="0" eaLnBrk="1" latinLnBrk="0" hangingPunct="1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Modyfikować wzorca szablonu.</a:t>
            </a:r>
          </a:p>
          <a:p>
            <a:pPr marL="229629" lvl="4" indent="-229629" algn="l" defTabSz="914400" rtl="0" eaLnBrk="1" latinLnBrk="0" hangingPunct="1">
              <a:spcAft>
                <a:spcPts val="482"/>
              </a:spcAft>
              <a:buFont typeface="Century Gothic" panose="020B0502020202020204" pitchFamily="34" charset="0"/>
              <a:buChar char="-"/>
            </a:pPr>
            <a:r>
              <a:rPr lang="pl-PL" sz="1125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Umieszczać dużej ilości tekstu na jednym slajdzie. Dużo lepszą praktyką jest rozbijanie jej na wiele slajdów z animacjami przejścia.</a:t>
            </a:r>
          </a:p>
        </p:txBody>
      </p:sp>
    </p:spTree>
    <p:extLst>
      <p:ext uri="{BB962C8B-B14F-4D97-AF65-F5344CB8AC3E}">
        <p14:creationId xmlns:p14="http://schemas.microsoft.com/office/powerpoint/2010/main" val="42927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KO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A8A83951-2D4A-5D0A-114C-484FCF858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398425"/>
            <a:ext cx="6111947" cy="365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ytuł 2">
            <a:extLst>
              <a:ext uri="{FF2B5EF4-FFF2-40B4-BE49-F238E27FC236}">
                <a16:creationId xmlns:a16="http://schemas.microsoft.com/office/drawing/2014/main" id="{A050A70A-1000-E9D1-95C3-F4AA62237152}"/>
              </a:ext>
            </a:extLst>
          </p:cNvPr>
          <p:cNvSpPr txBox="1">
            <a:spLocks/>
          </p:cNvSpPr>
          <p:nvPr/>
        </p:nvSpPr>
        <p:spPr>
          <a:xfrm>
            <a:off x="1015468" y="0"/>
            <a:ext cx="10171426" cy="101033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14" dirty="0">
                <a:solidFill>
                  <a:schemeClr val="tx2"/>
                </a:solidFill>
              </a:rPr>
              <a:t>Ikony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21E74448-4EDF-2C6B-A5E0-71BCE3300B02}"/>
              </a:ext>
            </a:extLst>
          </p:cNvPr>
          <p:cNvSpPr txBox="1"/>
          <p:nvPr/>
        </p:nvSpPr>
        <p:spPr>
          <a:xfrm>
            <a:off x="6279065" y="1398425"/>
            <a:ext cx="5745816" cy="365322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Dobrą praktyką jest korzystanie z ikon. Wykorzystujemy ikony z </a:t>
            </a:r>
          </a:p>
          <a:p>
            <a:pPr marL="0" marR="0" lvl="0" indent="0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3"/>
              </a:rPr>
              <a:t>https://fonts.google.com/icons</a:t>
            </a: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</a:p>
          <a:p>
            <a:pPr marL="0" marR="0" lvl="0" indent="0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Century Gothic" panose="020B0502020202020204" pitchFamily="34" charset="0"/>
              <a:buNone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Aby skorzystać z takich ikon:</a:t>
            </a:r>
          </a:p>
          <a:p>
            <a:pPr marL="275554" marR="0" lvl="0" indent="-275554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Wchodzimy na powyższy adres</a:t>
            </a:r>
          </a:p>
          <a:p>
            <a:pPr marL="275554" marR="0" lvl="0" indent="-275554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Ustawiamy „</a:t>
            </a:r>
            <a:r>
              <a:rPr kumimoji="0" lang="pl-PL" sz="1125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Customization</a:t>
            </a: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” jak na obrazku po lewej.</a:t>
            </a:r>
          </a:p>
          <a:p>
            <a:pPr marL="275554" marR="0" lvl="0" indent="-275554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pożądaną ikonę.</a:t>
            </a:r>
          </a:p>
          <a:p>
            <a:pPr marL="275554" marR="0" lvl="0" indent="-275554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Klikamy na dole po prawej przycisk „SVG” – pobierze nam się </a:t>
            </a:r>
            <a:b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plik wektorowy .</a:t>
            </a:r>
            <a:r>
              <a:rPr kumimoji="0" lang="pl-PL" sz="1125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z ikoną.</a:t>
            </a:r>
          </a:p>
          <a:p>
            <a:pPr marL="275554" marR="0" lvl="0" indent="-275554" algn="l" defTabSz="734812" rtl="0" eaLnBrk="1" fontAlgn="auto" latinLnBrk="0" hangingPunct="1">
              <a:lnSpc>
                <a:spcPct val="100000"/>
              </a:lnSpc>
              <a:spcBef>
                <a:spcPts val="804"/>
              </a:spcBef>
              <a:spcAft>
                <a:spcPts val="482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Przeciągamy plik .</a:t>
            </a:r>
            <a:r>
              <a:rPr kumimoji="0" lang="pl-PL" sz="1125" b="0" i="0" u="none" strike="noStrike" kern="1200" cap="none" spc="0" normalizeH="0" baseline="0" noProof="0" dirty="0" err="1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svg</a:t>
            </a: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na prezentację i zmieniamy mu dowolnie kolor, </a:t>
            </a:r>
            <a:b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pl-PL" sz="1125" b="0" i="0" u="none" strike="noStrike" kern="1200" cap="none" spc="0" normalizeH="0" baseline="0" noProof="0" dirty="0">
                <a:ln>
                  <a:noFill/>
                </a:ln>
                <a:solidFill>
                  <a:srgbClr val="212E3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rozmiar i położenie.</a:t>
            </a:r>
          </a:p>
        </p:txBody>
      </p:sp>
    </p:spTree>
    <p:extLst>
      <p:ext uri="{BB962C8B-B14F-4D97-AF65-F5344CB8AC3E}">
        <p14:creationId xmlns:p14="http://schemas.microsoft.com/office/powerpoint/2010/main" val="20467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4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1B2B265-E361-4268-A660-45DD9C8BF582}"/>
              </a:ext>
            </a:extLst>
          </p:cNvPr>
          <p:cNvSpPr/>
          <p:nvPr/>
        </p:nvSpPr>
        <p:spPr>
          <a:xfrm>
            <a:off x="-1" y="-1"/>
            <a:ext cx="4064426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46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0" y="2039020"/>
            <a:ext cx="2641271" cy="3323839"/>
          </a:xfrm>
        </p:spPr>
        <p:txBody>
          <a:bodyPr anchor="b"/>
          <a:lstStyle>
            <a:lvl1pPr algn="l">
              <a:defRPr sz="2813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80" y="5609174"/>
            <a:ext cx="2641271" cy="465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86">
                <a:solidFill>
                  <a:schemeClr val="bg1"/>
                </a:solidFill>
              </a:defRPr>
            </a:lvl1pPr>
            <a:lvl2pPr marL="367406" indent="0" algn="ctr">
              <a:buNone/>
              <a:defRPr sz="1607"/>
            </a:lvl2pPr>
            <a:lvl3pPr marL="734812" indent="0" algn="ctr">
              <a:buNone/>
              <a:defRPr sz="1446"/>
            </a:lvl3pPr>
            <a:lvl4pPr marL="1102218" indent="0" algn="ctr">
              <a:buNone/>
              <a:defRPr sz="1286"/>
            </a:lvl4pPr>
            <a:lvl5pPr marL="1469624" indent="0" algn="ctr">
              <a:buNone/>
              <a:defRPr sz="1286"/>
            </a:lvl5pPr>
            <a:lvl6pPr marL="1837030" indent="0" algn="ctr">
              <a:buNone/>
              <a:defRPr sz="1286"/>
            </a:lvl6pPr>
            <a:lvl7pPr marL="2204436" indent="0" algn="ctr">
              <a:buNone/>
              <a:defRPr sz="1286"/>
            </a:lvl7pPr>
            <a:lvl8pPr marL="2571841" indent="0" algn="ctr">
              <a:buNone/>
              <a:defRPr sz="1286"/>
            </a:lvl8pPr>
            <a:lvl9pPr marL="2939247" indent="0" algn="ctr">
              <a:buNone/>
              <a:defRPr sz="1286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D91FCAE-07A9-4C0C-AB77-DAB034D517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" y="675813"/>
            <a:ext cx="3057857" cy="136320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EA6FE4-D1D5-74B1-EA3A-72A3E6DB2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291" y="2960901"/>
            <a:ext cx="4414561" cy="4803915"/>
          </a:xfrm>
          <a:prstGeom prst="rect">
            <a:avLst/>
          </a:prstGeom>
        </p:spPr>
      </p:pic>
      <p:sp>
        <p:nvSpPr>
          <p:cNvPr id="36" name="Symbol zastępczy obrazu 35">
            <a:extLst>
              <a:ext uri="{FF2B5EF4-FFF2-40B4-BE49-F238E27FC236}">
                <a16:creationId xmlns:a16="http://schemas.microsoft.com/office/drawing/2014/main" id="{853F735F-28E4-4066-9C2E-88923727A1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w ikonę by dodać obraz</a:t>
            </a:r>
          </a:p>
          <a:p>
            <a:endParaRPr lang="pl-PL"/>
          </a:p>
          <a:p>
            <a:endParaRPr lang="pl-PL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49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owy KADROWY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C959F0E9-F20A-449D-B180-F9D6ABA4B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69" y="675257"/>
            <a:ext cx="3059104" cy="1363763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B29F9DCA-FB12-E6CA-DF63-2816A5810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0291" y="2960901"/>
            <a:ext cx="4414561" cy="4803915"/>
          </a:xfrm>
          <a:prstGeom prst="rect">
            <a:avLst/>
          </a:prstGeom>
        </p:spPr>
      </p:pic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A64F1D22-ECCB-50D3-8E79-39A0EA1263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0"/>
            <a:ext cx="8128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0" y="2039020"/>
            <a:ext cx="2641271" cy="3323839"/>
          </a:xfrm>
        </p:spPr>
        <p:txBody>
          <a:bodyPr anchor="b"/>
          <a:lstStyle>
            <a:lvl1pPr algn="l">
              <a:defRPr sz="2813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80" y="5609174"/>
            <a:ext cx="2641271" cy="465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86">
                <a:solidFill>
                  <a:schemeClr val="tx2"/>
                </a:solidFill>
              </a:defRPr>
            </a:lvl1pPr>
            <a:lvl2pPr marL="367406" indent="0" algn="ctr">
              <a:buNone/>
              <a:defRPr sz="1607"/>
            </a:lvl2pPr>
            <a:lvl3pPr marL="734812" indent="0" algn="ctr">
              <a:buNone/>
              <a:defRPr sz="1446"/>
            </a:lvl3pPr>
            <a:lvl4pPr marL="1102218" indent="0" algn="ctr">
              <a:buNone/>
              <a:defRPr sz="1286"/>
            </a:lvl4pPr>
            <a:lvl5pPr marL="1469624" indent="0" algn="ctr">
              <a:buNone/>
              <a:defRPr sz="1286"/>
            </a:lvl5pPr>
            <a:lvl6pPr marL="1837030" indent="0" algn="ctr">
              <a:buNone/>
              <a:defRPr sz="1286"/>
            </a:lvl6pPr>
            <a:lvl7pPr marL="2204436" indent="0" algn="ctr">
              <a:buNone/>
              <a:defRPr sz="1286"/>
            </a:lvl7pPr>
            <a:lvl8pPr marL="2571841" indent="0" algn="ctr">
              <a:buNone/>
              <a:defRPr sz="1286"/>
            </a:lvl8pPr>
            <a:lvl9pPr marL="2939247" indent="0" algn="ctr">
              <a:buNone/>
              <a:defRPr sz="1286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32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owy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1" y="2039020"/>
            <a:ext cx="6101481" cy="3323839"/>
          </a:xfrm>
        </p:spPr>
        <p:txBody>
          <a:bodyPr anchor="b"/>
          <a:lstStyle>
            <a:lvl1pPr algn="l">
              <a:defRPr sz="2813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81" y="5609174"/>
            <a:ext cx="6101481" cy="465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86">
                <a:solidFill>
                  <a:schemeClr val="bg1"/>
                </a:solidFill>
              </a:defRPr>
            </a:lvl1pPr>
            <a:lvl2pPr marL="367406" indent="0" algn="ctr">
              <a:buNone/>
              <a:defRPr sz="1607"/>
            </a:lvl2pPr>
            <a:lvl3pPr marL="734812" indent="0" algn="ctr">
              <a:buNone/>
              <a:defRPr sz="1446"/>
            </a:lvl3pPr>
            <a:lvl4pPr marL="1102218" indent="0" algn="ctr">
              <a:buNone/>
              <a:defRPr sz="1286"/>
            </a:lvl4pPr>
            <a:lvl5pPr marL="1469624" indent="0" algn="ctr">
              <a:buNone/>
              <a:defRPr sz="1286"/>
            </a:lvl5pPr>
            <a:lvl6pPr marL="1837030" indent="0" algn="ctr">
              <a:buNone/>
              <a:defRPr sz="1286"/>
            </a:lvl6pPr>
            <a:lvl7pPr marL="2204436" indent="0" algn="ctr">
              <a:buNone/>
              <a:defRPr sz="1286"/>
            </a:lvl7pPr>
            <a:lvl8pPr marL="2571841" indent="0" algn="ctr">
              <a:buNone/>
              <a:defRPr sz="1286"/>
            </a:lvl8pPr>
            <a:lvl9pPr marL="2939247" indent="0" algn="ctr">
              <a:buNone/>
              <a:defRPr sz="1286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08" name="pole tekstowe 207">
            <a:extLst>
              <a:ext uri="{FF2B5EF4-FFF2-40B4-BE49-F238E27FC236}">
                <a16:creationId xmlns:a16="http://schemas.microsoft.com/office/drawing/2014/main" id="{6BFD35D4-8685-48FA-A657-69D7A35A7DEF}"/>
              </a:ext>
            </a:extLst>
          </p:cNvPr>
          <p:cNvSpPr txBox="1"/>
          <p:nvPr/>
        </p:nvSpPr>
        <p:spPr>
          <a:xfrm>
            <a:off x="6096000" y="-1653267"/>
            <a:ext cx="6096000" cy="12091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289286" tIns="289286" rIns="289286" bIns="289286" rtlCol="0" anchor="ctr" anchorCtr="0">
            <a:noAutofit/>
          </a:bodyPr>
          <a:lstStyle/>
          <a:p>
            <a:pPr algn="ctr"/>
            <a:r>
              <a:rPr lang="pl-PL" sz="1446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125" dirty="0">
              <a:solidFill>
                <a:schemeClr val="accent3"/>
              </a:solidFill>
            </a:endParaRPr>
          </a:p>
        </p:txBody>
      </p:sp>
      <p:pic>
        <p:nvPicPr>
          <p:cNvPr id="132" name="Obraz 131">
            <a:extLst>
              <a:ext uri="{FF2B5EF4-FFF2-40B4-BE49-F238E27FC236}">
                <a16:creationId xmlns:a16="http://schemas.microsoft.com/office/drawing/2014/main" id="{60D1E7BF-BF01-4F01-9FD5-C7E327A35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1" y="714181"/>
            <a:ext cx="2472461" cy="1102235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36E90D10-4D1C-47BA-AAF6-22A215159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10" y="1270333"/>
            <a:ext cx="4414561" cy="48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8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owy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ID Shape">
            <a:extLst>
              <a:ext uri="{FF2B5EF4-FFF2-40B4-BE49-F238E27FC236}">
                <a16:creationId xmlns:a16="http://schemas.microsoft.com/office/drawing/2014/main" id="{FC77B0AC-2DF7-9BAB-3095-0E01ACD5167E}"/>
              </a:ext>
            </a:extLst>
          </p:cNvPr>
          <p:cNvSpPr/>
          <p:nvPr/>
        </p:nvSpPr>
        <p:spPr>
          <a:xfrm>
            <a:off x="0" y="1076"/>
            <a:ext cx="12187920" cy="6857072"/>
          </a:xfrm>
          <a:custGeom>
            <a:avLst/>
            <a:gdLst>
              <a:gd name="connsiteX0" fmla="*/ 15166661 w 15166661"/>
              <a:gd name="connsiteY0" fmla="*/ 7569110 h 8533245"/>
              <a:gd name="connsiteX1" fmla="*/ 15166661 w 15166661"/>
              <a:gd name="connsiteY1" fmla="*/ 7559588 h 8533245"/>
              <a:gd name="connsiteX2" fmla="*/ 12643202 w 15166661"/>
              <a:gd name="connsiteY2" fmla="*/ 7559588 h 8533245"/>
              <a:gd name="connsiteX3" fmla="*/ 12643202 w 15166661"/>
              <a:gd name="connsiteY3" fmla="*/ 5047682 h 8533245"/>
              <a:gd name="connsiteX4" fmla="*/ 15166661 w 15166661"/>
              <a:gd name="connsiteY4" fmla="*/ 5047682 h 8533245"/>
              <a:gd name="connsiteX5" fmla="*/ 15166661 w 15166661"/>
              <a:gd name="connsiteY5" fmla="*/ 5038160 h 8533245"/>
              <a:gd name="connsiteX6" fmla="*/ 12643202 w 15166661"/>
              <a:gd name="connsiteY6" fmla="*/ 5038160 h 8533245"/>
              <a:gd name="connsiteX7" fmla="*/ 12643202 w 15166661"/>
              <a:gd name="connsiteY7" fmla="*/ 2526253 h 8533245"/>
              <a:gd name="connsiteX8" fmla="*/ 15166661 w 15166661"/>
              <a:gd name="connsiteY8" fmla="*/ 2526253 h 8533245"/>
              <a:gd name="connsiteX9" fmla="*/ 15166661 w 15166661"/>
              <a:gd name="connsiteY9" fmla="*/ 2516731 h 8533245"/>
              <a:gd name="connsiteX10" fmla="*/ 12643202 w 15166661"/>
              <a:gd name="connsiteY10" fmla="*/ 2516731 h 8533245"/>
              <a:gd name="connsiteX11" fmla="*/ 12643202 w 15166661"/>
              <a:gd name="connsiteY11" fmla="*/ 0 h 8533245"/>
              <a:gd name="connsiteX12" fmla="*/ 12633680 w 15166661"/>
              <a:gd name="connsiteY12" fmla="*/ 0 h 8533245"/>
              <a:gd name="connsiteX13" fmla="*/ 12633680 w 15166661"/>
              <a:gd name="connsiteY13" fmla="*/ 2516731 h 8533245"/>
              <a:gd name="connsiteX14" fmla="*/ 10115678 w 15166661"/>
              <a:gd name="connsiteY14" fmla="*/ 2516731 h 8533245"/>
              <a:gd name="connsiteX15" fmla="*/ 10115678 w 15166661"/>
              <a:gd name="connsiteY15" fmla="*/ 0 h 8533245"/>
              <a:gd name="connsiteX16" fmla="*/ 10106156 w 15166661"/>
              <a:gd name="connsiteY16" fmla="*/ 0 h 8533245"/>
              <a:gd name="connsiteX17" fmla="*/ 10106156 w 15166661"/>
              <a:gd name="connsiteY17" fmla="*/ 2516731 h 8533245"/>
              <a:gd name="connsiteX18" fmla="*/ 7588155 w 15166661"/>
              <a:gd name="connsiteY18" fmla="*/ 2516731 h 8533245"/>
              <a:gd name="connsiteX19" fmla="*/ 7588155 w 15166661"/>
              <a:gd name="connsiteY19" fmla="*/ 0 h 8533245"/>
              <a:gd name="connsiteX20" fmla="*/ 7578633 w 15166661"/>
              <a:gd name="connsiteY20" fmla="*/ 0 h 8533245"/>
              <a:gd name="connsiteX21" fmla="*/ 7578633 w 15166661"/>
              <a:gd name="connsiteY21" fmla="*/ 2516731 h 8533245"/>
              <a:gd name="connsiteX22" fmla="*/ 5059109 w 15166661"/>
              <a:gd name="connsiteY22" fmla="*/ 2516731 h 8533245"/>
              <a:gd name="connsiteX23" fmla="*/ 5059109 w 15166661"/>
              <a:gd name="connsiteY23" fmla="*/ 0 h 8533245"/>
              <a:gd name="connsiteX24" fmla="*/ 5049587 w 15166661"/>
              <a:gd name="connsiteY24" fmla="*/ 0 h 8533245"/>
              <a:gd name="connsiteX25" fmla="*/ 5049587 w 15166661"/>
              <a:gd name="connsiteY25" fmla="*/ 2516731 h 8533245"/>
              <a:gd name="connsiteX26" fmla="*/ 2531586 w 15166661"/>
              <a:gd name="connsiteY26" fmla="*/ 2516731 h 8533245"/>
              <a:gd name="connsiteX27" fmla="*/ 2531586 w 15166661"/>
              <a:gd name="connsiteY27" fmla="*/ 0 h 8533245"/>
              <a:gd name="connsiteX28" fmla="*/ 2522064 w 15166661"/>
              <a:gd name="connsiteY28" fmla="*/ 0 h 8533245"/>
              <a:gd name="connsiteX29" fmla="*/ 2522064 w 15166661"/>
              <a:gd name="connsiteY29" fmla="*/ 2516731 h 8533245"/>
              <a:gd name="connsiteX30" fmla="*/ 0 w 15166661"/>
              <a:gd name="connsiteY30" fmla="*/ 2516731 h 8533245"/>
              <a:gd name="connsiteX31" fmla="*/ 0 w 15166661"/>
              <a:gd name="connsiteY31" fmla="*/ 2526253 h 8533245"/>
              <a:gd name="connsiteX32" fmla="*/ 2521937 w 15166661"/>
              <a:gd name="connsiteY32" fmla="*/ 2526253 h 8533245"/>
              <a:gd name="connsiteX33" fmla="*/ 2521937 w 15166661"/>
              <a:gd name="connsiteY33" fmla="*/ 5038160 h 8533245"/>
              <a:gd name="connsiteX34" fmla="*/ 0 w 15166661"/>
              <a:gd name="connsiteY34" fmla="*/ 5038160 h 8533245"/>
              <a:gd name="connsiteX35" fmla="*/ 0 w 15166661"/>
              <a:gd name="connsiteY35" fmla="*/ 5047682 h 8533245"/>
              <a:gd name="connsiteX36" fmla="*/ 2521937 w 15166661"/>
              <a:gd name="connsiteY36" fmla="*/ 5047682 h 8533245"/>
              <a:gd name="connsiteX37" fmla="*/ 2521937 w 15166661"/>
              <a:gd name="connsiteY37" fmla="*/ 7559588 h 8533245"/>
              <a:gd name="connsiteX38" fmla="*/ 0 w 15166661"/>
              <a:gd name="connsiteY38" fmla="*/ 7559588 h 8533245"/>
              <a:gd name="connsiteX39" fmla="*/ 0 w 15166661"/>
              <a:gd name="connsiteY39" fmla="*/ 7569110 h 8533245"/>
              <a:gd name="connsiteX40" fmla="*/ 2521937 w 15166661"/>
              <a:gd name="connsiteY40" fmla="*/ 7569110 h 8533245"/>
              <a:gd name="connsiteX41" fmla="*/ 2521937 w 15166661"/>
              <a:gd name="connsiteY41" fmla="*/ 8533245 h 8533245"/>
              <a:gd name="connsiteX42" fmla="*/ 2531459 w 15166661"/>
              <a:gd name="connsiteY42" fmla="*/ 8533245 h 8533245"/>
              <a:gd name="connsiteX43" fmla="*/ 2531459 w 15166661"/>
              <a:gd name="connsiteY43" fmla="*/ 7569110 h 8533245"/>
              <a:gd name="connsiteX44" fmla="*/ 5049460 w 15166661"/>
              <a:gd name="connsiteY44" fmla="*/ 7569110 h 8533245"/>
              <a:gd name="connsiteX45" fmla="*/ 5049460 w 15166661"/>
              <a:gd name="connsiteY45" fmla="*/ 8533245 h 8533245"/>
              <a:gd name="connsiteX46" fmla="*/ 5058982 w 15166661"/>
              <a:gd name="connsiteY46" fmla="*/ 8533245 h 8533245"/>
              <a:gd name="connsiteX47" fmla="*/ 5058982 w 15166661"/>
              <a:gd name="connsiteY47" fmla="*/ 7569110 h 8533245"/>
              <a:gd name="connsiteX48" fmla="*/ 7578506 w 15166661"/>
              <a:gd name="connsiteY48" fmla="*/ 7569110 h 8533245"/>
              <a:gd name="connsiteX49" fmla="*/ 7578506 w 15166661"/>
              <a:gd name="connsiteY49" fmla="*/ 8533245 h 8533245"/>
              <a:gd name="connsiteX50" fmla="*/ 7588028 w 15166661"/>
              <a:gd name="connsiteY50" fmla="*/ 8533245 h 8533245"/>
              <a:gd name="connsiteX51" fmla="*/ 7588028 w 15166661"/>
              <a:gd name="connsiteY51" fmla="*/ 7569110 h 8533245"/>
              <a:gd name="connsiteX52" fmla="*/ 10106029 w 15166661"/>
              <a:gd name="connsiteY52" fmla="*/ 7569110 h 8533245"/>
              <a:gd name="connsiteX53" fmla="*/ 10106029 w 15166661"/>
              <a:gd name="connsiteY53" fmla="*/ 8533245 h 8533245"/>
              <a:gd name="connsiteX54" fmla="*/ 10115551 w 15166661"/>
              <a:gd name="connsiteY54" fmla="*/ 8533245 h 8533245"/>
              <a:gd name="connsiteX55" fmla="*/ 10115551 w 15166661"/>
              <a:gd name="connsiteY55" fmla="*/ 7569110 h 8533245"/>
              <a:gd name="connsiteX56" fmla="*/ 12633553 w 15166661"/>
              <a:gd name="connsiteY56" fmla="*/ 7569110 h 8533245"/>
              <a:gd name="connsiteX57" fmla="*/ 12633553 w 15166661"/>
              <a:gd name="connsiteY57" fmla="*/ 8533245 h 8533245"/>
              <a:gd name="connsiteX58" fmla="*/ 12643075 w 15166661"/>
              <a:gd name="connsiteY58" fmla="*/ 8533245 h 8533245"/>
              <a:gd name="connsiteX59" fmla="*/ 12643075 w 15166661"/>
              <a:gd name="connsiteY59" fmla="*/ 7569110 h 8533245"/>
              <a:gd name="connsiteX60" fmla="*/ 15166534 w 15166661"/>
              <a:gd name="connsiteY60" fmla="*/ 7569110 h 8533245"/>
              <a:gd name="connsiteX61" fmla="*/ 5049587 w 15166661"/>
              <a:gd name="connsiteY61" fmla="*/ 7559588 h 8533245"/>
              <a:gd name="connsiteX62" fmla="*/ 2531586 w 15166661"/>
              <a:gd name="connsiteY62" fmla="*/ 7559588 h 8533245"/>
              <a:gd name="connsiteX63" fmla="*/ 2531586 w 15166661"/>
              <a:gd name="connsiteY63" fmla="*/ 5047682 h 8533245"/>
              <a:gd name="connsiteX64" fmla="*/ 5049587 w 15166661"/>
              <a:gd name="connsiteY64" fmla="*/ 5047682 h 8533245"/>
              <a:gd name="connsiteX65" fmla="*/ 5049587 w 15166661"/>
              <a:gd name="connsiteY65" fmla="*/ 7559588 h 8533245"/>
              <a:gd name="connsiteX66" fmla="*/ 5049587 w 15166661"/>
              <a:gd name="connsiteY66" fmla="*/ 5038160 h 8533245"/>
              <a:gd name="connsiteX67" fmla="*/ 2531586 w 15166661"/>
              <a:gd name="connsiteY67" fmla="*/ 5038160 h 8533245"/>
              <a:gd name="connsiteX68" fmla="*/ 2531586 w 15166661"/>
              <a:gd name="connsiteY68" fmla="*/ 2526253 h 8533245"/>
              <a:gd name="connsiteX69" fmla="*/ 5049587 w 15166661"/>
              <a:gd name="connsiteY69" fmla="*/ 2526253 h 8533245"/>
              <a:gd name="connsiteX70" fmla="*/ 5049587 w 15166661"/>
              <a:gd name="connsiteY70" fmla="*/ 5038160 h 8533245"/>
              <a:gd name="connsiteX71" fmla="*/ 7578633 w 15166661"/>
              <a:gd name="connsiteY71" fmla="*/ 7559588 h 8533245"/>
              <a:gd name="connsiteX72" fmla="*/ 5059109 w 15166661"/>
              <a:gd name="connsiteY72" fmla="*/ 7559588 h 8533245"/>
              <a:gd name="connsiteX73" fmla="*/ 5059109 w 15166661"/>
              <a:gd name="connsiteY73" fmla="*/ 5047682 h 8533245"/>
              <a:gd name="connsiteX74" fmla="*/ 7578633 w 15166661"/>
              <a:gd name="connsiteY74" fmla="*/ 5047682 h 8533245"/>
              <a:gd name="connsiteX75" fmla="*/ 7578633 w 15166661"/>
              <a:gd name="connsiteY75" fmla="*/ 7559588 h 8533245"/>
              <a:gd name="connsiteX76" fmla="*/ 7578633 w 15166661"/>
              <a:gd name="connsiteY76" fmla="*/ 5038160 h 8533245"/>
              <a:gd name="connsiteX77" fmla="*/ 5059109 w 15166661"/>
              <a:gd name="connsiteY77" fmla="*/ 5038160 h 8533245"/>
              <a:gd name="connsiteX78" fmla="*/ 5059109 w 15166661"/>
              <a:gd name="connsiteY78" fmla="*/ 2526253 h 8533245"/>
              <a:gd name="connsiteX79" fmla="*/ 7578633 w 15166661"/>
              <a:gd name="connsiteY79" fmla="*/ 2526253 h 8533245"/>
              <a:gd name="connsiteX80" fmla="*/ 7578633 w 15166661"/>
              <a:gd name="connsiteY80" fmla="*/ 5038160 h 8533245"/>
              <a:gd name="connsiteX81" fmla="*/ 10106156 w 15166661"/>
              <a:gd name="connsiteY81" fmla="*/ 7559588 h 8533245"/>
              <a:gd name="connsiteX82" fmla="*/ 7588155 w 15166661"/>
              <a:gd name="connsiteY82" fmla="*/ 7559588 h 8533245"/>
              <a:gd name="connsiteX83" fmla="*/ 7588155 w 15166661"/>
              <a:gd name="connsiteY83" fmla="*/ 5047682 h 8533245"/>
              <a:gd name="connsiteX84" fmla="*/ 10106156 w 15166661"/>
              <a:gd name="connsiteY84" fmla="*/ 5047682 h 8533245"/>
              <a:gd name="connsiteX85" fmla="*/ 10106156 w 15166661"/>
              <a:gd name="connsiteY85" fmla="*/ 7559588 h 8533245"/>
              <a:gd name="connsiteX86" fmla="*/ 10106156 w 15166661"/>
              <a:gd name="connsiteY86" fmla="*/ 5038160 h 8533245"/>
              <a:gd name="connsiteX87" fmla="*/ 7588155 w 15166661"/>
              <a:gd name="connsiteY87" fmla="*/ 5038160 h 8533245"/>
              <a:gd name="connsiteX88" fmla="*/ 7588155 w 15166661"/>
              <a:gd name="connsiteY88" fmla="*/ 2526253 h 8533245"/>
              <a:gd name="connsiteX89" fmla="*/ 10106156 w 15166661"/>
              <a:gd name="connsiteY89" fmla="*/ 2526253 h 8533245"/>
              <a:gd name="connsiteX90" fmla="*/ 10106156 w 15166661"/>
              <a:gd name="connsiteY90" fmla="*/ 5038160 h 8533245"/>
              <a:gd name="connsiteX91" fmla="*/ 12633680 w 15166661"/>
              <a:gd name="connsiteY91" fmla="*/ 7559588 h 8533245"/>
              <a:gd name="connsiteX92" fmla="*/ 10115678 w 15166661"/>
              <a:gd name="connsiteY92" fmla="*/ 7559588 h 8533245"/>
              <a:gd name="connsiteX93" fmla="*/ 10115678 w 15166661"/>
              <a:gd name="connsiteY93" fmla="*/ 5047682 h 8533245"/>
              <a:gd name="connsiteX94" fmla="*/ 12633680 w 15166661"/>
              <a:gd name="connsiteY94" fmla="*/ 5047682 h 8533245"/>
              <a:gd name="connsiteX95" fmla="*/ 12633680 w 15166661"/>
              <a:gd name="connsiteY95" fmla="*/ 7559588 h 8533245"/>
              <a:gd name="connsiteX96" fmla="*/ 12633680 w 15166661"/>
              <a:gd name="connsiteY96" fmla="*/ 5038160 h 8533245"/>
              <a:gd name="connsiteX97" fmla="*/ 10115678 w 15166661"/>
              <a:gd name="connsiteY97" fmla="*/ 5038160 h 8533245"/>
              <a:gd name="connsiteX98" fmla="*/ 10115678 w 15166661"/>
              <a:gd name="connsiteY98" fmla="*/ 2526253 h 8533245"/>
              <a:gd name="connsiteX99" fmla="*/ 12633680 w 15166661"/>
              <a:gd name="connsiteY99" fmla="*/ 2526253 h 8533245"/>
              <a:gd name="connsiteX100" fmla="*/ 12633680 w 15166661"/>
              <a:gd name="connsiteY100" fmla="*/ 5038160 h 853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166661" h="8533245">
                <a:moveTo>
                  <a:pt x="15166661" y="7569110"/>
                </a:moveTo>
                <a:lnTo>
                  <a:pt x="15166661" y="7559588"/>
                </a:lnTo>
                <a:lnTo>
                  <a:pt x="12643202" y="7559588"/>
                </a:lnTo>
                <a:lnTo>
                  <a:pt x="12643202" y="5047682"/>
                </a:lnTo>
                <a:lnTo>
                  <a:pt x="15166661" y="5047682"/>
                </a:lnTo>
                <a:lnTo>
                  <a:pt x="15166661" y="5038160"/>
                </a:lnTo>
                <a:lnTo>
                  <a:pt x="12643202" y="5038160"/>
                </a:lnTo>
                <a:lnTo>
                  <a:pt x="12643202" y="2526253"/>
                </a:lnTo>
                <a:lnTo>
                  <a:pt x="15166661" y="2526253"/>
                </a:lnTo>
                <a:lnTo>
                  <a:pt x="15166661" y="2516731"/>
                </a:lnTo>
                <a:lnTo>
                  <a:pt x="12643202" y="2516731"/>
                </a:lnTo>
                <a:lnTo>
                  <a:pt x="12643202" y="0"/>
                </a:lnTo>
                <a:lnTo>
                  <a:pt x="12633680" y="0"/>
                </a:lnTo>
                <a:lnTo>
                  <a:pt x="12633680" y="2516731"/>
                </a:lnTo>
                <a:lnTo>
                  <a:pt x="10115678" y="2516731"/>
                </a:lnTo>
                <a:lnTo>
                  <a:pt x="10115678" y="0"/>
                </a:lnTo>
                <a:lnTo>
                  <a:pt x="10106156" y="0"/>
                </a:lnTo>
                <a:lnTo>
                  <a:pt x="10106156" y="2516731"/>
                </a:lnTo>
                <a:lnTo>
                  <a:pt x="7588155" y="2516731"/>
                </a:lnTo>
                <a:lnTo>
                  <a:pt x="7588155" y="0"/>
                </a:lnTo>
                <a:lnTo>
                  <a:pt x="7578633" y="0"/>
                </a:lnTo>
                <a:lnTo>
                  <a:pt x="7578633" y="2516731"/>
                </a:lnTo>
                <a:lnTo>
                  <a:pt x="5059109" y="2516731"/>
                </a:lnTo>
                <a:lnTo>
                  <a:pt x="5059109" y="0"/>
                </a:lnTo>
                <a:lnTo>
                  <a:pt x="5049587" y="0"/>
                </a:lnTo>
                <a:lnTo>
                  <a:pt x="5049587" y="2516731"/>
                </a:lnTo>
                <a:lnTo>
                  <a:pt x="2531586" y="2516731"/>
                </a:lnTo>
                <a:lnTo>
                  <a:pt x="2531586" y="0"/>
                </a:lnTo>
                <a:lnTo>
                  <a:pt x="2522064" y="0"/>
                </a:lnTo>
                <a:lnTo>
                  <a:pt x="2522064" y="2516731"/>
                </a:lnTo>
                <a:lnTo>
                  <a:pt x="0" y="2516731"/>
                </a:lnTo>
                <a:lnTo>
                  <a:pt x="0" y="2526253"/>
                </a:lnTo>
                <a:lnTo>
                  <a:pt x="2521937" y="2526253"/>
                </a:lnTo>
                <a:lnTo>
                  <a:pt x="2521937" y="5038160"/>
                </a:lnTo>
                <a:lnTo>
                  <a:pt x="0" y="5038160"/>
                </a:lnTo>
                <a:lnTo>
                  <a:pt x="0" y="5047682"/>
                </a:lnTo>
                <a:lnTo>
                  <a:pt x="2521937" y="5047682"/>
                </a:lnTo>
                <a:lnTo>
                  <a:pt x="2521937" y="7559588"/>
                </a:lnTo>
                <a:lnTo>
                  <a:pt x="0" y="7559588"/>
                </a:lnTo>
                <a:lnTo>
                  <a:pt x="0" y="7569110"/>
                </a:lnTo>
                <a:lnTo>
                  <a:pt x="2521937" y="7569110"/>
                </a:lnTo>
                <a:lnTo>
                  <a:pt x="2521937" y="8533245"/>
                </a:lnTo>
                <a:lnTo>
                  <a:pt x="2531459" y="8533245"/>
                </a:lnTo>
                <a:lnTo>
                  <a:pt x="2531459" y="7569110"/>
                </a:lnTo>
                <a:lnTo>
                  <a:pt x="5049460" y="7569110"/>
                </a:lnTo>
                <a:lnTo>
                  <a:pt x="5049460" y="8533245"/>
                </a:lnTo>
                <a:lnTo>
                  <a:pt x="5058982" y="8533245"/>
                </a:lnTo>
                <a:lnTo>
                  <a:pt x="5058982" y="7569110"/>
                </a:lnTo>
                <a:lnTo>
                  <a:pt x="7578506" y="7569110"/>
                </a:lnTo>
                <a:lnTo>
                  <a:pt x="7578506" y="8533245"/>
                </a:lnTo>
                <a:lnTo>
                  <a:pt x="7588028" y="8533245"/>
                </a:lnTo>
                <a:lnTo>
                  <a:pt x="7588028" y="7569110"/>
                </a:lnTo>
                <a:lnTo>
                  <a:pt x="10106029" y="7569110"/>
                </a:lnTo>
                <a:lnTo>
                  <a:pt x="10106029" y="8533245"/>
                </a:lnTo>
                <a:lnTo>
                  <a:pt x="10115551" y="8533245"/>
                </a:lnTo>
                <a:lnTo>
                  <a:pt x="10115551" y="7569110"/>
                </a:lnTo>
                <a:lnTo>
                  <a:pt x="12633553" y="7569110"/>
                </a:lnTo>
                <a:lnTo>
                  <a:pt x="12633553" y="8533245"/>
                </a:lnTo>
                <a:lnTo>
                  <a:pt x="12643075" y="8533245"/>
                </a:lnTo>
                <a:lnTo>
                  <a:pt x="12643075" y="7569110"/>
                </a:lnTo>
                <a:lnTo>
                  <a:pt x="15166534" y="7569110"/>
                </a:lnTo>
                <a:close/>
                <a:moveTo>
                  <a:pt x="5049587" y="7559588"/>
                </a:moveTo>
                <a:lnTo>
                  <a:pt x="2531586" y="7559588"/>
                </a:lnTo>
                <a:lnTo>
                  <a:pt x="2531586" y="5047682"/>
                </a:lnTo>
                <a:lnTo>
                  <a:pt x="5049587" y="5047682"/>
                </a:lnTo>
                <a:lnTo>
                  <a:pt x="5049587" y="7559588"/>
                </a:lnTo>
                <a:close/>
                <a:moveTo>
                  <a:pt x="5049587" y="5038160"/>
                </a:moveTo>
                <a:lnTo>
                  <a:pt x="2531586" y="5038160"/>
                </a:lnTo>
                <a:lnTo>
                  <a:pt x="2531586" y="2526253"/>
                </a:lnTo>
                <a:lnTo>
                  <a:pt x="5049587" y="2526253"/>
                </a:lnTo>
                <a:lnTo>
                  <a:pt x="5049587" y="5038160"/>
                </a:lnTo>
                <a:close/>
                <a:moveTo>
                  <a:pt x="7578633" y="7559588"/>
                </a:moveTo>
                <a:lnTo>
                  <a:pt x="5059109" y="7559588"/>
                </a:lnTo>
                <a:lnTo>
                  <a:pt x="5059109" y="5047682"/>
                </a:lnTo>
                <a:lnTo>
                  <a:pt x="7578633" y="5047682"/>
                </a:lnTo>
                <a:lnTo>
                  <a:pt x="7578633" y="7559588"/>
                </a:lnTo>
                <a:close/>
                <a:moveTo>
                  <a:pt x="7578633" y="5038160"/>
                </a:moveTo>
                <a:lnTo>
                  <a:pt x="5059109" y="5038160"/>
                </a:lnTo>
                <a:lnTo>
                  <a:pt x="5059109" y="2526253"/>
                </a:lnTo>
                <a:lnTo>
                  <a:pt x="7578633" y="2526253"/>
                </a:lnTo>
                <a:lnTo>
                  <a:pt x="7578633" y="5038160"/>
                </a:lnTo>
                <a:close/>
                <a:moveTo>
                  <a:pt x="10106156" y="7559588"/>
                </a:moveTo>
                <a:lnTo>
                  <a:pt x="7588155" y="7559588"/>
                </a:lnTo>
                <a:lnTo>
                  <a:pt x="7588155" y="5047682"/>
                </a:lnTo>
                <a:lnTo>
                  <a:pt x="10106156" y="5047682"/>
                </a:lnTo>
                <a:lnTo>
                  <a:pt x="10106156" y="7559588"/>
                </a:lnTo>
                <a:close/>
                <a:moveTo>
                  <a:pt x="10106156" y="5038160"/>
                </a:moveTo>
                <a:lnTo>
                  <a:pt x="7588155" y="5038160"/>
                </a:lnTo>
                <a:lnTo>
                  <a:pt x="7588155" y="2526253"/>
                </a:lnTo>
                <a:lnTo>
                  <a:pt x="10106156" y="2526253"/>
                </a:lnTo>
                <a:lnTo>
                  <a:pt x="10106156" y="5038160"/>
                </a:lnTo>
                <a:close/>
                <a:moveTo>
                  <a:pt x="12633680" y="7559588"/>
                </a:moveTo>
                <a:lnTo>
                  <a:pt x="10115678" y="7559588"/>
                </a:lnTo>
                <a:lnTo>
                  <a:pt x="10115678" y="5047682"/>
                </a:lnTo>
                <a:lnTo>
                  <a:pt x="12633680" y="5047682"/>
                </a:lnTo>
                <a:lnTo>
                  <a:pt x="12633680" y="7559588"/>
                </a:lnTo>
                <a:close/>
                <a:moveTo>
                  <a:pt x="12633680" y="5038160"/>
                </a:moveTo>
                <a:lnTo>
                  <a:pt x="10115678" y="5038160"/>
                </a:lnTo>
                <a:lnTo>
                  <a:pt x="10115678" y="2526253"/>
                </a:lnTo>
                <a:lnTo>
                  <a:pt x="12633680" y="2526253"/>
                </a:lnTo>
                <a:lnTo>
                  <a:pt x="12633680" y="5038160"/>
                </a:lnTo>
                <a:close/>
              </a:path>
            </a:pathLst>
          </a:custGeom>
          <a:solidFill>
            <a:schemeClr val="bg2">
              <a:alpha val="25000"/>
            </a:schemeClr>
          </a:solidFill>
          <a:ln w="12689" cap="flat">
            <a:noFill/>
            <a:prstDash val="solid"/>
            <a:miter/>
          </a:ln>
        </p:spPr>
        <p:txBody>
          <a:bodyPr rtlCol="0" anchor="ctr"/>
          <a:lstStyle/>
          <a:p>
            <a:endParaRPr lang="pl-PL" sz="1446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469FEA4-3D45-4611-938D-E7AB3E26E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381" y="2039020"/>
            <a:ext cx="6101481" cy="3323839"/>
          </a:xfrm>
        </p:spPr>
        <p:txBody>
          <a:bodyPr anchor="b"/>
          <a:lstStyle>
            <a:lvl1pPr algn="l">
              <a:defRPr sz="2813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CD7B851-9374-470F-8A78-DB40BA034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381" y="5609174"/>
            <a:ext cx="6101481" cy="4650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86">
                <a:solidFill>
                  <a:schemeClr val="tx2"/>
                </a:solidFill>
              </a:defRPr>
            </a:lvl1pPr>
            <a:lvl2pPr marL="367406" indent="0" algn="ctr">
              <a:buNone/>
              <a:defRPr sz="1607"/>
            </a:lvl2pPr>
            <a:lvl3pPr marL="734812" indent="0" algn="ctr">
              <a:buNone/>
              <a:defRPr sz="1446"/>
            </a:lvl3pPr>
            <a:lvl4pPr marL="1102218" indent="0" algn="ctr">
              <a:buNone/>
              <a:defRPr sz="1286"/>
            </a:lvl4pPr>
            <a:lvl5pPr marL="1469624" indent="0" algn="ctr">
              <a:buNone/>
              <a:defRPr sz="1286"/>
            </a:lvl5pPr>
            <a:lvl6pPr marL="1837030" indent="0" algn="ctr">
              <a:buNone/>
              <a:defRPr sz="1286"/>
            </a:lvl6pPr>
            <a:lvl7pPr marL="2204436" indent="0" algn="ctr">
              <a:buNone/>
              <a:defRPr sz="1286"/>
            </a:lvl7pPr>
            <a:lvl8pPr marL="2571841" indent="0" algn="ctr">
              <a:buNone/>
              <a:defRPr sz="1286"/>
            </a:lvl8pPr>
            <a:lvl9pPr marL="2939247" indent="0" algn="ctr">
              <a:buNone/>
              <a:defRPr sz="1286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299" name="pole tekstowe 298">
            <a:extLst>
              <a:ext uri="{FF2B5EF4-FFF2-40B4-BE49-F238E27FC236}">
                <a16:creationId xmlns:a16="http://schemas.microsoft.com/office/drawing/2014/main" id="{35B4A991-4EA0-40C2-8516-0AC8171E48C4}"/>
              </a:ext>
            </a:extLst>
          </p:cNvPr>
          <p:cNvSpPr txBox="1"/>
          <p:nvPr/>
        </p:nvSpPr>
        <p:spPr>
          <a:xfrm>
            <a:off x="6096000" y="-1653267"/>
            <a:ext cx="6096000" cy="120913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289286" tIns="289286" rIns="289286" bIns="289286" rtlCol="0" anchor="ctr" anchorCtr="0">
            <a:noAutofit/>
          </a:bodyPr>
          <a:lstStyle/>
          <a:p>
            <a:pPr algn="ctr"/>
            <a:r>
              <a:rPr lang="pl-PL" sz="1446" dirty="0">
                <a:solidFill>
                  <a:schemeClr val="accent3"/>
                </a:solidFill>
              </a:rPr>
              <a:t>Slajd tytułowy bez zdjęcia. Można użyć również jako slajd kończący z podziękowaniami.</a:t>
            </a:r>
            <a:endParaRPr lang="pl-PL" sz="1125" dirty="0">
              <a:solidFill>
                <a:schemeClr val="accent3"/>
              </a:solidFill>
            </a:endParaRPr>
          </a:p>
        </p:txBody>
      </p:sp>
      <p:pic>
        <p:nvPicPr>
          <p:cNvPr id="104" name="Obraz 103" descr="Logotyp Ministerstwa Cyfryzacji">
            <a:extLst>
              <a:ext uri="{FF2B5EF4-FFF2-40B4-BE49-F238E27FC236}">
                <a16:creationId xmlns:a16="http://schemas.microsoft.com/office/drawing/2014/main" id="{072F3430-4182-4C4D-BAD3-F98C83FC6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1" y="693221"/>
            <a:ext cx="2472461" cy="1102235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:a16="http://schemas.microsoft.com/office/drawing/2014/main" id="{69920F3C-1D7D-4E59-8147-1A856AA5B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110" y="1270334"/>
            <a:ext cx="4414561" cy="480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2CECA9-7CD3-4D02-B669-1D51898B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AC6E68-26BE-43AE-B1B0-1E0C40B8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CD6406-AE5E-4BF6-8D12-FCF40C1D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8CDF94-194B-4A7B-AA22-56482999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8C79D0-9BBD-4FA6-9DCC-FBC594E4E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5895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468" y="2026788"/>
            <a:ext cx="10171426" cy="40517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obrazu 4" descr="Logotyp Ministerstwa Cyfryzacji"/>
          <p:cNvSpPr>
            <a:spLocks noGrp="1"/>
          </p:cNvSpPr>
          <p:nvPr>
            <p:ph type="pic" sz="quarter" idx="10"/>
          </p:nvPr>
        </p:nvSpPr>
        <p:spPr>
          <a:xfrm>
            <a:off x="558268" y="5943600"/>
            <a:ext cx="914400" cy="91440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22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469" y="2026789"/>
            <a:ext cx="4912776" cy="18601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757" y="2026788"/>
            <a:ext cx="4912775" cy="40582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6040" y="4219563"/>
            <a:ext cx="4059322" cy="7221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5468" y="4218519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804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15468" y="5273286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 sz="804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36040" y="5273285"/>
            <a:ext cx="4059322" cy="722170"/>
          </a:xfrm>
          <a:prstGeom prst="rect">
            <a:avLst/>
          </a:prstGeom>
        </p:spPr>
        <p:txBody>
          <a:bodyPr anchor="ctr"/>
          <a:lstStyle>
            <a:lvl2pPr marL="7144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520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471FB6-4E54-4AB2-9362-A7DFDDEC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8522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469" y="2031620"/>
            <a:ext cx="4912775" cy="6402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29" b="1"/>
            </a:lvl1pPr>
            <a:lvl2pPr marL="367406" indent="0">
              <a:buNone/>
              <a:defRPr sz="1607" b="1"/>
            </a:lvl2pPr>
            <a:lvl3pPr marL="734812" indent="0">
              <a:buNone/>
              <a:defRPr sz="1446" b="1"/>
            </a:lvl3pPr>
            <a:lvl4pPr marL="1102218" indent="0">
              <a:buNone/>
              <a:defRPr sz="1286" b="1"/>
            </a:lvl4pPr>
            <a:lvl5pPr marL="1469624" indent="0">
              <a:buNone/>
              <a:defRPr sz="1286" b="1"/>
            </a:lvl5pPr>
            <a:lvl6pPr marL="1837030" indent="0">
              <a:buNone/>
              <a:defRPr sz="1286" b="1"/>
            </a:lvl6pPr>
            <a:lvl7pPr marL="2204436" indent="0">
              <a:buNone/>
              <a:defRPr sz="1286" b="1"/>
            </a:lvl7pPr>
            <a:lvl8pPr marL="2571841" indent="0">
              <a:buNone/>
              <a:defRPr sz="1286" b="1"/>
            </a:lvl8pPr>
            <a:lvl9pPr marL="2939247" indent="0">
              <a:buNone/>
              <a:defRPr sz="1286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3756" y="2031620"/>
            <a:ext cx="4923138" cy="64021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29" b="1"/>
            </a:lvl1pPr>
            <a:lvl2pPr marL="367406" indent="0">
              <a:buNone/>
              <a:defRPr sz="1607" b="1"/>
            </a:lvl2pPr>
            <a:lvl3pPr marL="734812" indent="0">
              <a:buNone/>
              <a:defRPr sz="1446" b="1"/>
            </a:lvl3pPr>
            <a:lvl4pPr marL="1102218" indent="0">
              <a:buNone/>
              <a:defRPr sz="1286" b="1"/>
            </a:lvl4pPr>
            <a:lvl5pPr marL="1469624" indent="0">
              <a:buNone/>
              <a:defRPr sz="1286" b="1"/>
            </a:lvl5pPr>
            <a:lvl6pPr marL="1837030" indent="0">
              <a:buNone/>
              <a:defRPr sz="1286" b="1"/>
            </a:lvl6pPr>
            <a:lvl7pPr marL="2204436" indent="0">
              <a:buNone/>
              <a:defRPr sz="1286" b="1"/>
            </a:lvl7pPr>
            <a:lvl8pPr marL="2571841" indent="0">
              <a:buNone/>
              <a:defRPr sz="1286" b="1"/>
            </a:lvl8pPr>
            <a:lvl9pPr marL="2939247" indent="0">
              <a:buNone/>
              <a:defRPr sz="1286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3756" y="2855533"/>
            <a:ext cx="4923138" cy="32294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6040" y="4068969"/>
            <a:ext cx="3892204" cy="7221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5468" y="4067925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5468" y="5273286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36040" y="5273285"/>
            <a:ext cx="3892204" cy="722170"/>
          </a:xfrm>
          <a:prstGeom prst="rect">
            <a:avLst/>
          </a:prstGeom>
        </p:spPr>
        <p:txBody>
          <a:bodyPr anchor="ctr"/>
          <a:lstStyle>
            <a:lvl2pPr marL="7144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36040" y="2865698"/>
            <a:ext cx="3892204" cy="7221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5468" y="2864654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</p:spTree>
    <p:extLst>
      <p:ext uri="{BB962C8B-B14F-4D97-AF65-F5344CB8AC3E}">
        <p14:creationId xmlns:p14="http://schemas.microsoft.com/office/powerpoint/2010/main" val="37866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:a16="http://schemas.microsoft.com/office/drawing/2014/main" id="{B4D616E8-5BEF-4790-BDB2-63A4F2711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76" y="598162"/>
            <a:ext cx="2951198" cy="321148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31" y="2027042"/>
            <a:ext cx="8140338" cy="2023366"/>
          </a:xfrm>
        </p:spPr>
        <p:txBody>
          <a:bodyPr anchor="ctr"/>
          <a:lstStyle>
            <a:lvl1pPr>
              <a:defRPr sz="6429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/>
        </p:nvCxnSpPr>
        <p:spPr>
          <a:xfrm>
            <a:off x="2025831" y="4235847"/>
            <a:ext cx="1025677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067705" y="4050408"/>
            <a:ext cx="6098464" cy="20345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824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BD9158-AE36-424A-9ABE-0F90908A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9" y="1010330"/>
            <a:ext cx="4068253" cy="20206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F2A95253-DCF5-493D-87F8-144499D8A3D2}"/>
              </a:ext>
            </a:extLst>
          </p:cNvPr>
          <p:cNvCxnSpPr>
            <a:cxnSpLocks/>
          </p:cNvCxnSpPr>
          <p:nvPr/>
        </p:nvCxnSpPr>
        <p:spPr>
          <a:xfrm>
            <a:off x="1003988" y="4056524"/>
            <a:ext cx="101840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0C9ECA00-DFD8-4C3D-A6D3-799D4FD8FCF3}"/>
              </a:ext>
            </a:extLst>
          </p:cNvPr>
          <p:cNvCxnSpPr>
            <a:cxnSpLocks/>
          </p:cNvCxnSpPr>
          <p:nvPr/>
        </p:nvCxnSpPr>
        <p:spPr>
          <a:xfrm>
            <a:off x="2033489" y="4056524"/>
            <a:ext cx="2033488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E065F37E-AC25-46E6-BA9A-41D58A20A93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63757" y="1010330"/>
            <a:ext cx="4912775" cy="20206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BF1A6BDC-2058-4B9B-9E05-F13A5355EDC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15469" y="4832616"/>
            <a:ext cx="3048956" cy="1245054"/>
          </a:xfrm>
          <a:prstGeom prst="rect">
            <a:avLst/>
          </a:prstGeom>
        </p:spPr>
        <p:txBody>
          <a:bodyPr/>
          <a:lstStyle>
            <a:lvl1pPr>
              <a:spcAft>
                <a:spcPts val="241"/>
              </a:spcAft>
              <a:defRPr sz="964"/>
            </a:lvl1pPr>
            <a:lvl2pPr>
              <a:spcAft>
                <a:spcPts val="241"/>
              </a:spcAft>
              <a:defRPr sz="964"/>
            </a:lvl2pPr>
            <a:lvl3pPr>
              <a:spcAft>
                <a:spcPts val="241"/>
              </a:spcAft>
              <a:defRPr sz="964"/>
            </a:lvl3pPr>
            <a:lvl4pPr>
              <a:spcAft>
                <a:spcPts val="241"/>
              </a:spcAft>
              <a:defRPr sz="964"/>
            </a:lvl4pPr>
            <a:lvl5pPr>
              <a:spcAft>
                <a:spcPts val="241"/>
              </a:spcAft>
              <a:defRPr sz="964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5" name="Symbol zastępczy zawartości 13">
            <a:extLst>
              <a:ext uri="{FF2B5EF4-FFF2-40B4-BE49-F238E27FC236}">
                <a16:creationId xmlns:a16="http://schemas.microsoft.com/office/drawing/2014/main" id="{31E2D831-ACE9-4491-A6C8-218BF8C8FD1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6702" y="4832616"/>
            <a:ext cx="3048957" cy="12450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964" dirty="0" smtClean="0"/>
            </a:lvl1pPr>
            <a:lvl2pPr>
              <a:defRPr lang="pl-PL" sz="964" dirty="0" smtClean="0"/>
            </a:lvl2pPr>
            <a:lvl3pPr>
              <a:defRPr lang="pl-PL" sz="964" dirty="0" smtClean="0"/>
            </a:lvl3pPr>
            <a:lvl4pPr>
              <a:defRPr lang="pl-PL" sz="964" dirty="0" smtClean="0"/>
            </a:lvl4pPr>
            <a:lvl5pPr>
              <a:defRPr lang="pl-PL" sz="964" dirty="0"/>
            </a:lvl5pPr>
          </a:lstStyle>
          <a:p>
            <a:pPr lvl="0">
              <a:spcAft>
                <a:spcPts val="241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241"/>
              </a:spcAft>
            </a:pPr>
            <a:r>
              <a:rPr lang="pl-PL"/>
              <a:t>Drugi poziom</a:t>
            </a:r>
          </a:p>
          <a:p>
            <a:pPr lvl="2">
              <a:spcAft>
                <a:spcPts val="241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241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241"/>
              </a:spcAft>
            </a:pPr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zawartości 13">
            <a:extLst>
              <a:ext uri="{FF2B5EF4-FFF2-40B4-BE49-F238E27FC236}">
                <a16:creationId xmlns:a16="http://schemas.microsoft.com/office/drawing/2014/main" id="{607D7CEB-5E89-4B25-8639-369FAE5F87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37937" y="4832616"/>
            <a:ext cx="3048957" cy="12450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lang="pl-PL" sz="964" dirty="0" smtClean="0"/>
            </a:lvl1pPr>
            <a:lvl2pPr>
              <a:defRPr lang="pl-PL" sz="964" dirty="0" smtClean="0"/>
            </a:lvl2pPr>
            <a:lvl3pPr>
              <a:defRPr lang="pl-PL" sz="964" dirty="0" smtClean="0"/>
            </a:lvl3pPr>
            <a:lvl4pPr>
              <a:defRPr lang="pl-PL" sz="964" dirty="0" smtClean="0"/>
            </a:lvl4pPr>
            <a:lvl5pPr>
              <a:defRPr lang="pl-PL" sz="964" dirty="0"/>
            </a:lvl5pPr>
          </a:lstStyle>
          <a:p>
            <a:pPr lvl="0">
              <a:spcAft>
                <a:spcPts val="241"/>
              </a:spcAft>
            </a:pPr>
            <a:r>
              <a:rPr lang="pl-PL"/>
              <a:t>Edytuj style wzorca tekstu</a:t>
            </a:r>
          </a:p>
          <a:p>
            <a:pPr lvl="1">
              <a:spcAft>
                <a:spcPts val="241"/>
              </a:spcAft>
            </a:pPr>
            <a:r>
              <a:rPr lang="pl-PL"/>
              <a:t>Drugi poziom</a:t>
            </a:r>
          </a:p>
          <a:p>
            <a:pPr lvl="2">
              <a:spcAft>
                <a:spcPts val="241"/>
              </a:spcAft>
            </a:pPr>
            <a:r>
              <a:rPr lang="pl-PL"/>
              <a:t>Trzeci poziom</a:t>
            </a:r>
          </a:p>
          <a:p>
            <a:pPr lvl="3">
              <a:spcAft>
                <a:spcPts val="241"/>
              </a:spcAft>
            </a:pPr>
            <a:r>
              <a:rPr lang="pl-PL"/>
              <a:t>Czwarty poziom</a:t>
            </a:r>
          </a:p>
          <a:p>
            <a:pPr lvl="4">
              <a:spcAft>
                <a:spcPts val="241"/>
              </a:spcAft>
            </a:pPr>
            <a:r>
              <a:rPr lang="pl-PL"/>
              <a:t>Piąty poziom</a:t>
            </a:r>
            <a:endParaRPr lang="pl-PL" dirty="0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6B3F4488-89E4-48E6-A6D0-30B2D30FA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76" y="598162"/>
            <a:ext cx="2951198" cy="32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01544" y="2191601"/>
            <a:ext cx="10184024" cy="839391"/>
          </a:xfrm>
          <a:prstGeom prst="rect">
            <a:avLst/>
          </a:prstGeom>
        </p:spPr>
        <p:txBody>
          <a:bodyPr/>
          <a:lstStyle>
            <a:lvl2pPr marL="7144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15468" y="3429001"/>
            <a:ext cx="2030937" cy="2655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725085" y="3429001"/>
            <a:ext cx="2030937" cy="2655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34702" y="3429001"/>
            <a:ext cx="2030937" cy="2655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4319" y="3429001"/>
            <a:ext cx="2030937" cy="26559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41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obrazu 35">
            <a:extLst>
              <a:ext uri="{FF2B5EF4-FFF2-40B4-BE49-F238E27FC236}">
                <a16:creationId xmlns:a16="http://schemas.microsoft.com/office/drawing/2014/main" id="{9AEE16AE-97DF-0491-25FE-AA8CA298676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26139" y="0"/>
            <a:ext cx="5065861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9" y="0"/>
            <a:ext cx="5081170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468" y="2191601"/>
            <a:ext cx="5080532" cy="16953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Symbol zastępczy tekstu 21">
            <a:extLst>
              <a:ext uri="{FF2B5EF4-FFF2-40B4-BE49-F238E27FC236}">
                <a16:creationId xmlns:a16="http://schemas.microsoft.com/office/drawing/2014/main" id="{6130A99F-32AF-42D5-AD68-4D52B1E373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6040" y="4219563"/>
            <a:ext cx="4059322" cy="7221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Symbol zastępczy obrazu 5">
            <a:extLst>
              <a:ext uri="{FF2B5EF4-FFF2-40B4-BE49-F238E27FC236}">
                <a16:creationId xmlns:a16="http://schemas.microsoft.com/office/drawing/2014/main" id="{A742E1FC-5F19-47D6-A9D8-A38CDBA363A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5468" y="4218519"/>
            <a:ext cx="723239" cy="72321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4" name="Symbol zastępczy obrazu 5">
            <a:extLst>
              <a:ext uri="{FF2B5EF4-FFF2-40B4-BE49-F238E27FC236}">
                <a16:creationId xmlns:a16="http://schemas.microsoft.com/office/drawing/2014/main" id="{280B5B37-B3BC-42C4-8AE6-C421B815863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5468" y="5273286"/>
            <a:ext cx="723239" cy="723214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5" name="Symbol zastępczy tekstu 21">
            <a:extLst>
              <a:ext uri="{FF2B5EF4-FFF2-40B4-BE49-F238E27FC236}">
                <a16:creationId xmlns:a16="http://schemas.microsoft.com/office/drawing/2014/main" id="{F77E03A5-0D51-4696-AB01-062E3F4191E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36040" y="5273285"/>
            <a:ext cx="4059322" cy="722170"/>
          </a:xfrm>
          <a:prstGeom prst="rect">
            <a:avLst/>
          </a:prstGeom>
        </p:spPr>
        <p:txBody>
          <a:bodyPr anchor="ctr"/>
          <a:lstStyle>
            <a:lvl2pPr marL="7144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EF5DCC12-3D02-4551-A8D5-65631951B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76" y="598162"/>
            <a:ext cx="2951198" cy="32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97E852-3F7B-4579-8C94-D2B4F72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576" y="0"/>
            <a:ext cx="4259317" cy="202410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9223B16-7278-4E35-B20F-E7D692BBEA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9442" y="997575"/>
            <a:ext cx="3065541" cy="50835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4307F31-F0DD-40A6-A14A-7CE1104778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1252" y="4051527"/>
            <a:ext cx="2024111" cy="202831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Rectangle 29">
            <a:extLst>
              <a:ext uri="{FF2B5EF4-FFF2-40B4-BE49-F238E27FC236}">
                <a16:creationId xmlns:a16="http://schemas.microsoft.com/office/drawing/2014/main" id="{9D32B747-62E3-413C-9637-DA0D4985DD48}"/>
              </a:ext>
            </a:extLst>
          </p:cNvPr>
          <p:cNvSpPr/>
          <p:nvPr/>
        </p:nvSpPr>
        <p:spPr>
          <a:xfrm>
            <a:off x="4071251" y="997575"/>
            <a:ext cx="2024558" cy="254177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6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DDE6313-0AC6-44CA-B7D1-EFCA322F38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3245" y="1052620"/>
            <a:ext cx="1012535" cy="1012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sz="844"/>
            </a:lvl1pPr>
          </a:lstStyle>
          <a:p>
            <a:r>
              <a:rPr lang="pl-PL" dirty="0"/>
              <a:t>Kliknij w ikonę </a:t>
            </a:r>
            <a:br>
              <a:rPr lang="pl-PL" dirty="0"/>
            </a:br>
            <a:r>
              <a:rPr lang="pl-PL" dirty="0"/>
              <a:t>by dodać piktogram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D3D2291A-15DF-4A57-BCFC-109559E5582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27576" y="2527447"/>
            <a:ext cx="4259317" cy="35523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BD434779-FDDC-48C6-B8C6-8F59DF228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49404" y="2120164"/>
            <a:ext cx="1667358" cy="1323125"/>
          </a:xfrm>
          <a:prstGeom prst="rect">
            <a:avLst/>
          </a:prstGeom>
        </p:spPr>
        <p:txBody>
          <a:bodyPr/>
          <a:lstStyle>
            <a:lvl1pPr algn="ctr">
              <a:defRPr sz="964">
                <a:solidFill>
                  <a:schemeClr val="bg1"/>
                </a:solidFill>
              </a:defRPr>
            </a:lvl1pPr>
            <a:lvl2pPr>
              <a:defRPr sz="964">
                <a:solidFill>
                  <a:schemeClr val="bg1"/>
                </a:solidFill>
              </a:defRPr>
            </a:lvl2pPr>
            <a:lvl3pPr>
              <a:defRPr sz="964">
                <a:solidFill>
                  <a:schemeClr val="bg1"/>
                </a:solidFill>
              </a:defRPr>
            </a:lvl3pPr>
            <a:lvl4pPr>
              <a:defRPr sz="964">
                <a:solidFill>
                  <a:schemeClr val="bg1"/>
                </a:solidFill>
              </a:defRPr>
            </a:lvl4pPr>
            <a:lvl5pPr>
              <a:defRPr sz="964"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7111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89DD3C-19CF-46F2-9CC4-B107A54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392" y="0"/>
            <a:ext cx="4389577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obrazu 35">
            <a:extLst>
              <a:ext uri="{FF2B5EF4-FFF2-40B4-BE49-F238E27FC236}">
                <a16:creationId xmlns:a16="http://schemas.microsoft.com/office/drawing/2014/main" id="{748EE252-0DF7-48FB-A51C-9297B8DCE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6870" y="0"/>
            <a:ext cx="304513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obrazu 35">
            <a:extLst>
              <a:ext uri="{FF2B5EF4-FFF2-40B4-BE49-F238E27FC236}">
                <a16:creationId xmlns:a16="http://schemas.microsoft.com/office/drawing/2014/main" id="{2D4D9B47-83B9-4812-ABB2-C7977BED00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04513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54BF5042-C572-41E3-B4F5-DA540F18F3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96025" y="2191600"/>
            <a:ext cx="4389745" cy="3893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820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9" y="0"/>
            <a:ext cx="4075144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5468" y="2026788"/>
            <a:ext cx="4074632" cy="18590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D86D6C0-6CEF-496D-BC58-534CB1F94E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5745" y="998850"/>
            <a:ext cx="3049988" cy="50815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A11E48E-427D-488F-BFE0-C60CAFA93C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998850"/>
            <a:ext cx="2033476" cy="50815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165B04EF-F038-486C-BF57-7FEC98CFD2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36041" y="4219563"/>
            <a:ext cx="3054060" cy="72217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E98F89B4-370A-47D0-A0C9-358C494A464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15468" y="4218519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9A6556B4-53E3-4653-88AB-D52AE5D743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15468" y="5273286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6B59C19C-854B-4351-A503-5435C726F9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36041" y="5273285"/>
            <a:ext cx="3054060" cy="722170"/>
          </a:xfrm>
          <a:prstGeom prst="rect">
            <a:avLst/>
          </a:prstGeom>
        </p:spPr>
        <p:txBody>
          <a:bodyPr anchor="ctr"/>
          <a:lstStyle>
            <a:lvl2pPr marL="71440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4" name="Grafika 13">
            <a:extLst>
              <a:ext uri="{FF2B5EF4-FFF2-40B4-BE49-F238E27FC236}">
                <a16:creationId xmlns:a16="http://schemas.microsoft.com/office/drawing/2014/main" id="{CC1AE7FA-DF74-4AB2-9251-D1036CA3D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76" y="598162"/>
            <a:ext cx="2951198" cy="32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8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51EBFF-851F-4F83-941D-6F717031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B93F42-4614-4478-BB27-80D66BF09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F38C97-C354-4236-BADD-4124C1BAB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FD249B-AB6D-409D-BF0D-E301B09A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D60AEDB-6F20-496D-8BD9-2B8D57809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852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6893" y="6085008"/>
            <a:ext cx="1005107" cy="772992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0803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9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36903E8-57E7-4197-8090-F57CAA8837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756" y="4219915"/>
            <a:ext cx="1696700" cy="2638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61901C-FE1E-468E-BB81-6EC5882864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8940" y="4219915"/>
            <a:ext cx="1683728" cy="2638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B2845B7-61BB-4429-8C71-CD0E49D1A2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41153" y="4219915"/>
            <a:ext cx="1683729" cy="2638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C48CF01-BFE7-4615-B12C-099A9782C1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88696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lvl="0" algn="ctr"/>
            <a:endParaRPr lang="en-US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BE271E24-6BE7-450B-9B12-14A2FF5E20D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5512" y="4221192"/>
            <a:ext cx="5592732" cy="1691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1272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58BC709-C3F7-B592-B025-22BFE4B6C5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2191600"/>
            <a:ext cx="6095999" cy="4666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3ACC697-85D2-4036-9177-C642F671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25" y="0"/>
            <a:ext cx="5750919" cy="185900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1ACB8F-A660-44CA-AB33-C35470E180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95969" y="4219915"/>
            <a:ext cx="1696700" cy="2638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DCE8D1F-CA69-4A8B-B277-833BA16AA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756" y="4219915"/>
            <a:ext cx="1696700" cy="2638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0505EEC-5716-4B37-8A9C-02DED5B2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328182" y="4219915"/>
            <a:ext cx="1696700" cy="26380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ECDF5F6B-C311-4324-99A1-474CC34B2A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63756" y="159459"/>
            <a:ext cx="5750919" cy="37275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86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2B0E65-8F1C-4B30-A34C-BDE3EAE7A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100" y="0"/>
            <a:ext cx="6096794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176AF9-5274-4A15-B071-6F009DF12D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" y="1"/>
            <a:ext cx="4064424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1BAAD440-9F0B-4B1D-ADB6-5402012676D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79522" y="3766832"/>
            <a:ext cx="1935427" cy="23142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EC6ECBB-0842-4C4C-9E35-CAF1BEF7C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9516" y="3766832"/>
            <a:ext cx="1891014" cy="23142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083D23C4-4A71-445D-B39C-6634D53BFD4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35098" y="3766832"/>
            <a:ext cx="1939253" cy="23142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3F998030-55A2-4EE8-A111-6D6E81F6AD3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090099" y="2191601"/>
            <a:ext cx="6083881" cy="123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9842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8B16C-72CD-46A4-A9E7-63721536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82B8326-72F4-4A65-BC1D-A1E1AFD79D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051527"/>
            <a:ext cx="2462464" cy="2029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763BDBD-BDEC-4F77-AA54-FF924210D25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62464" y="4051527"/>
            <a:ext cx="2462464" cy="2029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DE0E618A-9726-4593-818E-8C7D3B77EF9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24928" y="4051527"/>
            <a:ext cx="2462464" cy="2029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249CE-A216-4748-85B9-9FA245D0D69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87392" y="4051527"/>
            <a:ext cx="2462464" cy="2029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B588AC4-AED5-45C7-B678-F46A9D4B39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857880" y="4051527"/>
            <a:ext cx="2334120" cy="20295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BA68EFA0-39A4-40D0-87E7-4976BF59F645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05263" y="2191601"/>
            <a:ext cx="10171269" cy="16953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55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3689AC2F-A65C-4B3A-A80B-94606A70E8A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3757" y="0"/>
            <a:ext cx="5236624" cy="6858000"/>
          </a:xfrm>
          <a:custGeom>
            <a:avLst/>
            <a:gdLst>
              <a:gd name="connsiteX0" fmla="*/ 1092094 w 6516461"/>
              <a:gd name="connsiteY0" fmla="*/ 0 h 8534400"/>
              <a:gd name="connsiteX1" fmla="*/ 6516461 w 6516461"/>
              <a:gd name="connsiteY1" fmla="*/ 0 h 8534400"/>
              <a:gd name="connsiteX2" fmla="*/ 5424367 w 6516461"/>
              <a:gd name="connsiteY2" fmla="*/ 8534400 h 8534400"/>
              <a:gd name="connsiteX3" fmla="*/ 0 w 6516461"/>
              <a:gd name="connsiteY3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6461" h="8534400">
                <a:moveTo>
                  <a:pt x="1092094" y="0"/>
                </a:moveTo>
                <a:lnTo>
                  <a:pt x="6516461" y="0"/>
                </a:lnTo>
                <a:lnTo>
                  <a:pt x="5424367" y="8534400"/>
                </a:lnTo>
                <a:lnTo>
                  <a:pt x="0" y="8534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AC1BD7-85D4-4163-8D62-298BB3B7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6434BECB-5DBD-4115-A054-EB493ADDE4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05263" y="2191601"/>
            <a:ext cx="5091375" cy="2860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C474347C-47C5-4EB8-A47B-EF2DEF1B5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76" y="598162"/>
            <a:ext cx="2951198" cy="32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139" y="0"/>
            <a:ext cx="4060754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4567" y="159459"/>
            <a:ext cx="2717850" cy="27437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7951" y="159459"/>
            <a:ext cx="2717850" cy="27437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4567" y="3194973"/>
            <a:ext cx="2717850" cy="27437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B40ECDD-21AE-47BF-A938-2DC1EC1643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07951" y="3194973"/>
            <a:ext cx="2717850" cy="27437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6140" y="2191601"/>
            <a:ext cx="4060598" cy="3889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3957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obrazu 21">
            <a:extLst>
              <a:ext uri="{FF2B5EF4-FFF2-40B4-BE49-F238E27FC236}">
                <a16:creationId xmlns:a16="http://schemas.microsoft.com/office/drawing/2014/main" id="{4F8707AB-7B01-4DA4-B9FD-124A7F2D7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638" y="0"/>
            <a:ext cx="6095362" cy="6858000"/>
          </a:xfrm>
          <a:custGeom>
            <a:avLst/>
            <a:gdLst>
              <a:gd name="connsiteX0" fmla="*/ 0 w 7585075"/>
              <a:gd name="connsiteY0" fmla="*/ 0 h 8534400"/>
              <a:gd name="connsiteX1" fmla="*/ 7585075 w 7585075"/>
              <a:gd name="connsiteY1" fmla="*/ 0 h 8534400"/>
              <a:gd name="connsiteX2" fmla="*/ 7585075 w 7585075"/>
              <a:gd name="connsiteY2" fmla="*/ 8534400 h 8534400"/>
              <a:gd name="connsiteX3" fmla="*/ 5062732 w 7585075"/>
              <a:gd name="connsiteY3" fmla="*/ 8534400 h 8534400"/>
              <a:gd name="connsiteX4" fmla="*/ 0 w 7585075"/>
              <a:gd name="connsiteY4" fmla="*/ 1337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5075" h="8534400">
                <a:moveTo>
                  <a:pt x="0" y="0"/>
                </a:moveTo>
                <a:lnTo>
                  <a:pt x="7585075" y="0"/>
                </a:lnTo>
                <a:lnTo>
                  <a:pt x="7585075" y="8534400"/>
                </a:lnTo>
                <a:lnTo>
                  <a:pt x="5062732" y="8534400"/>
                </a:lnTo>
                <a:lnTo>
                  <a:pt x="0" y="13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7D752C-EEBE-4FAD-B344-D85B0D8E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9" y="-545"/>
            <a:ext cx="4074631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982A0255-6C83-4E31-B89C-6EB3D36D7B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15469" y="2164994"/>
            <a:ext cx="6095362" cy="39161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97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69061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32213" y="2023212"/>
            <a:ext cx="2032212" cy="2027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9894" y="2023212"/>
            <a:ext cx="2032212" cy="2027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576" y="2023212"/>
            <a:ext cx="2032212" cy="2027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213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9893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7573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6794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22D09B-69CB-4BFF-82BF-0FA2E583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867887-F3B4-490E-9857-7A74D5A4F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5168A4-FF87-4A3E-9175-2A9A55C9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B92C551-39D0-4F15-9FF9-17015D22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2073B4-8983-4802-B91E-69D01E03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35F1B2-1C9E-4036-B0A2-1408824B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6543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6906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032213" y="2023212"/>
            <a:ext cx="2032212" cy="202703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9894" y="2023212"/>
            <a:ext cx="2032212" cy="202703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576" y="2023212"/>
            <a:ext cx="2032212" cy="202703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32213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79893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27573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28775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69061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5468" y="2023212"/>
            <a:ext cx="2032212" cy="2027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8540" y="2023212"/>
            <a:ext cx="2032212" cy="2027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4682" y="2023212"/>
            <a:ext cx="2032212" cy="2027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468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28540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54682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41611" y="2023212"/>
            <a:ext cx="2032212" cy="20270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11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77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62C0AC-39D7-43CF-A921-BC79070E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6906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5468" y="2023212"/>
            <a:ext cx="2032212" cy="202703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28540" y="2023212"/>
            <a:ext cx="2032212" cy="202703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4682" y="2023212"/>
            <a:ext cx="2032212" cy="202703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468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28540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54682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441611" y="2023212"/>
            <a:ext cx="2032212" cy="202703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41611" y="4382849"/>
            <a:ext cx="2032212" cy="16982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49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69061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15468" y="2023212"/>
            <a:ext cx="1446479" cy="14464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96704" y="2023212"/>
            <a:ext cx="1446479" cy="14464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40414" y="2023212"/>
            <a:ext cx="1446479" cy="14464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468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6705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40414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59177" y="2023212"/>
            <a:ext cx="1446479" cy="14464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59178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77941" y="2023212"/>
            <a:ext cx="1446479" cy="14464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77941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162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74384-BE71-4F06-BC51-BCD3FBD5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69061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5468" y="2023212"/>
            <a:ext cx="1446479" cy="144642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196704" y="2023212"/>
            <a:ext cx="1446479" cy="144642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0414" y="2023212"/>
            <a:ext cx="1446479" cy="144642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5468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6705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40414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59177" y="2023212"/>
            <a:ext cx="1446479" cy="144642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59178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7941" y="2023212"/>
            <a:ext cx="1446479" cy="1446429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77941" y="3802238"/>
            <a:ext cx="1446479" cy="1698269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9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78DE5B-A762-434A-872B-A4780A47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E6E92996-407C-4F15-B98B-1DAF8B1DB7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37157" y="3194277"/>
            <a:ext cx="2272046" cy="271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0">
            <a:extLst>
              <a:ext uri="{FF2B5EF4-FFF2-40B4-BE49-F238E27FC236}">
                <a16:creationId xmlns:a16="http://schemas.microsoft.com/office/drawing/2014/main" id="{B64C200A-5F6C-43AF-9263-1AD4ECAFC48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72121" y="3194277"/>
            <a:ext cx="2272046" cy="2718452"/>
          </a:xfrm>
          <a:prstGeom prst="rect">
            <a:avLst/>
          </a:prstGeom>
          <a:solidFill>
            <a:schemeClr val="tx2"/>
          </a:solidFill>
        </p:spPr>
        <p:txBody>
          <a:bodyPr lIns="180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4" name="Symbol zastępczy zawartości 10">
            <a:extLst>
              <a:ext uri="{FF2B5EF4-FFF2-40B4-BE49-F238E27FC236}">
                <a16:creationId xmlns:a16="http://schemas.microsoft.com/office/drawing/2014/main" id="{DA93F077-B943-44C9-8703-E3B76BFAC4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7086" y="3194277"/>
            <a:ext cx="2272046" cy="271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0">
            <a:extLst>
              <a:ext uri="{FF2B5EF4-FFF2-40B4-BE49-F238E27FC236}">
                <a16:creationId xmlns:a16="http://schemas.microsoft.com/office/drawing/2014/main" id="{EE3C5EE9-31A8-4694-A000-2CBF467D7F5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42052" y="3194277"/>
            <a:ext cx="2272046" cy="2718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16">
            <a:extLst>
              <a:ext uri="{FF2B5EF4-FFF2-40B4-BE49-F238E27FC236}">
                <a16:creationId xmlns:a16="http://schemas.microsoft.com/office/drawing/2014/main" id="{DC46E9EE-5ED7-486A-AF26-BBA8052B9B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7156" y="2191601"/>
            <a:ext cx="10149581" cy="830461"/>
          </a:xfrm>
          <a:prstGeom prst="rect">
            <a:avLst/>
          </a:prstGeom>
        </p:spPr>
        <p:txBody>
          <a:bodyPr/>
          <a:lstStyle>
            <a:lvl1pPr>
              <a:defRPr sz="884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884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884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884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884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11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0F6D9737-FD64-45B0-8298-FA4E970270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090099" y="4303136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7" name="Symbol zastępczy obrazu 5">
            <a:extLst>
              <a:ext uri="{FF2B5EF4-FFF2-40B4-BE49-F238E27FC236}">
                <a16:creationId xmlns:a16="http://schemas.microsoft.com/office/drawing/2014/main" id="{CB30ECC0-CDFB-4BA5-A5DF-50B3E0D251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90099" y="5357903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8AC462B3-1E85-4A06-AA9E-9A48284EE8C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033329" y="2190556"/>
            <a:ext cx="3195664" cy="3890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A5209232-9FA0-466D-B9D4-9A19BFDF35B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10672" y="4305809"/>
            <a:ext cx="3054059" cy="720753"/>
          </a:xfrm>
          <a:prstGeom prst="rect">
            <a:avLst/>
          </a:prstGeom>
        </p:spPr>
        <p:txBody>
          <a:bodyPr anchor="ctr"/>
          <a:lstStyle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Symbol zastępczy tekstu 11">
            <a:extLst>
              <a:ext uri="{FF2B5EF4-FFF2-40B4-BE49-F238E27FC236}">
                <a16:creationId xmlns:a16="http://schemas.microsoft.com/office/drawing/2014/main" id="{097C20A1-7400-4169-8F4A-15A1F0EDCC5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10672" y="5360365"/>
            <a:ext cx="3054059" cy="720753"/>
          </a:xfrm>
          <a:prstGeom prst="rect">
            <a:avLst/>
          </a:prstGeom>
        </p:spPr>
        <p:txBody>
          <a:bodyPr anchor="ctr"/>
          <a:lstStyle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Рисунок 9">
            <a:extLst>
              <a:ext uri="{FF2B5EF4-FFF2-40B4-BE49-F238E27FC236}">
                <a16:creationId xmlns:a16="http://schemas.microsoft.com/office/drawing/2014/main" id="{901C5E39-C272-48B5-B0BA-59B5EE77F0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93944" y="0"/>
            <a:ext cx="2030938" cy="60811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7" name="Tytuł 16">
            <a:extLst>
              <a:ext uri="{FF2B5EF4-FFF2-40B4-BE49-F238E27FC236}">
                <a16:creationId xmlns:a16="http://schemas.microsoft.com/office/drawing/2014/main" id="{3BDCDD33-CD11-4D11-AB40-2B1BE540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3213525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8" name="Symbol zastępczy obrazu 5">
            <a:extLst>
              <a:ext uri="{FF2B5EF4-FFF2-40B4-BE49-F238E27FC236}">
                <a16:creationId xmlns:a16="http://schemas.microsoft.com/office/drawing/2014/main" id="{474D5F8F-0D61-4328-A38F-446CAD92DB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90099" y="3245908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11">
            <a:extLst>
              <a:ext uri="{FF2B5EF4-FFF2-40B4-BE49-F238E27FC236}">
                <a16:creationId xmlns:a16="http://schemas.microsoft.com/office/drawing/2014/main" id="{44138CE3-1120-4CDE-BFF9-08340774D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10672" y="3248581"/>
            <a:ext cx="3054059" cy="720753"/>
          </a:xfrm>
          <a:prstGeom prst="rect">
            <a:avLst/>
          </a:prstGeom>
        </p:spPr>
        <p:txBody>
          <a:bodyPr anchor="ctr"/>
          <a:lstStyle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Symbol zastępczy obrazu 5">
            <a:extLst>
              <a:ext uri="{FF2B5EF4-FFF2-40B4-BE49-F238E27FC236}">
                <a16:creationId xmlns:a16="http://schemas.microsoft.com/office/drawing/2014/main" id="{57F2176C-7786-46BC-9838-C683CCD764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090099" y="2186007"/>
            <a:ext cx="723239" cy="7232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1" name="Symbol zastępczy tekstu 11">
            <a:extLst>
              <a:ext uri="{FF2B5EF4-FFF2-40B4-BE49-F238E27FC236}">
                <a16:creationId xmlns:a16="http://schemas.microsoft.com/office/drawing/2014/main" id="{69D68553-DA5D-4BAB-BEC1-4948718C07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10672" y="2188680"/>
            <a:ext cx="3054059" cy="720753"/>
          </a:xfrm>
          <a:prstGeom prst="rect">
            <a:avLst/>
          </a:prstGeom>
        </p:spPr>
        <p:txBody>
          <a:bodyPr anchor="ctr"/>
          <a:lstStyle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8FD96300-8D85-4EAD-BE2D-C029AB34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76" y="598162"/>
            <a:ext cx="2951198" cy="32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817CFEA-7CFB-4AF2-9365-5EF02E1D5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2413" y="484754"/>
            <a:ext cx="2025071" cy="525576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6C2BD6D0-5A43-424E-9392-26E6F88AB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71660" y="484755"/>
            <a:ext cx="2292284" cy="1706846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4">
            <a:extLst>
              <a:ext uri="{FF2B5EF4-FFF2-40B4-BE49-F238E27FC236}">
                <a16:creationId xmlns:a16="http://schemas.microsoft.com/office/drawing/2014/main" id="{AE1F3C30-1016-443E-845A-1F14DF800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413" y="2505415"/>
            <a:ext cx="2025071" cy="5255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tekstu 6">
            <a:extLst>
              <a:ext uri="{FF2B5EF4-FFF2-40B4-BE49-F238E27FC236}">
                <a16:creationId xmlns:a16="http://schemas.microsoft.com/office/drawing/2014/main" id="{F2FB83CD-2D05-4E07-879F-DB295ABF24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71660" y="2505416"/>
            <a:ext cx="2292284" cy="1706846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2" name="Symbol zastępczy tekstu 4">
            <a:extLst>
              <a:ext uri="{FF2B5EF4-FFF2-40B4-BE49-F238E27FC236}">
                <a16:creationId xmlns:a16="http://schemas.microsoft.com/office/drawing/2014/main" id="{BF55F777-BB34-4C26-8E89-2FC6E945F3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413" y="4526076"/>
            <a:ext cx="2025071" cy="525576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3" name="Symbol zastępczy tekstu 6">
            <a:extLst>
              <a:ext uri="{FF2B5EF4-FFF2-40B4-BE49-F238E27FC236}">
                <a16:creationId xmlns:a16="http://schemas.microsoft.com/office/drawing/2014/main" id="{09A580D4-80A8-42C9-92C7-1970C6DFDA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71660" y="4526076"/>
            <a:ext cx="2292284" cy="1706846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tekstu 4">
            <a:extLst>
              <a:ext uri="{FF2B5EF4-FFF2-40B4-BE49-F238E27FC236}">
                <a16:creationId xmlns:a16="http://schemas.microsoft.com/office/drawing/2014/main" id="{B9AD5C0E-22AB-493C-AC02-DB04D1D719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8057" y="2505415"/>
            <a:ext cx="2025071" cy="525576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FED49278-359F-462A-A425-2E900FB6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27305" y="484755"/>
            <a:ext cx="2292284" cy="1706846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4">
            <a:extLst>
              <a:ext uri="{FF2B5EF4-FFF2-40B4-BE49-F238E27FC236}">
                <a16:creationId xmlns:a16="http://schemas.microsoft.com/office/drawing/2014/main" id="{1727EF53-CF4A-4D61-B02C-64954D02D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628057" y="484754"/>
            <a:ext cx="2025071" cy="5255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tekstu 6">
            <a:extLst>
              <a:ext uri="{FF2B5EF4-FFF2-40B4-BE49-F238E27FC236}">
                <a16:creationId xmlns:a16="http://schemas.microsoft.com/office/drawing/2014/main" id="{3839AAED-DC88-48C3-A0CA-99E47168F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7305" y="2505416"/>
            <a:ext cx="2292284" cy="1706846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9" name="Symbol zastępczy tekstu 6">
            <a:extLst>
              <a:ext uri="{FF2B5EF4-FFF2-40B4-BE49-F238E27FC236}">
                <a16:creationId xmlns:a16="http://schemas.microsoft.com/office/drawing/2014/main" id="{6ECF1563-0AFF-4564-9AE1-540C434C9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27305" y="4526076"/>
            <a:ext cx="2292284" cy="1706846"/>
          </a:xfrm>
          <a:prstGeom prst="rect">
            <a:avLst/>
          </a:prstGeom>
        </p:spPr>
        <p:txBody>
          <a:bodyPr/>
          <a:lstStyle>
            <a:lvl1pPr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20" name="Symbol zastępczy tekstu 4">
            <a:extLst>
              <a:ext uri="{FF2B5EF4-FFF2-40B4-BE49-F238E27FC236}">
                <a16:creationId xmlns:a16="http://schemas.microsoft.com/office/drawing/2014/main" id="{294FD350-7EB5-4C81-B7AF-FDAB53754A5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28057" y="4526076"/>
            <a:ext cx="2025071" cy="5255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8880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4074632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469" y="2191600"/>
            <a:ext cx="4074631" cy="3893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8244" y="4655120"/>
            <a:ext cx="2367725" cy="1429824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9957" y="4655120"/>
            <a:ext cx="2366440" cy="1429824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8244" y="1010331"/>
            <a:ext cx="2366440" cy="3644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9516" y="1010331"/>
            <a:ext cx="2366440" cy="364472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23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181729-36BB-4CB0-BCEB-67726E1A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4074632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399F40F-F97E-4728-8894-791DC0AD9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5469" y="2191600"/>
            <a:ext cx="4074631" cy="3893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4915DF13-5BE8-4C0D-8F54-CEDAAE8043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8244" y="4221192"/>
            <a:ext cx="2367725" cy="18637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Symbol zastępczy tekstu 6">
            <a:extLst>
              <a:ext uri="{FF2B5EF4-FFF2-40B4-BE49-F238E27FC236}">
                <a16:creationId xmlns:a16="http://schemas.microsoft.com/office/drawing/2014/main" id="{22B9B6F0-59E1-4AFE-AE22-B6C53488E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89957" y="4221192"/>
            <a:ext cx="2366440" cy="186375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05C4E134-814C-4034-9687-5036E709C8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28244" y="1852272"/>
            <a:ext cx="2366440" cy="22005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2" name="Symbol zastępczy obrazu 10">
            <a:extLst>
              <a:ext uri="{FF2B5EF4-FFF2-40B4-BE49-F238E27FC236}">
                <a16:creationId xmlns:a16="http://schemas.microsoft.com/office/drawing/2014/main" id="{0878AB01-8DC6-49B7-BBF6-ABF0ECE1CD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99516" y="1852272"/>
            <a:ext cx="2366440" cy="22005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75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1199C-6FD5-4FB8-A312-FCC69CDA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AAB1114-5771-4727-B396-4BE062A81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70F673C-4E14-4F28-A7A7-B663E7C2F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8E3F10-1040-4BEA-8074-74F5D97AE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0EA57E-E43B-4F4A-B12C-4B12D0426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72B7F8E-1315-4F5C-A0A6-B5C6A71D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45EDD7A-B5A3-4045-AB57-F0D4ECE9F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4C92ED9-44AF-451A-923C-485EC6DA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985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2CB3B1E7-1D4E-47B5-BFCA-708F6D473C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07032" y="1010330"/>
            <a:ext cx="2717850" cy="18928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E49F3A7A-9726-4511-83CB-F8142727E9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04589" y="3169029"/>
            <a:ext cx="2717850" cy="27437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91303EB7-684B-41A7-9A7D-AAAC661C1E7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61204" y="1010331"/>
            <a:ext cx="2717850" cy="492834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313C0F6-623B-4F20-B504-8C579FB1A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9" y="0"/>
            <a:ext cx="4060754" cy="185900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D0E52C5-CAD3-41C5-B52B-59377F53ECA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1015469" y="2191601"/>
            <a:ext cx="4060598" cy="38895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FB8B9FBA-A39E-4633-BAAC-021316A45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376" y="598162"/>
            <a:ext cx="2951198" cy="321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975" y="2191601"/>
            <a:ext cx="2367198" cy="3050127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1046" y="2191601"/>
            <a:ext cx="2367198" cy="3050127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87189" y="2191601"/>
            <a:ext cx="2367198" cy="3050127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4118" y="2191601"/>
            <a:ext cx="2367198" cy="3050127"/>
          </a:xfrm>
          <a:prstGeom prst="rect">
            <a:avLst/>
          </a:prstGeom>
          <a:solidFill>
            <a:schemeClr val="bg2"/>
          </a:solidFill>
        </p:spPr>
        <p:txBody>
          <a:bodyPr lIns="180000" tIns="1800000" rIns="180000" bIns="180000"/>
          <a:lstStyle>
            <a:lvl1pPr marL="0" indent="0" algn="ctr">
              <a:buNone/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552553" y="2489924"/>
            <a:ext cx="961888" cy="8918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3702" y="2489924"/>
            <a:ext cx="961888" cy="8918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976773" y="2489924"/>
            <a:ext cx="961888" cy="8918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77560" y="2489924"/>
            <a:ext cx="961888" cy="89187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7156" y="5540051"/>
            <a:ext cx="10149581" cy="5321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84">
                <a:solidFill>
                  <a:schemeClr val="bg2">
                    <a:lumMod val="75000"/>
                  </a:schemeClr>
                </a:solidFill>
              </a:defRPr>
            </a:lvl1pPr>
            <a:lvl2pPr marL="210493" indent="0">
              <a:buNone/>
              <a:defRPr sz="884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884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884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884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86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6893" y="6085008"/>
            <a:ext cx="1005107" cy="772992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975" y="2191601"/>
            <a:ext cx="3381018" cy="1695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15468" y="2523295"/>
            <a:ext cx="1015469" cy="1015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47975" y="4217364"/>
            <a:ext cx="3381018" cy="1695365"/>
          </a:xfrm>
          <a:prstGeom prst="rect">
            <a:avLst/>
          </a:prstGeom>
          <a:solidFill>
            <a:schemeClr val="tx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5468" y="4549058"/>
            <a:ext cx="1015469" cy="1015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73247" y="2191601"/>
            <a:ext cx="3381018" cy="1695365"/>
          </a:xfrm>
          <a:prstGeom prst="rect">
            <a:avLst/>
          </a:prstGeom>
          <a:solidFill>
            <a:schemeClr val="accent1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40741" y="2523295"/>
            <a:ext cx="1015469" cy="1015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73247" y="4217364"/>
            <a:ext cx="3381018" cy="1695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40741" y="4549058"/>
            <a:ext cx="1015469" cy="1015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03435" y="2191601"/>
            <a:ext cx="3381018" cy="16953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470929" y="2523295"/>
            <a:ext cx="1015469" cy="1015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03435" y="4217364"/>
            <a:ext cx="3381018" cy="1695365"/>
          </a:xfrm>
          <a:prstGeom prst="rect">
            <a:avLst/>
          </a:prstGeom>
          <a:solidFill>
            <a:schemeClr val="accent2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10493" indent="0">
              <a:buNone/>
              <a:defRPr/>
            </a:lvl2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470929" y="4549058"/>
            <a:ext cx="1015469" cy="101539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83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 flipV="1">
            <a:off x="0" y="711298"/>
            <a:ext cx="824753" cy="228602"/>
          </a:xfrm>
          <a:prstGeom prst="rect">
            <a:avLst/>
          </a:prstGeom>
          <a:solidFill>
            <a:srgbClr val="261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96096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Lato Black" panose="020F0A02020204030203" pitchFamily="34" charset="-18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rostokąt 2"/>
          <p:cNvSpPr/>
          <p:nvPr userDrawn="1"/>
        </p:nvSpPr>
        <p:spPr>
          <a:xfrm flipV="1">
            <a:off x="1" y="3298988"/>
            <a:ext cx="685800" cy="423334"/>
          </a:xfrm>
          <a:prstGeom prst="rect">
            <a:avLst/>
          </a:prstGeom>
          <a:solidFill>
            <a:srgbClr val="261A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063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61A6C"/>
          </a:solidFill>
          <a:ln>
            <a:solidFill>
              <a:srgbClr val="1B6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1447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3774"/>
            <a:ext cx="5181600" cy="500697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53200" y="993773"/>
            <a:ext cx="5181600" cy="500697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Jak to zbadać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751C72-284F-4113-86B8-B0656677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54CD597-07D6-4D15-AFA9-DABCAAF2A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4B33137-16E2-49AC-90A4-54C152DC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16D4466-C4AB-455B-B1D8-15D0CF95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991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0EE9C72-71E0-41EE-9DFE-68D65C5B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10C6336-BE53-4914-8933-C2EEEE98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AA3238-9BBC-4A43-99A7-E63A23C5D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08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28BF59-66AF-4A3F-80B0-DBDDA98C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736645-1CCF-48A2-8DA9-613CF6DC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49FBF4B-653C-4A20-A459-ED1A72156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92B623-2FFF-47F5-9DC4-3E6614CA6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29B4EE-E4A4-49F8-AB18-6D242CF38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F4AA76B-4EC3-42FE-AD54-65B1DEE9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928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25D4B4-7067-4992-A79A-92BAFFE0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916B022-5CF8-4B4F-9502-037759994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5C85304-56E1-4CD6-B353-DF6C7CDD9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11003E-8BB2-40EC-A1F3-9015AF59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3386AE-D6B0-46AC-A7FB-3765FDFBB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7952444-40DC-4EBB-8E72-36078749E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51833-2C02-4DE9-B16E-C7D39FEFFF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63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B38E04-F5B4-4EDF-9087-1E3F45D6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ADB3BD1-F5B9-468A-8B95-2CB4A966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ED9A27-5C4D-4C7E-892F-4D9B94908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6E5FFD-089A-48EB-8F6D-A0DD29828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A663D7-1311-47A2-862D-111C7C308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51833-2C02-4DE9-B16E-C7D39FEFFF3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31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ID" hidden="1">
            <a:extLst>
              <a:ext uri="{FF2B5EF4-FFF2-40B4-BE49-F238E27FC236}">
                <a16:creationId xmlns:a16="http://schemas.microsoft.com/office/drawing/2014/main" id="{0BEB84DB-7DDF-4A33-8D9B-DC0A3136674A}"/>
              </a:ext>
            </a:extLst>
          </p:cNvPr>
          <p:cNvGrpSpPr/>
          <p:nvPr/>
        </p:nvGrpSpPr>
        <p:grpSpPr>
          <a:xfrm>
            <a:off x="-4081" y="0"/>
            <a:ext cx="12192000" cy="8106629"/>
            <a:chOff x="0" y="0"/>
            <a:chExt cx="15171738" cy="10088250"/>
          </a:xfrm>
        </p:grpSpPr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A1473A18-4659-4ED6-BFA0-C89FC230B7DE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2F3E9095-B177-4BA3-8350-CB1A6C0C0C74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E48720F4-5DCB-46E4-A0CD-C626CE80718B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E2225F48-3376-4A19-AF7C-AC9F8B9FF222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id="{936404FF-9FE5-4B42-B9EE-4CE90CD347A4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id="{91C83D64-94ED-4EBB-8AC7-BB62EE3426AA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id="{3249A1F9-EB78-4AC8-9FE9-3B4FE23CA35D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DCA78C99-DB06-4D80-B929-6C512DB60304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1" name="Prostokąt 40">
              <a:extLst>
                <a:ext uri="{FF2B5EF4-FFF2-40B4-BE49-F238E27FC236}">
                  <a16:creationId xmlns:a16="http://schemas.microsoft.com/office/drawing/2014/main" id="{67C12DF7-F6B6-462C-A180-7C503A94FF6F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2" name="Prostokąt 41">
              <a:extLst>
                <a:ext uri="{FF2B5EF4-FFF2-40B4-BE49-F238E27FC236}">
                  <a16:creationId xmlns:a16="http://schemas.microsoft.com/office/drawing/2014/main" id="{75E78941-8943-4E2C-A5C6-5CC336B8C90D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3" name="Prostokąt 42">
              <a:extLst>
                <a:ext uri="{FF2B5EF4-FFF2-40B4-BE49-F238E27FC236}">
                  <a16:creationId xmlns:a16="http://schemas.microsoft.com/office/drawing/2014/main" id="{49634737-1026-4405-A7DE-AD355BB2A697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80D1CC4A-8801-4B62-9ADF-3E015F8B7105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5" name="Prostokąt 44">
              <a:extLst>
                <a:ext uri="{FF2B5EF4-FFF2-40B4-BE49-F238E27FC236}">
                  <a16:creationId xmlns:a16="http://schemas.microsoft.com/office/drawing/2014/main" id="{658DC26D-9A46-4E25-9E62-53D1E0DBB97E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F9676F12-2CAF-40DE-B451-26B0583046F5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7" name="Prostokąt 46">
              <a:extLst>
                <a:ext uri="{FF2B5EF4-FFF2-40B4-BE49-F238E27FC236}">
                  <a16:creationId xmlns:a16="http://schemas.microsoft.com/office/drawing/2014/main" id="{50A91D79-8E03-4B3D-AB86-F427E808D0C3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8" name="Prostokąt 47">
              <a:extLst>
                <a:ext uri="{FF2B5EF4-FFF2-40B4-BE49-F238E27FC236}">
                  <a16:creationId xmlns:a16="http://schemas.microsoft.com/office/drawing/2014/main" id="{193857D7-E410-41C9-B70E-DC80E9D0F3D6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251B7A70-7A2A-42A9-BFEB-E3FF763B24E9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0" name="Prostokąt 49">
              <a:extLst>
                <a:ext uri="{FF2B5EF4-FFF2-40B4-BE49-F238E27FC236}">
                  <a16:creationId xmlns:a16="http://schemas.microsoft.com/office/drawing/2014/main" id="{7DDCEE97-3EA5-4515-8293-1987BE618BDC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3BC02B52-1B14-4DA8-B8F4-7DFC0DD741F1}"/>
                </a:ext>
              </a:extLst>
            </p:cNvPr>
            <p:cNvSpPr/>
            <p:nvPr userDrawn="1"/>
          </p:nvSpPr>
          <p:spPr>
            <a:xfrm>
              <a:off x="0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992859-5FBA-4746-B670-C815C4E3FA7C}"/>
                </a:ext>
              </a:extLst>
            </p:cNvPr>
            <p:cNvSpPr/>
            <p:nvPr userDrawn="1"/>
          </p:nvSpPr>
          <p:spPr>
            <a:xfrm>
              <a:off x="2528623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3" name="Prostokąt 52">
              <a:extLst>
                <a:ext uri="{FF2B5EF4-FFF2-40B4-BE49-F238E27FC236}">
                  <a16:creationId xmlns:a16="http://schemas.microsoft.com/office/drawing/2014/main" id="{2F478883-7A8C-4BBB-8006-3A830795B918}"/>
                </a:ext>
              </a:extLst>
            </p:cNvPr>
            <p:cNvSpPr/>
            <p:nvPr userDrawn="1"/>
          </p:nvSpPr>
          <p:spPr>
            <a:xfrm>
              <a:off x="5057246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4" name="Prostokąt 53">
              <a:extLst>
                <a:ext uri="{FF2B5EF4-FFF2-40B4-BE49-F238E27FC236}">
                  <a16:creationId xmlns:a16="http://schemas.microsoft.com/office/drawing/2014/main" id="{A09C3436-6242-4098-95FB-9D58F55E27FB}"/>
                </a:ext>
              </a:extLst>
            </p:cNvPr>
            <p:cNvSpPr/>
            <p:nvPr userDrawn="1"/>
          </p:nvSpPr>
          <p:spPr>
            <a:xfrm>
              <a:off x="7585869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BAAEBEE7-9DDC-4724-BFB2-13BE1E226B64}"/>
                </a:ext>
              </a:extLst>
            </p:cNvPr>
            <p:cNvSpPr/>
            <p:nvPr userDrawn="1"/>
          </p:nvSpPr>
          <p:spPr>
            <a:xfrm>
              <a:off x="10114492" y="7566676"/>
              <a:ext cx="2528623" cy="2521574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1297EF1D-017E-4AB8-8F96-DEF3C9667ADE}"/>
                </a:ext>
              </a:extLst>
            </p:cNvPr>
            <p:cNvSpPr/>
            <p:nvPr userDrawn="1"/>
          </p:nvSpPr>
          <p:spPr>
            <a:xfrm>
              <a:off x="12643115" y="7566025"/>
              <a:ext cx="2528623" cy="2522225"/>
            </a:xfrm>
            <a:prstGeom prst="rect">
              <a:avLst/>
            </a:prstGeom>
            <a:noFill/>
            <a:ln w="9525">
              <a:solidFill>
                <a:schemeClr val="bg2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</p:grpSp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85900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/>
        </p:nvGrpSpPr>
        <p:grpSpPr>
          <a:xfrm>
            <a:off x="0" y="0"/>
            <a:ext cx="12192000" cy="8107906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446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468" y="2200408"/>
            <a:ext cx="10171425" cy="38807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69D0970B-FEAA-090E-B7B4-A1F381118AAD}"/>
              </a:ext>
            </a:extLst>
          </p:cNvPr>
          <p:cNvCxnSpPr>
            <a:cxnSpLocks/>
          </p:cNvCxnSpPr>
          <p:nvPr/>
        </p:nvCxnSpPr>
        <p:spPr>
          <a:xfrm>
            <a:off x="2027919" y="6660456"/>
            <a:ext cx="10164081" cy="0"/>
          </a:xfrm>
          <a:prstGeom prst="line">
            <a:avLst/>
          </a:prstGeom>
          <a:ln w="666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>
            <a:extLst>
              <a:ext uri="{FF2B5EF4-FFF2-40B4-BE49-F238E27FC236}">
                <a16:creationId xmlns:a16="http://schemas.microsoft.com/office/drawing/2014/main" id="{5A784179-F958-2842-BE9D-07EB01C800E9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4" y="6151057"/>
            <a:ext cx="1424333" cy="63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  <p:sldLayoutId id="2147483797" r:id="rId34"/>
    <p:sldLayoutId id="2147483798" r:id="rId35"/>
    <p:sldLayoutId id="2147483799" r:id="rId36"/>
    <p:sldLayoutId id="2147483800" r:id="rId37"/>
    <p:sldLayoutId id="2147483801" r:id="rId38"/>
    <p:sldLayoutId id="2147483802" r:id="rId39"/>
    <p:sldLayoutId id="2147483803" r:id="rId40"/>
    <p:sldLayoutId id="2147483804" r:id="rId41"/>
    <p:sldLayoutId id="2147483806" r:id="rId42"/>
    <p:sldLayoutId id="2147483807" r:id="rId43"/>
    <p:sldLayoutId id="2147483743" r:id="rId44"/>
    <p:sldLayoutId id="2147483744" r:id="rId4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734812" rtl="0" eaLnBrk="1" latinLnBrk="0" hangingPunct="1">
        <a:lnSpc>
          <a:spcPct val="90000"/>
        </a:lnSpc>
        <a:spcBef>
          <a:spcPct val="0"/>
        </a:spcBef>
        <a:buNone/>
        <a:defRPr sz="3214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9629" indent="-229629" algn="l" defTabSz="734812" rtl="0" eaLnBrk="1" latinLnBrk="0" hangingPunct="1">
        <a:lnSpc>
          <a:spcPct val="100000"/>
        </a:lnSpc>
        <a:spcBef>
          <a:spcPts val="804"/>
        </a:spcBef>
        <a:spcAft>
          <a:spcPts val="482"/>
        </a:spcAft>
        <a:buFont typeface="Century Gothic" panose="020B0502020202020204" pitchFamily="34" charset="0"/>
        <a:buChar char="−"/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577899" indent="-367406" algn="l" defTabSz="734812" rtl="0" eaLnBrk="1" latinLnBrk="0" hangingPunct="1">
        <a:lnSpc>
          <a:spcPct val="100000"/>
        </a:lnSpc>
        <a:spcBef>
          <a:spcPts val="402"/>
        </a:spcBef>
        <a:spcAft>
          <a:spcPts val="482"/>
        </a:spcAft>
        <a:buClr>
          <a:schemeClr val="tx1"/>
        </a:buClr>
        <a:buFont typeface="+mj-lt"/>
        <a:buAutoNum type="arabicPeriod"/>
        <a:defRPr sz="1446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866211" indent="-288312" algn="l" defTabSz="734812" rtl="0" eaLnBrk="1" latinLnBrk="0" hangingPunct="1">
        <a:lnSpc>
          <a:spcPct val="100000"/>
        </a:lnSpc>
        <a:spcBef>
          <a:spcPts val="402"/>
        </a:spcBef>
        <a:spcAft>
          <a:spcPts val="482"/>
        </a:spcAft>
        <a:buFont typeface="+mj-lt"/>
        <a:buAutoNum type="alphaLcPeriod"/>
        <a:defRPr sz="1446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153246" indent="-285760" algn="l" defTabSz="734812" rtl="0" eaLnBrk="1" latinLnBrk="0" hangingPunct="1">
        <a:lnSpc>
          <a:spcPct val="100000"/>
        </a:lnSpc>
        <a:spcBef>
          <a:spcPts val="402"/>
        </a:spcBef>
        <a:spcAft>
          <a:spcPts val="482"/>
        </a:spcAft>
        <a:buClr>
          <a:schemeClr val="tx1"/>
        </a:buClr>
        <a:buFont typeface="Wingdings" panose="05000000000000000000" pitchFamily="2" charset="2"/>
        <a:buChar char="ü"/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734812" rtl="0" eaLnBrk="1" latinLnBrk="0" hangingPunct="1">
        <a:lnSpc>
          <a:spcPct val="100000"/>
        </a:lnSpc>
        <a:spcBef>
          <a:spcPts val="402"/>
        </a:spcBef>
        <a:spcAft>
          <a:spcPts val="482"/>
        </a:spcAft>
        <a:buFont typeface="Wingdings" panose="05000000000000000000" pitchFamily="2" charset="2"/>
        <a:buNone/>
        <a:defRPr lang="pl-PL" sz="1446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20733" indent="-183703" algn="l" defTabSz="73481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388138" indent="-183703" algn="l" defTabSz="73481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755544" indent="-183703" algn="l" defTabSz="73481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3122950" indent="-183703" algn="l" defTabSz="734812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1pPr>
      <a:lvl2pPr marL="367406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2pPr>
      <a:lvl3pPr marL="734812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3pPr>
      <a:lvl4pPr marL="1102218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4pPr>
      <a:lvl5pPr marL="1469624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5pPr>
      <a:lvl6pPr marL="1837030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6pPr>
      <a:lvl7pPr marL="2204436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1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8pPr>
      <a:lvl9pPr marL="2939247" algn="l" defTabSz="734812" rtl="0" eaLnBrk="1" latinLnBrk="0" hangingPunct="1">
        <a:defRPr sz="14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5">
          <p15:clr>
            <a:srgbClr val="5ACBF0"/>
          </p15:clr>
        </p15:guide>
        <p15:guide id="2" orient="horz" pos="1452">
          <p15:clr>
            <a:srgbClr val="5ACBF0"/>
          </p15:clr>
        </p15:guide>
        <p15:guide id="3" orient="horz" pos="1589">
          <p15:clr>
            <a:srgbClr val="000000"/>
          </p15:clr>
        </p15:guide>
        <p15:guide id="4" orient="horz" pos="1718">
          <p15:clr>
            <a:srgbClr val="5ACBF0"/>
          </p15:clr>
        </p15:guide>
        <p15:guide id="5" orient="horz" pos="3047">
          <p15:clr>
            <a:srgbClr val="5ACBF0"/>
          </p15:clr>
        </p15:guide>
        <p15:guide id="6" orient="horz" pos="3177">
          <p15:clr>
            <a:srgbClr val="000000"/>
          </p15:clr>
        </p15:guide>
        <p15:guide id="7" orient="horz" pos="3309">
          <p15:clr>
            <a:srgbClr val="5ACBF0"/>
          </p15:clr>
        </p15:guide>
        <p15:guide id="8" orient="horz" pos="4635">
          <p15:clr>
            <a:srgbClr val="5ACBF0"/>
          </p15:clr>
        </p15:guide>
        <p15:guide id="9" orient="horz" pos="4767">
          <p15:clr>
            <a:srgbClr val="000000"/>
          </p15:clr>
        </p15:guide>
        <p15:guide id="11" orient="horz" pos="4901">
          <p15:clr>
            <a:srgbClr val="5ACBF0"/>
          </p15:clr>
        </p15:guide>
        <p15:guide id="12" pos="1722">
          <p15:clr>
            <a:srgbClr val="5ACBF0"/>
          </p15:clr>
        </p15:guide>
        <p15:guide id="13" pos="1463">
          <p15:clr>
            <a:srgbClr val="5ACBF0"/>
          </p15:clr>
        </p15:guide>
        <p15:guide id="14" pos="129">
          <p15:clr>
            <a:srgbClr val="5ACBF0"/>
          </p15:clr>
        </p15:guide>
        <p15:guide id="15" pos="4647">
          <p15:clr>
            <a:srgbClr val="5ACBF0"/>
          </p15:clr>
        </p15:guide>
        <p15:guide id="16" pos="3056">
          <p15:clr>
            <a:srgbClr val="5ACBF0"/>
          </p15:clr>
        </p15:guide>
        <p15:guide id="17" pos="3315">
          <p15:clr>
            <a:srgbClr val="5ACBF0"/>
          </p15:clr>
        </p15:guide>
        <p15:guide id="18" pos="1592">
          <p15:clr>
            <a:srgbClr val="000000"/>
          </p15:clr>
        </p15:guide>
        <p15:guide id="19" pos="3186">
          <p15:clr>
            <a:srgbClr val="000000"/>
          </p15:clr>
        </p15:guide>
        <p15:guide id="20" pos="4779">
          <p15:clr>
            <a:srgbClr val="000000"/>
          </p15:clr>
        </p15:guide>
        <p15:guide id="21" pos="4910">
          <p15:clr>
            <a:srgbClr val="5ACBF0"/>
          </p15:clr>
        </p15:guide>
        <p15:guide id="22" pos="6240">
          <p15:clr>
            <a:srgbClr val="5ACBF0"/>
          </p15:clr>
        </p15:guide>
        <p15:guide id="23" pos="6371">
          <p15:clr>
            <a:srgbClr val="000000"/>
          </p15:clr>
        </p15:guide>
        <p15:guide id="24" pos="6503">
          <p15:clr>
            <a:srgbClr val="5ACBF0"/>
          </p15:clr>
        </p15:guide>
        <p15:guide id="25" pos="7834">
          <p15:clr>
            <a:srgbClr val="5ACBF0"/>
          </p15:clr>
        </p15:guide>
        <p15:guide id="26" pos="7964">
          <p15:clr>
            <a:srgbClr val="000000"/>
          </p15:clr>
        </p15:guide>
        <p15:guide id="27" pos="8098">
          <p15:clr>
            <a:srgbClr val="5ACBF0"/>
          </p15:clr>
        </p15:guide>
        <p15:guide id="28" pos="9426">
          <p15:clr>
            <a:srgbClr val="5ACBF0"/>
          </p15:clr>
        </p15:guide>
        <p15:guide id="29" pos="796">
          <p15:clr>
            <a:srgbClr val="5ACBF0"/>
          </p15:clr>
        </p15:guide>
        <p15:guide id="30" pos="2392">
          <p15:clr>
            <a:srgbClr val="5ACBF0"/>
          </p15:clr>
        </p15:guide>
        <p15:guide id="31" pos="3990">
          <p15:clr>
            <a:srgbClr val="5ACBF0"/>
          </p15:clr>
        </p15:guide>
        <p15:guide id="32" pos="5586">
          <p15:clr>
            <a:srgbClr val="5ACBF0"/>
          </p15:clr>
        </p15:guide>
        <p15:guide id="33" pos="7170">
          <p15:clr>
            <a:srgbClr val="5ACBF0"/>
          </p15:clr>
        </p15:guide>
        <p15:guide id="34" pos="8769">
          <p15:clr>
            <a:srgbClr val="5ACBF0"/>
          </p15:clr>
        </p15:guide>
        <p15:guide id="35" orient="horz" pos="792">
          <p15:clr>
            <a:srgbClr val="5ACBF0"/>
          </p15:clr>
        </p15:guide>
        <p15:guide id="36" orient="horz" pos="2376">
          <p15:clr>
            <a:srgbClr val="5ACBF0"/>
          </p15:clr>
        </p15:guide>
        <p15:guide id="37" orient="horz" pos="3960">
          <p15:clr>
            <a:srgbClr val="5ACBF0"/>
          </p15:clr>
        </p15:guide>
        <p15:guide id="38" pos="9557">
          <p15:clr>
            <a:srgbClr val="5ACBF0"/>
          </p15:clr>
        </p15:guide>
        <p15:guide id="39" orient="horz">
          <p15:clr>
            <a:srgbClr val="5ACBF0"/>
          </p15:clr>
        </p15:guide>
        <p15:guide id="40" orient="horz" pos="5376">
          <p15:clr>
            <a:srgbClr val="5ACBF0"/>
          </p15:clr>
        </p15:guide>
        <p15:guide id="4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deliver/etsi_en/301500_301599/301549/02.01.02_60/en_301549v020102p.pdf" TargetMode="External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pl/web/dostepnosc-cyfrowa/projekty-wspierajace-dostepnosc-cyfrowa" TargetMode="External"/><Relationship Id="rId3" Type="http://schemas.openxmlformats.org/officeDocument/2006/relationships/hyperlink" Target="https://www.gov.pl/web/dostepnosc-cyfrowa/o-szkoleniach-z-dostepnosci-cyfrowej" TargetMode="External"/><Relationship Id="rId7" Type="http://schemas.openxmlformats.org/officeDocument/2006/relationships/hyperlink" Target="https://www.gov.pl/web/dostepnosc-cyfrowa/o-monitoringu-dostepnosci-cyfrowej" TargetMode="External"/><Relationship Id="rId2" Type="http://schemas.openxmlformats.org/officeDocument/2006/relationships/hyperlink" Target="https://www.gov.pl/web/dostepnosc-cyfrowa/podstawy-dostepnosci-cyfrowej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gov.pl/web/dostepnosc-cyfrowa/wykaz-aplikacji-mobilnych-podmiotow-publicznych" TargetMode="External"/><Relationship Id="rId5" Type="http://schemas.openxmlformats.org/officeDocument/2006/relationships/hyperlink" Target="https://www.gov.pl/web/dostepnosc-cyfrowa/wykaz-stron-internetowych-podmiotow-publicznych" TargetMode="External"/><Relationship Id="rId4" Type="http://schemas.openxmlformats.org/officeDocument/2006/relationships/hyperlink" Target="https://www.gov.pl/web/dostepnosc-cyfrowa/dostepne-srod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lms.szkolenia.gov.pl/dashboard" TargetMode="Externa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5381" y="2039021"/>
            <a:ext cx="6453174" cy="2464154"/>
          </a:xfrm>
        </p:spPr>
        <p:txBody>
          <a:bodyPr/>
          <a:lstStyle/>
          <a:p>
            <a:r>
              <a:rPr lang="pl-PL" sz="3200" b="1" dirty="0">
                <a:latin typeface="Lato Black" panose="020F0A02020204030203" pitchFamily="34" charset="-18"/>
              </a:rPr>
              <a:t>Działania na rzecz </a:t>
            </a:r>
            <a:br>
              <a:rPr lang="pl-PL" sz="3200" b="1" dirty="0">
                <a:latin typeface="Lato Black" panose="020F0A02020204030203" pitchFamily="34" charset="-18"/>
              </a:rPr>
            </a:br>
            <a:r>
              <a:rPr lang="pl-PL" sz="3200" b="1" dirty="0">
                <a:latin typeface="Lato Black" panose="020F0A02020204030203" pitchFamily="34" charset="-18"/>
              </a:rPr>
              <a:t>zapewnienia dostępności cyfrowej</a:t>
            </a:r>
            <a:endParaRPr lang="pl-PL" sz="3200" dirty="0"/>
          </a:p>
        </p:txBody>
      </p:sp>
      <p:pic>
        <p:nvPicPr>
          <p:cNvPr id="4" name="Obraz 3" descr="Logotypy związane z finansowaniem projektu – Fundusze Europejskie Wiedza Edukacja Rozwój, Rzeczpospolita Polska, Europejski Fundusz Społeczn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1" y="5550920"/>
            <a:ext cx="5756564" cy="7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484671"/>
          </a:xfrm>
        </p:spPr>
        <p:txBody>
          <a:bodyPr>
            <a:noAutofit/>
          </a:bodyPr>
          <a:lstStyle/>
          <a:p>
            <a:r>
              <a:rPr lang="pl-PL" dirty="0"/>
              <a:t>Ustawa o dostępności cyfrowej — czego dotyczy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określa </a:t>
            </a:r>
            <a:r>
              <a:rPr lang="pl-PL" sz="2000" b="1" dirty="0"/>
              <a:t>wymagania dostępności cyfrowej </a:t>
            </a:r>
            <a:r>
              <a:rPr lang="pl-PL" sz="2000" dirty="0"/>
              <a:t>stron internetowych i aplikacji mobilnych podmiotów publicznych i nakłada obowiązek ich spełniania;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wprowadza obowiązek zapewnienia </a:t>
            </a:r>
            <a:r>
              <a:rPr lang="pl-PL" sz="2000" b="1" dirty="0"/>
              <a:t>dostępności cyfrowej treści publikowanych w Internecie </a:t>
            </a:r>
            <a:r>
              <a:rPr lang="pl-PL" sz="2000" dirty="0"/>
              <a:t>przez podmiot publiczny (wszystkich, w tym np. w mediach społecznościowych);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wprowadza obowiązek publikacji </a:t>
            </a:r>
            <a:r>
              <a:rPr lang="pl-PL" sz="2000" b="1" dirty="0"/>
              <a:t>deklaracji dostępności</a:t>
            </a:r>
            <a:r>
              <a:rPr lang="pl-PL" sz="20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ustala zasady </a:t>
            </a:r>
            <a:r>
              <a:rPr lang="pl-PL" sz="2000" b="1" dirty="0"/>
              <a:t>postępowania w wypadku nieprzestrzegania </a:t>
            </a:r>
            <a:r>
              <a:rPr lang="pl-PL" sz="2000" dirty="0"/>
              <a:t>wymagań dostępności cyfrowej;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określa kompetencje ministra ds. informatyzacji w zakresie </a:t>
            </a:r>
            <a:r>
              <a:rPr lang="pl-PL" sz="2000" b="1" dirty="0"/>
              <a:t>monitoringu dostępności cyfrowej</a:t>
            </a:r>
            <a:r>
              <a:rPr lang="pl-PL" sz="2000" dirty="0"/>
              <a:t>.</a:t>
            </a:r>
          </a:p>
          <a:p>
            <a:pPr>
              <a:lnSpc>
                <a:spcPct val="150000"/>
              </a:lnSpc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16408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— jak określa wymagania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zgodność z </a:t>
            </a:r>
            <a:r>
              <a:rPr lang="pl-PL" sz="2000" b="1" dirty="0"/>
              <a:t>wymaganiami określonymi w załączniku do ustawy;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wymagania z załącznika odpowiadają </a:t>
            </a:r>
            <a:r>
              <a:rPr lang="pl-PL" sz="2000" dirty="0">
                <a:hlinkClick r:id="rId2"/>
              </a:rPr>
              <a:t>wytycznym WCAG 2.1</a:t>
            </a:r>
            <a:r>
              <a:rPr lang="pl-PL" sz="2000" dirty="0"/>
              <a:t> na poziomie AA (z wyjątkiem kryteriów odnoszących się do multimediów nadawanych na żywo);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spełnienie punktów 9,10 i 11 normy </a:t>
            </a:r>
            <a:r>
              <a:rPr lang="pl-PL" sz="2000" dirty="0">
                <a:hlinkClick r:id="rId3"/>
              </a:rPr>
              <a:t>EN 301 549 V2.1.2</a:t>
            </a:r>
            <a:r>
              <a:rPr lang="pl-PL" sz="2000" dirty="0"/>
              <a:t> to alternatywny sposób spełniania wymagań z załącznika.</a:t>
            </a:r>
          </a:p>
        </p:txBody>
      </p:sp>
    </p:spTree>
    <p:extLst>
      <p:ext uri="{BB962C8B-B14F-4D97-AF65-F5344CB8AC3E}">
        <p14:creationId xmlns:p14="http://schemas.microsoft.com/office/powerpoint/2010/main" val="228637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— nadmierne koszty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Ustawa dopuszcza brak zapewnienia dostępności ze względu na </a:t>
            </a:r>
            <a:r>
              <a:rPr lang="pl-PL" sz="2000" b="1" dirty="0"/>
              <a:t>nadmierne koszty, </a:t>
            </a:r>
            <a:r>
              <a:rPr lang="pl-PL" sz="2000" dirty="0"/>
              <a:t>ale: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zawsze wymagana jest </a:t>
            </a:r>
            <a:r>
              <a:rPr lang="pl-PL" sz="2000" b="1" dirty="0"/>
              <a:t>analiza</a:t>
            </a:r>
            <a:r>
              <a:rPr lang="pl-PL" sz="2000" dirty="0"/>
              <a:t> potwierdzająca nadmierne koszty dostosowania;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nadmierne koszty dostosowania elementu nie zwalniają z zapewniania jego maksymalnie możliwej dostępności cyfrowej;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na nadmierne koszty nie mogą powołać się podmioty, których zadaniem publicznym jest prowadzenie działalności na rzecz osób niepełnosprawnych lub osób starszych.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43384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wyznacza minimalny poziom dostępności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000" b="1" dirty="0"/>
              <a:t>Dostępność cyfrowa jest znacznie szersza</a:t>
            </a:r>
            <a:r>
              <a:rPr lang="pl-PL" sz="2000" dirty="0"/>
              <a:t> i daje o wiele więcej możliwości zapewniania przyjazności dla osób z niepełnosprawnościami, niż opisuje to ustawa.</a:t>
            </a:r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r>
              <a:rPr lang="pl-PL" sz="2000" dirty="0"/>
              <a:t>Ustawa o dostępności cyfrowej określa minimalny poziom, który muszą spełniać strony internetowe i aplikacje mobilne podmiotów publicznych w całej Unii Europejskiej.</a:t>
            </a:r>
          </a:p>
        </p:txBody>
      </p:sp>
    </p:spTree>
    <p:extLst>
      <p:ext uri="{BB962C8B-B14F-4D97-AF65-F5344CB8AC3E}">
        <p14:creationId xmlns:p14="http://schemas.microsoft.com/office/powerpoint/2010/main" val="759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Ustawa o dostępności cyfrowej — konsekwencje niespełniania wymagań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Ustawa o dostępności cyfrowej wprowadza kary za: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nieuzasadnione i uporczywe łamanie zasad dostępności stron www i aplikacji mobilnych — </a:t>
            </a:r>
            <a:r>
              <a:rPr lang="pl-PL" sz="2000" b="1" dirty="0"/>
              <a:t>do 10 tys. zł;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dirty="0"/>
              <a:t>brak deklaracji dostępności — </a:t>
            </a:r>
            <a:r>
              <a:rPr lang="pl-PL" sz="2000" b="1" dirty="0"/>
              <a:t>do 5 tys. zł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5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06245" y="4433529"/>
            <a:ext cx="10132296" cy="2239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dirty="0"/>
              <a:t>Dla kogo jest dostępność cyfrowa?</a:t>
            </a:r>
          </a:p>
        </p:txBody>
      </p:sp>
    </p:spTree>
    <p:extLst>
      <p:ext uri="{BB962C8B-B14F-4D97-AF65-F5344CB8AC3E}">
        <p14:creationId xmlns:p14="http://schemas.microsoft.com/office/powerpoint/2010/main" val="4155423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Dla kogo dostępność cyfrowa?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dla </a:t>
            </a:r>
            <a:r>
              <a:rPr lang="pl-PL" sz="2000" dirty="0"/>
              <a:t>każdego: w pewnych sytuacjach każdy z nas może skorzystać z dostępności </a:t>
            </a:r>
            <a:r>
              <a:rPr lang="pl-PL" sz="2000" dirty="0" smtClean="0"/>
              <a:t>cyfrowej;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dostępność </a:t>
            </a:r>
            <a:r>
              <a:rPr lang="pl-PL" sz="2000" dirty="0"/>
              <a:t>cyfrowa przydatna dla wszystkich niezbędna dla osób z </a:t>
            </a:r>
            <a:r>
              <a:rPr lang="pl-PL" sz="2000" dirty="0" smtClean="0"/>
              <a:t>niepełnosprawnościami;</a:t>
            </a:r>
            <a:endParaRPr lang="pl-PL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 smtClean="0"/>
              <a:t>zrozumiałe </a:t>
            </a:r>
            <a:r>
              <a:rPr lang="pl-PL" sz="2000" dirty="0"/>
              <a:t>treści na stronach internetowych i w aplikacjach mobilnych oraz przejrzysta nawigacja po stronach i w aplikacjach będą dużym ułatwieniem dla osób starszych.</a:t>
            </a:r>
          </a:p>
          <a:p>
            <a:endParaRPr lang="pl-PL" sz="2100" dirty="0"/>
          </a:p>
          <a:p>
            <a:endParaRPr lang="pl-P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97042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Osoba niewidoma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będzie mogła nawigować z użyciem klawiatury po stronie internetowej;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wykona wszystkie wymagane czynności np. wypełni formularz, złoży wniosek, skontaktuje się z podmiotem;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przeczyta zamieszczone na stronie i w aplikacji mobilnej treści;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zrozumie materiał video opatrzony </a:t>
            </a:r>
            <a:r>
              <a:rPr lang="pl-PL" sz="2000" dirty="0" err="1"/>
              <a:t>audiodeskrypcją</a:t>
            </a:r>
            <a:r>
              <a:rPr lang="pl-PL" sz="2000" dirty="0"/>
              <a:t> (słownym opisem tego, co dzieje się na ekranie).</a:t>
            </a:r>
          </a:p>
          <a:p>
            <a:pPr>
              <a:lnSpc>
                <a:spcPct val="150000"/>
              </a:lnSpc>
            </a:pPr>
            <a:endParaRPr lang="pl-PL" sz="2100" dirty="0"/>
          </a:p>
          <a:p>
            <a:pPr>
              <a:lnSpc>
                <a:spcPct val="150000"/>
              </a:lnSpc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8915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Osoba słabowidząca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Z okularami, użyciem pomocy optycznych lub bez korzystania z nich, na dostępnej stronie lub w dostępnej cyfrowo aplikacji: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będzie swobodniej nawigować;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odpowiedni rozmiar czcionek będzie dla niej bardziej czytelny;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prawidłowy kontrast pomoże odczytać treść widoczną na ekranie lub umożliwi interakcję z elementami strony lub aplikacji;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obejrzy film, a dodatkowa ścieżka z </a:t>
            </a:r>
            <a:r>
              <a:rPr lang="pl-PL" sz="2000" dirty="0" err="1"/>
              <a:t>audiodeskrypcją</a:t>
            </a:r>
            <a:r>
              <a:rPr lang="pl-PL" sz="2000" dirty="0"/>
              <a:t> pomoże jej w odbiorze treści;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000" dirty="0"/>
              <a:t>samodzielnie wypełni wymagane dokumenty lub złoży wniosek.</a:t>
            </a:r>
          </a:p>
          <a:p>
            <a:endParaRPr lang="pl-P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24783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Osoba niesłysząca lub słabosłysząca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skontaktuje się z podmiotem za pomocą czatu lub odpowiedniego formularza;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będzie w stanie skorzystać z tłumaczenia na polski język migowy;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oglądając materiał audiowizualny skorzysta z napisów rozszerzonych lub z transkrypcji;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100" dirty="0"/>
              <a:t>zapozna się z materiałami w postaci tekstowej.</a:t>
            </a:r>
          </a:p>
          <a:p>
            <a:endParaRPr lang="pl-PL" sz="2100" dirty="0"/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4917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5468" y="914399"/>
            <a:ext cx="10171426" cy="602852"/>
          </a:xfrm>
        </p:spPr>
        <p:txBody>
          <a:bodyPr/>
          <a:lstStyle/>
          <a:p>
            <a:r>
              <a:rPr lang="pl-PL" dirty="0"/>
              <a:t>Centrum Rozwoju Kompetencji Cyfrowych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5468" y="1839921"/>
            <a:ext cx="10171426" cy="405177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jesteśmy departamentem w Ministerstwie Cyfryzacji;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odpowiadamy za ustawę o dostępności cyfrowej stron internetowych i aplikacji mobilnych podmiotów publicznych;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działamy na rzecz podmiotów publicznych (a nie indywidualnych osób z niepełnosprawnościami);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w ramach grupy roboczej przy Komisji Europejskiej (grupa WADEX) współpracujemy z innymi krajami, które wdrażają dostępność cyfrową.</a:t>
            </a:r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678586"/>
            <a:ext cx="10560424" cy="437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2740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Osoba Głucha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 smtClean="0"/>
              <a:t>Nie </a:t>
            </a:r>
            <a:r>
              <a:rPr lang="pl-PL" sz="1800" dirty="0"/>
              <a:t>słyszy od urodzenia lub straciła zdolność </a:t>
            </a:r>
            <a:r>
              <a:rPr lang="pl-PL" sz="1800" dirty="0" smtClean="0"/>
              <a:t>słyszenia </a:t>
            </a:r>
            <a:r>
              <a:rPr lang="pl-PL" sz="1800" dirty="0"/>
              <a:t>we wczesnym </a:t>
            </a:r>
            <a:r>
              <a:rPr lang="pl-PL" sz="1800" dirty="0" smtClean="0"/>
              <a:t>dzieciństwie: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język polski jest dla niej językiem obcym, a jego składnia trudna. Osoba Głucha może pisać i czytać w języku polskim, jednak jej komunikacja w języku pisanym zwykle jest uproszczona;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na co dzień posługuje się polskim językiem migowym (PJM). W tym języku w pełni odbiera treści;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do komunikacji wykorzysta komunikatory online, w tym rozmowy wideo do porozumiewania się w PJM;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/>
              <a:t>w komunikacji z osobami słyszącymi może skorzystać z pomocy tłumacza PJM online, który będzie pośrednikiem między nią, a rozmówcą</a:t>
            </a:r>
            <a:r>
              <a:rPr lang="pl-PL" sz="1800" dirty="0" smtClean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81407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Osoba z problemami poznawczymi lub z niepełnosprawnością intelektualną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będzie w stanie skorzystać ze strony lub z aplikacji jeśli jej struktura będzie spójna, a działania przewidywalne;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zrozumie tekst napisany prostym językiem;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skorzysta z napisów rozszerzonych, by lepiej zrozumieć treść;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skorzysta, gdy układ tekstu będzie spójny i logiczny.</a:t>
            </a:r>
          </a:p>
          <a:p>
            <a:endParaRPr lang="pl-PL" sz="2100" dirty="0"/>
          </a:p>
          <a:p>
            <a:endParaRPr lang="pl-PL" sz="2100" dirty="0"/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7946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Osoba z czasową lub trwałą niepełnosprawnością rąk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skorzysta z klawiatury nawigując po stronie lub w aplikacji;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przejrzysta struktura i łatwy dostęp pozwoli jej na sprawną nawigację po stronie lub w aplikacji bez konieczności zbędnego klikania;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nieskomplikowane gesty w aplikacji umożliwią nawigację w oknie aplikacji.</a:t>
            </a:r>
          </a:p>
          <a:p>
            <a:endParaRPr lang="pl-PL" sz="2100" dirty="0"/>
          </a:p>
          <a:p>
            <a:endParaRPr lang="pl-P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3427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Osoby ze sprzężonymi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s</a:t>
            </a:r>
            <a:r>
              <a:rPr lang="pl-PL" sz="2000" dirty="0" smtClean="0"/>
              <a:t>korzystają </a:t>
            </a:r>
            <a:r>
              <a:rPr lang="pl-PL" sz="2000" dirty="0"/>
              <a:t>z różnych powyższych udogodnień, np. osoba słabowidząca z niepełnosprawnością rąk skorzysta z odpowiedniego kontrastu i nawigacji z użyciem </a:t>
            </a:r>
            <a:r>
              <a:rPr lang="pl-PL" sz="2000" dirty="0" smtClean="0"/>
              <a:t>klawiatury;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o</a:t>
            </a:r>
            <a:r>
              <a:rPr lang="pl-PL" sz="2000" dirty="0" smtClean="0"/>
              <a:t>soba </a:t>
            </a:r>
            <a:r>
              <a:rPr lang="pl-PL" sz="2000" dirty="0"/>
              <a:t>głuchoniewidoma skorzysta z nawigacji klawiaturą oraz transkrypcji materiałów audiowizualnych, które odczyta brajlem na specjalnym urządzeniu, tzw. monitorze brajlowskim.</a:t>
            </a:r>
          </a:p>
          <a:p>
            <a:endParaRPr lang="pl-PL" sz="2100" dirty="0"/>
          </a:p>
          <a:p>
            <a:endParaRPr lang="pl-P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294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Osoba starsza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skorzysta z wszystkich wymienionych powyżej udogodnień, dobierając je do swoich potrzeb.</a:t>
            </a:r>
          </a:p>
          <a:p>
            <a:pPr marL="0" indent="0">
              <a:buNone/>
            </a:pPr>
            <a:endParaRPr lang="pl-PL" sz="2100" dirty="0"/>
          </a:p>
          <a:p>
            <a:endParaRPr lang="pl-PL" sz="2100" dirty="0"/>
          </a:p>
          <a:p>
            <a:endParaRPr lang="pl-PL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859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781664" y="4728497"/>
            <a:ext cx="10515600" cy="6699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4000" dirty="0"/>
              <a:t>Warto dbać o dostępność</a:t>
            </a:r>
          </a:p>
        </p:txBody>
      </p:sp>
    </p:spTree>
    <p:extLst>
      <p:ext uri="{BB962C8B-B14F-4D97-AF65-F5344CB8AC3E}">
        <p14:creationId xmlns:p14="http://schemas.microsoft.com/office/powerpoint/2010/main" val="7459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Dostępność jest procesem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d</a:t>
            </a:r>
            <a:r>
              <a:rPr lang="pl-PL" sz="2000" dirty="0" smtClean="0"/>
              <a:t>ostępna </a:t>
            </a:r>
            <a:r>
              <a:rPr lang="pl-PL" sz="2000" dirty="0"/>
              <a:t>cyfrowo strona lub aplikacja będzie przyjazna </a:t>
            </a:r>
            <a:r>
              <a:rPr lang="pl-PL" sz="2400" b="1" dirty="0"/>
              <a:t>dla wszystkich i zrozumiała dla </a:t>
            </a:r>
            <a:r>
              <a:rPr lang="pl-PL" sz="2400" b="1" dirty="0" smtClean="0"/>
              <a:t>każdego</a:t>
            </a:r>
            <a:r>
              <a:rPr lang="pl-PL" sz="2400" dirty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o </a:t>
            </a:r>
            <a:r>
              <a:rPr lang="pl-PL" sz="2000" dirty="0"/>
              <a:t>dostępność cyfrową trzeba dbać cały </a:t>
            </a:r>
            <a:r>
              <a:rPr lang="pl-PL" sz="2000" dirty="0" smtClean="0"/>
              <a:t>czas;</a:t>
            </a: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n</a:t>
            </a:r>
            <a:r>
              <a:rPr lang="pl-PL" sz="2000" dirty="0" smtClean="0"/>
              <a:t>ależy </a:t>
            </a:r>
            <a:r>
              <a:rPr lang="pl-PL" sz="2000" dirty="0"/>
              <a:t>pamiętać, że po zmianach strona internetowa lub aplikacja mobilna może być niedostępna </a:t>
            </a:r>
            <a:r>
              <a:rPr lang="pl-PL" sz="2000" dirty="0" smtClean="0"/>
              <a:t>cyfrowo;</a:t>
            </a: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 smtClean="0"/>
              <a:t>w </a:t>
            </a:r>
            <a:r>
              <a:rPr lang="pl-PL" sz="2000" dirty="0"/>
              <a:t>proces zapewniania dostępności cyfrowej powinni być zaangażowani wszyscy członkowie zespołu.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2007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Konieczność ciągłego doszkalania się pod kątem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000" dirty="0"/>
              <a:t>Rozwiązania wspierające dostępność zmieniają się. Zmieniają się również ludzie w zespole, dlatego należy poznawać nowe rozwiązania oraz nowelizowane akty prawne w zakresie zapewnienia dostępności cyfrowej.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7313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Kto powinien się szkolić?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redaktorzy, którzy  przygotowują treści na strony internetowe;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twórcy stron internetowych i aplikacji mobilnych;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pozostali członkowie zespołu zaangażowani w </a:t>
            </a:r>
            <a:r>
              <a:rPr lang="pl-PL" sz="2000" dirty="0" smtClean="0"/>
              <a:t>dostępność;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pracownicy.</a:t>
            </a:r>
            <a:endParaRPr lang="pl-PL" sz="2000" dirty="0"/>
          </a:p>
          <a:p>
            <a:endParaRPr lang="pl-PL" sz="2400" dirty="0"/>
          </a:p>
          <a:p>
            <a:endParaRPr lang="pl-PL" sz="2400" dirty="0"/>
          </a:p>
          <a:p>
            <a:pPr marL="0" indent="0" algn="just">
              <a:lnSpc>
                <a:spcPct val="150000"/>
              </a:lnSpc>
              <a:buNone/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057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C856FB-45BA-CD40-8379-65502E3EC0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6413" y="3132138"/>
            <a:ext cx="9719187" cy="2241550"/>
          </a:xfrm>
        </p:spPr>
        <p:txBody>
          <a:bodyPr/>
          <a:lstStyle/>
          <a:p>
            <a:r>
              <a:rPr lang="pl-PL" sz="4000" dirty="0"/>
              <a:t>O projekcie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57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5468" y="1"/>
            <a:ext cx="10171426" cy="1582994"/>
          </a:xfrm>
        </p:spPr>
        <p:txBody>
          <a:bodyPr/>
          <a:lstStyle/>
          <a:p>
            <a:r>
              <a:rPr lang="pl-PL" dirty="0"/>
              <a:t>Co robimy w CRKC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publikujemy poradniki i artykuły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które dotyczą różnych aspektów dostępności;</a:t>
            </a:r>
          </a:p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szkolimy z dostępności cyfrowej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prowadzimy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dostępne środy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— otwarte spotkania poświęcone dostępności cyfrowej;</a:t>
            </a:r>
          </a:p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prowadzimy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wykaz stron internetowych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wykaz aplikacji mobilnych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podmiotów publicznych; </a:t>
            </a:r>
          </a:p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monitorujemy stan dostępności cyfrowej 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stron i aplikacji podmiotów publicznych;</a:t>
            </a:r>
          </a:p>
          <a:p>
            <a:pPr marL="342900" lvl="0" indent="-342900" defTabSz="91440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realizujemy projekty</a:t>
            </a:r>
            <a:r>
              <a:rPr lang="pl-PL" sz="2000" dirty="0">
                <a:solidFill>
                  <a:prstClr val="black">
                    <a:lumMod val="75000"/>
                    <a:lumOff val="25000"/>
                  </a:prst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które wspierają wdrażanie i monitorowanie dostępności cyfrowej.</a:t>
            </a:r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09543" y="582175"/>
            <a:ext cx="10560424" cy="4374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176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Źródło finansowania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i="1" dirty="0">
                <a:ea typeface="Times New Roman" panose="02020603050405020304" pitchFamily="18" charset="0"/>
              </a:rPr>
              <a:t>Projekt „</a:t>
            </a:r>
            <a:r>
              <a:rPr lang="pl-PL" sz="2000" b="1" i="1" dirty="0">
                <a:ea typeface="Times New Roman" panose="02020603050405020304" pitchFamily="18" charset="0"/>
              </a:rPr>
              <a:t>Dostępność cyfrowa stron jednostek samorządu terytorialnego - zasoby, szkolenia, </a:t>
            </a:r>
            <a:r>
              <a:rPr lang="pl-PL" sz="2000" b="1" i="1" dirty="0" err="1">
                <a:ea typeface="Times New Roman" panose="02020603050405020304" pitchFamily="18" charset="0"/>
              </a:rPr>
              <a:t>walidatory</a:t>
            </a:r>
            <a:r>
              <a:rPr lang="pl-PL" sz="2000" b="1" i="1" dirty="0">
                <a:ea typeface="Times New Roman" panose="02020603050405020304" pitchFamily="18" charset="0"/>
              </a:rPr>
              <a:t>”</a:t>
            </a:r>
            <a:r>
              <a:rPr lang="pl-PL" sz="2000" i="1" dirty="0">
                <a:ea typeface="Times New Roman" panose="02020603050405020304" pitchFamily="18" charset="0"/>
              </a:rPr>
              <a:t> dofinansowany przez Unię Europejską ze środków Europejskiego Funduszu Społecznego, Programu Operacyjnego Wiedza Edukacja Rozwój 2014–2020, Osi Priorytetowej II „Efektywne polityki publiczne dla rynku pracy, gospodarki i edukacji”, Działania 2.18 Wysokiej jakości usługi administracyjne.</a:t>
            </a:r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/>
              <a:t>Wartość projektu – 4 990 823,27 zł, w tym dofinansowanie z UE – 4 206 265,84 zł.</a:t>
            </a:r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dirty="0"/>
          </a:p>
        </p:txBody>
      </p:sp>
      <p:pic>
        <p:nvPicPr>
          <p:cNvPr id="4" name="Obraz 3" descr="Logotypy związane z finansowaniem projektu – Fundusze Europejskie Wiedza Edukacja Rozwója, Rzeczpospolita Polska, Europejski Fundusz Społeczn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8" y="4052677"/>
            <a:ext cx="5756564" cy="7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Głównymi celami projektu są: </a:t>
            </a:r>
          </a:p>
          <a:p>
            <a:r>
              <a:rPr lang="pl-PL" sz="2000" dirty="0" smtClean="0"/>
              <a:t>przeszkolenie </a:t>
            </a:r>
            <a:r>
              <a:rPr lang="pl-PL" sz="2000" dirty="0"/>
              <a:t>3360 pracowników administracji publicznej z zakresu dostępności </a:t>
            </a:r>
            <a:r>
              <a:rPr lang="pl-PL" sz="2000" dirty="0" smtClean="0"/>
              <a:t>cyfrowej;</a:t>
            </a:r>
          </a:p>
          <a:p>
            <a:r>
              <a:rPr lang="pl-PL" sz="2000" dirty="0" smtClean="0"/>
              <a:t>utworzenie narzędzi automatycznie wykrywających błędy dostępności cyfrowej na stronach internetowych i w aplikacjach mobilnych podmiotów publicznych.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4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781664" y="4004109"/>
            <a:ext cx="10515600" cy="13943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4000" dirty="0"/>
              <a:t>Moduły szkoleniowe</a:t>
            </a:r>
          </a:p>
        </p:txBody>
      </p:sp>
    </p:spTree>
    <p:extLst>
      <p:ext uri="{BB962C8B-B14F-4D97-AF65-F5344CB8AC3E}">
        <p14:creationId xmlns:p14="http://schemas.microsoft.com/office/powerpoint/2010/main" val="4555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5468" y="1"/>
            <a:ext cx="10171426" cy="1671484"/>
          </a:xfrm>
        </p:spPr>
        <p:txBody>
          <a:bodyPr>
            <a:no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5468" y="1907458"/>
            <a:ext cx="10171426" cy="4171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W 2022 r. razem z Polskim Instytutem Rozwoju Sp. z o.o. przygotowaliśmy materiały szkoleniowe, składające się z 12 modułów szkoleniowych poświęconych dostępności cyfrowej stanowiące podstawę do prowadzenia szkoleń e-</a:t>
            </a:r>
            <a:r>
              <a:rPr lang="pl-PL" sz="2400" dirty="0" err="1"/>
              <a:t>learningowych</a:t>
            </a:r>
            <a:r>
              <a:rPr lang="pl-PL" sz="2400" dirty="0"/>
              <a:t>. </a:t>
            </a:r>
          </a:p>
          <a:p>
            <a:endParaRPr lang="pl-PL" sz="1800" dirty="0"/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5005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 szkoleniowe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dirty="0"/>
              <a:t>Moduł 1 </a:t>
            </a:r>
            <a:r>
              <a:rPr lang="pl-PL" sz="1800" b="1" dirty="0" smtClean="0"/>
              <a:t>— </a:t>
            </a:r>
            <a:r>
              <a:rPr lang="pl-PL" sz="1800" b="1" dirty="0"/>
              <a:t>Wprowadzenie do dostępności cyfrowej:</a:t>
            </a:r>
          </a:p>
          <a:p>
            <a:r>
              <a:rPr lang="pl-PL" sz="1800" dirty="0"/>
              <a:t>czym jest dostępność cyfrowa oraz jakie są potrzeby osób z niepełnosprawnością;</a:t>
            </a:r>
          </a:p>
          <a:p>
            <a:r>
              <a:rPr lang="pl-PL" sz="1800" dirty="0"/>
              <a:t>kluczowe przepisy i zagadnienia techniczne dotyczące dostępności cyfrowej.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Moduł 2 </a:t>
            </a:r>
            <a:r>
              <a:rPr lang="pl-PL" sz="1800" b="1" dirty="0" smtClean="0"/>
              <a:t>— </a:t>
            </a:r>
            <a:r>
              <a:rPr lang="pl-PL" sz="1800" b="1" dirty="0"/>
              <a:t>Dostępne prezentacje:</a:t>
            </a:r>
          </a:p>
          <a:p>
            <a:r>
              <a:rPr lang="pl-PL" sz="1800" dirty="0"/>
              <a:t>przygotowywanie prezentacji zgodnych z wymogami Ustawy o dostępności cyfrowej stron internetowych i aplikacji mobilnych podmiotów publicznych;</a:t>
            </a:r>
          </a:p>
          <a:p>
            <a:r>
              <a:rPr lang="pl-PL" sz="1800" dirty="0"/>
              <a:t>stosowanie programów PowerPoint, </a:t>
            </a:r>
            <a:r>
              <a:rPr lang="pl-PL" sz="1800" dirty="0" err="1"/>
              <a:t>LibreOffice</a:t>
            </a:r>
            <a:r>
              <a:rPr lang="pl-PL" sz="1800" dirty="0"/>
              <a:t> </a:t>
            </a:r>
            <a:r>
              <a:rPr lang="pl-PL" sz="1800" dirty="0" err="1"/>
              <a:t>Impress</a:t>
            </a:r>
            <a:r>
              <a:rPr lang="pl-PL" sz="1800" dirty="0"/>
              <a:t> oraz </a:t>
            </a:r>
            <a:r>
              <a:rPr lang="pl-PL" sz="1800" dirty="0" err="1"/>
              <a:t>Keynote</a:t>
            </a:r>
            <a:r>
              <a:rPr lang="pl-PL" sz="1800" dirty="0"/>
              <a:t>.</a:t>
            </a: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5844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 szkoleniowe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b="1" dirty="0"/>
              <a:t>Moduł 3 </a:t>
            </a:r>
            <a:r>
              <a:rPr lang="pl-PL" sz="1600" b="1" dirty="0" smtClean="0"/>
              <a:t>— </a:t>
            </a:r>
            <a:r>
              <a:rPr lang="pl-PL" sz="1600" b="1" dirty="0"/>
              <a:t>Teksty alternatywne: </a:t>
            </a:r>
          </a:p>
          <a:p>
            <a:r>
              <a:rPr lang="pl-PL" sz="1600" dirty="0"/>
              <a:t>zasady przygotowywania tekstów alternatywnych dla zdjęć, infografik i wykresów, także tych publikowanych w mediach społecznościowych.</a:t>
            </a:r>
          </a:p>
          <a:p>
            <a:pPr marL="0" indent="0">
              <a:buNone/>
            </a:pPr>
            <a:r>
              <a:rPr lang="pl-PL" sz="1600" b="1" dirty="0"/>
              <a:t>Moduł 4 </a:t>
            </a:r>
            <a:r>
              <a:rPr lang="pl-PL" sz="1600" b="1" dirty="0" smtClean="0"/>
              <a:t>— </a:t>
            </a:r>
            <a:r>
              <a:rPr lang="pl-PL" sz="1600" b="1" dirty="0"/>
              <a:t>Dostępne dokumenty: </a:t>
            </a:r>
          </a:p>
          <a:p>
            <a:r>
              <a:rPr lang="pl-PL" sz="1600" dirty="0"/>
              <a:t>zasady tworzenia dostępnych cyfrowo dokumentów tekstowych Word, </a:t>
            </a:r>
            <a:r>
              <a:rPr lang="pl-PL" sz="1600" dirty="0" err="1"/>
              <a:t>LibreOffice</a:t>
            </a:r>
            <a:r>
              <a:rPr lang="pl-PL" sz="1600" dirty="0"/>
              <a:t> Writer, </a:t>
            </a:r>
            <a:r>
              <a:rPr lang="pl-PL" sz="1600" dirty="0" err="1"/>
              <a:t>Pages</a:t>
            </a:r>
            <a:r>
              <a:rPr lang="pl-PL" sz="1600" dirty="0"/>
              <a:t>, tak, aby dokumenty publikowane w BIP czy na stronie internetowej spełniały wymagania Ustawy.</a:t>
            </a:r>
          </a:p>
          <a:p>
            <a:pPr marL="0" indent="0">
              <a:buNone/>
            </a:pPr>
            <a:r>
              <a:rPr lang="pl-PL" sz="1600" b="1" dirty="0"/>
              <a:t>Moduł 5 </a:t>
            </a:r>
            <a:r>
              <a:rPr lang="pl-PL" sz="1600" b="1" dirty="0" smtClean="0"/>
              <a:t>— </a:t>
            </a:r>
            <a:r>
              <a:rPr lang="pl-PL" sz="1600" b="1" dirty="0"/>
              <a:t>Dostępne media społecznościowe: </a:t>
            </a:r>
          </a:p>
          <a:p>
            <a:r>
              <a:rPr lang="pl-PL" sz="1600" dirty="0"/>
              <a:t>przygotowywanie treści tekstowych i multimedialnych tak, aby ich publikacja w mediach społecznościowych odpowiadała wymogom Ustawy;</a:t>
            </a:r>
          </a:p>
          <a:p>
            <a:r>
              <a:rPr lang="pl-PL" sz="1600" dirty="0"/>
              <a:t>omówienie serwisu YouTube, Facebooka, Twitter, Instagram, LinkedIn i </a:t>
            </a:r>
            <a:r>
              <a:rPr lang="pl-PL" sz="1600" dirty="0" err="1"/>
              <a:t>Vimeo</a:t>
            </a:r>
            <a:r>
              <a:rPr lang="pl-PL" sz="1600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28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 szkoleniowe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b="1" dirty="0"/>
              <a:t>Moduł 6 </a:t>
            </a:r>
            <a:r>
              <a:rPr lang="pl-PL" sz="1600" b="1" dirty="0" smtClean="0"/>
              <a:t>— </a:t>
            </a:r>
            <a:r>
              <a:rPr lang="pl-PL" sz="1600" b="1" dirty="0"/>
              <a:t>Samodzielna ocena dostępności cyfrowej:</a:t>
            </a:r>
          </a:p>
          <a:p>
            <a:r>
              <a:rPr lang="pl-PL" sz="1600" dirty="0"/>
              <a:t>weryfikacja zasobów internetowych organizacji, tak aby odpowiadały wymogom Ustawy;</a:t>
            </a:r>
          </a:p>
          <a:p>
            <a:r>
              <a:rPr lang="pl-PL" sz="1600" dirty="0"/>
              <a:t>zapoznanie z narzędziami wspierającymi weryfikację dostępności.</a:t>
            </a:r>
          </a:p>
          <a:p>
            <a:pPr marL="0" indent="0">
              <a:buNone/>
            </a:pPr>
            <a:r>
              <a:rPr lang="pl-PL" sz="1600" b="1" dirty="0"/>
              <a:t>Moduł 7 </a:t>
            </a:r>
            <a:r>
              <a:rPr lang="pl-PL" sz="1600" b="1" dirty="0" smtClean="0"/>
              <a:t>— </a:t>
            </a:r>
            <a:r>
              <a:rPr lang="pl-PL" sz="1600" b="1" dirty="0"/>
              <a:t>Alternatywne metody komunikowania:</a:t>
            </a:r>
          </a:p>
          <a:p>
            <a:r>
              <a:rPr lang="pl-PL" sz="1600" dirty="0"/>
              <a:t>zasady skutecznej komunikacji z osobami z niepełnosprawnościami;</a:t>
            </a:r>
          </a:p>
          <a:p>
            <a:r>
              <a:rPr lang="pl-PL" sz="1600" dirty="0"/>
              <a:t>Polski Język Migowy, alfabet Braille’a, </a:t>
            </a:r>
            <a:r>
              <a:rPr lang="pl-PL" sz="1600" dirty="0" err="1"/>
              <a:t>tyfloplany</a:t>
            </a:r>
            <a:r>
              <a:rPr lang="pl-PL" sz="1600" dirty="0"/>
              <a:t>, system komunikacji z osobą głuchoniewidomą.</a:t>
            </a:r>
          </a:p>
          <a:p>
            <a:pPr marL="0" indent="0">
              <a:buNone/>
            </a:pPr>
            <a:r>
              <a:rPr lang="pl-PL" sz="1600" b="1" dirty="0"/>
              <a:t>Moduł 8 </a:t>
            </a:r>
            <a:r>
              <a:rPr lang="pl-PL" sz="1600" b="1" dirty="0" smtClean="0"/>
              <a:t>— </a:t>
            </a:r>
            <a:r>
              <a:rPr lang="pl-PL" sz="1600" b="1" dirty="0"/>
              <a:t>Przygotowanie i publikacja deklaracji dostępności:</a:t>
            </a:r>
          </a:p>
          <a:p>
            <a:r>
              <a:rPr lang="pl-PL" sz="1600" dirty="0"/>
              <a:t>przygotowywanie deklaracji dostępności strony internetowej lub aplikacji mobilnej;</a:t>
            </a:r>
          </a:p>
          <a:p>
            <a:r>
              <a:rPr lang="pl-PL" sz="1600" dirty="0"/>
              <a:t>wymogi prawne i techniczne publikacji deklaracji.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1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 szkoleniowe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600" b="1" dirty="0"/>
              <a:t>Moduł 9 </a:t>
            </a:r>
            <a:r>
              <a:rPr lang="pl-PL" sz="1600" b="1" dirty="0" smtClean="0"/>
              <a:t>— </a:t>
            </a:r>
            <a:r>
              <a:rPr lang="pl-PL" sz="1600" b="1" dirty="0"/>
              <a:t>Multimedia dostępne cyfrowo:</a:t>
            </a:r>
          </a:p>
          <a:p>
            <a:r>
              <a:rPr lang="pl-PL" sz="1600" dirty="0"/>
              <a:t>narzędzia umożliwiające przygotowywanie nagrań wideo i audio w sposób zgodny z Ustawą;</a:t>
            </a:r>
          </a:p>
          <a:p>
            <a:r>
              <a:rPr lang="pl-PL" sz="1600" dirty="0"/>
              <a:t>poprawne przygotowywanie </a:t>
            </a:r>
            <a:r>
              <a:rPr lang="pl-PL" sz="1600" dirty="0" err="1"/>
              <a:t>audiodeskrypcji</a:t>
            </a:r>
            <a:r>
              <a:rPr lang="pl-PL" sz="1600" dirty="0"/>
              <a:t> oraz napisów rozszerzonych z wykorzystaniem bezpłatnych narzędzi;</a:t>
            </a:r>
          </a:p>
          <a:p>
            <a:r>
              <a:rPr lang="pl-PL" sz="1600" dirty="0"/>
              <a:t>dostępność cyfrowa filmów, podcastów czy spacerów wirtualnych.</a:t>
            </a:r>
          </a:p>
          <a:p>
            <a:pPr marL="0" indent="0">
              <a:buNone/>
            </a:pPr>
            <a:r>
              <a:rPr lang="pl-PL" sz="1600" b="1" dirty="0"/>
              <a:t>Moduł 10 </a:t>
            </a:r>
            <a:r>
              <a:rPr lang="pl-PL" sz="1600" b="1" dirty="0" smtClean="0"/>
              <a:t>— </a:t>
            </a:r>
            <a:r>
              <a:rPr lang="pl-PL" sz="1600" b="1" dirty="0"/>
              <a:t>Organizacja wydarzeń dostępnych cyfrowo:</a:t>
            </a:r>
          </a:p>
          <a:p>
            <a:r>
              <a:rPr lang="pl-PL" sz="1600" dirty="0"/>
              <a:t>wydarzenia na żywo, jak i on-</a:t>
            </a:r>
            <a:r>
              <a:rPr lang="pl-PL" sz="1600" dirty="0" err="1"/>
              <a:t>line</a:t>
            </a:r>
            <a:r>
              <a:rPr lang="pl-PL" sz="1600" dirty="0"/>
              <a:t> uwzględniające potrzeby osób z niepełnosprawnością;</a:t>
            </a:r>
          </a:p>
          <a:p>
            <a:r>
              <a:rPr lang="pl-PL" sz="1600" dirty="0"/>
              <a:t>dostępność cyfrowa strony towarzyszącej wydarzeniu, przygotowywanie transmisji on-</a:t>
            </a:r>
            <a:r>
              <a:rPr lang="pl-PL" sz="1600" dirty="0" err="1"/>
              <a:t>line</a:t>
            </a:r>
            <a:r>
              <a:rPr lang="pl-PL" sz="1600" dirty="0"/>
              <a:t>, czy też realizowanie tłumaczenia na Polski Język Migowy.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Moduły szkoleniowe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dirty="0"/>
              <a:t>Moduł 11 </a:t>
            </a:r>
            <a:r>
              <a:rPr lang="pl-PL" sz="1800" b="1" dirty="0" smtClean="0"/>
              <a:t>— </a:t>
            </a:r>
            <a:r>
              <a:rPr lang="pl-PL" sz="1800" b="1" dirty="0"/>
              <a:t>Tworzenie treści dostępnych cyfrowo na stronach internetowych:</a:t>
            </a:r>
          </a:p>
          <a:p>
            <a:r>
              <a:rPr lang="pl-PL" sz="1800" dirty="0"/>
              <a:t>przygotowywanie publikacji treści w popularnych edytorach treści CMS;</a:t>
            </a:r>
          </a:p>
          <a:p>
            <a:r>
              <a:rPr lang="pl-PL" sz="1800" dirty="0"/>
              <a:t>uniwersalne zasady, dotyczące m.in. stosowania nagłówków, tekstów alternatywnych, tabel czy tworzenia formularzy omawiamy na przykładzie </a:t>
            </a:r>
            <a:r>
              <a:rPr lang="pl-PL" sz="1800" dirty="0" err="1"/>
              <a:t>Wordpressa</a:t>
            </a:r>
            <a:r>
              <a:rPr lang="pl-PL" sz="1800" dirty="0"/>
              <a:t> i </a:t>
            </a:r>
            <a:r>
              <a:rPr lang="pl-PL" sz="1800" dirty="0" err="1"/>
              <a:t>Joomli</a:t>
            </a:r>
            <a:r>
              <a:rPr lang="pl-PL" sz="1800" dirty="0"/>
              <a:t>.</a:t>
            </a:r>
          </a:p>
          <a:p>
            <a:pPr marL="0" indent="0">
              <a:buNone/>
            </a:pPr>
            <a:r>
              <a:rPr lang="pl-PL" sz="1800" b="1" dirty="0"/>
              <a:t>Moduł 12 </a:t>
            </a:r>
            <a:r>
              <a:rPr lang="pl-PL" sz="1800" b="1" dirty="0" smtClean="0"/>
              <a:t>— </a:t>
            </a:r>
            <a:r>
              <a:rPr lang="pl-PL" sz="1800" b="1" dirty="0"/>
              <a:t>Zarządzanie dostępnością cyfrową:</a:t>
            </a:r>
          </a:p>
          <a:p>
            <a:r>
              <a:rPr lang="pl-PL" sz="1800" dirty="0"/>
              <a:t>planowanie poprawy dostępności cyfrowej organizacji, realizowanie w praktyce wymagań Ustawy, uwzględnianie dostępności cyfrowej w zamówieniach publicznych.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94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3F8EE1-3B1C-3FD2-46C3-0F1A5E1116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6748" y="3155950"/>
            <a:ext cx="9738852" cy="2241550"/>
          </a:xfrm>
        </p:spPr>
        <p:txBody>
          <a:bodyPr>
            <a:normAutofit/>
          </a:bodyPr>
          <a:lstStyle/>
          <a:p>
            <a:r>
              <a:rPr lang="pl-PL" sz="4000" dirty="0"/>
              <a:t>Szkolenia e-</a:t>
            </a:r>
            <a:r>
              <a:rPr lang="pl-PL" sz="4000" dirty="0" err="1"/>
              <a:t>learningowe</a:t>
            </a:r>
            <a:r>
              <a:rPr lang="pl-PL" sz="4000" dirty="0"/>
              <a:t> dla administracji publicznej</a:t>
            </a:r>
          </a:p>
        </p:txBody>
      </p:sp>
    </p:spTree>
    <p:extLst>
      <p:ext uri="{BB962C8B-B14F-4D97-AF65-F5344CB8AC3E}">
        <p14:creationId xmlns:p14="http://schemas.microsoft.com/office/powerpoint/2010/main" val="25686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22554" y="3135313"/>
            <a:ext cx="9493045" cy="2239962"/>
          </a:xfrm>
        </p:spPr>
        <p:txBody>
          <a:bodyPr>
            <a:normAutofit/>
          </a:bodyPr>
          <a:lstStyle/>
          <a:p>
            <a:r>
              <a:rPr lang="pl-PL" sz="4000" b="0" dirty="0"/>
              <a:t>Dlaczego dostępność cyfrowa jest ważna?</a:t>
            </a:r>
          </a:p>
        </p:txBody>
      </p:sp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Szkolenia dla administracji publicznej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5468" y="2045838"/>
            <a:ext cx="10171426" cy="405177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przygotowane i osadzone na rządowej platformie szkoleniowej: </a:t>
            </a:r>
            <a:r>
              <a:rPr lang="pl-PL" sz="2000" dirty="0">
                <a:hlinkClick r:id="rId2"/>
              </a:rPr>
              <a:t>https://lms.szkolenia.gov.pl/;</a:t>
            </a:r>
            <a:endParaRPr lang="pl-P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dostępne przez 7 dni w tygodniu;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wystarczy dostęp do Internetu oraz chęć zdobycia nowych kwalifikacji;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szkolenia będą okazją do uzyskania niezbędnych informacji w zakresie zapewnienia dostępności cyfrowej.</a:t>
            </a:r>
          </a:p>
          <a:p>
            <a:endParaRPr lang="pl-PL" sz="2100" dirty="0"/>
          </a:p>
          <a:p>
            <a:pPr algn="just"/>
            <a:endParaRPr lang="pl-PL" sz="2100" dirty="0"/>
          </a:p>
          <a:p>
            <a:pPr algn="just"/>
            <a:endParaRPr lang="pl-PL" sz="2100" dirty="0"/>
          </a:p>
          <a:p>
            <a:pPr algn="just"/>
            <a:endParaRPr lang="pl-PL" sz="2100" dirty="0"/>
          </a:p>
          <a:p>
            <a:pPr algn="just">
              <a:lnSpc>
                <a:spcPct val="150000"/>
              </a:lnSpc>
            </a:pPr>
            <a:r>
              <a:rPr lang="pl-PL" sz="2100" dirty="0"/>
              <a:t> </a:t>
            </a:r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algn="just">
              <a:lnSpc>
                <a:spcPct val="150000"/>
              </a:lnSpc>
            </a:pPr>
            <a:endParaRPr lang="pl-PL" sz="21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03203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Co dalej?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100" dirty="0"/>
              <a:t>Gdy przejdziesz przez wszystkie moduły i zaliczysz testy końcowe uzyskasz certyfikaty potwierdzające odbycie szkolenia.</a:t>
            </a:r>
          </a:p>
          <a:p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>
              <a:lnSpc>
                <a:spcPct val="150000"/>
              </a:lnSpc>
            </a:pPr>
            <a:r>
              <a:rPr lang="pl-PL" sz="2000" dirty="0"/>
              <a:t> </a:t>
            </a:r>
          </a:p>
          <a:p>
            <a:pPr algn="just">
              <a:lnSpc>
                <a:spcPct val="150000"/>
              </a:lnSpc>
            </a:pPr>
            <a:endParaRPr lang="pl-PL" sz="2000" dirty="0"/>
          </a:p>
          <a:p>
            <a:pPr algn="just">
              <a:lnSpc>
                <a:spcPct val="150000"/>
              </a:lnSpc>
            </a:pPr>
            <a:endParaRPr lang="pl-PL" sz="20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806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55406" y="4444180"/>
            <a:ext cx="9660194" cy="910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dirty="0"/>
              <a:t>Pytania?</a:t>
            </a:r>
          </a:p>
        </p:txBody>
      </p:sp>
    </p:spTree>
    <p:extLst>
      <p:ext uri="{BB962C8B-B14F-4D97-AF65-F5344CB8AC3E}">
        <p14:creationId xmlns:p14="http://schemas.microsoft.com/office/powerpoint/2010/main" val="25886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31850" y="4436198"/>
            <a:ext cx="1031705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 na naszą stronę 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https://www.gov.pl/dostepnosc-cyfrowa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dostepnosc.cyfrowa@kprm.gov.pl</a:t>
            </a: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5381" y="3224981"/>
            <a:ext cx="6101481" cy="21378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4000" dirty="0">
                <a:latin typeface="Lato" panose="020F0502020204030203" pitchFamily="34" charset="-18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5468" y="0"/>
            <a:ext cx="10171426" cy="1641987"/>
          </a:xfrm>
        </p:spPr>
        <p:txBody>
          <a:bodyPr>
            <a:noAutofit/>
          </a:bodyPr>
          <a:lstStyle/>
          <a:p>
            <a:r>
              <a:rPr lang="pl-PL" dirty="0"/>
              <a:t>Co to jest dostępność cyfrowa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obowiązek dla podmiotów publicznych, który wynika z ustawy o dostępności cyfrowej;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możliwości dla osób z niepełnosprawnościami oraz innymi trudnościami do korzystania z zasobów sieciowych na stronach i w aplikacjach, a także z funkcjonalności danej aplikacji;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szansa dla podmiotów publicznych – dostępna cyfrowo strona i aplikacja pozwala innym na swobodne korzystanie z zasobów sieciowych lub oferowanych e-usług, a także zapewnia swobodny kontakt z podmiotem np. osobom niesłyszącym.</a:t>
            </a:r>
          </a:p>
        </p:txBody>
      </p:sp>
    </p:spTree>
    <p:extLst>
      <p:ext uri="{BB962C8B-B14F-4D97-AF65-F5344CB8AC3E}">
        <p14:creationId xmlns:p14="http://schemas.microsoft.com/office/powerpoint/2010/main" val="13039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Cztery zasady dostępności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100" dirty="0"/>
              <a:t>Postrzegalność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100" dirty="0" smtClean="0"/>
              <a:t>Zrozumiałość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100" dirty="0" smtClean="0"/>
              <a:t>Funkcjonalność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100" dirty="0" smtClean="0"/>
              <a:t>Kompatybilność (Solidność)</a:t>
            </a:r>
            <a:endParaRPr lang="pl-PL" sz="2100" dirty="0"/>
          </a:p>
          <a:p>
            <a:pPr marL="0" indent="0">
              <a:buNone/>
            </a:pPr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266097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dirty="0"/>
              <a:t>Kluczowe akty prawne związane z dostępnością cyfrową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Ustawa z 4 kwietnia 2019 r. o dostępności cyfrowej stron internetowych </a:t>
            </a:r>
            <a:br>
              <a:rPr lang="pl-PL" sz="1800" dirty="0"/>
            </a:br>
            <a:r>
              <a:rPr lang="pl-PL" sz="1800" dirty="0"/>
              <a:t>i aplikacji mobilnych podmiotów publicznych (dalej: ustawa o dostępności cyfrowej);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Dyrektywa Parlamentu Europejskiego i Rady (UE) 2016/2102 z 26 października 2016 r. w sprawie dostępności stron internetowych i mobilnych aplikacji organów sektora publicznego (dalej: Dyrektywa o dostępności cyfrowej);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Rozporządzenie Rady Ministrów z dnia 12 kwietnia 2012 r. w sprawie Krajowych Ram Interoperacyjności, minimalnych wymagań dla rejestrów publicznych i wymiany informacji w postaci elektronicznej oraz minimalnych wymagań dla systemów teleinformatycznych (dalej: rozporządzenie w sprawie Krajowych Ram Interoperacyjności);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dirty="0"/>
              <a:t>Ustawa z 19 lipca 2019 r. o zapewnianiu dostępności osobom ze szczególnymi potrzebami (dalej: ustawa o zapewnianiu dostępności).</a:t>
            </a:r>
          </a:p>
          <a:p>
            <a:endParaRPr lang="pl-PL" sz="2100" dirty="0"/>
          </a:p>
        </p:txBody>
      </p:sp>
    </p:spTree>
    <p:extLst>
      <p:ext uri="{BB962C8B-B14F-4D97-AF65-F5344CB8AC3E}">
        <p14:creationId xmlns:p14="http://schemas.microsoft.com/office/powerpoint/2010/main" val="315285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825910" y="3135313"/>
            <a:ext cx="9689690" cy="2239962"/>
          </a:xfrm>
        </p:spPr>
        <p:txBody>
          <a:bodyPr>
            <a:normAutofit/>
          </a:bodyPr>
          <a:lstStyle/>
          <a:p>
            <a:r>
              <a:rPr lang="pl-PL" sz="4000" b="0" dirty="0"/>
              <a:t>Ustawa o dostępności cyfrowej</a:t>
            </a:r>
          </a:p>
        </p:txBody>
      </p:sp>
    </p:spTree>
    <p:extLst>
      <p:ext uri="{BB962C8B-B14F-4D97-AF65-F5344CB8AC3E}">
        <p14:creationId xmlns:p14="http://schemas.microsoft.com/office/powerpoint/2010/main" val="411551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932330" y="0"/>
            <a:ext cx="11259670" cy="1563688"/>
          </a:xfrm>
        </p:spPr>
        <p:txBody>
          <a:bodyPr/>
          <a:lstStyle/>
          <a:p>
            <a:r>
              <a:rPr lang="pl-PL" dirty="0"/>
              <a:t>Ustawa o dostępności cyfrowej — kogo dotyczy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932330" y="1721116"/>
            <a:ext cx="10560424" cy="4374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-18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latin typeface="+mn-lt"/>
              </a:rPr>
              <a:t>podmioty publiczne:</a:t>
            </a:r>
          </a:p>
          <a:p>
            <a:pPr marL="1143000" lvl="1" indent="-457200">
              <a:buFont typeface="Lato" panose="020F0502020204030203" pitchFamily="34" charset="-18"/>
              <a:buChar char="-"/>
            </a:pPr>
            <a:r>
              <a:rPr lang="pl-PL" sz="2000" dirty="0">
                <a:latin typeface="+mn-lt"/>
              </a:rPr>
              <a:t>jednostki sektora finansów publicznych;</a:t>
            </a:r>
          </a:p>
          <a:p>
            <a:pPr marL="1143000" lvl="1" indent="-457200">
              <a:buFont typeface="Lato" panose="020F0502020204030203" pitchFamily="34" charset="-18"/>
              <a:buChar char="-"/>
            </a:pPr>
            <a:r>
              <a:rPr lang="pl-PL" sz="2000" dirty="0">
                <a:latin typeface="+mn-lt"/>
              </a:rPr>
              <a:t>państwowe jednostki organizacyjne bez osobowości prawnej;</a:t>
            </a:r>
          </a:p>
          <a:p>
            <a:pPr marL="1143000" lvl="1" indent="-457200">
              <a:buFont typeface="Lato" panose="020F0502020204030203" pitchFamily="34" charset="-18"/>
              <a:buChar char="-"/>
            </a:pPr>
            <a:r>
              <a:rPr lang="pl-PL" sz="2000" dirty="0">
                <a:latin typeface="+mn-lt"/>
              </a:rPr>
              <a:t>osoby prawne, utworzone w celu zaspokajania potrzeb o charakterze powszechnym: finansowane ze środków publicznych w ponad 50% lub z ponad połową udziałów albo akcji, lub nadzorem nad organem zarządzającym, lub z prawem do powoływania ponad połowy składu organu nadzorczego lub zarządzającego;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latin typeface="+mn-lt"/>
              </a:rPr>
              <a:t>związki tych podmiotów;</a:t>
            </a:r>
            <a:endParaRPr lang="pl-PL" sz="20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000" b="1" dirty="0">
                <a:latin typeface="+mn-lt"/>
              </a:rPr>
              <a:t>niektóre organizacje pozarządowe.</a:t>
            </a:r>
          </a:p>
        </p:txBody>
      </p:sp>
    </p:spTree>
    <p:extLst>
      <p:ext uri="{BB962C8B-B14F-4D97-AF65-F5344CB8AC3E}">
        <p14:creationId xmlns:p14="http://schemas.microsoft.com/office/powerpoint/2010/main" val="116087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C">
  <a:themeElements>
    <a:clrScheme name="MC">
      <a:dk1>
        <a:srgbClr val="000000"/>
      </a:dk1>
      <a:lt1>
        <a:srgbClr val="FFFFFF"/>
      </a:lt1>
      <a:dk2>
        <a:srgbClr val="002F67"/>
      </a:dk2>
      <a:lt2>
        <a:srgbClr val="FFFFFF"/>
      </a:lt2>
      <a:accent1>
        <a:srgbClr val="E30613"/>
      </a:accent1>
      <a:accent2>
        <a:srgbClr val="FFCC00"/>
      </a:accent2>
      <a:accent3>
        <a:srgbClr val="1EA6D9"/>
      </a:accent3>
      <a:accent4>
        <a:srgbClr val="29A645"/>
      </a:accent4>
      <a:accent5>
        <a:srgbClr val="49DCB1"/>
      </a:accent5>
      <a:accent6>
        <a:srgbClr val="A379C9"/>
      </a:accent6>
      <a:hlink>
        <a:srgbClr val="1EA6D9"/>
      </a:hlink>
      <a:folHlink>
        <a:srgbClr val="0070C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MC.pptx" id="{1137775F-21C7-47BE-9B32-74E10567DBDC}" vid="{4BD43E3C-6375-43FD-8EDE-93A95424EB16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C">
    <a:dk1>
      <a:srgbClr val="000000"/>
    </a:dk1>
    <a:lt1>
      <a:srgbClr val="FFFFFF"/>
    </a:lt1>
    <a:dk2>
      <a:srgbClr val="002F67"/>
    </a:dk2>
    <a:lt2>
      <a:srgbClr val="FFFFFF"/>
    </a:lt2>
    <a:accent1>
      <a:srgbClr val="E30613"/>
    </a:accent1>
    <a:accent2>
      <a:srgbClr val="FFCC00"/>
    </a:accent2>
    <a:accent3>
      <a:srgbClr val="1EA6D9"/>
    </a:accent3>
    <a:accent4>
      <a:srgbClr val="29A645"/>
    </a:accent4>
    <a:accent5>
      <a:srgbClr val="49DCB1"/>
    </a:accent5>
    <a:accent6>
      <a:srgbClr val="A379C9"/>
    </a:accent6>
    <a:hlink>
      <a:srgbClr val="1EA6D9"/>
    </a:hlink>
    <a:folHlink>
      <a:srgbClr val="0070C0"/>
    </a:folHlink>
  </a:clrScheme>
</a:themeOverride>
</file>

<file path=ppt/theme/themeOverride2.xml><?xml version="1.0" encoding="utf-8"?>
<a:themeOverride xmlns:a="http://schemas.openxmlformats.org/drawingml/2006/main">
  <a:clrScheme name="MC">
    <a:dk1>
      <a:srgbClr val="000000"/>
    </a:dk1>
    <a:lt1>
      <a:srgbClr val="FFFFFF"/>
    </a:lt1>
    <a:dk2>
      <a:srgbClr val="002F67"/>
    </a:dk2>
    <a:lt2>
      <a:srgbClr val="FFFFFF"/>
    </a:lt2>
    <a:accent1>
      <a:srgbClr val="E30613"/>
    </a:accent1>
    <a:accent2>
      <a:srgbClr val="FFCC00"/>
    </a:accent2>
    <a:accent3>
      <a:srgbClr val="1EA6D9"/>
    </a:accent3>
    <a:accent4>
      <a:srgbClr val="29A645"/>
    </a:accent4>
    <a:accent5>
      <a:srgbClr val="49DCB1"/>
    </a:accent5>
    <a:accent6>
      <a:srgbClr val="A379C9"/>
    </a:accent6>
    <a:hlink>
      <a:srgbClr val="1EA6D9"/>
    </a:hlink>
    <a:folHlink>
      <a:srgbClr val="007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1869</Words>
  <Application>Microsoft Office PowerPoint</Application>
  <PresentationFormat>Panoramiczny</PresentationFormat>
  <Paragraphs>208</Paragraphs>
  <Slides>43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43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Lato</vt:lpstr>
      <vt:lpstr>Lato Black</vt:lpstr>
      <vt:lpstr>Open Sans</vt:lpstr>
      <vt:lpstr>Open Sans Semibold</vt:lpstr>
      <vt:lpstr>Symbol</vt:lpstr>
      <vt:lpstr>Times New Roman</vt:lpstr>
      <vt:lpstr>Wingdings</vt:lpstr>
      <vt:lpstr>Projekt niestandardowy</vt:lpstr>
      <vt:lpstr>MC</vt:lpstr>
      <vt:lpstr>Działania na rzecz  zapewnienia dostępności cyfrowej</vt:lpstr>
      <vt:lpstr>Centrum Rozwoju Kompetencji Cyfrowych</vt:lpstr>
      <vt:lpstr>Co robimy w CRKC</vt:lpstr>
      <vt:lpstr>Dlaczego dostępność cyfrowa jest ważna?</vt:lpstr>
      <vt:lpstr>Co to jest dostępność cyfrowa</vt:lpstr>
      <vt:lpstr>Cztery zasady dostępności</vt:lpstr>
      <vt:lpstr>Kluczowe akty prawne związane z dostępnością cyfrową</vt:lpstr>
      <vt:lpstr>Ustawa o dostępności cyfrowej</vt:lpstr>
      <vt:lpstr>Ustawa o dostępności cyfrowej — kogo dotyczy</vt:lpstr>
      <vt:lpstr>Ustawa o dostępności cyfrowej — czego dotyczy</vt:lpstr>
      <vt:lpstr>Ustawa o dostępności cyfrowej — jak określa wymagania dostępności cyfrowej</vt:lpstr>
      <vt:lpstr>Ustawa o dostępności cyfrowej — nadmierne koszty</vt:lpstr>
      <vt:lpstr>Ustawa o dostępności cyfrowej wyznacza minimalny poziom dostępności</vt:lpstr>
      <vt:lpstr>Ustawa o dostępności cyfrowej — konsekwencje niespełniania wymagań</vt:lpstr>
      <vt:lpstr>Dla kogo jest dostępność cyfrowa?</vt:lpstr>
      <vt:lpstr>Dla kogo dostępność cyfrowa?</vt:lpstr>
      <vt:lpstr>Osoba niewidoma</vt:lpstr>
      <vt:lpstr>Osoba słabowidząca</vt:lpstr>
      <vt:lpstr>Osoba niesłysząca lub słabosłysząca</vt:lpstr>
      <vt:lpstr>Osoba Głucha</vt:lpstr>
      <vt:lpstr>Osoba z problemami poznawczymi lub z niepełnosprawnością intelektualną</vt:lpstr>
      <vt:lpstr>Osoba z czasową lub trwałą niepełnosprawnością rąk</vt:lpstr>
      <vt:lpstr>Osoby ze sprzężonymi niepełnosprawnościami</vt:lpstr>
      <vt:lpstr>Osoba starsza</vt:lpstr>
      <vt:lpstr>Warto dbać o dostępność</vt:lpstr>
      <vt:lpstr>Dostępność jest procesem</vt:lpstr>
      <vt:lpstr>Konieczność ciągłego doszkalania się pod kątem dostępności cyfrowej</vt:lpstr>
      <vt:lpstr>Kto powinien się szkolić?</vt:lpstr>
      <vt:lpstr>O projekcie </vt:lpstr>
      <vt:lpstr>Źródło finansowania</vt:lpstr>
      <vt:lpstr>Cel projektu</vt:lpstr>
      <vt:lpstr>Moduły szkoleniowe</vt:lpstr>
      <vt:lpstr>Prezentacja programu PowerPoint</vt:lpstr>
      <vt:lpstr>Moduły szkoleniowe</vt:lpstr>
      <vt:lpstr>Moduły szkoleniowe</vt:lpstr>
      <vt:lpstr>Moduły szkoleniowe</vt:lpstr>
      <vt:lpstr>Moduły szkoleniowe</vt:lpstr>
      <vt:lpstr>Moduły szkoleniowe</vt:lpstr>
      <vt:lpstr>Szkolenia e-learningowe dla administracji publicznej</vt:lpstr>
      <vt:lpstr>Szkolenia dla administracji publicznej</vt:lpstr>
      <vt:lpstr>Co dalej?</vt:lpstr>
      <vt:lpstr>Pytania?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2023-08-09T10:54:12Z</dcterms:created>
  <dcterms:modified xsi:type="dcterms:W3CDTF">2023-08-09T10:54:35Z</dcterms:modified>
</cp:coreProperties>
</file>