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sldIdLst>
    <p:sldId id="320" r:id="rId2"/>
    <p:sldId id="281" r:id="rId3"/>
    <p:sldId id="335" r:id="rId4"/>
    <p:sldId id="334" r:id="rId5"/>
    <p:sldId id="282" r:id="rId6"/>
    <p:sldId id="283" r:id="rId7"/>
    <p:sldId id="286" r:id="rId8"/>
    <p:sldId id="336" r:id="rId9"/>
    <p:sldId id="337" r:id="rId10"/>
    <p:sldId id="295" r:id="rId11"/>
    <p:sldId id="338" r:id="rId12"/>
    <p:sldId id="340" r:id="rId13"/>
    <p:sldId id="339" r:id="rId14"/>
    <p:sldId id="342" r:id="rId15"/>
    <p:sldId id="343" r:id="rId16"/>
    <p:sldId id="288" r:id="rId17"/>
    <p:sldId id="290" r:id="rId18"/>
    <p:sldId id="292" r:id="rId19"/>
    <p:sldId id="321" r:id="rId20"/>
    <p:sldId id="326" r:id="rId21"/>
    <p:sldId id="280" r:id="rId22"/>
    <p:sldId id="322" r:id="rId23"/>
    <p:sldId id="323" r:id="rId24"/>
    <p:sldId id="324" r:id="rId25"/>
    <p:sldId id="325" r:id="rId26"/>
    <p:sldId id="279" r:id="rId27"/>
    <p:sldId id="302" r:id="rId28"/>
    <p:sldId id="303" r:id="rId29"/>
    <p:sldId id="307" r:id="rId30"/>
    <p:sldId id="306" r:id="rId31"/>
    <p:sldId id="319" r:id="rId32"/>
    <p:sldId id="327" r:id="rId33"/>
    <p:sldId id="328" r:id="rId34"/>
    <p:sldId id="329" r:id="rId35"/>
    <p:sldId id="309" r:id="rId36"/>
    <p:sldId id="310" r:id="rId37"/>
    <p:sldId id="311" r:id="rId38"/>
    <p:sldId id="305" r:id="rId39"/>
    <p:sldId id="315" r:id="rId40"/>
    <p:sldId id="312" r:id="rId41"/>
    <p:sldId id="316" r:id="rId42"/>
    <p:sldId id="317" r:id="rId43"/>
    <p:sldId id="330" r:id="rId44"/>
    <p:sldId id="331" r:id="rId45"/>
    <p:sldId id="333" r:id="rId46"/>
    <p:sldId id="341" r:id="rId47"/>
    <p:sldId id="332" r:id="rId48"/>
  </p:sldIdLst>
  <p:sldSz cx="9144000" cy="6858000" type="screen4x3"/>
  <p:notesSz cx="6858000" cy="91440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CCFF"/>
    <a:srgbClr val="9999FF"/>
    <a:srgbClr val="B2B2B2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17" autoAdjust="0"/>
    <p:restoredTop sz="95000" autoAdjust="0"/>
  </p:normalViewPr>
  <p:slideViewPr>
    <p:cSldViewPr snapToGrid="0">
      <p:cViewPr>
        <p:scale>
          <a:sx n="110" d="100"/>
          <a:sy n="110" d="100"/>
        </p:scale>
        <p:origin x="-1650" y="-1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8CFF0A-C97D-4E8B-9950-2CE587DF19A5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261576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2F60F9-CA9B-49AA-9A50-108C33208E6E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4470561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FC7421-7222-4D34-A1CA-756607C781EC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5350291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ytuł, tekst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96453C0-0BC5-436F-9FC0-DB3514E0943A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625093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2703D7-26AE-4D5A-8E93-7845D2A319F3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629831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7F98A6-C9EF-4792-A083-7ADFF2E9E7E3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5427680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FBC9F8-B7AC-49E8-9D16-314BD35EFD54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720168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01E76A-C809-487A-A3D0-73DE794E804F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392213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6EF56F-3885-4A2D-8276-9373019F236F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7826315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505756-C07A-438F-9A01-9C30E98CD287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2829024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11B2C1-AFC4-4F7A-94F7-1A71B624AE3C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3580164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AED40F-BB52-4D21-BFB1-BE09F4ED7BF4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465950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CCFF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 wzorca tytułu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</a:p>
        </p:txBody>
      </p:sp>
      <p:sp>
        <p:nvSpPr>
          <p:cNvPr id="931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pl-PL" altLang="pl-PL"/>
          </a:p>
        </p:txBody>
      </p:sp>
      <p:sp>
        <p:nvSpPr>
          <p:cNvPr id="931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pl-PL" altLang="pl-PL"/>
          </a:p>
        </p:txBody>
      </p:sp>
      <p:sp>
        <p:nvSpPr>
          <p:cNvPr id="931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6C37524-2139-4A0F-90C7-29805D120B7E}" type="slidenum">
              <a:rPr lang="pl-PL" altLang="pl-PL"/>
              <a:pPr/>
              <a:t>‹#›</a:t>
            </a:fld>
            <a:endParaRPr lang="pl-PL" alt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http://www.gzwm.com.pl/foto/03_10m.jpg" TargetMode="External"/><Relationship Id="rId5" Type="http://schemas.openxmlformats.org/officeDocument/2006/relationships/image" Target="../media/image14.jpeg"/><Relationship Id="rId4" Type="http://schemas.openxmlformats.org/officeDocument/2006/relationships/image" Target="http://www.gzwm.com.pl/foto/03_11m.jpg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9" name="Text Box 3"/>
          <p:cNvSpPr txBox="1">
            <a:spLocks noChangeArrowheads="1"/>
          </p:cNvSpPr>
          <p:nvPr/>
        </p:nvSpPr>
        <p:spPr bwMode="auto">
          <a:xfrm>
            <a:off x="729346" y="2169886"/>
            <a:ext cx="7777163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l-PL" altLang="pl-PL" sz="3200" b="1" i="1" dirty="0" smtClean="0">
                <a:solidFill>
                  <a:schemeClr val="tx2"/>
                </a:solidFill>
                <a:latin typeface="Arial Black" panose="020B0A04020102020204" pitchFamily="34" charset="0"/>
              </a:rPr>
              <a:t>Taktyka zwalczania pożarów wewnętrznych i zewnętrznych </a:t>
            </a:r>
            <a:endParaRPr lang="pl-PL" altLang="pl-PL" sz="3200" b="1" i="1" dirty="0">
              <a:solidFill>
                <a:schemeClr val="tx2"/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174625" y="288925"/>
            <a:ext cx="8780463" cy="1082675"/>
          </a:xfrm>
        </p:spPr>
        <p:txBody>
          <a:bodyPr/>
          <a:lstStyle/>
          <a:p>
            <a:pPr marL="0" indent="0" algn="just">
              <a:lnSpc>
                <a:spcPct val="90000"/>
              </a:lnSpc>
              <a:buFontTx/>
              <a:buNone/>
            </a:pPr>
            <a:r>
              <a:rPr lang="pl-PL" altLang="pl-PL" sz="2500" b="1">
                <a:latin typeface="Arial" charset="0"/>
              </a:rPr>
              <a:t>Elementy systemu zabezpieczenia przeciwpożarowego mogące wywierać wpływ na przebieg działań ratowniczo-gaśniczych to:</a:t>
            </a:r>
          </a:p>
        </p:txBody>
      </p:sp>
      <p:sp>
        <p:nvSpPr>
          <p:cNvPr id="64516" name="Rectangle 4"/>
          <p:cNvSpPr>
            <a:spLocks noChangeArrowheads="1"/>
          </p:cNvSpPr>
          <p:nvPr/>
        </p:nvSpPr>
        <p:spPr bwMode="auto">
          <a:xfrm>
            <a:off x="204788" y="1484313"/>
            <a:ext cx="8723312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52425" indent="-35242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820738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228725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36713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>
              <a:lnSpc>
                <a:spcPct val="90000"/>
              </a:lnSpc>
              <a:spcBef>
                <a:spcPct val="60000"/>
              </a:spcBef>
              <a:buClr>
                <a:schemeClr val="accent2"/>
              </a:buClr>
              <a:buFont typeface="Wingdings" pitchFamily="2" charset="2"/>
              <a:buBlip>
                <a:blip r:embed="rId3"/>
              </a:buBlip>
            </a:pPr>
            <a:r>
              <a:rPr lang="pl-PL" altLang="pl-PL" sz="2400">
                <a:latin typeface="Arial" charset="0"/>
              </a:rPr>
              <a:t>urządzenia wczesnego wykrywania pożaru – system sygnalizacji pożaru,</a:t>
            </a:r>
          </a:p>
        </p:txBody>
      </p:sp>
      <p:pic>
        <p:nvPicPr>
          <p:cNvPr id="64518" name="Picture 6" descr="czujk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3825" y="1903413"/>
            <a:ext cx="2249488" cy="2303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519" name="Picture 7" descr="ro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9288" y="4318000"/>
            <a:ext cx="2332037" cy="2278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4523" name="Object 11"/>
          <p:cNvGraphicFramePr>
            <a:graphicFrameLocks noChangeAspect="1"/>
          </p:cNvGraphicFramePr>
          <p:nvPr>
            <p:ph sz="half" idx="2"/>
          </p:nvPr>
        </p:nvGraphicFramePr>
        <p:xfrm>
          <a:off x="323850" y="2563813"/>
          <a:ext cx="3671888" cy="298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33" name="Image" r:id="rId6" imgW="3200000" imgH="2603175" progId="Photoshop.Image.6">
                  <p:embed/>
                </p:oleObj>
              </mc:Choice>
              <mc:Fallback>
                <p:oleObj name="Image" r:id="rId6" imgW="3200000" imgH="2603175" progId="Photoshop.Image.6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2563813"/>
                        <a:ext cx="3671888" cy="2987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526" name="Text Box 14"/>
          <p:cNvSpPr txBox="1">
            <a:spLocks noChangeArrowheads="1"/>
          </p:cNvSpPr>
          <p:nvPr/>
        </p:nvSpPr>
        <p:spPr bwMode="auto">
          <a:xfrm>
            <a:off x="782638" y="6197600"/>
            <a:ext cx="30241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altLang="pl-PL" sz="2000"/>
              <a:t>centrala pożarowa</a:t>
            </a:r>
          </a:p>
        </p:txBody>
      </p:sp>
      <p:sp>
        <p:nvSpPr>
          <p:cNvPr id="64528" name="Line 16"/>
          <p:cNvSpPr>
            <a:spLocks noChangeShapeType="1"/>
          </p:cNvSpPr>
          <p:nvPr/>
        </p:nvSpPr>
        <p:spPr bwMode="auto">
          <a:xfrm flipV="1">
            <a:off x="2124075" y="5559425"/>
            <a:ext cx="0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64529" name="Text Box 17"/>
          <p:cNvSpPr txBox="1">
            <a:spLocks noChangeArrowheads="1"/>
          </p:cNvSpPr>
          <p:nvPr/>
        </p:nvSpPr>
        <p:spPr bwMode="auto">
          <a:xfrm>
            <a:off x="7523163" y="4829175"/>
            <a:ext cx="1512887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altLang="pl-PL" sz="2000"/>
              <a:t>ręczny ostrzegacz pożaru (ROP)</a:t>
            </a:r>
          </a:p>
        </p:txBody>
      </p:sp>
      <p:sp>
        <p:nvSpPr>
          <p:cNvPr id="64530" name="Line 18"/>
          <p:cNvSpPr>
            <a:spLocks noChangeShapeType="1"/>
          </p:cNvSpPr>
          <p:nvPr/>
        </p:nvSpPr>
        <p:spPr bwMode="auto">
          <a:xfrm flipH="1" flipV="1">
            <a:off x="6964363" y="5589588"/>
            <a:ext cx="503237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64531" name="Text Box 19"/>
          <p:cNvSpPr txBox="1">
            <a:spLocks noChangeArrowheads="1"/>
          </p:cNvSpPr>
          <p:nvPr/>
        </p:nvSpPr>
        <p:spPr bwMode="auto">
          <a:xfrm>
            <a:off x="4284663" y="2711450"/>
            <a:ext cx="1295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altLang="pl-PL" sz="2000"/>
              <a:t>czujka pożarowa</a:t>
            </a:r>
          </a:p>
        </p:txBody>
      </p:sp>
      <p:sp>
        <p:nvSpPr>
          <p:cNvPr id="64532" name="Line 20"/>
          <p:cNvSpPr>
            <a:spLocks noChangeShapeType="1"/>
          </p:cNvSpPr>
          <p:nvPr/>
        </p:nvSpPr>
        <p:spPr bwMode="auto">
          <a:xfrm flipH="1" flipV="1">
            <a:off x="5494338" y="3025775"/>
            <a:ext cx="792162" cy="1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6" name="Rectangle 4"/>
          <p:cNvSpPr>
            <a:spLocks noChangeArrowheads="1"/>
          </p:cNvSpPr>
          <p:nvPr/>
        </p:nvSpPr>
        <p:spPr bwMode="auto">
          <a:xfrm>
            <a:off x="512763" y="1112838"/>
            <a:ext cx="8229600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52425" indent="-35242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820738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228725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36713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60000"/>
              </a:spcBef>
              <a:buClr>
                <a:schemeClr val="accent2"/>
              </a:buClr>
              <a:buFont typeface="Wingdings" pitchFamily="2" charset="2"/>
              <a:buBlip>
                <a:blip r:embed="rId2"/>
              </a:buBlip>
            </a:pPr>
            <a:r>
              <a:rPr lang="pl-PL" altLang="pl-PL" sz="2400">
                <a:latin typeface="Arial" charset="0"/>
              </a:rPr>
              <a:t>urządzenia do usuwania dymu (klapy, okna dymowe),</a:t>
            </a:r>
          </a:p>
        </p:txBody>
      </p:sp>
      <p:pic>
        <p:nvPicPr>
          <p:cNvPr id="115717" name="Picture 5" descr="klap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0488" y="1803400"/>
            <a:ext cx="6337300" cy="475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5718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288925"/>
            <a:ext cx="9144000" cy="501650"/>
          </a:xfrm>
          <a:noFill/>
          <a:ln/>
        </p:spPr>
        <p:txBody>
          <a:bodyPr/>
          <a:lstStyle/>
          <a:p>
            <a:pPr marL="0" indent="0" algn="ctr">
              <a:lnSpc>
                <a:spcPct val="90000"/>
              </a:lnSpc>
              <a:buFontTx/>
              <a:buNone/>
            </a:pPr>
            <a:r>
              <a:rPr lang="pl-PL" altLang="pl-PL" sz="2500" b="1">
                <a:latin typeface="Arial" charset="0"/>
              </a:rPr>
              <a:t>Elementy systemu zabezpieczenia przeciwpożarowego c.d.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ChangeArrowheads="1"/>
          </p:cNvSpPr>
          <p:nvPr/>
        </p:nvSpPr>
        <p:spPr bwMode="auto">
          <a:xfrm>
            <a:off x="539750" y="1025525"/>
            <a:ext cx="8229600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52425" indent="-35242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820738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228725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36713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60000"/>
              </a:spcBef>
              <a:buClr>
                <a:schemeClr val="accent2"/>
              </a:buClr>
              <a:buFont typeface="Wingdings" pitchFamily="2" charset="2"/>
              <a:buBlip>
                <a:blip r:embed="rId2"/>
              </a:buBlip>
            </a:pPr>
            <a:r>
              <a:rPr lang="pl-PL" altLang="pl-PL" sz="2400">
                <a:latin typeface="Arial" charset="0"/>
              </a:rPr>
              <a:t>wodne (lub pianowe) stałe instalacje gaśnicze (tryskacze, zraszacze),</a:t>
            </a:r>
          </a:p>
        </p:txBody>
      </p:sp>
      <p:pic>
        <p:nvPicPr>
          <p:cNvPr id="118787" name="Picture 3" descr="tryskac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88" y="2049463"/>
            <a:ext cx="3094037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8788" name="Picture 4" descr="trys_3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5575" y="2062163"/>
            <a:ext cx="4752975" cy="387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8789" name="Text Box 5"/>
          <p:cNvSpPr txBox="1">
            <a:spLocks noChangeArrowheads="1"/>
          </p:cNvSpPr>
          <p:nvPr/>
        </p:nvSpPr>
        <p:spPr bwMode="auto">
          <a:xfrm>
            <a:off x="5708650" y="6138863"/>
            <a:ext cx="15843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altLang="pl-PL"/>
              <a:t>tryskacz</a:t>
            </a:r>
          </a:p>
        </p:txBody>
      </p:sp>
      <p:sp>
        <p:nvSpPr>
          <p:cNvPr id="118790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288925"/>
            <a:ext cx="9144000" cy="501650"/>
          </a:xfrm>
          <a:noFill/>
          <a:ln/>
        </p:spPr>
        <p:txBody>
          <a:bodyPr/>
          <a:lstStyle/>
          <a:p>
            <a:pPr marL="0" indent="0" algn="ctr">
              <a:lnSpc>
                <a:spcPct val="90000"/>
              </a:lnSpc>
              <a:buFontTx/>
              <a:buNone/>
            </a:pPr>
            <a:r>
              <a:rPr lang="pl-PL" altLang="pl-PL" sz="2500" b="1">
                <a:latin typeface="Arial" charset="0"/>
              </a:rPr>
              <a:t>Elementy systemu zabezpieczenia przeciwpożarowego c.d.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ChangeArrowheads="1"/>
          </p:cNvSpPr>
          <p:nvPr/>
        </p:nvSpPr>
        <p:spPr bwMode="auto">
          <a:xfrm>
            <a:off x="525463" y="998538"/>
            <a:ext cx="8229600" cy="487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52425" indent="-35242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820738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228725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36713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60000"/>
              </a:spcBef>
              <a:buClr>
                <a:schemeClr val="accent2"/>
              </a:buClr>
              <a:buFont typeface="Wingdings" pitchFamily="2" charset="2"/>
              <a:buBlip>
                <a:blip r:embed="rId2"/>
              </a:buBlip>
            </a:pPr>
            <a:r>
              <a:rPr lang="pl-PL" altLang="pl-PL" sz="2400">
                <a:latin typeface="Arial" charset="0"/>
              </a:rPr>
              <a:t>stałe urządzenia gaśnicze gazowe,</a:t>
            </a:r>
          </a:p>
        </p:txBody>
      </p:sp>
      <p:pic>
        <p:nvPicPr>
          <p:cNvPr id="116739" name="Picture 3" descr="gazow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763" y="1808163"/>
            <a:ext cx="36830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743" name="Picture 7" descr="argonite(2)_dysz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2825" y="1841500"/>
            <a:ext cx="3781425" cy="2468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6744" name="Text Box 8"/>
          <p:cNvSpPr txBox="1">
            <a:spLocks noChangeArrowheads="1"/>
          </p:cNvSpPr>
          <p:nvPr/>
        </p:nvSpPr>
        <p:spPr bwMode="auto">
          <a:xfrm>
            <a:off x="687388" y="5962650"/>
            <a:ext cx="36734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altLang="pl-PL" sz="2000"/>
              <a:t>zestaw butli ciśnieniowych </a:t>
            </a:r>
            <a:br>
              <a:rPr lang="pl-PL" altLang="pl-PL" sz="2000"/>
            </a:br>
            <a:r>
              <a:rPr lang="pl-PL" altLang="pl-PL" sz="2000"/>
              <a:t>z gazem obojętnym</a:t>
            </a:r>
          </a:p>
        </p:txBody>
      </p:sp>
      <p:sp>
        <p:nvSpPr>
          <p:cNvPr id="116745" name="Text Box 9"/>
          <p:cNvSpPr txBox="1">
            <a:spLocks noChangeArrowheads="1"/>
          </p:cNvSpPr>
          <p:nvPr/>
        </p:nvSpPr>
        <p:spPr bwMode="auto">
          <a:xfrm>
            <a:off x="6272213" y="4511675"/>
            <a:ext cx="11525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altLang="pl-PL" sz="2000"/>
              <a:t>dysze</a:t>
            </a:r>
          </a:p>
        </p:txBody>
      </p:sp>
      <p:sp>
        <p:nvSpPr>
          <p:cNvPr id="116746" name="Rectangle 10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288925"/>
            <a:ext cx="9144000" cy="501650"/>
          </a:xfrm>
          <a:noFill/>
          <a:ln/>
        </p:spPr>
        <p:txBody>
          <a:bodyPr/>
          <a:lstStyle/>
          <a:p>
            <a:pPr marL="0" indent="0" algn="ctr">
              <a:lnSpc>
                <a:spcPct val="90000"/>
              </a:lnSpc>
              <a:buFontTx/>
              <a:buNone/>
            </a:pPr>
            <a:r>
              <a:rPr lang="pl-PL" altLang="pl-PL" sz="2500" b="1">
                <a:latin typeface="Arial" charset="0"/>
              </a:rPr>
              <a:t>Elementy systemu zabezpieczenia przeciwpożarowego c.d.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ChangeArrowheads="1"/>
          </p:cNvSpPr>
          <p:nvPr/>
        </p:nvSpPr>
        <p:spPr bwMode="auto">
          <a:xfrm>
            <a:off x="452438" y="1011238"/>
            <a:ext cx="8229600" cy="649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52425" indent="-35242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820738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228725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36713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60000"/>
              </a:spcBef>
              <a:buClr>
                <a:schemeClr val="accent2"/>
              </a:buClr>
              <a:buFont typeface="Wingdings" pitchFamily="2" charset="2"/>
              <a:buBlip>
                <a:blip r:embed="rId2"/>
              </a:buBlip>
            </a:pPr>
            <a:r>
              <a:rPr lang="pl-PL" altLang="pl-PL" sz="2400">
                <a:latin typeface="Arial" charset="0"/>
              </a:rPr>
              <a:t>hydranty wewnętrzne,</a:t>
            </a:r>
          </a:p>
        </p:txBody>
      </p:sp>
      <p:pic>
        <p:nvPicPr>
          <p:cNvPr id="121859" name="Picture 3" descr="http://www.gzwm.com.pl/foto/03_11m.jpg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0" y="3386138"/>
            <a:ext cx="4895850" cy="327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1860" name="Picture 4" descr="http://www.gzwm.com.pl/foto/03_10m.jpg"/>
          <p:cNvPicPr>
            <a:picLocks noChangeAspect="1" noChangeArrowheads="1"/>
          </p:cNvPicPr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3775" y="1108075"/>
            <a:ext cx="4125913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1861" name="Text Box 5"/>
          <p:cNvSpPr txBox="1">
            <a:spLocks noChangeArrowheads="1"/>
          </p:cNvSpPr>
          <p:nvPr/>
        </p:nvSpPr>
        <p:spPr bwMode="auto">
          <a:xfrm>
            <a:off x="539750" y="1966913"/>
            <a:ext cx="331311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altLang="pl-PL" sz="2000"/>
              <a:t>hydrant wewnętrzny HW-52 </a:t>
            </a:r>
            <a:br>
              <a:rPr lang="pl-PL" altLang="pl-PL" sz="2000"/>
            </a:br>
            <a:r>
              <a:rPr lang="pl-PL" altLang="pl-PL" sz="2000"/>
              <a:t>z wężem płasko składanym</a:t>
            </a:r>
          </a:p>
        </p:txBody>
      </p:sp>
      <p:sp>
        <p:nvSpPr>
          <p:cNvPr id="121862" name="Line 6"/>
          <p:cNvSpPr>
            <a:spLocks noChangeShapeType="1"/>
          </p:cNvSpPr>
          <p:nvPr/>
        </p:nvSpPr>
        <p:spPr bwMode="auto">
          <a:xfrm flipH="1" flipV="1">
            <a:off x="3910013" y="2336800"/>
            <a:ext cx="792162" cy="1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21863" name="Line 7"/>
          <p:cNvSpPr>
            <a:spLocks noChangeShapeType="1"/>
          </p:cNvSpPr>
          <p:nvPr/>
        </p:nvSpPr>
        <p:spPr bwMode="auto">
          <a:xfrm flipH="1" flipV="1">
            <a:off x="5192713" y="5229225"/>
            <a:ext cx="792162" cy="1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21864" name="Text Box 8"/>
          <p:cNvSpPr txBox="1">
            <a:spLocks noChangeArrowheads="1"/>
          </p:cNvSpPr>
          <p:nvPr/>
        </p:nvSpPr>
        <p:spPr bwMode="auto">
          <a:xfrm>
            <a:off x="6127750" y="4711700"/>
            <a:ext cx="273685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altLang="pl-PL" sz="2000"/>
              <a:t>hydrant wewnętrzny HW-25 z wężem półsztywnym</a:t>
            </a:r>
          </a:p>
        </p:txBody>
      </p:sp>
      <p:sp>
        <p:nvSpPr>
          <p:cNvPr id="121865" name="Rectangle 9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288925"/>
            <a:ext cx="9144000" cy="501650"/>
          </a:xfrm>
          <a:noFill/>
          <a:ln/>
        </p:spPr>
        <p:txBody>
          <a:bodyPr/>
          <a:lstStyle/>
          <a:p>
            <a:pPr marL="0" indent="0" algn="ctr">
              <a:lnSpc>
                <a:spcPct val="90000"/>
              </a:lnSpc>
              <a:buFontTx/>
              <a:buNone/>
            </a:pPr>
            <a:r>
              <a:rPr lang="pl-PL" altLang="pl-PL" sz="2500" b="1">
                <a:latin typeface="Arial" charset="0"/>
              </a:rPr>
              <a:t>Elementy systemu zabezpieczenia przeciwpożarowego c.d.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88" name="Picture 8" descr="drzw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4" t="12491" r="53993" b="47649"/>
          <a:stretch>
            <a:fillRect/>
          </a:stretch>
        </p:blipFill>
        <p:spPr bwMode="auto">
          <a:xfrm>
            <a:off x="5940425" y="1125538"/>
            <a:ext cx="2970213" cy="418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882" name="Rectangle 2"/>
          <p:cNvSpPr>
            <a:spLocks noChangeArrowheads="1"/>
          </p:cNvSpPr>
          <p:nvPr/>
        </p:nvSpPr>
        <p:spPr bwMode="auto">
          <a:xfrm>
            <a:off x="373063" y="984250"/>
            <a:ext cx="5181600" cy="649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52425" indent="-35242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820738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228725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36713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60000"/>
              </a:spcBef>
              <a:buClr>
                <a:schemeClr val="accent2"/>
              </a:buClr>
              <a:buFont typeface="Wingdings" pitchFamily="2" charset="2"/>
              <a:buBlip>
                <a:blip r:embed="rId3"/>
              </a:buBlip>
            </a:pPr>
            <a:r>
              <a:rPr lang="pl-PL" altLang="pl-PL" sz="2400">
                <a:latin typeface="Arial" charset="0"/>
              </a:rPr>
              <a:t>elementy oddzieleń pożarowych </a:t>
            </a:r>
            <a:br>
              <a:rPr lang="pl-PL" altLang="pl-PL" sz="2400">
                <a:latin typeface="Arial" charset="0"/>
              </a:rPr>
            </a:br>
            <a:r>
              <a:rPr lang="pl-PL" altLang="pl-PL" sz="2400">
                <a:latin typeface="Arial" charset="0"/>
              </a:rPr>
              <a:t>(ściany, stropy, drzwi, bramy).</a:t>
            </a:r>
          </a:p>
        </p:txBody>
      </p:sp>
      <p:pic>
        <p:nvPicPr>
          <p:cNvPr id="122886" name="Picture 6" descr="bram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0" t="13861" r="5400" b="42970"/>
          <a:stretch>
            <a:fillRect/>
          </a:stretch>
        </p:blipFill>
        <p:spPr bwMode="auto">
          <a:xfrm>
            <a:off x="179388" y="2616200"/>
            <a:ext cx="5832475" cy="412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887" name="Text Box 7"/>
          <p:cNvSpPr txBox="1">
            <a:spLocks noChangeArrowheads="1"/>
          </p:cNvSpPr>
          <p:nvPr/>
        </p:nvSpPr>
        <p:spPr bwMode="auto">
          <a:xfrm>
            <a:off x="1631950" y="2117725"/>
            <a:ext cx="2879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altLang="pl-PL" sz="2000"/>
              <a:t>brama przeciwpożarowa</a:t>
            </a:r>
          </a:p>
        </p:txBody>
      </p:sp>
      <p:sp>
        <p:nvSpPr>
          <p:cNvPr id="122889" name="Text Box 9"/>
          <p:cNvSpPr txBox="1">
            <a:spLocks noChangeArrowheads="1"/>
          </p:cNvSpPr>
          <p:nvPr/>
        </p:nvSpPr>
        <p:spPr bwMode="auto">
          <a:xfrm>
            <a:off x="6445250" y="5319713"/>
            <a:ext cx="230346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l-PL" altLang="pl-PL" sz="2000"/>
              <a:t>drzwi przeciwpożarowe</a:t>
            </a:r>
          </a:p>
        </p:txBody>
      </p:sp>
      <p:sp>
        <p:nvSpPr>
          <p:cNvPr id="122890" name="Rectangle 10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288925"/>
            <a:ext cx="9144000" cy="501650"/>
          </a:xfrm>
          <a:noFill/>
          <a:ln/>
        </p:spPr>
        <p:txBody>
          <a:bodyPr/>
          <a:lstStyle/>
          <a:p>
            <a:pPr marL="0" indent="0" algn="ctr">
              <a:lnSpc>
                <a:spcPct val="90000"/>
              </a:lnSpc>
              <a:buFontTx/>
              <a:buNone/>
            </a:pPr>
            <a:r>
              <a:rPr lang="pl-PL" altLang="pl-PL" sz="2500" b="1">
                <a:latin typeface="Arial" charset="0"/>
              </a:rPr>
              <a:t>Elementy systemu zabezpieczenia przeciwpożarowego c.d.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1613" y="1282700"/>
            <a:ext cx="8767762" cy="5400675"/>
          </a:xfrm>
        </p:spPr>
        <p:txBody>
          <a:bodyPr/>
          <a:lstStyle/>
          <a:p>
            <a:pPr algn="just">
              <a:buClr>
                <a:schemeClr val="accent2"/>
              </a:buClr>
              <a:buFont typeface="Wingdings" pitchFamily="2" charset="2"/>
              <a:buBlip>
                <a:blip r:embed="rId2"/>
              </a:buBlip>
            </a:pPr>
            <a:r>
              <a:rPr lang="pl-PL" altLang="pl-PL" sz="2400" b="1">
                <a:latin typeface="Arial" charset="0"/>
              </a:rPr>
              <a:t>budynki mieszkalne</a:t>
            </a:r>
            <a:r>
              <a:rPr lang="pl-PL" altLang="pl-PL" sz="2400">
                <a:latin typeface="Arial" charset="0"/>
              </a:rPr>
              <a:t> (jedno- i wielorodzinne),</a:t>
            </a:r>
          </a:p>
          <a:p>
            <a:pPr algn="just">
              <a:buClr>
                <a:schemeClr val="accent2"/>
              </a:buClr>
              <a:buFont typeface="Wingdings" pitchFamily="2" charset="2"/>
              <a:buBlip>
                <a:blip r:embed="rId2"/>
              </a:buBlip>
            </a:pPr>
            <a:endParaRPr lang="pl-PL" altLang="pl-PL" sz="1000">
              <a:latin typeface="Arial" charset="0"/>
            </a:endParaRPr>
          </a:p>
          <a:p>
            <a:pPr algn="just">
              <a:buClr>
                <a:schemeClr val="accent2"/>
              </a:buClr>
              <a:buFont typeface="Wingdings" pitchFamily="2" charset="2"/>
              <a:buBlip>
                <a:blip r:embed="rId2"/>
              </a:buBlip>
            </a:pPr>
            <a:r>
              <a:rPr lang="pl-PL" altLang="pl-PL" sz="2400" b="1">
                <a:latin typeface="Arial" charset="0"/>
              </a:rPr>
              <a:t>budynki zamieszkania zbiorowego</a:t>
            </a:r>
            <a:r>
              <a:rPr lang="pl-PL" altLang="pl-PL" sz="2400">
                <a:latin typeface="Arial" charset="0"/>
              </a:rPr>
              <a:t>, np. hotel, motel, pensjonat, dom wypoczynkowy, schronisko turystyczne lub socjalne, internat, dom studencki, budynek koszarowy, budynek zakwaterowania na terenie zakładu karnego, areszt śledczy, zakład poprawczy, schronisko dla nieletnich, dom rencistów, dom zakonny, dom dziecka,</a:t>
            </a:r>
          </a:p>
          <a:p>
            <a:pPr algn="just">
              <a:buClr>
                <a:schemeClr val="accent2"/>
              </a:buClr>
              <a:buFont typeface="Wingdings" pitchFamily="2" charset="2"/>
              <a:buBlip>
                <a:blip r:embed="rId2"/>
              </a:buBlip>
            </a:pPr>
            <a:endParaRPr lang="pl-PL" altLang="pl-PL" sz="1000">
              <a:latin typeface="Arial" charset="0"/>
            </a:endParaRPr>
          </a:p>
          <a:p>
            <a:pPr algn="just">
              <a:buClr>
                <a:schemeClr val="accent2"/>
              </a:buClr>
              <a:buFont typeface="Wingdings" pitchFamily="2" charset="2"/>
              <a:buBlip>
                <a:blip r:embed="rId2"/>
              </a:buBlip>
            </a:pPr>
            <a:r>
              <a:rPr lang="pl-PL" altLang="pl-PL" sz="2400" b="1">
                <a:latin typeface="Arial" charset="0"/>
              </a:rPr>
              <a:t>budynki użyteczności publicznej</a:t>
            </a:r>
            <a:r>
              <a:rPr lang="pl-PL" altLang="pl-PL" sz="2400">
                <a:latin typeface="Arial" charset="0"/>
              </a:rPr>
              <a:t> - budynek przeznaczony dla administracji publicznej, wymiaru sprawiedliwości, kultury, kultu religijnego, oświaty, szkolnictwa wyższego, nauki, opieki zdrowotnej, opieki społecznej i socjalnej, banki, budynki handlu, gastronomii, usług, turystyki, sportu, dworce kolejowe, autobusowe, lotnicze, budynek biurowy i socjalny.</a:t>
            </a:r>
          </a:p>
        </p:txBody>
      </p:sp>
      <p:sp>
        <p:nvSpPr>
          <p:cNvPr id="57348" name="Rectangle 4"/>
          <p:cNvSpPr>
            <a:spLocks noChangeArrowheads="1"/>
          </p:cNvSpPr>
          <p:nvPr/>
        </p:nvSpPr>
        <p:spPr bwMode="auto">
          <a:xfrm>
            <a:off x="0" y="187325"/>
            <a:ext cx="9144000" cy="839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1004888" indent="-381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527175" indent="-3429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2011363" indent="-3048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495550" indent="-3048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952750" indent="-3048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3409950" indent="-3048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867150" indent="-3048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4324350" indent="-3048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pl-PL" altLang="pl-PL" sz="2800" b="1">
                <a:latin typeface="Arial" charset="0"/>
              </a:rPr>
              <a:t>Obiekty przeznaczone na stały bądź czasowy </a:t>
            </a:r>
            <a:br>
              <a:rPr lang="pl-PL" altLang="pl-PL" sz="2800" b="1">
                <a:latin typeface="Arial" charset="0"/>
              </a:rPr>
            </a:br>
            <a:r>
              <a:rPr lang="pl-PL" altLang="pl-PL" sz="2800" b="1">
                <a:latin typeface="Arial" charset="0"/>
              </a:rPr>
              <a:t>pobyt ludzi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1222375"/>
            <a:ext cx="8958263" cy="5329238"/>
          </a:xfrm>
        </p:spPr>
        <p:txBody>
          <a:bodyPr/>
          <a:lstStyle/>
          <a:p>
            <a:pPr algn="just">
              <a:lnSpc>
                <a:spcPct val="80000"/>
              </a:lnSpc>
              <a:buFontTx/>
              <a:buNone/>
            </a:pPr>
            <a:r>
              <a:rPr lang="pl-PL" altLang="pl-PL" sz="2400">
                <a:latin typeface="Arial" charset="0"/>
              </a:rPr>
              <a:t>Podejmowane działania:</a:t>
            </a:r>
          </a:p>
          <a:p>
            <a:pPr algn="just">
              <a:lnSpc>
                <a:spcPct val="80000"/>
              </a:lnSpc>
              <a:spcBef>
                <a:spcPct val="60000"/>
              </a:spcBef>
              <a:buClr>
                <a:schemeClr val="accent2"/>
              </a:buClr>
              <a:buFont typeface="Wingdings" pitchFamily="2" charset="2"/>
              <a:buBlip>
                <a:blip r:embed="rId2"/>
              </a:buBlip>
            </a:pPr>
            <a:r>
              <a:rPr lang="pl-PL" altLang="pl-PL" sz="2400">
                <a:latin typeface="Arial" charset="0"/>
              </a:rPr>
              <a:t>działać trzeba z zachowaniem spokoju, bez wzbudzania nadmiernych emocji, </a:t>
            </a:r>
          </a:p>
          <a:p>
            <a:pPr algn="just">
              <a:lnSpc>
                <a:spcPct val="80000"/>
              </a:lnSpc>
              <a:spcBef>
                <a:spcPct val="60000"/>
              </a:spcBef>
              <a:buClr>
                <a:schemeClr val="accent2"/>
              </a:buClr>
              <a:buFont typeface="Wingdings" pitchFamily="2" charset="2"/>
              <a:buBlip>
                <a:blip r:embed="rId2"/>
              </a:buBlip>
            </a:pPr>
            <a:r>
              <a:rPr lang="pl-PL" altLang="pl-PL" sz="2400">
                <a:latin typeface="Arial" charset="0"/>
              </a:rPr>
              <a:t>poruszać się spokojnie zachowując względną ciszę,</a:t>
            </a:r>
          </a:p>
          <a:p>
            <a:pPr algn="just">
              <a:lnSpc>
                <a:spcPct val="80000"/>
              </a:lnSpc>
              <a:spcBef>
                <a:spcPct val="60000"/>
              </a:spcBef>
              <a:buClr>
                <a:schemeClr val="accent2"/>
              </a:buClr>
              <a:buFont typeface="Wingdings" pitchFamily="2" charset="2"/>
              <a:buBlip>
                <a:blip r:embed="rId2"/>
              </a:buBlip>
            </a:pPr>
            <a:r>
              <a:rPr lang="pl-PL" altLang="pl-PL" sz="2400">
                <a:latin typeface="Arial" charset="0"/>
              </a:rPr>
              <a:t>rozpoznanie przeprowadza się szybko, dokładnie sprawdzając wszystkie pomieszczenia, </a:t>
            </a:r>
          </a:p>
          <a:p>
            <a:pPr algn="just">
              <a:lnSpc>
                <a:spcPct val="80000"/>
              </a:lnSpc>
              <a:spcBef>
                <a:spcPct val="60000"/>
              </a:spcBef>
              <a:buClr>
                <a:schemeClr val="accent2"/>
              </a:buClr>
              <a:buFont typeface="Wingdings" pitchFamily="2" charset="2"/>
              <a:buBlip>
                <a:blip r:embed="rId2"/>
              </a:buBlip>
            </a:pPr>
            <a:r>
              <a:rPr lang="pl-PL" altLang="pl-PL" sz="2400">
                <a:latin typeface="Arial" charset="0"/>
              </a:rPr>
              <a:t>do czasu zakończenia ewakuacji nie należy wyłączać dopływu energii elektrycznej, jeżeli nie zagraża to bezpieczeństwu ludzi,</a:t>
            </a:r>
          </a:p>
          <a:p>
            <a:pPr algn="just">
              <a:lnSpc>
                <a:spcPct val="80000"/>
              </a:lnSpc>
              <a:spcBef>
                <a:spcPct val="60000"/>
              </a:spcBef>
              <a:buClr>
                <a:schemeClr val="accent2"/>
              </a:buClr>
              <a:buFont typeface="Wingdings" pitchFamily="2" charset="2"/>
              <a:buBlip>
                <a:blip r:embed="rId2"/>
              </a:buBlip>
            </a:pPr>
            <a:r>
              <a:rPr lang="pl-PL" altLang="pl-PL" sz="2400">
                <a:latin typeface="Arial" charset="0"/>
              </a:rPr>
              <a:t>jeżeli rozwinięcie gaśnicze następuje równolegle z ewakuacją linie wężowe prowadzimy innymi drogami niż ewakuacja, </a:t>
            </a:r>
          </a:p>
          <a:p>
            <a:pPr algn="just">
              <a:lnSpc>
                <a:spcPct val="80000"/>
              </a:lnSpc>
              <a:spcBef>
                <a:spcPct val="60000"/>
              </a:spcBef>
              <a:buClr>
                <a:schemeClr val="accent2"/>
              </a:buClr>
              <a:buFont typeface="Wingdings" pitchFamily="2" charset="2"/>
              <a:buBlip>
                <a:blip r:embed="rId2"/>
              </a:buBlip>
            </a:pPr>
            <a:r>
              <a:rPr lang="pl-PL" altLang="pl-PL" sz="2400">
                <a:latin typeface="Arial" charset="0"/>
              </a:rPr>
              <a:t>akcja ratownicza powinna przebiegać naturalnymi drogami - jeżeli jednak drogi te zostały odcięte, korzystać należy </a:t>
            </a:r>
            <a:br>
              <a:rPr lang="pl-PL" altLang="pl-PL" sz="2400">
                <a:latin typeface="Arial" charset="0"/>
              </a:rPr>
            </a:br>
            <a:r>
              <a:rPr lang="pl-PL" altLang="pl-PL" sz="2400">
                <a:latin typeface="Arial" charset="0"/>
              </a:rPr>
              <a:t>z pożarniczego sprzętu ratowniczego.</a:t>
            </a:r>
          </a:p>
        </p:txBody>
      </p:sp>
      <p:sp>
        <p:nvSpPr>
          <p:cNvPr id="59395" name="Rectangle 3"/>
          <p:cNvSpPr>
            <a:spLocks noChangeArrowheads="1"/>
          </p:cNvSpPr>
          <p:nvPr/>
        </p:nvSpPr>
        <p:spPr bwMode="auto">
          <a:xfrm>
            <a:off x="0" y="188913"/>
            <a:ext cx="9144000" cy="795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1004888" indent="-381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527175" indent="-3429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2011363" indent="-3048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495550" indent="-3048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952750" indent="-3048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3409950" indent="-3048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867150" indent="-3048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4324350" indent="-3048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pl-PL" altLang="pl-PL" sz="2800" b="1">
                <a:latin typeface="Arial" charset="0"/>
              </a:rPr>
              <a:t>Pożary w budynkach mieszkalnych, zamieszkania zbiorowego i użyteczności publicznej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1412875"/>
            <a:ext cx="8958263" cy="5040313"/>
          </a:xfrm>
        </p:spPr>
        <p:txBody>
          <a:bodyPr/>
          <a:lstStyle/>
          <a:p>
            <a:pPr algn="just">
              <a:buFontTx/>
              <a:buNone/>
            </a:pPr>
            <a:r>
              <a:rPr lang="pl-PL" altLang="pl-PL" sz="2400">
                <a:latin typeface="Arial" charset="0"/>
              </a:rPr>
              <a:t>Gasząc pożar przestrzegajmy następujących zasad:</a:t>
            </a:r>
          </a:p>
          <a:p>
            <a:pPr algn="just">
              <a:spcBef>
                <a:spcPct val="6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pl-PL" altLang="pl-PL" sz="2400">
                <a:latin typeface="Arial" charset="0"/>
              </a:rPr>
              <a:t>bojowe rozwinięcie gaśnicze powinno przebiegać innymi drogami aniżeli akcja ewakuacji, np. przez okna; jeżeli jest to niemożliwe zwracać uwagę by linie wężowe nie utrudniały korzystania z przejść,</a:t>
            </a:r>
          </a:p>
          <a:p>
            <a:pPr algn="just">
              <a:spcBef>
                <a:spcPct val="6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pl-PL" altLang="pl-PL" sz="2400">
                <a:latin typeface="Arial" charset="0"/>
              </a:rPr>
              <a:t>unikamy głośnych komend i sygnałów by nie potęgować niepokoju wśród ludzi przebywających w obiekcie,</a:t>
            </a:r>
          </a:p>
          <a:p>
            <a:pPr algn="just">
              <a:spcBef>
                <a:spcPct val="6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pl-PL" altLang="pl-PL" sz="2400">
                <a:latin typeface="Arial" charset="0"/>
              </a:rPr>
              <a:t>w miarę możliwości staramy się zablokować rozprzestrzenianie się pożaru, zabezpieczyć obiekt przed przenikaniem dymu, by nie dopuścić do konieczności ewakuacji obiektu lub jego części,</a:t>
            </a:r>
          </a:p>
        </p:txBody>
      </p:sp>
      <p:sp>
        <p:nvSpPr>
          <p:cNvPr id="61443" name="Rectangle 3"/>
          <p:cNvSpPr>
            <a:spLocks noChangeArrowheads="1"/>
          </p:cNvSpPr>
          <p:nvPr/>
        </p:nvSpPr>
        <p:spPr bwMode="auto">
          <a:xfrm>
            <a:off x="0" y="188913"/>
            <a:ext cx="9144000" cy="766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1004888" indent="-381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527175" indent="-3429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2011363" indent="-3048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495550" indent="-3048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952750" indent="-3048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3409950" indent="-3048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867150" indent="-3048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4324350" indent="-3048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pl-PL" altLang="pl-PL" sz="2800" b="1">
                <a:latin typeface="Arial" charset="0"/>
              </a:rPr>
              <a:t>Pożary w budynkach mieszkalnych, zamieszkania zbiorowego i użyteczności publicznej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1460500"/>
            <a:ext cx="8958263" cy="3960813"/>
          </a:xfrm>
        </p:spPr>
        <p:txBody>
          <a:bodyPr/>
          <a:lstStyle/>
          <a:p>
            <a:pPr algn="just">
              <a:lnSpc>
                <a:spcPct val="90000"/>
              </a:lnSpc>
              <a:spcBef>
                <a:spcPct val="60000"/>
              </a:spcBef>
              <a:buClr>
                <a:schemeClr val="accent2"/>
              </a:buClr>
              <a:buFont typeface="Wingdings" pitchFamily="2" charset="2"/>
              <a:buBlip>
                <a:blip r:embed="rId2"/>
              </a:buBlip>
            </a:pPr>
            <a:r>
              <a:rPr lang="pl-PL" altLang="pl-PL" sz="2400">
                <a:latin typeface="Arial" charset="0"/>
              </a:rPr>
              <a:t>w razie potrzeby drogi komunikacyjne muszą być zabezpieczane przez stanowiska gaśnicze,</a:t>
            </a:r>
          </a:p>
          <a:p>
            <a:pPr algn="just">
              <a:lnSpc>
                <a:spcPct val="90000"/>
              </a:lnSpc>
              <a:spcBef>
                <a:spcPct val="60000"/>
              </a:spcBef>
              <a:buClr>
                <a:schemeClr val="accent2"/>
              </a:buClr>
              <a:buFont typeface="Wingdings" pitchFamily="2" charset="2"/>
              <a:buBlip>
                <a:blip r:embed="rId2"/>
              </a:buBlip>
            </a:pPr>
            <a:r>
              <a:rPr lang="pl-PL" altLang="pl-PL" sz="2400">
                <a:latin typeface="Arial" charset="0"/>
              </a:rPr>
              <a:t>prądami wody operujemy bardzo oszczędnie, usuwamy nadmiar wody by nie dopuścić do zalewania niższych kondygnacji,</a:t>
            </a:r>
          </a:p>
          <a:p>
            <a:pPr algn="just">
              <a:lnSpc>
                <a:spcPct val="90000"/>
              </a:lnSpc>
              <a:spcBef>
                <a:spcPct val="60000"/>
              </a:spcBef>
              <a:buClr>
                <a:schemeClr val="accent2"/>
              </a:buClr>
              <a:buFont typeface="Wingdings" pitchFamily="2" charset="2"/>
              <a:buBlip>
                <a:blip r:embed="rId2"/>
              </a:buBlip>
            </a:pPr>
            <a:r>
              <a:rPr lang="pl-PL" altLang="pl-PL" sz="2400">
                <a:latin typeface="Arial" charset="0"/>
              </a:rPr>
              <a:t>chronimy przed zniszczeniem mienie stanowiące wyposażenie obiektów (przemieszczając je do miejsc bezpiecznych),</a:t>
            </a:r>
          </a:p>
          <a:p>
            <a:pPr algn="just">
              <a:lnSpc>
                <a:spcPct val="90000"/>
              </a:lnSpc>
              <a:spcBef>
                <a:spcPct val="60000"/>
              </a:spcBef>
              <a:buClr>
                <a:schemeClr val="accent2"/>
              </a:buClr>
              <a:buFont typeface="Wingdings" pitchFamily="2" charset="2"/>
              <a:buBlip>
                <a:blip r:embed="rId2"/>
              </a:buBlip>
            </a:pPr>
            <a:r>
              <a:rPr lang="pl-PL" altLang="pl-PL" sz="2400">
                <a:latin typeface="Arial" charset="0"/>
              </a:rPr>
              <a:t>usuwamy ze strefy zagrożonej butle z gazami i materiały pożarowo niebezpieczne.</a:t>
            </a:r>
          </a:p>
        </p:txBody>
      </p:sp>
      <p:sp>
        <p:nvSpPr>
          <p:cNvPr id="97284" name="Rectangle 4"/>
          <p:cNvSpPr>
            <a:spLocks noChangeArrowheads="1"/>
          </p:cNvSpPr>
          <p:nvPr/>
        </p:nvSpPr>
        <p:spPr bwMode="auto">
          <a:xfrm>
            <a:off x="0" y="188913"/>
            <a:ext cx="9144000" cy="766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1004888" indent="-381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527175" indent="-3429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2011363" indent="-3048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495550" indent="-3048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952750" indent="-3048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3409950" indent="-3048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867150" indent="-3048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4324350" indent="-3048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pl-PL" altLang="pl-PL" sz="2800" b="1">
                <a:latin typeface="Arial" charset="0"/>
              </a:rPr>
              <a:t>Pożary w budynkach mieszkalnych, zamieszkania zbiorowego i użyteczności publicznej c.d.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8736013" cy="2879725"/>
          </a:xfrm>
          <a:noFill/>
          <a:ln/>
        </p:spPr>
        <p:txBody>
          <a:bodyPr/>
          <a:lstStyle/>
          <a:p>
            <a:pPr algn="just">
              <a:buClr>
                <a:schemeClr val="accent2"/>
              </a:buClr>
              <a:buFont typeface="Wingdings" pitchFamily="2" charset="2"/>
              <a:buBlip>
                <a:blip r:embed="rId2"/>
              </a:buBlip>
            </a:pPr>
            <a:r>
              <a:rPr lang="pl-PL" altLang="pl-PL" sz="2400" b="1">
                <a:latin typeface="Arial" charset="0"/>
              </a:rPr>
              <a:t>Działania wewnętrzne </a:t>
            </a:r>
            <a:r>
              <a:rPr lang="pl-PL" altLang="pl-PL" sz="2400">
                <a:latin typeface="Arial" charset="0"/>
              </a:rPr>
              <a:t>– polegają na prowadzeniu akcji ratowniczej wewnątrz obiektu.</a:t>
            </a:r>
          </a:p>
          <a:p>
            <a:pPr algn="just">
              <a:buClr>
                <a:schemeClr val="accent2"/>
              </a:buClr>
              <a:buFont typeface="Wingdings" pitchFamily="2" charset="2"/>
              <a:buNone/>
            </a:pPr>
            <a:endParaRPr lang="pl-PL" altLang="pl-PL" sz="2400">
              <a:latin typeface="Arial" charset="0"/>
            </a:endParaRPr>
          </a:p>
          <a:p>
            <a:pPr algn="just">
              <a:buClr>
                <a:schemeClr val="accent2"/>
              </a:buClr>
              <a:buFont typeface="Wingdings" pitchFamily="2" charset="2"/>
              <a:buBlip>
                <a:blip r:embed="rId2"/>
              </a:buBlip>
            </a:pPr>
            <a:r>
              <a:rPr lang="pl-PL" altLang="pl-PL" sz="2400" b="1">
                <a:latin typeface="Arial" charset="0"/>
              </a:rPr>
              <a:t>Działania zewnętrzne</a:t>
            </a:r>
            <a:r>
              <a:rPr lang="pl-PL" altLang="pl-PL" sz="2400">
                <a:latin typeface="Arial" charset="0"/>
              </a:rPr>
              <a:t> – podejmowane w przypadku pożarów budynków z zewnętrznym ogniskiem pożaru, pożarów przestrzennych. </a:t>
            </a:r>
          </a:p>
          <a:p>
            <a:pPr>
              <a:buFontTx/>
              <a:buNone/>
            </a:pPr>
            <a:r>
              <a:rPr lang="pl-PL" altLang="pl-PL" sz="2400"/>
              <a:t>	</a:t>
            </a:r>
          </a:p>
        </p:txBody>
      </p:sp>
      <p:sp>
        <p:nvSpPr>
          <p:cNvPr id="50181" name="Rectangle 5"/>
          <p:cNvSpPr>
            <a:spLocks noChangeArrowheads="1"/>
          </p:cNvSpPr>
          <p:nvPr/>
        </p:nvSpPr>
        <p:spPr bwMode="auto">
          <a:xfrm>
            <a:off x="0" y="381000"/>
            <a:ext cx="9144000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09600" indent="-6096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990600" indent="-5334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52600" indent="-381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209800" indent="-3810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6670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31242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5814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40386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buClr>
                <a:schemeClr val="tx1"/>
              </a:buClr>
              <a:buFont typeface="Wingdings" pitchFamily="2" charset="2"/>
              <a:buNone/>
            </a:pPr>
            <a:r>
              <a:rPr lang="pl-PL" altLang="pl-PL" sz="2800" b="1">
                <a:latin typeface="Arial" charset="0"/>
              </a:rPr>
              <a:t>Umiejscowienie działań taktycznych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80975" y="373063"/>
            <a:ext cx="8783638" cy="4822825"/>
          </a:xfrm>
          <a:noFill/>
          <a:ln/>
        </p:spPr>
        <p:txBody>
          <a:bodyPr/>
          <a:lstStyle/>
          <a:p>
            <a:pPr algn="ctr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pl-PL" altLang="pl-PL" sz="2800" b="1">
                <a:latin typeface="Arial" charset="0"/>
              </a:rPr>
              <a:t>Charakter przebiegu pożarów gazów palnych:</a:t>
            </a:r>
          </a:p>
          <a:p>
            <a:pPr algn="ctr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</a:pPr>
            <a:endParaRPr lang="pl-PL" altLang="pl-PL" sz="2000" b="1">
              <a:latin typeface="Arial" charset="0"/>
            </a:endParaRPr>
          </a:p>
          <a:p>
            <a:pPr algn="just"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itchFamily="2" charset="2"/>
              <a:buBlip>
                <a:blip r:embed="rId2"/>
              </a:buBlip>
            </a:pPr>
            <a:r>
              <a:rPr lang="pl-PL" altLang="pl-PL" sz="2400">
                <a:latin typeface="Arial" charset="0"/>
              </a:rPr>
              <a:t>pożar powierzchniowy</a:t>
            </a:r>
            <a:r>
              <a:rPr lang="en-US" altLang="pl-PL" sz="2400">
                <a:latin typeface="Arial" charset="0"/>
              </a:rPr>
              <a:t> </a:t>
            </a:r>
            <a:r>
              <a:rPr lang="pl-PL" altLang="pl-PL" sz="2400">
                <a:latin typeface="Arial" charset="0"/>
              </a:rPr>
              <a:t>– w przypadku rozlewisk,</a:t>
            </a:r>
          </a:p>
          <a:p>
            <a:pPr algn="just">
              <a:lnSpc>
                <a:spcPct val="90000"/>
              </a:lnSpc>
              <a:spcBef>
                <a:spcPct val="60000"/>
              </a:spcBef>
              <a:buClr>
                <a:schemeClr val="accent2"/>
              </a:buClr>
              <a:buFont typeface="Wingdings" pitchFamily="2" charset="2"/>
              <a:buBlip>
                <a:blip r:embed="rId2"/>
              </a:buBlip>
            </a:pPr>
            <a:r>
              <a:rPr lang="pl-PL" altLang="pl-PL" sz="2400">
                <a:latin typeface="Arial" charset="0"/>
              </a:rPr>
              <a:t>pożar strumieniowy – gaz uwalnia się niewielkim otworem </a:t>
            </a:r>
            <a:br>
              <a:rPr lang="pl-PL" altLang="pl-PL" sz="2400">
                <a:latin typeface="Arial" charset="0"/>
              </a:rPr>
            </a:br>
            <a:r>
              <a:rPr lang="pl-PL" altLang="pl-PL" sz="2400">
                <a:latin typeface="Arial" charset="0"/>
              </a:rPr>
              <a:t>i zapala się, </a:t>
            </a:r>
          </a:p>
          <a:p>
            <a:pPr algn="just">
              <a:lnSpc>
                <a:spcPct val="90000"/>
              </a:lnSpc>
              <a:spcBef>
                <a:spcPct val="60000"/>
              </a:spcBef>
              <a:buClr>
                <a:schemeClr val="accent2"/>
              </a:buClr>
              <a:buFont typeface="Wingdings" pitchFamily="2" charset="2"/>
              <a:buBlip>
                <a:blip r:embed="rId2"/>
              </a:buBlip>
            </a:pPr>
            <a:r>
              <a:rPr lang="pl-PL" altLang="pl-PL" sz="2400">
                <a:latin typeface="Arial" charset="0"/>
              </a:rPr>
              <a:t>pożar błyskawiczny – po wycieku obłok gazu przemieszcza się i zapala niekiedy w znacznej odległości od miejsca wypływu,</a:t>
            </a:r>
          </a:p>
          <a:p>
            <a:pPr algn="just">
              <a:lnSpc>
                <a:spcPct val="90000"/>
              </a:lnSpc>
              <a:spcBef>
                <a:spcPct val="60000"/>
              </a:spcBef>
              <a:buClr>
                <a:schemeClr val="accent2"/>
              </a:buClr>
              <a:buFont typeface="Wingdings" pitchFamily="2" charset="2"/>
              <a:buBlip>
                <a:blip r:embed="rId2"/>
              </a:buBlip>
            </a:pPr>
            <a:r>
              <a:rPr lang="pl-PL" altLang="pl-PL" sz="2400">
                <a:latin typeface="Arial" charset="0"/>
              </a:rPr>
              <a:t>wybuch typu BLEVE – gwałtowna ekspansja do otoczenia par cieczy o temperaturze powyżej temperatury wrzenia (np. po pęknięciu zbiornika ze skroplonym gazem lub przegrzaną cieczą). </a:t>
            </a:r>
          </a:p>
          <a:p>
            <a:pPr>
              <a:lnSpc>
                <a:spcPct val="90000"/>
              </a:lnSpc>
              <a:buClr>
                <a:schemeClr val="accent2"/>
              </a:buClr>
              <a:buFont typeface="Wingdings" pitchFamily="2" charset="2"/>
              <a:buChar char="§"/>
            </a:pPr>
            <a:endParaRPr lang="pl-PL" altLang="pl-PL" sz="24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304800"/>
            <a:ext cx="9144000" cy="503238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pl-PL" altLang="pl-PL" sz="2400" b="1"/>
              <a:t>	</a:t>
            </a:r>
            <a:r>
              <a:rPr lang="pl-PL" altLang="pl-PL" sz="2800" b="1">
                <a:latin typeface="Arial" charset="0"/>
              </a:rPr>
              <a:t>Zasięg zagrożenia przy wybuchu typu BLEVE</a:t>
            </a:r>
          </a:p>
          <a:p>
            <a:pPr>
              <a:lnSpc>
                <a:spcPct val="90000"/>
              </a:lnSpc>
            </a:pPr>
            <a:endParaRPr lang="pl-PL" altLang="pl-PL" sz="2400" b="1"/>
          </a:p>
        </p:txBody>
      </p:sp>
      <p:graphicFrame>
        <p:nvGraphicFramePr>
          <p:cNvPr id="49333" name="Group 181"/>
          <p:cNvGraphicFramePr>
            <a:graphicFrameLocks noGrp="1"/>
          </p:cNvGraphicFramePr>
          <p:nvPr>
            <p:ph sz="half" idx="2"/>
          </p:nvPr>
        </p:nvGraphicFramePr>
        <p:xfrm>
          <a:off x="250825" y="1266825"/>
          <a:ext cx="8640763" cy="5103495"/>
        </p:xfrm>
        <a:graphic>
          <a:graphicData uri="http://schemas.openxmlformats.org/drawingml/2006/table">
            <a:tbl>
              <a:tblPr/>
              <a:tblGrid>
                <a:gridCol w="5656263"/>
                <a:gridCol w="2984500"/>
              </a:tblGrid>
              <a:tr h="101282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Rodzaj i wielko</a:t>
                      </a:r>
                      <a:r>
                        <a:rPr kumimoji="0" lang="pl-PL" altLang="pl-PL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ść</a:t>
                      </a:r>
                      <a:r>
                        <a:rPr kumimoji="0" lang="pl-PL" altLang="pl-PL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zbiornika</a:t>
                      </a:r>
                      <a:endParaRPr kumimoji="0" lang="pl-PL" altLang="pl-PL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Zasi</a:t>
                      </a:r>
                      <a:r>
                        <a:rPr kumimoji="0" lang="pl-PL" altLang="pl-PL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ę</a:t>
                      </a:r>
                      <a:r>
                        <a:rPr kumimoji="0" lang="pl-PL" altLang="pl-PL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g zagro</a:t>
                      </a:r>
                      <a:r>
                        <a:rPr kumimoji="0" lang="pl-PL" altLang="pl-PL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ż</a:t>
                      </a:r>
                      <a:r>
                        <a:rPr kumimoji="0" lang="pl-PL" altLang="pl-PL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enia [m]</a:t>
                      </a:r>
                      <a:endParaRPr kumimoji="0" lang="pl-PL" altLang="pl-PL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277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Małe zbiorniki, np. puszki po aerozolu</a:t>
                      </a:r>
                      <a:endParaRPr kumimoji="0" lang="pl-PL" altLang="pl-PL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10 – 15</a:t>
                      </a:r>
                      <a:endParaRPr kumimoji="0" lang="pl-PL" altLang="pl-PL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9600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Małe butle, np. butle domowe 1 kg</a:t>
                      </a:r>
                      <a:endParaRPr kumimoji="0" lang="pl-PL" altLang="pl-PL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75</a:t>
                      </a:r>
                      <a:endParaRPr kumimoji="0" lang="pl-PL" altLang="pl-PL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277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Cysterna samochodowa 4,5 – 6 m³</a:t>
                      </a:r>
                      <a:endParaRPr kumimoji="0" lang="pl-PL" altLang="pl-PL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150</a:t>
                      </a:r>
                      <a:endParaRPr kumimoji="0" lang="pl-PL" altLang="pl-PL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9600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Cysterna kolejowa 20 m³</a:t>
                      </a:r>
                      <a:endParaRPr kumimoji="0" lang="pl-PL" altLang="pl-PL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250</a:t>
                      </a:r>
                      <a:endParaRPr kumimoji="0" lang="pl-PL" altLang="pl-PL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1188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Zbiornik stacjonarny o pojemności 15 m³</a:t>
                      </a:r>
                      <a:endParaRPr kumimoji="0" lang="pl-PL" altLang="pl-PL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300 – 600</a:t>
                      </a:r>
                      <a:endParaRPr kumimoji="0" lang="pl-PL" altLang="pl-PL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1188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Zbiornik stacjonarny o pojemności 45 m³</a:t>
                      </a:r>
                      <a:endParaRPr kumimoji="0" lang="pl-PL" altLang="pl-PL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800 – 1200</a:t>
                      </a:r>
                      <a:endParaRPr kumimoji="0" lang="pl-PL" altLang="pl-PL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06375" y="1208088"/>
            <a:ext cx="8723313" cy="863600"/>
          </a:xfrm>
        </p:spPr>
        <p:txBody>
          <a:bodyPr/>
          <a:lstStyle/>
          <a:p>
            <a:pPr marL="0" indent="0" algn="just">
              <a:lnSpc>
                <a:spcPct val="90000"/>
              </a:lnSpc>
              <a:buFontTx/>
              <a:buNone/>
            </a:pPr>
            <a:r>
              <a:rPr lang="pl-PL" altLang="pl-PL" sz="2400">
                <a:latin typeface="Arial" charset="0"/>
              </a:rPr>
              <a:t>Rozpoznanie pożaru niekiedy trzeba będzie prowadzić przez kilka rot (patroli) w kilku możliwych kierunkach (wszystkimi klatkami schodowymi) i należy ustalić:</a:t>
            </a:r>
          </a:p>
        </p:txBody>
      </p:sp>
      <p:sp>
        <p:nvSpPr>
          <p:cNvPr id="98307" name="Rectangle 3"/>
          <p:cNvSpPr>
            <a:spLocks noChangeArrowheads="1"/>
          </p:cNvSpPr>
          <p:nvPr/>
        </p:nvSpPr>
        <p:spPr bwMode="auto">
          <a:xfrm>
            <a:off x="0" y="403225"/>
            <a:ext cx="9144000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381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257300" indent="-3429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76400" indent="-3048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133600" indent="-3048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90800" indent="-3048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3048000" indent="-3048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505200" indent="-3048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962400" indent="-3048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pl-PL" altLang="pl-PL" sz="2800" b="1">
                <a:latin typeface="Arial" charset="0"/>
              </a:rPr>
              <a:t>Pożary w obiektach produkcyjno-magazynowych</a:t>
            </a:r>
          </a:p>
        </p:txBody>
      </p:sp>
      <p:sp>
        <p:nvSpPr>
          <p:cNvPr id="98308" name="Rectangle 4"/>
          <p:cNvSpPr>
            <a:spLocks noChangeArrowheads="1"/>
          </p:cNvSpPr>
          <p:nvPr/>
        </p:nvSpPr>
        <p:spPr bwMode="auto">
          <a:xfrm>
            <a:off x="322263" y="2635250"/>
            <a:ext cx="8577262" cy="3167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52425" indent="-35242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820738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228725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36713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60000"/>
              </a:spcBef>
              <a:buClr>
                <a:schemeClr val="accent2"/>
              </a:buClr>
              <a:buFont typeface="Wingdings" pitchFamily="2" charset="2"/>
              <a:buBlip>
                <a:blip r:embed="rId2"/>
              </a:buBlip>
            </a:pPr>
            <a:r>
              <a:rPr lang="pl-PL" altLang="pl-PL" sz="2400">
                <a:latin typeface="Arial" charset="0"/>
              </a:rPr>
              <a:t>miejsce występowania ognisk pożaru i jego rozmiary,</a:t>
            </a:r>
          </a:p>
          <a:p>
            <a:pPr>
              <a:spcBef>
                <a:spcPct val="60000"/>
              </a:spcBef>
              <a:buClr>
                <a:schemeClr val="accent2"/>
              </a:buClr>
              <a:buFont typeface="Wingdings" pitchFamily="2" charset="2"/>
              <a:buBlip>
                <a:blip r:embed="rId2"/>
              </a:buBlip>
            </a:pPr>
            <a:r>
              <a:rPr lang="pl-PL" altLang="pl-PL" sz="2400">
                <a:latin typeface="Arial" charset="0"/>
              </a:rPr>
              <a:t>występujące zagrożenie dla ludzi,</a:t>
            </a:r>
          </a:p>
          <a:p>
            <a:pPr>
              <a:spcBef>
                <a:spcPct val="60000"/>
              </a:spcBef>
              <a:buClr>
                <a:schemeClr val="accent2"/>
              </a:buClr>
              <a:buFont typeface="Wingdings" pitchFamily="2" charset="2"/>
              <a:buBlip>
                <a:blip r:embed="rId2"/>
              </a:buBlip>
            </a:pPr>
            <a:r>
              <a:rPr lang="pl-PL" altLang="pl-PL" sz="2400">
                <a:latin typeface="Arial" charset="0"/>
              </a:rPr>
              <a:t>jaka jest konstrukcja obiektu i stopień jego zapalności,</a:t>
            </a:r>
          </a:p>
          <a:p>
            <a:pPr algn="just">
              <a:spcBef>
                <a:spcPct val="60000"/>
              </a:spcBef>
              <a:buClr>
                <a:schemeClr val="accent2"/>
              </a:buClr>
              <a:buFont typeface="Wingdings" pitchFamily="2" charset="2"/>
              <a:buBlip>
                <a:blip r:embed="rId2"/>
              </a:buBlip>
            </a:pPr>
            <a:r>
              <a:rPr lang="pl-PL" altLang="pl-PL" sz="2400">
                <a:latin typeface="Arial" charset="0"/>
              </a:rPr>
              <a:t>możliwość rozprzestrzeniania się pożaru, w tym także </a:t>
            </a:r>
            <a:br>
              <a:rPr lang="pl-PL" altLang="pl-PL" sz="2400">
                <a:latin typeface="Arial" charset="0"/>
              </a:rPr>
            </a:br>
            <a:r>
              <a:rPr lang="pl-PL" altLang="pl-PL" sz="2400">
                <a:latin typeface="Arial" charset="0"/>
              </a:rPr>
              <a:t>w pustych elementach konstrukcyjnych (kanały wentylacyjne, szyby dźwigów itp.),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2" name="Rectangle 4"/>
          <p:cNvSpPr>
            <a:spLocks noChangeArrowheads="1"/>
          </p:cNvSpPr>
          <p:nvPr/>
        </p:nvSpPr>
        <p:spPr bwMode="auto">
          <a:xfrm>
            <a:off x="192088" y="1677988"/>
            <a:ext cx="8751887" cy="3240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52425" indent="-35242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820738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228725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36713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>
              <a:spcBef>
                <a:spcPct val="60000"/>
              </a:spcBef>
              <a:buClr>
                <a:schemeClr val="accent2"/>
              </a:buClr>
              <a:buFont typeface="Wingdings" pitchFamily="2" charset="2"/>
              <a:buBlip>
                <a:blip r:embed="rId2"/>
              </a:buBlip>
            </a:pPr>
            <a:r>
              <a:rPr lang="pl-PL" altLang="pl-PL" sz="2400">
                <a:latin typeface="Arial" charset="0"/>
              </a:rPr>
              <a:t>czy zatrzymany został proces technologiczny, wyłączony ciąg wentylacyjny i dopływ prądu elektrycznego,</a:t>
            </a:r>
          </a:p>
          <a:p>
            <a:pPr algn="just">
              <a:spcBef>
                <a:spcPct val="60000"/>
              </a:spcBef>
              <a:buClr>
                <a:schemeClr val="accent2"/>
              </a:buClr>
              <a:buFont typeface="Wingdings" pitchFamily="2" charset="2"/>
              <a:buBlip>
                <a:blip r:embed="rId2"/>
              </a:buBlip>
            </a:pPr>
            <a:r>
              <a:rPr lang="pl-PL" altLang="pl-PL" sz="2400">
                <a:latin typeface="Arial" charset="0"/>
              </a:rPr>
              <a:t>czy uruchomiona została stała instalacja gaśnicza i jaka jest efektywność jej działania,</a:t>
            </a:r>
          </a:p>
          <a:p>
            <a:pPr algn="just">
              <a:spcBef>
                <a:spcPct val="60000"/>
              </a:spcBef>
              <a:buClr>
                <a:schemeClr val="accent2"/>
              </a:buClr>
              <a:buFont typeface="Wingdings" pitchFamily="2" charset="2"/>
              <a:buBlip>
                <a:blip r:embed="rId2"/>
              </a:buBlip>
            </a:pPr>
            <a:r>
              <a:rPr lang="pl-PL" altLang="pl-PL" sz="2400">
                <a:latin typeface="Arial" charset="0"/>
              </a:rPr>
              <a:t>jaki jest dostęp do ognisk pożaru, czy nie występuje potrzeba odkrywania ich przez wyburzanie fragmentów konstrukcji budowlanej lub technologicznej.</a:t>
            </a:r>
          </a:p>
        </p:txBody>
      </p:sp>
      <p:sp>
        <p:nvSpPr>
          <p:cNvPr id="99337" name="Rectangle 9"/>
          <p:cNvSpPr>
            <a:spLocks noChangeArrowheads="1"/>
          </p:cNvSpPr>
          <p:nvPr/>
        </p:nvSpPr>
        <p:spPr bwMode="auto">
          <a:xfrm>
            <a:off x="0" y="403225"/>
            <a:ext cx="9144000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381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257300" indent="-3429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76400" indent="-3048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133600" indent="-3048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90800" indent="-3048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3048000" indent="-3048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505200" indent="-3048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962400" indent="-3048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pl-PL" altLang="pl-PL" sz="2800" b="1">
                <a:latin typeface="Arial" charset="0"/>
              </a:rPr>
              <a:t>Pożary w obiektach produkcyjno-magazynowych c.d.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9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90500" y="1343025"/>
            <a:ext cx="8767763" cy="4752975"/>
          </a:xfrm>
          <a:noFill/>
          <a:ln/>
        </p:spPr>
        <p:txBody>
          <a:bodyPr/>
          <a:lstStyle/>
          <a:p>
            <a:pPr>
              <a:lnSpc>
                <a:spcPct val="90000"/>
              </a:lnSpc>
              <a:spcBef>
                <a:spcPct val="6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pl-PL" altLang="pl-PL" sz="2400">
                <a:latin typeface="Arial" charset="0"/>
              </a:rPr>
              <a:t>Gasząc pożar przestrzegajmy następujących zasad:</a:t>
            </a:r>
          </a:p>
          <a:p>
            <a:pPr algn="just">
              <a:lnSpc>
                <a:spcPct val="90000"/>
              </a:lnSpc>
              <a:spcBef>
                <a:spcPct val="60000"/>
              </a:spcBef>
              <a:buClr>
                <a:schemeClr val="accent2"/>
              </a:buClr>
              <a:buFont typeface="Wingdings" pitchFamily="2" charset="2"/>
              <a:buBlip>
                <a:blip r:embed="rId2"/>
              </a:buBlip>
            </a:pPr>
            <a:r>
              <a:rPr lang="pl-PL" altLang="pl-PL" sz="2400">
                <a:latin typeface="Arial" charset="0"/>
              </a:rPr>
              <a:t>nawiązać kontakt z osobami z dozoru technicznego, których uwag nie wolno lekceważyć,</a:t>
            </a:r>
          </a:p>
          <a:p>
            <a:pPr algn="just">
              <a:lnSpc>
                <a:spcPct val="90000"/>
              </a:lnSpc>
              <a:spcBef>
                <a:spcPct val="60000"/>
              </a:spcBef>
              <a:buClr>
                <a:schemeClr val="accent2"/>
              </a:buClr>
              <a:buFont typeface="Wingdings" pitchFamily="2" charset="2"/>
              <a:buBlip>
                <a:blip r:embed="rId2"/>
              </a:buBlip>
            </a:pPr>
            <a:r>
              <a:rPr lang="pl-PL" altLang="pl-PL" sz="2400">
                <a:latin typeface="Arial" charset="0"/>
              </a:rPr>
              <a:t>rozpoznający pożar powinni mieć przygotowany prąd gaśniczy wody, </a:t>
            </a:r>
          </a:p>
          <a:p>
            <a:pPr algn="just">
              <a:lnSpc>
                <a:spcPct val="90000"/>
              </a:lnSpc>
              <a:spcBef>
                <a:spcPct val="60000"/>
              </a:spcBef>
              <a:buClr>
                <a:schemeClr val="accent2"/>
              </a:buClr>
              <a:buFont typeface="Wingdings" pitchFamily="2" charset="2"/>
              <a:buBlip>
                <a:blip r:embed="rId2"/>
              </a:buBlip>
            </a:pPr>
            <a:r>
              <a:rPr lang="pl-PL" altLang="pl-PL" sz="2400">
                <a:latin typeface="Arial" charset="0"/>
              </a:rPr>
              <a:t>rozpoczynamy od zatrzymania wszystkich urządzeń technologicznych, </a:t>
            </a:r>
          </a:p>
          <a:p>
            <a:pPr algn="just">
              <a:lnSpc>
                <a:spcPct val="90000"/>
              </a:lnSpc>
              <a:spcBef>
                <a:spcPct val="60000"/>
              </a:spcBef>
              <a:buClr>
                <a:schemeClr val="accent2"/>
              </a:buClr>
              <a:buFont typeface="Wingdings" pitchFamily="2" charset="2"/>
              <a:buBlip>
                <a:blip r:embed="rId2"/>
              </a:buBlip>
            </a:pPr>
            <a:r>
              <a:rPr lang="pl-PL" altLang="pl-PL" sz="2400">
                <a:latin typeface="Arial" charset="0"/>
              </a:rPr>
              <a:t>zwrócić należy uwagę na międzystropowe połączenia urządzeń technologicznych, </a:t>
            </a:r>
          </a:p>
          <a:p>
            <a:pPr algn="just">
              <a:lnSpc>
                <a:spcPct val="90000"/>
              </a:lnSpc>
              <a:spcBef>
                <a:spcPct val="60000"/>
              </a:spcBef>
              <a:buClr>
                <a:schemeClr val="accent2"/>
              </a:buClr>
              <a:buFont typeface="Wingdings" pitchFamily="2" charset="2"/>
              <a:buBlip>
                <a:blip r:embed="rId2"/>
              </a:buBlip>
            </a:pPr>
            <a:r>
              <a:rPr lang="pl-PL" altLang="pl-PL" sz="2400">
                <a:latin typeface="Arial" charset="0"/>
              </a:rPr>
              <a:t>blokujemy miejsca możliwego rozprzestrzeniania się pożaru,</a:t>
            </a:r>
          </a:p>
        </p:txBody>
      </p:sp>
      <p:sp>
        <p:nvSpPr>
          <p:cNvPr id="100360" name="Rectangle 8"/>
          <p:cNvSpPr>
            <a:spLocks noChangeArrowheads="1"/>
          </p:cNvSpPr>
          <p:nvPr/>
        </p:nvSpPr>
        <p:spPr bwMode="auto">
          <a:xfrm>
            <a:off x="0" y="403225"/>
            <a:ext cx="9144000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381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257300" indent="-3429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76400" indent="-3048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133600" indent="-3048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90800" indent="-3048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3048000" indent="-3048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505200" indent="-3048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962400" indent="-3048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pl-PL" altLang="pl-PL" sz="2800" b="1">
                <a:latin typeface="Arial" charset="0"/>
              </a:rPr>
              <a:t>Pożary w obiektach produkcyjno-magazynowych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6213" y="1506538"/>
            <a:ext cx="8782050" cy="4967287"/>
          </a:xfrm>
          <a:noFill/>
          <a:ln/>
        </p:spPr>
        <p:txBody>
          <a:bodyPr/>
          <a:lstStyle/>
          <a:p>
            <a:pPr algn="just">
              <a:lnSpc>
                <a:spcPct val="90000"/>
              </a:lnSpc>
              <a:spcBef>
                <a:spcPct val="60000"/>
              </a:spcBef>
              <a:buClr>
                <a:schemeClr val="accent2"/>
              </a:buClr>
              <a:buFont typeface="Wingdings" pitchFamily="2" charset="2"/>
              <a:buBlip>
                <a:blip r:embed="rId2"/>
              </a:buBlip>
            </a:pPr>
            <a:r>
              <a:rPr lang="pl-PL" altLang="pl-PL" sz="2400">
                <a:latin typeface="Arial" charset="0"/>
              </a:rPr>
              <a:t>ważna jest obserwacja środowiska pożaru, w tym konstrukcji budowlanych; reagować trzeba na wszelkie sygnały </a:t>
            </a:r>
            <a:br>
              <a:rPr lang="pl-PL" altLang="pl-PL" sz="2400">
                <a:latin typeface="Arial" charset="0"/>
              </a:rPr>
            </a:br>
            <a:r>
              <a:rPr lang="pl-PL" altLang="pl-PL" sz="2400">
                <a:latin typeface="Arial" charset="0"/>
              </a:rPr>
              <a:t>o występujących zmianach, </a:t>
            </a:r>
          </a:p>
          <a:p>
            <a:pPr algn="just">
              <a:lnSpc>
                <a:spcPct val="90000"/>
              </a:lnSpc>
              <a:spcBef>
                <a:spcPct val="60000"/>
              </a:spcBef>
              <a:buClr>
                <a:schemeClr val="accent2"/>
              </a:buClr>
              <a:buFont typeface="Wingdings" pitchFamily="2" charset="2"/>
              <a:buBlip>
                <a:blip r:embed="rId2"/>
              </a:buBlip>
            </a:pPr>
            <a:r>
              <a:rPr lang="pl-PL" altLang="pl-PL" sz="2400">
                <a:latin typeface="Arial" charset="0"/>
              </a:rPr>
              <a:t>należy usunąć ze strefy zagrożenia materiały pożarowo niebezpieczne lub podjąć ich obronę,</a:t>
            </a:r>
          </a:p>
          <a:p>
            <a:pPr algn="just">
              <a:lnSpc>
                <a:spcPct val="90000"/>
              </a:lnSpc>
              <a:spcBef>
                <a:spcPct val="60000"/>
              </a:spcBef>
              <a:buClr>
                <a:schemeClr val="accent2"/>
              </a:buClr>
              <a:buFont typeface="Wingdings" pitchFamily="2" charset="2"/>
              <a:buBlip>
                <a:blip r:embed="rId2"/>
              </a:buBlip>
            </a:pPr>
            <a:r>
              <a:rPr lang="pl-PL" altLang="pl-PL" sz="2400">
                <a:latin typeface="Arial" charset="0"/>
              </a:rPr>
              <a:t>gaszenie substancji w ciągach technologicznych powinno nastąpić po wyeliminowaniu jej dopływu,</a:t>
            </a:r>
            <a:endParaRPr lang="en-US" altLang="pl-PL" sz="2400">
              <a:latin typeface="Arial" charset="0"/>
            </a:endParaRPr>
          </a:p>
          <a:p>
            <a:pPr algn="just">
              <a:lnSpc>
                <a:spcPct val="90000"/>
              </a:lnSpc>
              <a:spcBef>
                <a:spcPct val="60000"/>
              </a:spcBef>
              <a:buClr>
                <a:schemeClr val="accent2"/>
              </a:buClr>
              <a:buFont typeface="Wingdings" pitchFamily="2" charset="2"/>
              <a:buBlip>
                <a:blip r:embed="rId2"/>
              </a:buBlip>
            </a:pPr>
            <a:r>
              <a:rPr lang="pl-PL" altLang="pl-PL" sz="2400">
                <a:latin typeface="Arial" charset="0"/>
              </a:rPr>
              <a:t>blokujemy miejsca możliwego rozprzestrzeniania się pożaru,</a:t>
            </a:r>
            <a:endParaRPr lang="en-US" altLang="pl-PL" sz="2400">
              <a:latin typeface="Arial" charset="0"/>
            </a:endParaRPr>
          </a:p>
          <a:p>
            <a:pPr algn="just">
              <a:lnSpc>
                <a:spcPct val="90000"/>
              </a:lnSpc>
              <a:spcBef>
                <a:spcPct val="60000"/>
              </a:spcBef>
              <a:buClr>
                <a:schemeClr val="accent2"/>
              </a:buClr>
              <a:buFont typeface="Wingdings" pitchFamily="2" charset="2"/>
              <a:buBlip>
                <a:blip r:embed="rId2"/>
              </a:buBlip>
            </a:pPr>
            <a:r>
              <a:rPr lang="pl-PL" altLang="pl-PL" sz="2400">
                <a:latin typeface="Arial" charset="0"/>
              </a:rPr>
              <a:t>zapobiec trzeba rozpływaniu się płynnej i palącej się masy, także przedostawaniu się jej do kanalizacji, </a:t>
            </a:r>
          </a:p>
          <a:p>
            <a:pPr algn="just">
              <a:lnSpc>
                <a:spcPct val="90000"/>
              </a:lnSpc>
              <a:spcBef>
                <a:spcPct val="60000"/>
              </a:spcBef>
              <a:buClr>
                <a:schemeClr val="accent2"/>
              </a:buClr>
              <a:buFont typeface="Wingdings" pitchFamily="2" charset="2"/>
              <a:buBlip>
                <a:blip r:embed="rId2"/>
              </a:buBlip>
            </a:pPr>
            <a:r>
              <a:rPr lang="pl-PL" altLang="pl-PL" sz="2400">
                <a:latin typeface="Arial" charset="0"/>
              </a:rPr>
              <a:t>bezwzględnie należy zwrócić uwagę na bezpieczeństwo ludzi.</a:t>
            </a:r>
          </a:p>
        </p:txBody>
      </p:sp>
      <p:sp>
        <p:nvSpPr>
          <p:cNvPr id="101381" name="Rectangle 5"/>
          <p:cNvSpPr>
            <a:spLocks noChangeArrowheads="1"/>
          </p:cNvSpPr>
          <p:nvPr/>
        </p:nvSpPr>
        <p:spPr bwMode="auto">
          <a:xfrm>
            <a:off x="0" y="403225"/>
            <a:ext cx="9144000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381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257300" indent="-3429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76400" indent="-3048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133600" indent="-3048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90800" indent="-3048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3048000" indent="-3048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505200" indent="-3048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962400" indent="-3048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pl-PL" altLang="pl-PL" sz="2800" b="1">
                <a:latin typeface="Arial" charset="0"/>
              </a:rPr>
              <a:t>Pożary w obiektach produkcyjno-magazynowych c.d.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85738" y="1425575"/>
            <a:ext cx="8783637" cy="5111750"/>
          </a:xfrm>
          <a:noFill/>
          <a:ln/>
        </p:spPr>
        <p:txBody>
          <a:bodyPr/>
          <a:lstStyle/>
          <a:p>
            <a:pPr algn="just">
              <a:spcBef>
                <a:spcPct val="60000"/>
              </a:spcBef>
              <a:buClr>
                <a:schemeClr val="accent2"/>
              </a:buClr>
              <a:buFont typeface="Wingdings" pitchFamily="2" charset="2"/>
              <a:buBlip>
                <a:blip r:embed="rId2"/>
              </a:buBlip>
            </a:pPr>
            <a:r>
              <a:rPr lang="pl-PL" altLang="pl-PL" sz="2400">
                <a:latin typeface="Arial" charset="0"/>
              </a:rPr>
              <a:t>zbiorniki gasimy podając pianę w warstwie o grubości około 80 cm, </a:t>
            </a:r>
          </a:p>
          <a:p>
            <a:pPr algn="just">
              <a:spcBef>
                <a:spcPct val="60000"/>
              </a:spcBef>
              <a:buClr>
                <a:schemeClr val="accent2"/>
              </a:buClr>
              <a:buFont typeface="Wingdings" pitchFamily="2" charset="2"/>
              <a:buBlip>
                <a:blip r:embed="rId2"/>
              </a:buBlip>
            </a:pPr>
            <a:r>
              <a:rPr lang="pl-PL" altLang="pl-PL" sz="2400">
                <a:latin typeface="Arial" charset="0"/>
              </a:rPr>
              <a:t>natarcie wykonuje się tylko na rozkaz dowódcy po dokładnym przygotowaniu się do akcji, </a:t>
            </a:r>
          </a:p>
          <a:p>
            <a:pPr algn="just">
              <a:spcBef>
                <a:spcPct val="60000"/>
              </a:spcBef>
              <a:buClr>
                <a:schemeClr val="accent2"/>
              </a:buClr>
              <a:buFont typeface="Wingdings" pitchFamily="2" charset="2"/>
              <a:buBlip>
                <a:blip r:embed="rId2"/>
              </a:buBlip>
            </a:pPr>
            <a:r>
              <a:rPr lang="pl-PL" altLang="pl-PL" sz="2400">
                <a:latin typeface="Arial" charset="0"/>
              </a:rPr>
              <a:t>prowadzona musi być stała obserwacja zbiornika palącego się i otoczenia, </a:t>
            </a:r>
          </a:p>
          <a:p>
            <a:pPr algn="just">
              <a:spcBef>
                <a:spcPct val="60000"/>
              </a:spcBef>
              <a:buClr>
                <a:schemeClr val="accent2"/>
              </a:buClr>
              <a:buFont typeface="Wingdings" pitchFamily="2" charset="2"/>
              <a:buBlip>
                <a:blip r:embed="rId2"/>
              </a:buBlip>
            </a:pPr>
            <a:r>
              <a:rPr lang="pl-PL" altLang="pl-PL" sz="2400">
                <a:latin typeface="Arial" charset="0"/>
              </a:rPr>
              <a:t>uczestnicy akcji powinni być poinformowani o drogach odwrotu i sygnałach ostrzegających o niebezpieczeństwie, </a:t>
            </a:r>
          </a:p>
          <a:p>
            <a:pPr algn="just">
              <a:spcBef>
                <a:spcPct val="60000"/>
              </a:spcBef>
              <a:buClr>
                <a:schemeClr val="accent2"/>
              </a:buClr>
              <a:buFont typeface="Wingdings" pitchFamily="2" charset="2"/>
              <a:buBlip>
                <a:blip r:embed="rId2"/>
              </a:buBlip>
            </a:pPr>
            <a:r>
              <a:rPr lang="pl-PL" altLang="pl-PL" sz="2400">
                <a:latin typeface="Arial" charset="0"/>
              </a:rPr>
              <a:t>stanowiska gaśnicze powinny być zajmowane za istniejącymi przegrodami (osłonięte). </a:t>
            </a:r>
          </a:p>
        </p:txBody>
      </p:sp>
      <p:sp>
        <p:nvSpPr>
          <p:cNvPr id="48135" name="Rectangle 7"/>
          <p:cNvSpPr>
            <a:spLocks noChangeArrowheads="1"/>
          </p:cNvSpPr>
          <p:nvPr/>
        </p:nvSpPr>
        <p:spPr bwMode="auto">
          <a:xfrm>
            <a:off x="180975" y="333375"/>
            <a:ext cx="8783638" cy="96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95250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7907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2098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667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3124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5814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4038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6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pl-PL" altLang="pl-PL" sz="2800" b="1">
                <a:latin typeface="Arial" charset="0"/>
              </a:rPr>
              <a:t>Postępowanie podczas pożarów magazynów cieczy palnych: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95263" y="1587500"/>
            <a:ext cx="8769350" cy="5040313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60000"/>
              </a:spcBef>
              <a:buClr>
                <a:schemeClr val="accent2"/>
              </a:buClr>
              <a:buFont typeface="Wingdings" pitchFamily="2" charset="2"/>
              <a:buBlip>
                <a:blip r:embed="rId2"/>
              </a:buBlip>
            </a:pPr>
            <a:r>
              <a:rPr lang="pl-PL" altLang="pl-PL" sz="2400">
                <a:latin typeface="Arial" charset="0"/>
              </a:rPr>
              <a:t>rodzaj gazu wydostającego się lub płonącego,</a:t>
            </a:r>
          </a:p>
          <a:p>
            <a:pPr algn="just">
              <a:lnSpc>
                <a:spcPct val="90000"/>
              </a:lnSpc>
              <a:spcBef>
                <a:spcPct val="60000"/>
              </a:spcBef>
              <a:buClr>
                <a:schemeClr val="accent2"/>
              </a:buClr>
              <a:buFont typeface="Wingdings" pitchFamily="2" charset="2"/>
              <a:buBlip>
                <a:blip r:embed="rId2"/>
              </a:buBlip>
            </a:pPr>
            <a:r>
              <a:rPr lang="pl-PL" altLang="pl-PL" sz="2400">
                <a:latin typeface="Arial" charset="0"/>
              </a:rPr>
              <a:t>charakter pożaru (palenie się płomykowe cieczy wydostającej się przez szczeliny lub zawory, palenie się strugi cieczy, palenie cieczy w zbiorniku),</a:t>
            </a:r>
          </a:p>
          <a:p>
            <a:pPr algn="just">
              <a:lnSpc>
                <a:spcPct val="90000"/>
              </a:lnSpc>
              <a:spcBef>
                <a:spcPct val="60000"/>
              </a:spcBef>
              <a:buClr>
                <a:schemeClr val="accent2"/>
              </a:buClr>
              <a:buFont typeface="Wingdings" pitchFamily="2" charset="2"/>
              <a:buBlip>
                <a:blip r:embed="rId2"/>
              </a:buBlip>
            </a:pPr>
            <a:r>
              <a:rPr lang="pl-PL" altLang="pl-PL" sz="2400">
                <a:latin typeface="Arial" charset="0"/>
              </a:rPr>
              <a:t>wielkość strefy zagrożonej w przypadku emisji gazu bez jego spalania,</a:t>
            </a:r>
          </a:p>
          <a:p>
            <a:pPr algn="just">
              <a:lnSpc>
                <a:spcPct val="90000"/>
              </a:lnSpc>
              <a:spcBef>
                <a:spcPct val="60000"/>
              </a:spcBef>
              <a:buClr>
                <a:schemeClr val="accent2"/>
              </a:buClr>
              <a:buFont typeface="Wingdings" pitchFamily="2" charset="2"/>
              <a:buBlip>
                <a:blip r:embed="rId2"/>
              </a:buBlip>
            </a:pPr>
            <a:r>
              <a:rPr lang="pl-PL" altLang="pl-PL" sz="2400">
                <a:latin typeface="Arial" charset="0"/>
              </a:rPr>
              <a:t>kierunek i siłę wiatru,</a:t>
            </a:r>
          </a:p>
          <a:p>
            <a:pPr algn="just">
              <a:lnSpc>
                <a:spcPct val="90000"/>
              </a:lnSpc>
              <a:spcBef>
                <a:spcPct val="60000"/>
              </a:spcBef>
              <a:buClr>
                <a:schemeClr val="accent2"/>
              </a:buClr>
              <a:buFont typeface="Wingdings" pitchFamily="2" charset="2"/>
              <a:buBlip>
                <a:blip r:embed="rId2"/>
              </a:buBlip>
            </a:pPr>
            <a:r>
              <a:rPr lang="pl-PL" altLang="pl-PL" sz="2400">
                <a:latin typeface="Arial" charset="0"/>
              </a:rPr>
              <a:t>zagrożenie dla ludzi,</a:t>
            </a:r>
          </a:p>
          <a:p>
            <a:pPr algn="just">
              <a:lnSpc>
                <a:spcPct val="90000"/>
              </a:lnSpc>
              <a:spcBef>
                <a:spcPct val="60000"/>
              </a:spcBef>
              <a:buClr>
                <a:schemeClr val="accent2"/>
              </a:buClr>
              <a:buFont typeface="Wingdings" pitchFamily="2" charset="2"/>
              <a:buBlip>
                <a:blip r:embed="rId2"/>
              </a:buBlip>
            </a:pPr>
            <a:r>
              <a:rPr lang="pl-PL" altLang="pl-PL" sz="2400">
                <a:latin typeface="Arial" charset="0"/>
              </a:rPr>
              <a:t>zagrożenie dla otoczenia, możliwość gwałtownej zmiany sytuacji,</a:t>
            </a:r>
          </a:p>
          <a:p>
            <a:pPr algn="just">
              <a:lnSpc>
                <a:spcPct val="90000"/>
              </a:lnSpc>
              <a:spcBef>
                <a:spcPct val="60000"/>
              </a:spcBef>
              <a:buClr>
                <a:schemeClr val="accent2"/>
              </a:buClr>
              <a:buFont typeface="Wingdings" pitchFamily="2" charset="2"/>
              <a:buBlip>
                <a:blip r:embed="rId2"/>
              </a:buBlip>
            </a:pPr>
            <a:r>
              <a:rPr lang="pl-PL" altLang="pl-PL" sz="2400">
                <a:latin typeface="Arial" charset="0"/>
              </a:rPr>
              <a:t>możliwość ograniczenia, a następnie zamknięcia wycieku.</a:t>
            </a:r>
          </a:p>
        </p:txBody>
      </p:sp>
      <p:sp>
        <p:nvSpPr>
          <p:cNvPr id="72709" name="Text Box 5"/>
          <p:cNvSpPr txBox="1">
            <a:spLocks noChangeArrowheads="1"/>
          </p:cNvSpPr>
          <p:nvPr/>
        </p:nvSpPr>
        <p:spPr bwMode="auto">
          <a:xfrm>
            <a:off x="174625" y="288925"/>
            <a:ext cx="8780463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pl-PL" altLang="pl-PL" sz="2800" b="1">
                <a:latin typeface="Arial" charset="0"/>
              </a:rPr>
              <a:t>Rozpoznanie podczas zdarzeń z udziałem gazu ziemnego bądź płynnego: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87325" y="1811338"/>
            <a:ext cx="8767763" cy="4465637"/>
          </a:xfrm>
        </p:spPr>
        <p:txBody>
          <a:bodyPr/>
          <a:lstStyle/>
          <a:p>
            <a:pPr algn="just">
              <a:spcBef>
                <a:spcPct val="100000"/>
              </a:spcBef>
              <a:buClr>
                <a:schemeClr val="accent2"/>
              </a:buClr>
              <a:buFont typeface="Wingdings" pitchFamily="2" charset="2"/>
              <a:buBlip>
                <a:blip r:embed="rId2"/>
              </a:buBlip>
            </a:pPr>
            <a:r>
              <a:rPr lang="pl-PL" altLang="pl-PL" sz="2400">
                <a:latin typeface="Arial" charset="0"/>
              </a:rPr>
              <a:t>z obszaru zagrożonego należy natychmiast usunąć ludzi, </a:t>
            </a:r>
            <a:br>
              <a:rPr lang="pl-PL" altLang="pl-PL" sz="2400">
                <a:latin typeface="Arial" charset="0"/>
              </a:rPr>
            </a:br>
            <a:r>
              <a:rPr lang="pl-PL" altLang="pl-PL" sz="2400">
                <a:latin typeface="Arial" charset="0"/>
              </a:rPr>
              <a:t>a teren w promieniu minimum 100 m oznakować </a:t>
            </a:r>
            <a:br>
              <a:rPr lang="pl-PL" altLang="pl-PL" sz="2400">
                <a:latin typeface="Arial" charset="0"/>
              </a:rPr>
            </a:br>
            <a:r>
              <a:rPr lang="pl-PL" altLang="pl-PL" sz="2400">
                <a:latin typeface="Arial" charset="0"/>
              </a:rPr>
              <a:t>i zabezpieczyć,</a:t>
            </a:r>
          </a:p>
          <a:p>
            <a:pPr algn="just">
              <a:spcBef>
                <a:spcPct val="60000"/>
              </a:spcBef>
              <a:buClr>
                <a:schemeClr val="accent2"/>
              </a:buClr>
              <a:buFont typeface="Wingdings" pitchFamily="2" charset="2"/>
              <a:buBlip>
                <a:blip r:embed="rId2"/>
              </a:buBlip>
            </a:pPr>
            <a:r>
              <a:rPr lang="pl-PL" altLang="pl-PL" sz="2400">
                <a:latin typeface="Arial" charset="0"/>
              </a:rPr>
              <a:t>jeżeli uszkodzenie obejmuje gazociąg, należy odciążyć dopływ gazu, </a:t>
            </a:r>
          </a:p>
          <a:p>
            <a:pPr algn="just">
              <a:spcBef>
                <a:spcPct val="60000"/>
              </a:spcBef>
              <a:buClr>
                <a:schemeClr val="accent2"/>
              </a:buClr>
              <a:buFont typeface="Wingdings" pitchFamily="2" charset="2"/>
              <a:buBlip>
                <a:blip r:embed="rId2"/>
              </a:buBlip>
            </a:pPr>
            <a:r>
              <a:rPr lang="pl-PL" altLang="pl-PL" sz="2400">
                <a:latin typeface="Arial" charset="0"/>
              </a:rPr>
              <a:t>w przypadku pożaru urządzeń gazowych gaszenie podejmujemy po odcięciu dopływu gazu, </a:t>
            </a:r>
          </a:p>
          <a:p>
            <a:pPr algn="just">
              <a:spcBef>
                <a:spcPct val="60000"/>
              </a:spcBef>
              <a:buClr>
                <a:schemeClr val="accent2"/>
              </a:buClr>
              <a:buFont typeface="Wingdings" pitchFamily="2" charset="2"/>
              <a:buBlip>
                <a:blip r:embed="rId2"/>
              </a:buBlip>
            </a:pPr>
            <a:r>
              <a:rPr lang="pl-PL" altLang="pl-PL" sz="2400">
                <a:latin typeface="Arial" charset="0"/>
              </a:rPr>
              <a:t>płomienie wydostające się z gazociągu lub urządzeń technologicznych można zgasić podając silne strumienie wody, wykorzystując ich energię. </a:t>
            </a:r>
          </a:p>
        </p:txBody>
      </p:sp>
      <p:sp>
        <p:nvSpPr>
          <p:cNvPr id="74755" name="Rectangle 3"/>
          <p:cNvSpPr>
            <a:spLocks noChangeArrowheads="1"/>
          </p:cNvSpPr>
          <p:nvPr/>
        </p:nvSpPr>
        <p:spPr bwMode="auto">
          <a:xfrm>
            <a:off x="238125" y="430213"/>
            <a:ext cx="8724900" cy="938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85090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270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891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108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654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3022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79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937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pl-PL" altLang="pl-PL" sz="2800" b="1">
                <a:latin typeface="Arial" charset="0"/>
              </a:rPr>
              <a:t>Postępowanie przy zagrożeniu ze strony gazów palnych: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87325" y="1706563"/>
            <a:ext cx="8753475" cy="3457575"/>
          </a:xfrm>
        </p:spPr>
        <p:txBody>
          <a:bodyPr/>
          <a:lstStyle/>
          <a:p>
            <a:pPr algn="just">
              <a:lnSpc>
                <a:spcPct val="90000"/>
              </a:lnSpc>
              <a:spcBef>
                <a:spcPct val="60000"/>
              </a:spcBef>
              <a:buClr>
                <a:schemeClr val="accent2"/>
              </a:buClr>
              <a:buFont typeface="Wingdings" pitchFamily="2" charset="2"/>
              <a:buBlip>
                <a:blip r:embed="rId2"/>
              </a:buBlip>
            </a:pPr>
            <a:r>
              <a:rPr lang="pl-PL" altLang="pl-PL" sz="2400">
                <a:latin typeface="Arial" charset="0"/>
              </a:rPr>
              <a:t>rodzaj gazu palącego się bądź emitowanego do otoczenia, </a:t>
            </a:r>
            <a:br>
              <a:rPr lang="pl-PL" altLang="pl-PL" sz="2400">
                <a:latin typeface="Arial" charset="0"/>
              </a:rPr>
            </a:br>
            <a:r>
              <a:rPr lang="pl-PL" altLang="pl-PL" sz="2400">
                <a:latin typeface="Arial" charset="0"/>
              </a:rPr>
              <a:t>a także gazy znajdujące się w strefie oddziaływania cieplnego,</a:t>
            </a:r>
          </a:p>
          <a:p>
            <a:pPr algn="just">
              <a:lnSpc>
                <a:spcPct val="90000"/>
              </a:lnSpc>
              <a:spcBef>
                <a:spcPct val="60000"/>
              </a:spcBef>
              <a:buClr>
                <a:schemeClr val="accent2"/>
              </a:buClr>
              <a:buFont typeface="Wingdings" pitchFamily="2" charset="2"/>
              <a:buBlip>
                <a:blip r:embed="rId2"/>
              </a:buBlip>
            </a:pPr>
            <a:r>
              <a:rPr lang="pl-PL" altLang="pl-PL" sz="2400">
                <a:latin typeface="Arial" charset="0"/>
              </a:rPr>
              <a:t>stopień zagrożenia dla ludzi, kierunki wycofania się i miejsca schronienia się,</a:t>
            </a:r>
          </a:p>
          <a:p>
            <a:pPr algn="just">
              <a:lnSpc>
                <a:spcPct val="90000"/>
              </a:lnSpc>
              <a:spcBef>
                <a:spcPct val="60000"/>
              </a:spcBef>
              <a:buClr>
                <a:schemeClr val="accent2"/>
              </a:buClr>
              <a:buFont typeface="Wingdings" pitchFamily="2" charset="2"/>
              <a:buBlip>
                <a:blip r:embed="rId2"/>
              </a:buBlip>
            </a:pPr>
            <a:r>
              <a:rPr lang="pl-PL" altLang="pl-PL" sz="2400">
                <a:latin typeface="Arial" charset="0"/>
              </a:rPr>
              <a:t>możliwość wybuchu bądź pożaru i zagrożenie dla otoczenia,</a:t>
            </a:r>
          </a:p>
          <a:p>
            <a:pPr algn="just">
              <a:lnSpc>
                <a:spcPct val="90000"/>
              </a:lnSpc>
              <a:spcBef>
                <a:spcPct val="60000"/>
              </a:spcBef>
              <a:buClr>
                <a:schemeClr val="accent2"/>
              </a:buClr>
              <a:buFont typeface="Wingdings" pitchFamily="2" charset="2"/>
              <a:buBlip>
                <a:blip r:embed="rId2"/>
              </a:buBlip>
            </a:pPr>
            <a:r>
              <a:rPr lang="pl-PL" altLang="pl-PL" sz="2400">
                <a:latin typeface="Arial" charset="0"/>
              </a:rPr>
              <a:t>możliwość usunięcia substancji niebezpiecznych ze strefy zagrożonej.</a:t>
            </a:r>
            <a:r>
              <a:rPr lang="pl-PL" altLang="pl-PL" sz="2800">
                <a:latin typeface="Arial" charset="0"/>
              </a:rPr>
              <a:t> </a:t>
            </a:r>
          </a:p>
        </p:txBody>
      </p:sp>
      <p:sp>
        <p:nvSpPr>
          <p:cNvPr id="78851" name="Rectangle 3"/>
          <p:cNvSpPr>
            <a:spLocks noChangeArrowheads="1"/>
          </p:cNvSpPr>
          <p:nvPr/>
        </p:nvSpPr>
        <p:spPr bwMode="auto">
          <a:xfrm>
            <a:off x="215900" y="423863"/>
            <a:ext cx="8753475" cy="97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85090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270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891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108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654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3022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79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937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6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pl-PL" altLang="pl-PL" sz="2800" b="1">
                <a:latin typeface="Arial" charset="0"/>
              </a:rPr>
              <a:t>Rozpoznanie podczas zdarzeń z udziałem gazów technicznych: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r>
              <a:rPr lang="pl-PL" altLang="pl-PL" sz="2800" b="1">
                <a:latin typeface="Arial" charset="0"/>
              </a:rPr>
              <a:t>Przykład działań wewnętrznych</a:t>
            </a:r>
          </a:p>
        </p:txBody>
      </p:sp>
      <p:pic>
        <p:nvPicPr>
          <p:cNvPr id="112643" name="Picture 3" descr="tap35fo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484313"/>
            <a:ext cx="8496300" cy="4722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80975" y="1201738"/>
            <a:ext cx="8740775" cy="5656262"/>
          </a:xfrm>
        </p:spPr>
        <p:txBody>
          <a:bodyPr/>
          <a:lstStyle/>
          <a:p>
            <a:pPr algn="just">
              <a:lnSpc>
                <a:spcPct val="80000"/>
              </a:lnSpc>
              <a:buFontTx/>
              <a:buBlip>
                <a:blip r:embed="rId2"/>
              </a:buBlip>
            </a:pPr>
            <a:r>
              <a:rPr lang="pl-PL" altLang="pl-PL" sz="2400">
                <a:latin typeface="Arial" charset="0"/>
              </a:rPr>
              <a:t>wycofać ludzi ze strefy zagrożenia,</a:t>
            </a:r>
          </a:p>
          <a:p>
            <a:pPr algn="just">
              <a:lnSpc>
                <a:spcPct val="80000"/>
              </a:lnSpc>
              <a:spcBef>
                <a:spcPct val="60000"/>
              </a:spcBef>
              <a:buClr>
                <a:schemeClr val="accent2"/>
              </a:buClr>
              <a:buFont typeface="Wingdings" pitchFamily="2" charset="2"/>
              <a:buBlip>
                <a:blip r:embed="rId2"/>
              </a:buBlip>
            </a:pPr>
            <a:r>
              <a:rPr lang="pl-PL" altLang="pl-PL" sz="2400">
                <a:latin typeface="Arial" charset="0"/>
              </a:rPr>
              <a:t>intensywnie chłodzić składowisko butli i sąsiedztwo,</a:t>
            </a:r>
          </a:p>
          <a:p>
            <a:pPr algn="just">
              <a:lnSpc>
                <a:spcPct val="80000"/>
              </a:lnSpc>
              <a:spcBef>
                <a:spcPct val="60000"/>
              </a:spcBef>
              <a:buClr>
                <a:schemeClr val="accent2"/>
              </a:buClr>
              <a:buFont typeface="Wingdings" pitchFamily="2" charset="2"/>
              <a:buBlip>
                <a:blip r:embed="rId2"/>
              </a:buBlip>
            </a:pPr>
            <a:r>
              <a:rPr lang="pl-PL" altLang="pl-PL" sz="2400">
                <a:latin typeface="Arial" charset="0"/>
              </a:rPr>
              <a:t>gaszenie prowadzi się najczęściej za pomocą  prądów zwartych,</a:t>
            </a:r>
          </a:p>
          <a:p>
            <a:pPr algn="just">
              <a:lnSpc>
                <a:spcPct val="80000"/>
              </a:lnSpc>
              <a:spcBef>
                <a:spcPct val="60000"/>
              </a:spcBef>
              <a:buClr>
                <a:schemeClr val="accent2"/>
              </a:buClr>
              <a:buFont typeface="Wingdings" pitchFamily="2" charset="2"/>
              <a:buBlip>
                <a:blip r:embed="rId2"/>
              </a:buBlip>
            </a:pPr>
            <a:r>
              <a:rPr lang="pl-PL" altLang="pl-PL" sz="2400">
                <a:latin typeface="Arial" charset="0"/>
              </a:rPr>
              <a:t>usuwając butle należy przenosić je bardzo delikatnie unikając wstrząsów, podchodząc od stóp butli,</a:t>
            </a:r>
          </a:p>
          <a:p>
            <a:pPr algn="just">
              <a:lnSpc>
                <a:spcPct val="80000"/>
              </a:lnSpc>
              <a:spcBef>
                <a:spcPct val="60000"/>
              </a:spcBef>
              <a:buClr>
                <a:schemeClr val="accent2"/>
              </a:buClr>
              <a:buFont typeface="Wingdings" pitchFamily="2" charset="2"/>
              <a:buBlip>
                <a:blip r:embed="rId2"/>
              </a:buBlip>
            </a:pPr>
            <a:r>
              <a:rPr lang="pl-PL" altLang="pl-PL" sz="2400">
                <a:latin typeface="Arial" charset="0"/>
              </a:rPr>
              <a:t>do obiektu, w którym znajdują się butle podchodzimy od strony mocnych elementów konstrukcyjnych, przebiegając przestrzeń otwartą,</a:t>
            </a:r>
          </a:p>
          <a:p>
            <a:pPr algn="just">
              <a:lnSpc>
                <a:spcPct val="80000"/>
              </a:lnSpc>
              <a:spcBef>
                <a:spcPct val="60000"/>
              </a:spcBef>
              <a:buClr>
                <a:schemeClr val="accent2"/>
              </a:buClr>
              <a:buFont typeface="Wingdings" pitchFamily="2" charset="2"/>
              <a:buBlip>
                <a:blip r:embed="rId2"/>
              </a:buBlip>
            </a:pPr>
            <a:r>
              <a:rPr lang="pl-PL" altLang="pl-PL" sz="2400">
                <a:latin typeface="Arial" charset="0"/>
              </a:rPr>
              <a:t>nie zatrzymywać się w świetle otworów (drzwi, okien),</a:t>
            </a:r>
          </a:p>
          <a:p>
            <a:pPr algn="just">
              <a:lnSpc>
                <a:spcPct val="80000"/>
              </a:lnSpc>
              <a:spcBef>
                <a:spcPct val="60000"/>
              </a:spcBef>
              <a:buClr>
                <a:schemeClr val="accent2"/>
              </a:buClr>
              <a:buFont typeface="Wingdings" pitchFamily="2" charset="2"/>
              <a:buBlip>
                <a:blip r:embed="rId2"/>
              </a:buBlip>
            </a:pPr>
            <a:r>
              <a:rPr lang="pl-PL" altLang="pl-PL" sz="2400">
                <a:latin typeface="Arial" charset="0"/>
              </a:rPr>
              <a:t>gdy butle znajdują się na rampie lub platformie pojazdu, poruszamy się pochylając poniżej ich poziomu,</a:t>
            </a:r>
          </a:p>
          <a:p>
            <a:pPr algn="just">
              <a:lnSpc>
                <a:spcPct val="80000"/>
              </a:lnSpc>
              <a:spcBef>
                <a:spcPct val="60000"/>
              </a:spcBef>
              <a:buClr>
                <a:schemeClr val="accent2"/>
              </a:buClr>
              <a:buFont typeface="Wingdings" pitchFamily="2" charset="2"/>
              <a:buBlip>
                <a:blip r:embed="rId2"/>
              </a:buBlip>
            </a:pPr>
            <a:r>
              <a:rPr lang="pl-PL" altLang="pl-PL" sz="2400">
                <a:latin typeface="Arial" charset="0"/>
              </a:rPr>
              <a:t>stanowiska gaśnicze zajmujemy jako przesłonięte.</a:t>
            </a:r>
          </a:p>
        </p:txBody>
      </p:sp>
      <p:sp>
        <p:nvSpPr>
          <p:cNvPr id="77827" name="Rectangle 3"/>
          <p:cNvSpPr>
            <a:spLocks noChangeArrowheads="1"/>
          </p:cNvSpPr>
          <p:nvPr/>
        </p:nvSpPr>
        <p:spPr bwMode="auto">
          <a:xfrm>
            <a:off x="203200" y="206375"/>
            <a:ext cx="8507413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85090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270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891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108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654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3022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79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937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pl-PL" altLang="pl-PL" sz="2800" b="1">
                <a:latin typeface="Arial" charset="0"/>
              </a:rPr>
              <a:t>Postępowanie przy zagrożeniu ze strony gazów technicznych: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4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0" y="201613"/>
            <a:ext cx="9144000" cy="692150"/>
          </a:xfrm>
          <a:noFill/>
          <a:ln/>
        </p:spPr>
        <p:txBody>
          <a:bodyPr/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pl-PL" altLang="pl-PL" sz="2800" b="1">
                <a:latin typeface="Arial" charset="0"/>
              </a:rPr>
              <a:t>Acetylen C</a:t>
            </a:r>
            <a:r>
              <a:rPr lang="pl-PL" altLang="pl-PL" sz="2800" b="1" baseline="-25000">
                <a:latin typeface="Arial" charset="0"/>
              </a:rPr>
              <a:t>2</a:t>
            </a:r>
            <a:r>
              <a:rPr lang="pl-PL" altLang="pl-PL" sz="2800" b="1">
                <a:latin typeface="Arial" charset="0"/>
              </a:rPr>
              <a:t>H</a:t>
            </a:r>
            <a:r>
              <a:rPr lang="pl-PL" altLang="pl-PL" sz="2800" b="1" baseline="-25000">
                <a:latin typeface="Arial" charset="0"/>
              </a:rPr>
              <a:t>2</a:t>
            </a:r>
            <a:endParaRPr lang="pl-PL" altLang="pl-PL" sz="2800" b="1">
              <a:latin typeface="Arial" charset="0"/>
            </a:endParaRPr>
          </a:p>
        </p:txBody>
      </p:sp>
      <p:sp>
        <p:nvSpPr>
          <p:cNvPr id="91142" name="Text Box 6"/>
          <p:cNvSpPr txBox="1">
            <a:spLocks noChangeArrowheads="1"/>
          </p:cNvSpPr>
          <p:nvPr/>
        </p:nvSpPr>
        <p:spPr bwMode="auto">
          <a:xfrm>
            <a:off x="174625" y="1025525"/>
            <a:ext cx="8789988" cy="5605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41325" indent="-441325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620713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>
              <a:spcBef>
                <a:spcPct val="60000"/>
              </a:spcBef>
              <a:buClr>
                <a:schemeClr val="accent2"/>
              </a:buClr>
              <a:buFont typeface="Wingdings" pitchFamily="2" charset="2"/>
              <a:buBlip>
                <a:blip r:embed="rId2"/>
              </a:buBlip>
            </a:pPr>
            <a:r>
              <a:rPr lang="pl-PL" altLang="pl-PL">
                <a:latin typeface="Arial" charset="0"/>
              </a:rPr>
              <a:t>gaz bezbarwny, w stanie czystym bezwonny, charakterystyczny lekki zapach czosnku dodają mu siarkowodór i amoniak, </a:t>
            </a:r>
          </a:p>
          <a:p>
            <a:pPr algn="just">
              <a:lnSpc>
                <a:spcPct val="90000"/>
              </a:lnSpc>
              <a:spcBef>
                <a:spcPct val="60000"/>
              </a:spcBef>
              <a:buClr>
                <a:schemeClr val="accent2"/>
              </a:buClr>
              <a:buFont typeface="Wingdings" pitchFamily="2" charset="2"/>
              <a:buBlip>
                <a:blip r:embed="rId2"/>
              </a:buBlip>
            </a:pPr>
            <a:r>
              <a:rPr lang="pl-PL" altLang="pl-PL">
                <a:latin typeface="Arial" charset="0"/>
              </a:rPr>
              <a:t>granice wybuchowości bardzo szerokie, 2,4</a:t>
            </a:r>
            <a:r>
              <a:rPr lang="en-US" altLang="pl-PL">
                <a:latin typeface="Arial" charset="0"/>
                <a:cs typeface="Times New Roman" pitchFamily="18" charset="0"/>
              </a:rPr>
              <a:t>÷</a:t>
            </a:r>
            <a:r>
              <a:rPr lang="pl-PL" altLang="pl-PL">
                <a:latin typeface="Arial" charset="0"/>
              </a:rPr>
              <a:t>88,0 % obj. </a:t>
            </a:r>
            <a:br>
              <a:rPr lang="pl-PL" altLang="pl-PL">
                <a:latin typeface="Arial" charset="0"/>
              </a:rPr>
            </a:br>
            <a:r>
              <a:rPr lang="pl-PL" altLang="pl-PL">
                <a:latin typeface="Arial" charset="0"/>
              </a:rPr>
              <a:t>w pow.,</a:t>
            </a:r>
          </a:p>
          <a:p>
            <a:pPr algn="just">
              <a:spcBef>
                <a:spcPct val="6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pl-PL" altLang="pl-PL">
                <a:latin typeface="Arial" charset="0"/>
              </a:rPr>
              <a:t>względna gęstość par względem powietrza dp = 0,9, </a:t>
            </a:r>
          </a:p>
          <a:p>
            <a:pPr algn="just">
              <a:spcBef>
                <a:spcPct val="6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pl-PL" altLang="pl-PL">
                <a:latin typeface="Arial" charset="0"/>
              </a:rPr>
              <a:t>temperatura zapłonu -18 </a:t>
            </a:r>
            <a:r>
              <a:rPr lang="pl-PL" altLang="pl-PL" baseline="30000">
                <a:latin typeface="Arial" charset="0"/>
              </a:rPr>
              <a:t>o</a:t>
            </a:r>
            <a:r>
              <a:rPr lang="pl-PL" altLang="pl-PL">
                <a:latin typeface="Arial" charset="0"/>
              </a:rPr>
              <a:t>C,</a:t>
            </a:r>
          </a:p>
          <a:p>
            <a:pPr algn="just">
              <a:spcBef>
                <a:spcPct val="6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pl-PL" altLang="pl-PL">
                <a:latin typeface="Arial" charset="0"/>
              </a:rPr>
              <a:t>temperatura samozapłonu 325 </a:t>
            </a:r>
            <a:r>
              <a:rPr lang="pl-PL" altLang="pl-PL" baseline="30000">
                <a:latin typeface="Arial" charset="0"/>
              </a:rPr>
              <a:t>o</a:t>
            </a:r>
            <a:r>
              <a:rPr lang="pl-PL" altLang="pl-PL">
                <a:latin typeface="Arial" charset="0"/>
              </a:rPr>
              <a:t>C,</a:t>
            </a:r>
          </a:p>
          <a:p>
            <a:pPr algn="just">
              <a:lnSpc>
                <a:spcPct val="90000"/>
              </a:lnSpc>
              <a:spcBef>
                <a:spcPct val="6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pl-PL" altLang="pl-PL">
                <a:latin typeface="Arial" charset="0"/>
              </a:rPr>
              <a:t>z powietrzem tworzy mieszankę wybuchową, źródłem zapłonu może być każdy bodziec energetyczny, np. iskra elektrostatyczna,</a:t>
            </a:r>
          </a:p>
          <a:p>
            <a:pPr algn="just">
              <a:spcBef>
                <a:spcPct val="6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pl-PL" altLang="pl-PL">
                <a:latin typeface="Arial" charset="0"/>
              </a:rPr>
              <a:t>może gwałtownie reagować z substancjami utleniającymi.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03200" y="404813"/>
            <a:ext cx="8940800" cy="576262"/>
          </a:xfrm>
          <a:noFill/>
          <a:ln/>
        </p:spPr>
        <p:txBody>
          <a:bodyPr/>
          <a:lstStyle/>
          <a:p>
            <a:pPr marL="0" indent="0">
              <a:lnSpc>
                <a:spcPct val="80000"/>
              </a:lnSpc>
              <a:buFontTx/>
              <a:buNone/>
            </a:pPr>
            <a:r>
              <a:rPr lang="pl-PL" altLang="pl-PL" sz="2800" b="1">
                <a:latin typeface="Arial" charset="0"/>
              </a:rPr>
              <a:t>Postępowanie w przypadku zagrożenia ze strony acetylenu:</a:t>
            </a:r>
            <a:endParaRPr lang="pl-PL" altLang="pl-PL" sz="2800">
              <a:latin typeface="Arial" charset="0"/>
            </a:endParaRPr>
          </a:p>
        </p:txBody>
      </p:sp>
      <p:sp>
        <p:nvSpPr>
          <p:cNvPr id="104451" name="Text Box 3"/>
          <p:cNvSpPr txBox="1">
            <a:spLocks noChangeArrowheads="1"/>
          </p:cNvSpPr>
          <p:nvPr/>
        </p:nvSpPr>
        <p:spPr bwMode="auto">
          <a:xfrm>
            <a:off x="192088" y="1531938"/>
            <a:ext cx="8772525" cy="491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44500" indent="-444500" defTabSz="979488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1968500" indent="-342900" defTabSz="979488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3206750" indent="-342900" defTabSz="979488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3386138" indent="-342900" defTabSz="979488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3565525" indent="-342900" defTabSz="979488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4022725" indent="-342900" defTabSz="9794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4479925" indent="-342900" defTabSz="9794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4937125" indent="-342900" defTabSz="9794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5394325" indent="-342900" defTabSz="9794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>
              <a:spcBef>
                <a:spcPct val="60000"/>
              </a:spcBef>
              <a:buClr>
                <a:schemeClr val="accent2"/>
              </a:buClr>
              <a:buFont typeface="Wingdings" pitchFamily="2" charset="2"/>
              <a:buBlip>
                <a:blip r:embed="rId2"/>
              </a:buBlip>
            </a:pPr>
            <a:r>
              <a:rPr lang="pl-PL" altLang="pl-PL">
                <a:latin typeface="Arial" charset="0"/>
              </a:rPr>
              <a:t>gdy zdarzenie ma miejsce na wolnej przestrzeni wyznaczyć 300 metrową strefę bezpieczeństwa; z terenu, jak </a:t>
            </a:r>
            <a:br>
              <a:rPr lang="pl-PL" altLang="pl-PL">
                <a:latin typeface="Arial" charset="0"/>
              </a:rPr>
            </a:br>
            <a:r>
              <a:rPr lang="pl-PL" altLang="pl-PL">
                <a:latin typeface="Arial" charset="0"/>
              </a:rPr>
              <a:t>i z budynku (gdy butla znajduje się wewnątrz) usunąć ludzi </a:t>
            </a:r>
            <a:br>
              <a:rPr lang="pl-PL" altLang="pl-PL">
                <a:latin typeface="Arial" charset="0"/>
              </a:rPr>
            </a:br>
            <a:r>
              <a:rPr lang="pl-PL" altLang="pl-PL">
                <a:latin typeface="Arial" charset="0"/>
              </a:rPr>
              <a:t>i wyeliminować możliwe źródła zapłonu,</a:t>
            </a:r>
          </a:p>
          <a:p>
            <a:pPr algn="just">
              <a:spcBef>
                <a:spcPct val="60000"/>
              </a:spcBef>
              <a:buClr>
                <a:schemeClr val="accent2"/>
              </a:buClr>
              <a:buFont typeface="Wingdings" pitchFamily="2" charset="2"/>
              <a:buBlip>
                <a:blip r:embed="rId2"/>
              </a:buBlip>
            </a:pPr>
            <a:r>
              <a:rPr lang="pl-PL" altLang="pl-PL">
                <a:latin typeface="Arial" charset="0"/>
              </a:rPr>
              <a:t>butle nie poddane dotychczas nagrzewaniu można ostrożnie, unikając wstrząsów i uderzeń, przenieść </a:t>
            </a:r>
            <a:br>
              <a:rPr lang="pl-PL" altLang="pl-PL">
                <a:latin typeface="Arial" charset="0"/>
              </a:rPr>
            </a:br>
            <a:r>
              <a:rPr lang="pl-PL" altLang="pl-PL">
                <a:latin typeface="Arial" charset="0"/>
              </a:rPr>
              <a:t>w miejsce bezpieczne,</a:t>
            </a:r>
          </a:p>
          <a:p>
            <a:pPr algn="just">
              <a:spcBef>
                <a:spcPct val="60000"/>
              </a:spcBef>
              <a:buClr>
                <a:schemeClr val="accent2"/>
              </a:buClr>
              <a:buFont typeface="Wingdings" pitchFamily="2" charset="2"/>
              <a:buBlip>
                <a:blip r:embed="rId2"/>
              </a:buBlip>
            </a:pPr>
            <a:r>
              <a:rPr lang="pl-PL" altLang="pl-PL">
                <a:latin typeface="Arial" charset="0"/>
              </a:rPr>
              <a:t>przed przemieszczaniem butli sprawdzić dłonią stopień jej nagrzania; w przypadku stwierdzenia jakiegokolwiek ciepłego miejsca butlę pozostawiamy na miejscu chłodząc ją intensywnie; stanowiska zajmować jako osłonięte, </a:t>
            </a:r>
            <a:br>
              <a:rPr lang="pl-PL" altLang="pl-PL">
                <a:latin typeface="Arial" charset="0"/>
              </a:rPr>
            </a:br>
            <a:r>
              <a:rPr lang="pl-PL" altLang="pl-PL">
                <a:latin typeface="Arial" charset="0"/>
              </a:rPr>
              <a:t>a najlepiej jako bezobsługowe.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5425" y="288925"/>
            <a:ext cx="8710613" cy="576263"/>
          </a:xfrm>
          <a:noFill/>
          <a:ln/>
        </p:spPr>
        <p:txBody>
          <a:bodyPr/>
          <a:lstStyle/>
          <a:p>
            <a:pPr marL="0" indent="0">
              <a:lnSpc>
                <a:spcPct val="80000"/>
              </a:lnSpc>
              <a:buFontTx/>
              <a:buNone/>
            </a:pPr>
            <a:r>
              <a:rPr lang="pl-PL" altLang="pl-PL" sz="2800" b="1">
                <a:latin typeface="Arial" charset="0"/>
              </a:rPr>
              <a:t>W przypadku wycieku acetylenu lub pożaru butli należy:</a:t>
            </a:r>
            <a:r>
              <a:rPr lang="pl-PL" altLang="pl-PL" sz="2800">
                <a:latin typeface="Arial" charset="0"/>
              </a:rPr>
              <a:t> </a:t>
            </a:r>
          </a:p>
        </p:txBody>
      </p:sp>
      <p:sp>
        <p:nvSpPr>
          <p:cNvPr id="105475" name="Text Box 3"/>
          <p:cNvSpPr txBox="1">
            <a:spLocks noChangeArrowheads="1"/>
          </p:cNvSpPr>
          <p:nvPr/>
        </p:nvSpPr>
        <p:spPr bwMode="auto">
          <a:xfrm>
            <a:off x="176213" y="1225550"/>
            <a:ext cx="8772525" cy="5459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41325" indent="-441325" defTabSz="979488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1625600" defTabSz="979488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2863850" defTabSz="979488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3043238" defTabSz="979488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3222625" defTabSz="979488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3679825" defTabSz="9794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4137025" defTabSz="9794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4594225" defTabSz="9794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5051425" defTabSz="9794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>
              <a:lnSpc>
                <a:spcPct val="90000"/>
              </a:lnSpc>
              <a:spcBef>
                <a:spcPct val="60000"/>
              </a:spcBef>
              <a:buClr>
                <a:schemeClr val="accent2"/>
              </a:buClr>
              <a:buFont typeface="Wingdings" pitchFamily="2" charset="2"/>
              <a:buBlip>
                <a:blip r:embed="rId2"/>
              </a:buBlip>
            </a:pPr>
            <a:r>
              <a:rPr lang="pl-PL" altLang="pl-PL">
                <a:latin typeface="Arial" charset="0"/>
              </a:rPr>
              <a:t>sprawdzania stopnia nagrzania butli dokonujemy po min godzinnym jej chłodzeniu od momentu ugaszenia pożaru; jeżeli nadal butla jest miejscami ciepła lub z jej powierzchni unosi się para wodna należy kontynuować chłodzenie przez dalsze pół godziny; chłodzenie możemy przerwać, gdy powierzchnia butli pozostaje mokra i przez pół godziny zimna,</a:t>
            </a:r>
          </a:p>
          <a:p>
            <a:pPr algn="just">
              <a:lnSpc>
                <a:spcPct val="90000"/>
              </a:lnSpc>
              <a:spcBef>
                <a:spcPct val="60000"/>
              </a:spcBef>
              <a:buClr>
                <a:schemeClr val="accent2"/>
              </a:buClr>
              <a:buFont typeface="Wingdings" pitchFamily="2" charset="2"/>
              <a:buBlip>
                <a:blip r:embed="rId2"/>
              </a:buBlip>
            </a:pPr>
            <a:r>
              <a:rPr lang="pl-PL" altLang="pl-PL">
                <a:latin typeface="Arial" charset="0"/>
              </a:rPr>
              <a:t>sprawdzić zamknięcia butli, nie manipulować przy zaworach narażonych wcześniej na działanie ciepła,</a:t>
            </a:r>
          </a:p>
          <a:p>
            <a:pPr algn="just">
              <a:lnSpc>
                <a:spcPct val="90000"/>
              </a:lnSpc>
              <a:spcBef>
                <a:spcPct val="60000"/>
              </a:spcBef>
              <a:buClr>
                <a:schemeClr val="accent2"/>
              </a:buClr>
              <a:buFont typeface="Wingdings" pitchFamily="2" charset="2"/>
              <a:buBlip>
                <a:blip r:embed="rId2"/>
              </a:buBlip>
            </a:pPr>
            <a:r>
              <a:rPr lang="pl-PL" altLang="pl-PL">
                <a:latin typeface="Arial" charset="0"/>
              </a:rPr>
              <a:t>w przypadkach, gdy mamy butlę z płonącym gazowym acetylenem, wówczas ewakuujemy otoczenie i staramy się zamknąć zawór. Jeżeli operacja ta się nie powiedzie </a:t>
            </a:r>
            <a:r>
              <a:rPr lang="pl-PL" altLang="pl-PL" b="1">
                <a:latin typeface="Arial" charset="0"/>
              </a:rPr>
              <a:t>wówczas nie wolno gasić płomienia</a:t>
            </a:r>
            <a:r>
              <a:rPr lang="pl-PL" altLang="pl-PL">
                <a:latin typeface="Arial" charset="0"/>
              </a:rPr>
              <a:t> pozwalając na wypalanie się gazu; gaszenie podejmiemy, gdy płomień sięgał będzie brzegu butli,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9" name="Text Box 3"/>
          <p:cNvSpPr txBox="1">
            <a:spLocks noChangeArrowheads="1"/>
          </p:cNvSpPr>
          <p:nvPr/>
        </p:nvSpPr>
        <p:spPr bwMode="auto">
          <a:xfrm>
            <a:off x="177800" y="881063"/>
            <a:ext cx="8713788" cy="578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41325" indent="-441325" defTabSz="979488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1625600" defTabSz="979488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2863850" defTabSz="979488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3043238" defTabSz="979488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3222625" defTabSz="979488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3679825" defTabSz="9794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4137025" defTabSz="9794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4594225" defTabSz="9794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5051425" defTabSz="9794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>
              <a:lnSpc>
                <a:spcPct val="90000"/>
              </a:lnSpc>
              <a:spcBef>
                <a:spcPct val="60000"/>
              </a:spcBef>
              <a:buClr>
                <a:schemeClr val="accent2"/>
              </a:buClr>
              <a:buFont typeface="Wingdings" pitchFamily="2" charset="2"/>
              <a:buBlip>
                <a:blip r:embed="rId2"/>
              </a:buBlip>
            </a:pPr>
            <a:r>
              <a:rPr lang="pl-PL" altLang="pl-PL">
                <a:latin typeface="Arial" charset="0"/>
              </a:rPr>
              <a:t>gdy mamy do czynienia w zakładach pracy z zestawami butlowymi chronionymi wodnymi urządzeniami gaśniczymi, urządzenia te powinny być uruchomione, jeżeli nie, to podajemy wodę z prądownic obejmując ich działaniem każdą z butli,</a:t>
            </a:r>
          </a:p>
          <a:p>
            <a:pPr algn="just">
              <a:lnSpc>
                <a:spcPct val="90000"/>
              </a:lnSpc>
              <a:spcBef>
                <a:spcPct val="60000"/>
              </a:spcBef>
              <a:buClr>
                <a:schemeClr val="accent2"/>
              </a:buClr>
              <a:buFont typeface="Wingdings" pitchFamily="2" charset="2"/>
              <a:buBlip>
                <a:blip r:embed="rId2"/>
              </a:buBlip>
            </a:pPr>
            <a:r>
              <a:rPr lang="pl-PL" altLang="pl-PL">
                <a:latin typeface="Arial" charset="0"/>
              </a:rPr>
              <a:t>silnie kopcące butle po ostrożnym przeniesieniu zatapiać (ustawiając np. zbiorniki składane, bądź wykorzystując zbiorniki istniejące) na czas co najmniej 12 godzin; zwrócić uwagę na pionowe (ku górze) lub boczne ułożenie wylotów butli,</a:t>
            </a:r>
          </a:p>
          <a:p>
            <a:pPr algn="just">
              <a:lnSpc>
                <a:spcPct val="90000"/>
              </a:lnSpc>
              <a:spcBef>
                <a:spcPct val="60000"/>
              </a:spcBef>
              <a:buClr>
                <a:schemeClr val="accent2"/>
              </a:buClr>
              <a:buFont typeface="Wingdings" pitchFamily="2" charset="2"/>
              <a:buBlip>
                <a:blip r:embed="rId2"/>
              </a:buBlip>
            </a:pPr>
            <a:r>
              <a:rPr lang="pl-PL" altLang="pl-PL">
                <a:latin typeface="Arial" charset="0"/>
              </a:rPr>
              <a:t>zabezpieczyć sąsiedztwo wobec możliwości przenoszenia odłamków lub całych butli (nawet na odległość ok. 300 m), bądź fragmentów aparatury technologicznej, a także oddziaływanie fali cieplnej, działającej co prawda krótko, ale stwarzającej zagrożenie dla osób i obiektów znajdujących się na jej drodze.</a:t>
            </a:r>
          </a:p>
        </p:txBody>
      </p:sp>
      <p:sp>
        <p:nvSpPr>
          <p:cNvPr id="10650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25425" y="288925"/>
            <a:ext cx="8710613" cy="576263"/>
          </a:xfrm>
          <a:noFill/>
          <a:ln/>
        </p:spPr>
        <p:txBody>
          <a:bodyPr/>
          <a:lstStyle/>
          <a:p>
            <a:pPr marL="0" indent="0">
              <a:lnSpc>
                <a:spcPct val="80000"/>
              </a:lnSpc>
              <a:buFontTx/>
              <a:buNone/>
            </a:pPr>
            <a:r>
              <a:rPr lang="pl-PL" altLang="pl-PL" sz="2800" b="1">
                <a:latin typeface="Arial" charset="0"/>
              </a:rPr>
              <a:t>Wyciek acetylenu lub pożar butli c.d.</a:t>
            </a:r>
            <a:r>
              <a:rPr lang="pl-PL" altLang="pl-PL" sz="2800">
                <a:latin typeface="Arial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80975" y="1316038"/>
            <a:ext cx="8783638" cy="4327525"/>
          </a:xfrm>
        </p:spPr>
        <p:txBody>
          <a:bodyPr/>
          <a:lstStyle/>
          <a:p>
            <a:pPr algn="just">
              <a:lnSpc>
                <a:spcPct val="90000"/>
              </a:lnSpc>
              <a:buFontTx/>
              <a:buBlip>
                <a:blip r:embed="rId2"/>
              </a:buBlip>
            </a:pPr>
            <a:r>
              <a:rPr lang="pl-PL" altLang="pl-PL" sz="2400">
                <a:latin typeface="Arial" charset="0"/>
              </a:rPr>
              <a:t>zwrócić uwagę na zagrożenie ludzi i zwierząt i gdyby ono występowało natychmiast podjąć ewakuację lub akcję ratowniczą, </a:t>
            </a:r>
          </a:p>
          <a:p>
            <a:pPr algn="just">
              <a:lnSpc>
                <a:spcPct val="90000"/>
              </a:lnSpc>
              <a:spcBef>
                <a:spcPct val="60000"/>
              </a:spcBef>
              <a:buClr>
                <a:schemeClr val="accent2"/>
              </a:buClr>
              <a:buFont typeface="Wingdings" pitchFamily="2" charset="2"/>
              <a:buBlip>
                <a:blip r:embed="rId2"/>
              </a:buBlip>
            </a:pPr>
            <a:r>
              <a:rPr lang="pl-PL" altLang="pl-PL" sz="2400">
                <a:latin typeface="Arial" charset="0"/>
              </a:rPr>
              <a:t>gaszenie pożaru odbywa się najczęściej z poziomu ziemi </a:t>
            </a:r>
            <a:br>
              <a:rPr lang="pl-PL" altLang="pl-PL" sz="2400">
                <a:latin typeface="Arial" charset="0"/>
              </a:rPr>
            </a:br>
            <a:r>
              <a:rPr lang="pl-PL" altLang="pl-PL" sz="2400">
                <a:latin typeface="Arial" charset="0"/>
              </a:rPr>
              <a:t>i w pierwszej fazie polega głównie na tłumieniu ogniska pożaru oraz organizowaniu skutecznej obrony sąsiedztwa, </a:t>
            </a:r>
          </a:p>
          <a:p>
            <a:pPr algn="just">
              <a:lnSpc>
                <a:spcPct val="90000"/>
              </a:lnSpc>
              <a:spcBef>
                <a:spcPct val="60000"/>
              </a:spcBef>
              <a:buClr>
                <a:schemeClr val="accent2"/>
              </a:buClr>
              <a:buFont typeface="Wingdings" pitchFamily="2" charset="2"/>
              <a:buBlip>
                <a:blip r:embed="rId2"/>
              </a:buBlip>
            </a:pPr>
            <a:r>
              <a:rPr lang="pl-PL" altLang="pl-PL" sz="2400">
                <a:latin typeface="Arial" charset="0"/>
              </a:rPr>
              <a:t>stanowiska gaśnicze powinny być zajęte jako równe lub wyższe, </a:t>
            </a:r>
          </a:p>
          <a:p>
            <a:pPr algn="just">
              <a:lnSpc>
                <a:spcPct val="90000"/>
              </a:lnSpc>
              <a:spcBef>
                <a:spcPct val="60000"/>
              </a:spcBef>
              <a:buClr>
                <a:schemeClr val="accent2"/>
              </a:buClr>
              <a:buFont typeface="Wingdings" pitchFamily="2" charset="2"/>
              <a:buBlip>
                <a:blip r:embed="rId2"/>
              </a:buBlip>
            </a:pPr>
            <a:r>
              <a:rPr lang="pl-PL" altLang="pl-PL" sz="2400">
                <a:latin typeface="Arial" charset="0"/>
              </a:rPr>
              <a:t>gaszenie pożaru może utrudniać okresowy lub całkowity brak wody. </a:t>
            </a:r>
          </a:p>
        </p:txBody>
      </p:sp>
      <p:sp>
        <p:nvSpPr>
          <p:cNvPr id="80899" name="Rectangle 3"/>
          <p:cNvSpPr>
            <a:spLocks noChangeArrowheads="1"/>
          </p:cNvSpPr>
          <p:nvPr/>
        </p:nvSpPr>
        <p:spPr bwMode="auto">
          <a:xfrm>
            <a:off x="0" y="314325"/>
            <a:ext cx="9144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85090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270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891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108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654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3022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79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937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pl-PL" altLang="pl-PL" sz="2800" b="1">
                <a:latin typeface="Arial" charset="0"/>
              </a:rPr>
              <a:t>Postępowanie przy pożarach na terenach wiejskich: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80975" y="476250"/>
            <a:ext cx="8783638" cy="59055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66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pl-PL" altLang="pl-PL" sz="2800" b="1">
                <a:latin typeface="Arial" charset="0"/>
              </a:rPr>
              <a:t>Postępowanie przy pożarach stogów:</a:t>
            </a:r>
          </a:p>
          <a:p>
            <a:pPr>
              <a:lnSpc>
                <a:spcPct val="90000"/>
              </a:lnSpc>
              <a:spcBef>
                <a:spcPct val="66000"/>
              </a:spcBef>
              <a:buClr>
                <a:schemeClr val="accent2"/>
              </a:buClr>
              <a:buFont typeface="Wingdings" pitchFamily="2" charset="2"/>
              <a:buNone/>
            </a:pPr>
            <a:endParaRPr lang="pl-PL" altLang="pl-PL" sz="1000" b="1">
              <a:latin typeface="Arial" charset="0"/>
            </a:endParaRPr>
          </a:p>
          <a:p>
            <a:pPr algn="just">
              <a:lnSpc>
                <a:spcPct val="90000"/>
              </a:lnSpc>
              <a:spcBef>
                <a:spcPct val="66000"/>
              </a:spcBef>
              <a:buClr>
                <a:schemeClr val="accent2"/>
              </a:buClr>
              <a:buFont typeface="Wingdings" pitchFamily="2" charset="2"/>
              <a:buBlip>
                <a:blip r:embed="rId2"/>
              </a:buBlip>
            </a:pPr>
            <a:r>
              <a:rPr lang="pl-PL" altLang="pl-PL" sz="2400">
                <a:latin typeface="Arial" charset="0"/>
              </a:rPr>
              <a:t>podstawowe działanie sprowadza się do zbicia płomieni, by zmniejszyć zagrożenie dla otoczenia i otworzyć sobie drogę do składowiska, </a:t>
            </a:r>
          </a:p>
          <a:p>
            <a:pPr algn="just">
              <a:lnSpc>
                <a:spcPct val="90000"/>
              </a:lnSpc>
              <a:spcBef>
                <a:spcPct val="66000"/>
              </a:spcBef>
              <a:buClr>
                <a:schemeClr val="accent2"/>
              </a:buClr>
              <a:buFont typeface="Wingdings" pitchFamily="2" charset="2"/>
              <a:buBlip>
                <a:blip r:embed="rId2"/>
              </a:buBlip>
            </a:pPr>
            <a:r>
              <a:rPr lang="pl-PL" altLang="pl-PL" sz="2400">
                <a:latin typeface="Arial" charset="0"/>
              </a:rPr>
              <a:t>gaszenia rozproszonymi strumieniami wody celem zwiększenia powierzchni gaszenia i ograniczenia strat wody, </a:t>
            </a:r>
          </a:p>
          <a:p>
            <a:pPr algn="just">
              <a:lnSpc>
                <a:spcPct val="90000"/>
              </a:lnSpc>
              <a:spcBef>
                <a:spcPct val="66000"/>
              </a:spcBef>
              <a:buClr>
                <a:schemeClr val="accent2"/>
              </a:buClr>
              <a:buFont typeface="Wingdings" pitchFamily="2" charset="2"/>
              <a:buBlip>
                <a:blip r:embed="rId2"/>
              </a:buBlip>
            </a:pPr>
            <a:r>
              <a:rPr lang="pl-PL" altLang="pl-PL" sz="2400">
                <a:latin typeface="Arial" charset="0"/>
              </a:rPr>
              <a:t>za pomocą wideł, bosaków, roztrząsaczy, rozebrać stertę do podłoża i po rozrzuceniu w cienkie warstwy na dużej przestrzeni – dogaszać rozproszonymi prądami wody, </a:t>
            </a:r>
          </a:p>
          <a:p>
            <a:pPr algn="just">
              <a:lnSpc>
                <a:spcPct val="90000"/>
              </a:lnSpc>
              <a:spcBef>
                <a:spcPct val="66000"/>
              </a:spcBef>
              <a:buClr>
                <a:schemeClr val="accent2"/>
              </a:buClr>
              <a:buFont typeface="Wingdings" pitchFamily="2" charset="2"/>
              <a:buBlip>
                <a:blip r:embed="rId2"/>
              </a:buBlip>
            </a:pPr>
            <a:r>
              <a:rPr lang="pl-PL" altLang="pl-PL" sz="2400">
                <a:latin typeface="Arial" charset="0"/>
              </a:rPr>
              <a:t>ograniczyć możliwość rozchodzenie się pożaru po podłożu, usunąć znajdujące się tam maszyny i urządzenia rolnicze.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80975" y="476250"/>
            <a:ext cx="8783638" cy="5184775"/>
          </a:xfrm>
        </p:spPr>
        <p:txBody>
          <a:bodyPr/>
          <a:lstStyle/>
          <a:p>
            <a:pPr>
              <a:spcBef>
                <a:spcPct val="6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pl-PL" altLang="pl-PL" sz="2800" b="1">
                <a:latin typeface="Arial" charset="0"/>
              </a:rPr>
              <a:t>Postępowanie przy pożarach zboża na pniu:</a:t>
            </a:r>
          </a:p>
          <a:p>
            <a:pPr>
              <a:spcBef>
                <a:spcPct val="60000"/>
              </a:spcBef>
              <a:buClr>
                <a:schemeClr val="accent2"/>
              </a:buClr>
              <a:buFont typeface="Wingdings" pitchFamily="2" charset="2"/>
              <a:buNone/>
            </a:pPr>
            <a:endParaRPr lang="pl-PL" altLang="pl-PL" sz="1000" b="1">
              <a:latin typeface="Arial" charset="0"/>
            </a:endParaRPr>
          </a:p>
          <a:p>
            <a:pPr algn="just">
              <a:spcBef>
                <a:spcPct val="60000"/>
              </a:spcBef>
              <a:buClr>
                <a:schemeClr val="accent2"/>
              </a:buClr>
              <a:buFont typeface="Wingdings" pitchFamily="2" charset="2"/>
              <a:buBlip>
                <a:blip r:embed="rId2"/>
              </a:buBlip>
            </a:pPr>
            <a:r>
              <a:rPr lang="pl-PL" altLang="pl-PL" sz="2400">
                <a:latin typeface="Arial" charset="0"/>
              </a:rPr>
              <a:t>wykorzystać można ciągniki z pługami, wykonując przed czołem pożaru pas o szerokości 2–3 m, </a:t>
            </a:r>
          </a:p>
          <a:p>
            <a:pPr algn="just">
              <a:spcBef>
                <a:spcPct val="60000"/>
              </a:spcBef>
              <a:buClr>
                <a:schemeClr val="accent2"/>
              </a:buClr>
              <a:buFont typeface="Wingdings" pitchFamily="2" charset="2"/>
              <a:buBlip>
                <a:blip r:embed="rId2"/>
              </a:buBlip>
            </a:pPr>
            <a:r>
              <a:rPr lang="pl-PL" altLang="pl-PL" sz="2400">
                <a:latin typeface="Arial" charset="0"/>
              </a:rPr>
              <a:t>do likwidowania oddzielnych ognisk poza granicą pasa ornego rozlokowuje się posterunki wyposażone w wiadra </a:t>
            </a:r>
            <a:br>
              <a:rPr lang="pl-PL" altLang="pl-PL" sz="2400">
                <a:latin typeface="Arial" charset="0"/>
              </a:rPr>
            </a:br>
            <a:r>
              <a:rPr lang="pl-PL" altLang="pl-PL" sz="2400">
                <a:latin typeface="Arial" charset="0"/>
              </a:rPr>
              <a:t>z wodą, łopaty i inny podręczny sprzęt gaśniczy, </a:t>
            </a:r>
          </a:p>
          <a:p>
            <a:pPr algn="just">
              <a:spcBef>
                <a:spcPct val="60000"/>
              </a:spcBef>
              <a:buClr>
                <a:schemeClr val="accent2"/>
              </a:buClr>
              <a:buFont typeface="Wingdings" pitchFamily="2" charset="2"/>
              <a:buBlip>
                <a:blip r:embed="rId2"/>
              </a:buBlip>
            </a:pPr>
            <a:r>
              <a:rPr lang="pl-PL" altLang="pl-PL" sz="2400">
                <a:latin typeface="Arial" charset="0"/>
              </a:rPr>
              <a:t>gaszenie pożarów płodów rolnych  wymaga zużycia dużych ilości wody -  istotne jest dobre rozpoznanie wodne </a:t>
            </a:r>
            <a:br>
              <a:rPr lang="pl-PL" altLang="pl-PL" sz="2400">
                <a:latin typeface="Arial" charset="0"/>
              </a:rPr>
            </a:br>
            <a:r>
              <a:rPr lang="pl-PL" altLang="pl-PL" sz="2400">
                <a:latin typeface="Arial" charset="0"/>
              </a:rPr>
              <a:t>i organizacja dostarczania wody.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38125" y="430213"/>
            <a:ext cx="8658225" cy="3527425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60000"/>
              </a:spcBef>
              <a:buFontTx/>
              <a:buNone/>
            </a:pPr>
            <a:r>
              <a:rPr lang="pl-PL" altLang="pl-PL" sz="2800" b="1">
                <a:latin typeface="Arial" charset="0"/>
              </a:rPr>
              <a:t>Rodzaje pożarów lasu:</a:t>
            </a:r>
          </a:p>
          <a:p>
            <a: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itchFamily="2" charset="2"/>
              <a:buBlip>
                <a:blip r:embed="rId2"/>
              </a:buBlip>
            </a:pPr>
            <a:r>
              <a:rPr lang="pl-PL" altLang="pl-PL" sz="2400">
                <a:latin typeface="Arial" charset="0"/>
              </a:rPr>
              <a:t>podpowierzchniowe,</a:t>
            </a:r>
          </a:p>
          <a:p>
            <a:pPr>
              <a:lnSpc>
                <a:spcPct val="90000"/>
              </a:lnSpc>
              <a:spcBef>
                <a:spcPct val="60000"/>
              </a:spcBef>
              <a:buClr>
                <a:schemeClr val="accent2"/>
              </a:buClr>
              <a:buFont typeface="Wingdings" pitchFamily="2" charset="2"/>
              <a:buBlip>
                <a:blip r:embed="rId2"/>
              </a:buBlip>
            </a:pPr>
            <a:r>
              <a:rPr lang="pl-PL" altLang="pl-PL" sz="2400">
                <a:latin typeface="Arial" charset="0"/>
              </a:rPr>
              <a:t>pokrywy gleby,</a:t>
            </a:r>
          </a:p>
          <a:p>
            <a:pPr>
              <a:lnSpc>
                <a:spcPct val="90000"/>
              </a:lnSpc>
              <a:spcBef>
                <a:spcPct val="60000"/>
              </a:spcBef>
              <a:buClr>
                <a:schemeClr val="accent2"/>
              </a:buClr>
              <a:buFont typeface="Wingdings" pitchFamily="2" charset="2"/>
              <a:buBlip>
                <a:blip r:embed="rId2"/>
              </a:buBlip>
            </a:pPr>
            <a:r>
              <a:rPr lang="pl-PL" altLang="pl-PL" sz="2400">
                <a:latin typeface="Arial" charset="0"/>
              </a:rPr>
              <a:t>upraw,</a:t>
            </a:r>
          </a:p>
          <a:p>
            <a:pPr>
              <a:lnSpc>
                <a:spcPct val="90000"/>
              </a:lnSpc>
              <a:spcBef>
                <a:spcPct val="60000"/>
              </a:spcBef>
              <a:buClr>
                <a:schemeClr val="accent2"/>
              </a:buClr>
              <a:buFont typeface="Wingdings" pitchFamily="2" charset="2"/>
              <a:buBlip>
                <a:blip r:embed="rId2"/>
              </a:buBlip>
            </a:pPr>
            <a:r>
              <a:rPr lang="pl-PL" altLang="pl-PL" sz="2400">
                <a:latin typeface="Arial" charset="0"/>
              </a:rPr>
              <a:t>podszytów i podrostów,</a:t>
            </a:r>
          </a:p>
          <a:p>
            <a:pPr>
              <a:lnSpc>
                <a:spcPct val="90000"/>
              </a:lnSpc>
              <a:spcBef>
                <a:spcPct val="60000"/>
              </a:spcBef>
              <a:buClr>
                <a:schemeClr val="accent2"/>
              </a:buClr>
              <a:buFont typeface="Wingdings" pitchFamily="2" charset="2"/>
              <a:buBlip>
                <a:blip r:embed="rId2"/>
              </a:buBlip>
            </a:pPr>
            <a:r>
              <a:rPr lang="pl-PL" altLang="pl-PL" sz="2400">
                <a:latin typeface="Arial" charset="0"/>
              </a:rPr>
              <a:t>całkowite drzewostanu.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80975" y="260350"/>
            <a:ext cx="8783638" cy="6408738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60000"/>
              </a:spcBef>
              <a:buFontTx/>
              <a:buNone/>
            </a:pPr>
            <a:r>
              <a:rPr lang="pl-PL" altLang="pl-PL" sz="2800" b="1">
                <a:latin typeface="Arial" charset="0"/>
              </a:rPr>
              <a:t>Rozpoznanie podczas pożarów lasu:</a:t>
            </a:r>
          </a:p>
          <a:p>
            <a:pPr>
              <a:lnSpc>
                <a:spcPct val="90000"/>
              </a:lnSpc>
              <a:spcBef>
                <a:spcPct val="60000"/>
              </a:spcBef>
              <a:buFontTx/>
              <a:buNone/>
            </a:pPr>
            <a:endParaRPr lang="pl-PL" altLang="pl-PL" sz="900" b="1">
              <a:latin typeface="Arial" charset="0"/>
            </a:endParaRPr>
          </a:p>
          <a:p>
            <a:pPr algn="just">
              <a:lnSpc>
                <a:spcPct val="90000"/>
              </a:lnSpc>
              <a:spcBef>
                <a:spcPct val="60000"/>
              </a:spcBef>
              <a:buClr>
                <a:schemeClr val="accent2"/>
              </a:buClr>
              <a:buFont typeface="Wingdings" pitchFamily="2" charset="2"/>
              <a:buBlip>
                <a:blip r:embed="rId2"/>
              </a:buBlip>
            </a:pPr>
            <a:r>
              <a:rPr lang="pl-PL" altLang="pl-PL" sz="2400">
                <a:latin typeface="Arial" charset="0"/>
              </a:rPr>
              <a:t>miejsce pożaru, jego nasilenie i rozmiary,</a:t>
            </a:r>
          </a:p>
          <a:p>
            <a:pPr algn="just">
              <a:lnSpc>
                <a:spcPct val="90000"/>
              </a:lnSpc>
              <a:spcBef>
                <a:spcPct val="60000"/>
              </a:spcBef>
              <a:buClr>
                <a:schemeClr val="accent2"/>
              </a:buClr>
              <a:buFont typeface="Wingdings" pitchFamily="2" charset="2"/>
              <a:buBlip>
                <a:blip r:embed="rId2"/>
              </a:buBlip>
            </a:pPr>
            <a:r>
              <a:rPr lang="pl-PL" altLang="pl-PL" sz="2400">
                <a:latin typeface="Arial" charset="0"/>
              </a:rPr>
              <a:t>drogi, kierunki i szybkość rozprzestrzeniania się,</a:t>
            </a:r>
          </a:p>
          <a:p>
            <a:pPr algn="just">
              <a:lnSpc>
                <a:spcPct val="90000"/>
              </a:lnSpc>
              <a:spcBef>
                <a:spcPct val="60000"/>
              </a:spcBef>
              <a:buClr>
                <a:schemeClr val="accent2"/>
              </a:buClr>
              <a:buFont typeface="Wingdings" pitchFamily="2" charset="2"/>
              <a:buBlip>
                <a:blip r:embed="rId2"/>
              </a:buBlip>
            </a:pPr>
            <a:r>
              <a:rPr lang="pl-PL" altLang="pl-PL" sz="2400">
                <a:latin typeface="Arial" charset="0"/>
              </a:rPr>
              <a:t>ukształtowanie i zagospodarowanie przestrzenne terenu, mogące stanowić naturalną przeszkodę dla rozszerzania się pożaru i umożliwiającą organizację akcji gaśniczej,</a:t>
            </a:r>
          </a:p>
          <a:p>
            <a:pPr algn="just">
              <a:lnSpc>
                <a:spcPct val="90000"/>
              </a:lnSpc>
              <a:spcBef>
                <a:spcPct val="60000"/>
              </a:spcBef>
              <a:buClr>
                <a:schemeClr val="accent2"/>
              </a:buClr>
              <a:buFont typeface="Wingdings" pitchFamily="2" charset="2"/>
              <a:buBlip>
                <a:blip r:embed="rId2"/>
              </a:buBlip>
            </a:pPr>
            <a:r>
              <a:rPr lang="pl-PL" altLang="pl-PL" sz="2400">
                <a:latin typeface="Arial" charset="0"/>
              </a:rPr>
              <a:t>drogi dojazdu na teren pożaru i dotarcia do jego ognisk,</a:t>
            </a:r>
          </a:p>
          <a:p>
            <a:pPr algn="just">
              <a:lnSpc>
                <a:spcPct val="90000"/>
              </a:lnSpc>
              <a:spcBef>
                <a:spcPct val="60000"/>
              </a:spcBef>
              <a:buClr>
                <a:schemeClr val="accent2"/>
              </a:buClr>
              <a:buFont typeface="Wingdings" pitchFamily="2" charset="2"/>
              <a:buBlip>
                <a:blip r:embed="rId2"/>
              </a:buBlip>
            </a:pPr>
            <a:r>
              <a:rPr lang="pl-PL" altLang="pl-PL" sz="2400">
                <a:latin typeface="Arial" charset="0"/>
              </a:rPr>
              <a:t>czy na terenie pożaru nie występują inne obiekty (leśniczówki, obozy, kolonie itp.), którym pożar może zagrażać,</a:t>
            </a:r>
          </a:p>
          <a:p>
            <a:pPr algn="just">
              <a:lnSpc>
                <a:spcPct val="90000"/>
              </a:lnSpc>
              <a:spcBef>
                <a:spcPct val="60000"/>
              </a:spcBef>
              <a:buClr>
                <a:schemeClr val="accent2"/>
              </a:buClr>
              <a:buFont typeface="Wingdings" pitchFamily="2" charset="2"/>
              <a:buBlip>
                <a:blip r:embed="rId2"/>
              </a:buBlip>
            </a:pPr>
            <a:r>
              <a:rPr lang="pl-PL" altLang="pl-PL" sz="2400">
                <a:latin typeface="Arial" charset="0"/>
              </a:rPr>
              <a:t>możliwość poboru wody dla potrzeb gaśniczych,</a:t>
            </a:r>
          </a:p>
          <a:p>
            <a:pPr algn="just">
              <a:lnSpc>
                <a:spcPct val="90000"/>
              </a:lnSpc>
              <a:spcBef>
                <a:spcPct val="60000"/>
              </a:spcBef>
              <a:buClr>
                <a:schemeClr val="accent2"/>
              </a:buClr>
              <a:buFont typeface="Wingdings" pitchFamily="2" charset="2"/>
              <a:buBlip>
                <a:blip r:embed="rId2"/>
              </a:buBlip>
            </a:pPr>
            <a:r>
              <a:rPr lang="pl-PL" altLang="pl-PL" sz="2400">
                <a:latin typeface="Arial" charset="0"/>
              </a:rPr>
              <a:t>warunki atmosferyczne i ich wpływ na przebieg pożaru (siła </a:t>
            </a:r>
            <a:br>
              <a:rPr lang="pl-PL" altLang="pl-PL" sz="2400">
                <a:latin typeface="Arial" charset="0"/>
              </a:rPr>
            </a:br>
            <a:r>
              <a:rPr lang="pl-PL" altLang="pl-PL" sz="2400">
                <a:latin typeface="Arial" charset="0"/>
              </a:rPr>
              <a:t>i kierunek wiatru, wilgotność zarówno w momencie rozpoczęcia działań jak i prognozy na najbliższy czas).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561975"/>
          </a:xfrm>
        </p:spPr>
        <p:txBody>
          <a:bodyPr/>
          <a:lstStyle/>
          <a:p>
            <a:r>
              <a:rPr lang="pl-PL" altLang="pl-PL" sz="2800" b="1">
                <a:latin typeface="Arial" charset="0"/>
              </a:rPr>
              <a:t>Przykład działań zewnętrznych</a:t>
            </a:r>
          </a:p>
        </p:txBody>
      </p:sp>
      <p:pic>
        <p:nvPicPr>
          <p:cNvPr id="111620" name="Picture 4" descr="zew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1052513"/>
            <a:ext cx="4859338" cy="3376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621" name="Picture 5" descr="zewn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121025"/>
            <a:ext cx="5113337" cy="3598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80975" y="230188"/>
            <a:ext cx="8783638" cy="5832475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pl-PL" altLang="pl-PL" sz="2400"/>
              <a:t>	</a:t>
            </a:r>
            <a:r>
              <a:rPr lang="pl-PL" altLang="pl-PL" sz="2800" b="1">
                <a:latin typeface="Arial" charset="0"/>
              </a:rPr>
              <a:t>Postępowanie</a:t>
            </a:r>
          </a:p>
          <a:p>
            <a:pPr>
              <a:lnSpc>
                <a:spcPct val="90000"/>
              </a:lnSpc>
              <a:buFontTx/>
              <a:buNone/>
            </a:pPr>
            <a:endParaRPr lang="pl-PL" altLang="pl-PL" sz="2800" b="1">
              <a:latin typeface="Arial" charset="0"/>
            </a:endParaRPr>
          </a:p>
          <a:p>
            <a:pPr>
              <a:lnSpc>
                <a:spcPct val="90000"/>
              </a:lnSpc>
              <a:buClr>
                <a:schemeClr val="accent2"/>
              </a:buClr>
              <a:buFont typeface="Wingdings" pitchFamily="2" charset="2"/>
              <a:buBlip>
                <a:blip r:embed="rId2"/>
              </a:buBlip>
            </a:pPr>
            <a:r>
              <a:rPr lang="pl-PL" altLang="pl-PL" sz="2400" b="1" i="1">
                <a:latin typeface="Arial" charset="0"/>
              </a:rPr>
              <a:t>Pożary podpowierzchniowe:</a:t>
            </a:r>
            <a:r>
              <a:rPr lang="pl-PL" altLang="pl-PL" sz="2400">
                <a:latin typeface="Arial" charset="0"/>
              </a:rPr>
              <a:t> </a:t>
            </a:r>
          </a:p>
          <a:p>
            <a:pPr marL="949325" lvl="1" indent="-371475" algn="just">
              <a:lnSpc>
                <a:spcPct val="90000"/>
              </a:lnSpc>
              <a:spcBef>
                <a:spcPct val="60000"/>
              </a:spcBef>
              <a:buFontTx/>
              <a:buBlip>
                <a:blip r:embed="rId3"/>
              </a:buBlip>
            </a:pPr>
            <a:r>
              <a:rPr lang="pl-PL" altLang="pl-PL" sz="2400">
                <a:latin typeface="Arial" charset="0"/>
              </a:rPr>
              <a:t>po określeniu ich granic otaczamy je wykopem sięgającym poniżej złoża torfu lub murszu, albo też do warstwy wody podskórnej. </a:t>
            </a:r>
          </a:p>
          <a:p>
            <a:pPr marL="949325" lvl="1" indent="-371475" algn="just">
              <a:lnSpc>
                <a:spcPct val="90000"/>
              </a:lnSpc>
              <a:buFontTx/>
              <a:buBlip>
                <a:blip r:embed="rId2"/>
              </a:buBlip>
            </a:pPr>
            <a:endParaRPr lang="pl-PL" altLang="pl-PL" sz="2400">
              <a:latin typeface="Arial" charset="0"/>
            </a:endParaRPr>
          </a:p>
          <a:p>
            <a:pPr algn="just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Blip>
                <a:blip r:embed="rId2"/>
              </a:buBlip>
            </a:pPr>
            <a:r>
              <a:rPr lang="pl-PL" altLang="pl-PL" sz="2400" b="1" i="1">
                <a:latin typeface="Arial" charset="0"/>
              </a:rPr>
              <a:t>Pożary pokrywy gleby:</a:t>
            </a:r>
            <a:r>
              <a:rPr lang="pl-PL" altLang="pl-PL" sz="2400">
                <a:latin typeface="Arial" charset="0"/>
              </a:rPr>
              <a:t> </a:t>
            </a:r>
          </a:p>
          <a:p>
            <a:pPr marL="949325" lvl="1" indent="-371475" algn="just">
              <a:lnSpc>
                <a:spcPct val="90000"/>
              </a:lnSpc>
              <a:spcBef>
                <a:spcPct val="60000"/>
              </a:spcBef>
              <a:buFontTx/>
              <a:buBlip>
                <a:blip r:embed="rId3"/>
              </a:buBlip>
            </a:pPr>
            <a:r>
              <a:rPr lang="pl-PL" altLang="pl-PL" sz="2400">
                <a:latin typeface="Arial" charset="0"/>
              </a:rPr>
              <a:t>przy stosunkowo małym areale (do 1 ha) po początkowym natarciu frontalnym można będzie przejść do gaszenia na całym obwodzie,</a:t>
            </a:r>
          </a:p>
          <a:p>
            <a:pPr marL="949325" lvl="1" indent="-371475" algn="just">
              <a:lnSpc>
                <a:spcPct val="90000"/>
              </a:lnSpc>
              <a:spcBef>
                <a:spcPct val="60000"/>
              </a:spcBef>
              <a:buFontTx/>
              <a:buBlip>
                <a:blip r:embed="rId3"/>
              </a:buBlip>
            </a:pPr>
            <a:r>
              <a:rPr lang="pl-PL" altLang="pl-PL" sz="2400">
                <a:latin typeface="Arial" charset="0"/>
              </a:rPr>
              <a:t>przed frontem pożaru można wykonać pas izolacyjny gleby zmineralizowanej (szer. 2-3 m) lub podać środki gaśnicze (woda ze zwilżaczem bądź ułożyć pas piany ciężkiej).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82563" y="1228725"/>
            <a:ext cx="8782050" cy="4824413"/>
          </a:xfrm>
        </p:spPr>
        <p:txBody>
          <a:bodyPr/>
          <a:lstStyle/>
          <a:p>
            <a:pPr>
              <a:lnSpc>
                <a:spcPct val="90000"/>
              </a:lnSpc>
              <a:buClr>
                <a:schemeClr val="accent2"/>
              </a:buClr>
              <a:buFont typeface="Wingdings" pitchFamily="2" charset="2"/>
              <a:buBlip>
                <a:blip r:embed="rId2"/>
              </a:buBlip>
            </a:pPr>
            <a:r>
              <a:rPr lang="pl-PL" altLang="pl-PL" sz="2400" b="1" i="1">
                <a:latin typeface="Arial" charset="0"/>
              </a:rPr>
              <a:t>Pożary upraw, podrostów i podszytów:</a:t>
            </a:r>
            <a:r>
              <a:rPr lang="pl-PL" altLang="pl-PL" sz="2400">
                <a:latin typeface="Arial" charset="0"/>
              </a:rPr>
              <a:t> </a:t>
            </a:r>
          </a:p>
          <a:p>
            <a:pPr lvl="1" algn="just">
              <a:lnSpc>
                <a:spcPct val="90000"/>
              </a:lnSpc>
              <a:spcBef>
                <a:spcPct val="60000"/>
              </a:spcBef>
              <a:buFontTx/>
              <a:buBlip>
                <a:blip r:embed="rId3"/>
              </a:buBlip>
            </a:pPr>
            <a:r>
              <a:rPr lang="pl-PL" altLang="pl-PL" sz="2400">
                <a:latin typeface="Arial" charset="0"/>
              </a:rPr>
              <a:t>nieduże pożary gasić można sprzętem podstawowym jak szpadle, motyki, tłumice lub też tłumiąc je świeżymi gałęziami drzew liściastych,</a:t>
            </a:r>
          </a:p>
          <a:p>
            <a:pPr lvl="1" algn="just">
              <a:lnSpc>
                <a:spcPct val="90000"/>
              </a:lnSpc>
              <a:spcBef>
                <a:spcPct val="60000"/>
              </a:spcBef>
              <a:buFontTx/>
              <a:buBlip>
                <a:blip r:embed="rId3"/>
              </a:buBlip>
            </a:pPr>
            <a:r>
              <a:rPr lang="pl-PL" altLang="pl-PL" sz="2400">
                <a:latin typeface="Arial" charset="0"/>
              </a:rPr>
              <a:t>przed frontem pożaru wykonać można bruzdy izolacyjne bądź położyć warstwy piany,</a:t>
            </a:r>
          </a:p>
          <a:p>
            <a:pPr lvl="1" algn="just">
              <a:lnSpc>
                <a:spcPct val="90000"/>
              </a:lnSpc>
              <a:spcBef>
                <a:spcPct val="60000"/>
              </a:spcBef>
              <a:buFontTx/>
              <a:buBlip>
                <a:blip r:embed="rId3"/>
              </a:buBlip>
            </a:pPr>
            <a:r>
              <a:rPr lang="pl-PL" altLang="pl-PL" sz="2400">
                <a:latin typeface="Arial" charset="0"/>
              </a:rPr>
              <a:t>po zabezpieczeniu frontu przejść można do działań oskrzydlających,</a:t>
            </a:r>
          </a:p>
          <a:p>
            <a:pPr lvl="1" algn="just">
              <a:lnSpc>
                <a:spcPct val="90000"/>
              </a:lnSpc>
              <a:spcBef>
                <a:spcPct val="60000"/>
              </a:spcBef>
              <a:buFontTx/>
              <a:buBlip>
                <a:blip r:embed="rId3"/>
              </a:buBlip>
            </a:pPr>
            <a:r>
              <a:rPr lang="pl-PL" altLang="pl-PL" sz="2400">
                <a:latin typeface="Arial" charset="0"/>
              </a:rPr>
              <a:t>największe efekty pracy uzyska się ze stanowisk gaśniczych ruchomych posiadających znaczne zapasy węża, co umożliwia swobodne przemieszczanie się prądownika.</a:t>
            </a:r>
          </a:p>
        </p:txBody>
      </p:sp>
      <p:sp>
        <p:nvSpPr>
          <p:cNvPr id="88067" name="Rectangle 3"/>
          <p:cNvSpPr>
            <a:spLocks noChangeArrowheads="1"/>
          </p:cNvSpPr>
          <p:nvPr/>
        </p:nvSpPr>
        <p:spPr bwMode="auto">
          <a:xfrm>
            <a:off x="3122613" y="287338"/>
            <a:ext cx="25781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pl-PL" altLang="pl-PL" sz="2800" b="1">
                <a:latin typeface="Arial" charset="0"/>
              </a:rPr>
              <a:t>Postępowanie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82563" y="1228725"/>
            <a:ext cx="8769350" cy="4968875"/>
          </a:xfrm>
        </p:spPr>
        <p:txBody>
          <a:bodyPr/>
          <a:lstStyle/>
          <a:p>
            <a:pPr>
              <a:buClr>
                <a:schemeClr val="accent2"/>
              </a:buClr>
              <a:buFont typeface="Wingdings" pitchFamily="2" charset="2"/>
              <a:buBlip>
                <a:blip r:embed="rId2"/>
              </a:buBlip>
            </a:pPr>
            <a:r>
              <a:rPr lang="pl-PL" altLang="pl-PL" sz="2400" b="1" i="1">
                <a:latin typeface="Arial" charset="0"/>
              </a:rPr>
              <a:t>Pożary całkowite drzewostanu:</a:t>
            </a:r>
            <a:r>
              <a:rPr lang="pl-PL" altLang="pl-PL" sz="2400">
                <a:latin typeface="Arial" charset="0"/>
              </a:rPr>
              <a:t> </a:t>
            </a:r>
          </a:p>
          <a:p>
            <a:pPr lvl="1" algn="just">
              <a:spcBef>
                <a:spcPct val="60000"/>
              </a:spcBef>
              <a:buFontTx/>
              <a:buBlip>
                <a:blip r:embed="rId3"/>
              </a:buBlip>
            </a:pPr>
            <a:r>
              <a:rPr lang="pl-PL" altLang="pl-PL" sz="2400">
                <a:latin typeface="Arial" charset="0"/>
              </a:rPr>
              <a:t>działania gaśnicze opiera się na istniejących naturalnych przerwach na drodze rozprzestrzeniania się pożaru,</a:t>
            </a:r>
          </a:p>
          <a:p>
            <a:pPr lvl="1" algn="just">
              <a:spcBef>
                <a:spcPct val="60000"/>
              </a:spcBef>
              <a:buFontTx/>
              <a:buBlip>
                <a:blip r:embed="rId3"/>
              </a:buBlip>
            </a:pPr>
            <a:r>
              <a:rPr lang="pl-PL" altLang="pl-PL" sz="2400">
                <a:latin typeface="Arial" charset="0"/>
              </a:rPr>
              <a:t>na obszarach, gdzie nie ma przerw naturalnych, wykonuje się je sztucznie prowadząc wycinkę drzew (bądź ich przewracanie za pomocą ciężkiego sprzętu) w odległości 200–250 m przed frontem pożaru; drzewa należy przewracać w kierunku czoła pożaru,</a:t>
            </a:r>
          </a:p>
          <a:p>
            <a:pPr lvl="1" algn="just">
              <a:spcBef>
                <a:spcPct val="60000"/>
              </a:spcBef>
              <a:buFontTx/>
              <a:buBlip>
                <a:blip r:embed="rId3"/>
              </a:buBlip>
            </a:pPr>
            <a:r>
              <a:rPr lang="pl-PL" altLang="pl-PL" sz="2400">
                <a:latin typeface="Arial" charset="0"/>
              </a:rPr>
              <a:t>szerokość przerwy powinna równać się w przybliżeniu wysokości drzew; jednocześnie wykonuje się pas izolacyjny gleby zmineralizowanej o szerokości 1-2 m, </a:t>
            </a:r>
          </a:p>
        </p:txBody>
      </p:sp>
      <p:sp>
        <p:nvSpPr>
          <p:cNvPr id="89091" name="Rectangle 3"/>
          <p:cNvSpPr>
            <a:spLocks noChangeArrowheads="1"/>
          </p:cNvSpPr>
          <p:nvPr/>
        </p:nvSpPr>
        <p:spPr bwMode="auto">
          <a:xfrm>
            <a:off x="3122613" y="287338"/>
            <a:ext cx="25781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pl-PL" altLang="pl-PL" sz="2800" b="1">
                <a:latin typeface="Arial" charset="0"/>
              </a:rPr>
              <a:t>Postępowanie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95263" y="1182688"/>
            <a:ext cx="8740775" cy="5113337"/>
          </a:xfrm>
        </p:spPr>
        <p:txBody>
          <a:bodyPr/>
          <a:lstStyle/>
          <a:p>
            <a:pPr>
              <a:buClr>
                <a:schemeClr val="accent2"/>
              </a:buClr>
              <a:buFont typeface="Wingdings" pitchFamily="2" charset="2"/>
              <a:buBlip>
                <a:blip r:embed="rId2"/>
              </a:buBlip>
            </a:pPr>
            <a:r>
              <a:rPr lang="pl-PL" altLang="pl-PL" sz="2400" b="1" i="1">
                <a:latin typeface="Arial" charset="0"/>
              </a:rPr>
              <a:t>Pożary całkowite drzewostanu c.d.:</a:t>
            </a:r>
            <a:r>
              <a:rPr lang="pl-PL" altLang="pl-PL" sz="2400">
                <a:latin typeface="Arial" charset="0"/>
              </a:rPr>
              <a:t> </a:t>
            </a:r>
          </a:p>
          <a:p>
            <a:pPr lvl="1" algn="just">
              <a:spcBef>
                <a:spcPct val="60000"/>
              </a:spcBef>
              <a:buFontTx/>
              <a:buBlip>
                <a:blip r:embed="rId3"/>
              </a:buBlip>
            </a:pPr>
            <a:r>
              <a:rPr lang="pl-PL" altLang="pl-PL" sz="2400">
                <a:latin typeface="Arial" charset="0"/>
              </a:rPr>
              <a:t>wzdłuż przerwy rozstawia się posterunki (stanowiska gaśnicze), </a:t>
            </a:r>
          </a:p>
          <a:p>
            <a:pPr lvl="1" algn="just">
              <a:spcBef>
                <a:spcPct val="60000"/>
              </a:spcBef>
              <a:buFontTx/>
              <a:buBlip>
                <a:blip r:embed="rId3"/>
              </a:buBlip>
            </a:pPr>
            <a:r>
              <a:rPr lang="pl-PL" altLang="pl-PL" sz="2400">
                <a:latin typeface="Arial" charset="0"/>
              </a:rPr>
              <a:t>przerwę ogniową można wykonać także podając pianę gaśniczą, </a:t>
            </a:r>
          </a:p>
          <a:p>
            <a:pPr lvl="1" algn="just">
              <a:spcBef>
                <a:spcPct val="60000"/>
              </a:spcBef>
              <a:buFontTx/>
              <a:buBlip>
                <a:blip r:embed="rId3"/>
              </a:buBlip>
            </a:pPr>
            <a:r>
              <a:rPr lang="pl-PL" altLang="pl-PL" sz="2400">
                <a:latin typeface="Arial" charset="0"/>
              </a:rPr>
              <a:t>w praktyce stosuje się natarcie z działek pojazdów będących w ruchu i wprowadzanie do akcji równolegle większych związków taktycznych, </a:t>
            </a:r>
          </a:p>
          <a:p>
            <a:pPr lvl="1" algn="just">
              <a:spcBef>
                <a:spcPct val="60000"/>
              </a:spcBef>
              <a:buFontTx/>
              <a:buBlip>
                <a:blip r:embed="rId3"/>
              </a:buBlip>
            </a:pPr>
            <a:r>
              <a:rPr lang="pl-PL" altLang="pl-PL" sz="2400">
                <a:latin typeface="Arial" charset="0"/>
              </a:rPr>
              <a:t>zapewniony musi być kontakt pomiędzy wszystkimi stanowiskami gaśniczymi i stworzona możliwość ich wycofania się.</a:t>
            </a:r>
          </a:p>
        </p:txBody>
      </p:sp>
      <p:sp>
        <p:nvSpPr>
          <p:cNvPr id="107523" name="Rectangle 3"/>
          <p:cNvSpPr>
            <a:spLocks noChangeArrowheads="1"/>
          </p:cNvSpPr>
          <p:nvPr/>
        </p:nvSpPr>
        <p:spPr bwMode="auto">
          <a:xfrm>
            <a:off x="3122613" y="287338"/>
            <a:ext cx="25781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pl-PL" altLang="pl-PL" sz="2800" b="1">
                <a:latin typeface="Arial" charset="0"/>
              </a:rPr>
              <a:t>Postępowanie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ChangeArrowheads="1"/>
          </p:cNvSpPr>
          <p:nvPr/>
        </p:nvSpPr>
        <p:spPr bwMode="auto">
          <a:xfrm>
            <a:off x="0" y="231775"/>
            <a:ext cx="9144000" cy="72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pl-PL" altLang="pl-PL" sz="3600" b="1" u="sng">
                <a:latin typeface="Arial" charset="0"/>
              </a:rPr>
              <a:t>Wykorzystano:</a:t>
            </a:r>
            <a:endParaRPr lang="pl-PL" altLang="pl-PL" sz="3600" b="1">
              <a:solidFill>
                <a:srgbClr val="3333FF"/>
              </a:solidFill>
              <a:latin typeface="Arial" charset="0"/>
            </a:endParaRPr>
          </a:p>
        </p:txBody>
      </p:sp>
      <p:sp>
        <p:nvSpPr>
          <p:cNvPr id="108547" name="Rectangle 3"/>
          <p:cNvSpPr>
            <a:spLocks noChangeArrowheads="1"/>
          </p:cNvSpPr>
          <p:nvPr/>
        </p:nvSpPr>
        <p:spPr bwMode="auto">
          <a:xfrm>
            <a:off x="180975" y="1279525"/>
            <a:ext cx="878205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77825" indent="-37782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1333500" indent="-5334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981200" indent="-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2552700" indent="-381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3124200" indent="-3810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35814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40386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44958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49530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>
              <a:buFontTx/>
              <a:buBlip>
                <a:blip r:embed="rId2"/>
              </a:buBlip>
            </a:pPr>
            <a:r>
              <a:rPr lang="pl-PL" altLang="pl-PL" sz="2400">
                <a:latin typeface="Arial" charset="0"/>
              </a:rPr>
              <a:t>Abramowicz Marian, Adamski Ryszard G., Bezpieczeństwo pożarowe budynków. SGSP Warszawa 2002.</a:t>
            </a:r>
          </a:p>
          <a:p>
            <a:pPr algn="just">
              <a:buFontTx/>
              <a:buBlip>
                <a:blip r:embed="rId2"/>
              </a:buBlip>
            </a:pPr>
            <a:r>
              <a:rPr lang="pl-PL" altLang="pl-PL" sz="2400">
                <a:latin typeface="Arial" charset="0"/>
              </a:rPr>
              <a:t>Bielicki Piotr P., Rozpoznanie pożaru. CSPSP Częstochowa 2001.</a:t>
            </a:r>
          </a:p>
          <a:p>
            <a:pPr algn="just">
              <a:buFontTx/>
              <a:buBlip>
                <a:blip r:embed="rId2"/>
              </a:buBlip>
            </a:pPr>
            <a:r>
              <a:rPr lang="pl-PL" altLang="pl-PL" sz="2400">
                <a:latin typeface="Arial" charset="0"/>
              </a:rPr>
              <a:t>Bielicki Piotr P., Taktyka działań gaśniczych dla słuchaczy kursu kwalifikacyjnego szeregowych Państwowej Straży Pożarnej. Warszawa 2004.</a:t>
            </a:r>
          </a:p>
          <a:p>
            <a:pPr algn="just">
              <a:buFontTx/>
              <a:buBlip>
                <a:blip r:embed="rId2"/>
              </a:buBlip>
            </a:pPr>
            <a:r>
              <a:rPr lang="pl-PL" altLang="pl-PL" sz="2400">
                <a:latin typeface="Arial" charset="0"/>
              </a:rPr>
              <a:t>Fizykochemia spalania i środki gaśnicze dla słuchaczy kursu kwalifikacyjnego szeregowych Państwowej Straży Pożarnej. Praca zbiorowa, Warszawa 2005.</a:t>
            </a:r>
          </a:p>
          <a:p>
            <a:pPr algn="just">
              <a:buFontTx/>
              <a:buBlip>
                <a:blip r:embed="rId2"/>
              </a:buBlip>
            </a:pPr>
            <a:r>
              <a:rPr lang="pl-PL" altLang="pl-PL" sz="2400">
                <a:latin typeface="Arial" charset="0"/>
              </a:rPr>
              <a:t>Konecki Marek, Król Bernard, Wróblewski Dariusz, Nowoczesne metody działań ratowniczo-gaśniczych. SGSP Warszawa 2003.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5" name="Rectangle 3"/>
          <p:cNvSpPr>
            <a:spLocks noChangeArrowheads="1"/>
          </p:cNvSpPr>
          <p:nvPr/>
        </p:nvSpPr>
        <p:spPr bwMode="auto">
          <a:xfrm>
            <a:off x="180975" y="296863"/>
            <a:ext cx="8782050" cy="573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33375" indent="-3333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1533525" indent="-5334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2181225" indent="-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2752725" indent="-381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3324225" indent="-3810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3781425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4238625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4695825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5153025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>
              <a:buFontTx/>
              <a:buBlip>
                <a:blip r:embed="rId2"/>
              </a:buBlip>
            </a:pPr>
            <a:r>
              <a:rPr lang="pl-PL" altLang="pl-PL" sz="2400">
                <a:latin typeface="Arial" charset="0"/>
              </a:rPr>
              <a:t>Mizerski Andrzej, Sobolewski Mirosław, Król Bernard, Zastosowanie pian do gaszenia pożarów. SGSP Warszawa 2002.</a:t>
            </a:r>
          </a:p>
          <a:p>
            <a:pPr algn="just">
              <a:buFontTx/>
              <a:buBlip>
                <a:blip r:embed="rId2"/>
              </a:buBlip>
            </a:pPr>
            <a:r>
              <a:rPr lang="pl-PL" altLang="pl-PL" sz="2400">
                <a:latin typeface="Arial" charset="0"/>
              </a:rPr>
              <a:t>Pulm Markus, Błędy w taktyce – duże straty (tłum. J. Kielin, A. Ludwig). FEiTR „Edura” Warszawa 2005.</a:t>
            </a:r>
          </a:p>
          <a:p>
            <a:pPr algn="just">
              <a:buFontTx/>
              <a:buBlip>
                <a:blip r:embed="rId2"/>
              </a:buBlip>
            </a:pPr>
            <a:r>
              <a:rPr lang="pl-PL" altLang="pl-PL" sz="2400">
                <a:latin typeface="Arial" charset="0"/>
              </a:rPr>
              <a:t>Sitkiewicz J., Instalacje i urządzenia na gaz płynny. IW CRZZ Warszawa 1996.</a:t>
            </a:r>
          </a:p>
          <a:p>
            <a:pPr algn="just">
              <a:buFontTx/>
              <a:buBlip>
                <a:blip r:embed="rId2"/>
              </a:buBlip>
            </a:pPr>
            <a:r>
              <a:rPr lang="pl-PL" altLang="pl-PL" sz="2400">
                <a:latin typeface="Arial" charset="0"/>
              </a:rPr>
              <a:t>Warunki techniczne, jakim powinny odpowiadać budynki i ich usytuowanie. Ochrona przeciwpożarowa. Zbiór przepisów. Firex Warszawa 2002</a:t>
            </a:r>
          </a:p>
          <a:p>
            <a:pPr algn="just">
              <a:buFontTx/>
              <a:buBlip>
                <a:blip r:embed="rId2"/>
              </a:buBlip>
            </a:pPr>
            <a:r>
              <a:rPr lang="pl-PL" altLang="pl-PL" sz="2400">
                <a:latin typeface="Arial" charset="0"/>
              </a:rPr>
              <a:t>Wiler Karol, Ochrona lasów przed pożarami. SAPSP Poznań 2000.</a:t>
            </a:r>
          </a:p>
          <a:p>
            <a:pPr algn="just">
              <a:buFontTx/>
              <a:buBlip>
                <a:blip r:embed="rId2"/>
              </a:buBlip>
            </a:pPr>
            <a:r>
              <a:rPr lang="pl-PL" altLang="pl-PL" sz="2400">
                <a:latin typeface="Arial" charset="0"/>
              </a:rPr>
              <a:t>Wiśniewski Wiktor, Organizacja i technologia gaszenia  pożarów lasu. SAPSP Poznań 2001.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ChangeArrowheads="1"/>
          </p:cNvSpPr>
          <p:nvPr/>
        </p:nvSpPr>
        <p:spPr bwMode="auto">
          <a:xfrm>
            <a:off x="195263" y="346075"/>
            <a:ext cx="8767762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33375" indent="-3333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1533525" indent="-5334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2181225" indent="-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2752725" indent="-381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3324225" indent="-3810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3781425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4238625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4695825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5153025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>
              <a:buFontTx/>
              <a:buBlip>
                <a:blip r:embed="rId2"/>
              </a:buBlip>
            </a:pPr>
            <a:r>
              <a:rPr lang="pl-PL" altLang="pl-PL" sz="2400">
                <a:latin typeface="Arial" charset="0"/>
              </a:rPr>
              <a:t>Wojnarowski Andrzej, Obolewicz - Pietrusiak Anna, Podstawy ratownictwa chemicznego. Firex, Warszawa 2001.</a:t>
            </a:r>
          </a:p>
          <a:p>
            <a:pPr>
              <a:buFontTx/>
              <a:buNone/>
            </a:pPr>
            <a:endParaRPr lang="pl-PL" altLang="pl-PL" sz="2400">
              <a:latin typeface="Arial" charset="0"/>
            </a:endParaRPr>
          </a:p>
          <a:p>
            <a:pPr>
              <a:buFontTx/>
              <a:buNone/>
            </a:pPr>
            <a:r>
              <a:rPr lang="pl-PL" altLang="pl-PL" sz="2400" b="1">
                <a:latin typeface="Arial" charset="0"/>
              </a:rPr>
              <a:t>Zdjęcia:</a:t>
            </a:r>
          </a:p>
          <a:p>
            <a:pPr>
              <a:buFontTx/>
              <a:buBlip>
                <a:blip r:embed="rId2"/>
              </a:buBlip>
            </a:pPr>
            <a:r>
              <a:rPr lang="pl-PL" altLang="pl-PL" sz="2400">
                <a:latin typeface="Arial" charset="0"/>
              </a:rPr>
              <a:t>Ludowicz Bogdan, Archiwum KP PSP w Kościanie.</a:t>
            </a:r>
          </a:p>
          <a:p>
            <a:pPr>
              <a:buFontTx/>
              <a:buBlip>
                <a:blip r:embed="rId2"/>
              </a:buBlip>
            </a:pPr>
            <a:r>
              <a:rPr lang="pl-PL" altLang="pl-PL" sz="2400">
                <a:latin typeface="Arial" charset="0"/>
              </a:rPr>
              <a:t>www.esser-systems.de </a:t>
            </a:r>
          </a:p>
          <a:p>
            <a:pPr>
              <a:buFontTx/>
              <a:buBlip>
                <a:blip r:embed="rId2"/>
              </a:buBlip>
            </a:pPr>
            <a:r>
              <a:rPr lang="pl-PL" altLang="pl-PL" sz="2400">
                <a:latin typeface="Arial" charset="0"/>
              </a:rPr>
              <a:t>www.firestop.com.pl</a:t>
            </a:r>
          </a:p>
          <a:p>
            <a:pPr>
              <a:buFontTx/>
              <a:buBlip>
                <a:blip r:embed="rId2"/>
              </a:buBlip>
            </a:pPr>
            <a:r>
              <a:rPr lang="pl-PL" altLang="pl-PL" sz="2400">
                <a:latin typeface="Arial" charset="0"/>
              </a:rPr>
              <a:t>www.jakra.pl</a:t>
            </a:r>
          </a:p>
          <a:p>
            <a:pPr>
              <a:buFontTx/>
              <a:buBlip>
                <a:blip r:embed="rId2"/>
              </a:buBlip>
            </a:pPr>
            <a:r>
              <a:rPr lang="pl-PL" altLang="pl-PL" sz="2400">
                <a:latin typeface="Arial" charset="0"/>
              </a:rPr>
              <a:t>www.minimax.pl</a:t>
            </a:r>
          </a:p>
          <a:p>
            <a:pPr>
              <a:buFontTx/>
              <a:buBlip>
                <a:blip r:embed="rId2"/>
              </a:buBlip>
            </a:pPr>
            <a:r>
              <a:rPr lang="pl-PL" altLang="pl-PL" sz="2400">
                <a:latin typeface="Arial" charset="0"/>
              </a:rPr>
              <a:t>www.muratorplus.pl</a:t>
            </a:r>
          </a:p>
          <a:p>
            <a:pPr>
              <a:buFontTx/>
              <a:buAutoNum type="arabicPeriod" startAt="14"/>
            </a:pPr>
            <a:endParaRPr lang="pl-PL" altLang="pl-PL" sz="2400">
              <a:latin typeface="Arial" charset="0"/>
            </a:endParaRPr>
          </a:p>
          <a:p>
            <a:pPr>
              <a:buFontTx/>
              <a:buAutoNum type="arabicPeriod" startAt="14"/>
            </a:pPr>
            <a:endParaRPr lang="pl-PL" altLang="pl-PL" sz="24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ChangeArrowheads="1"/>
          </p:cNvSpPr>
          <p:nvPr/>
        </p:nvSpPr>
        <p:spPr bwMode="auto">
          <a:xfrm>
            <a:off x="0" y="887413"/>
            <a:ext cx="9144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pl-PL" altLang="pl-PL" sz="3600" b="1">
                <a:latin typeface="Arial" charset="0"/>
              </a:rPr>
              <a:t>DZIĘKUJĘ ZA UWAGĘ</a:t>
            </a:r>
            <a:endParaRPr lang="pl-PL" altLang="pl-PL" sz="3600" b="1">
              <a:solidFill>
                <a:srgbClr val="3333FF"/>
              </a:solidFill>
              <a:latin typeface="Arial" charset="0"/>
            </a:endParaRPr>
          </a:p>
        </p:txBody>
      </p:sp>
      <p:pic>
        <p:nvPicPr>
          <p:cNvPr id="109575" name="Picture 7" descr="197_9722"/>
          <p:cNvPicPr>
            <a:picLocks noChangeAspect="1" noChangeArrowheads="1"/>
          </p:cNvPicPr>
          <p:nvPr/>
        </p:nvPicPr>
        <p:blipFill>
          <a:blip r:embed="rId2" cstate="print">
            <a:lum bright="24000" contrast="5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6238" y="2106613"/>
            <a:ext cx="6254750" cy="449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28600" y="1484313"/>
            <a:ext cx="8747125" cy="1639887"/>
          </a:xfrm>
          <a:noFill/>
          <a:ln/>
        </p:spPr>
        <p:txBody>
          <a:bodyPr/>
          <a:lstStyle/>
          <a:p>
            <a:pPr algn="just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Blip>
                <a:blip r:embed="rId2"/>
              </a:buBlip>
            </a:pPr>
            <a:r>
              <a:rPr lang="pl-PL" altLang="pl-PL" sz="2400" b="1">
                <a:latin typeface="Arial" charset="0"/>
              </a:rPr>
              <a:t>Bezpośrednia metoda natarcia</a:t>
            </a:r>
            <a:r>
              <a:rPr lang="pl-PL" altLang="pl-PL" sz="2400">
                <a:latin typeface="Arial" charset="0"/>
              </a:rPr>
              <a:t> – podajemy wodę </a:t>
            </a:r>
            <a:br>
              <a:rPr lang="pl-PL" altLang="pl-PL" sz="2400">
                <a:latin typeface="Arial" charset="0"/>
              </a:rPr>
            </a:br>
            <a:r>
              <a:rPr lang="pl-PL" altLang="pl-PL" sz="2400">
                <a:latin typeface="Arial" charset="0"/>
              </a:rPr>
              <a:t>w widoczne ogniska pożaru, najlepiej nie w płomienie (najczęściej zdąży odparować nim wejdzie w kontakt </a:t>
            </a:r>
            <a:br>
              <a:rPr lang="pl-PL" altLang="pl-PL" sz="2400">
                <a:latin typeface="Arial" charset="0"/>
              </a:rPr>
            </a:br>
            <a:r>
              <a:rPr lang="pl-PL" altLang="pl-PL" sz="2400">
                <a:latin typeface="Arial" charset="0"/>
              </a:rPr>
              <a:t>z palącym się materiałem), lecz w strefę żaru.</a:t>
            </a:r>
            <a:endParaRPr lang="pl-PL" altLang="pl-PL" sz="2400"/>
          </a:p>
          <a:p>
            <a:pPr>
              <a:lnSpc>
                <a:spcPct val="90000"/>
              </a:lnSpc>
              <a:buFontTx/>
              <a:buNone/>
            </a:pPr>
            <a:endParaRPr lang="pl-PL" altLang="pl-PL" sz="2400"/>
          </a:p>
        </p:txBody>
      </p:sp>
      <p:sp>
        <p:nvSpPr>
          <p:cNvPr id="51205" name="Rectangle 5"/>
          <p:cNvSpPr>
            <a:spLocks noChangeArrowheads="1"/>
          </p:cNvSpPr>
          <p:nvPr/>
        </p:nvSpPr>
        <p:spPr bwMode="auto">
          <a:xfrm>
            <a:off x="0" y="381000"/>
            <a:ext cx="9144000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09600" indent="-6096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990600" indent="-5334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52600" indent="-381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209800" indent="-3810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6670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31242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5814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40386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buClr>
                <a:schemeClr val="tx1"/>
              </a:buClr>
              <a:buFont typeface="Wingdings" pitchFamily="2" charset="2"/>
              <a:buNone/>
            </a:pPr>
            <a:r>
              <a:rPr lang="pl-PL" altLang="pl-PL" sz="2800" b="1">
                <a:latin typeface="Arial" charset="0"/>
              </a:rPr>
              <a:t>Metody natarcia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Text Box 4"/>
          <p:cNvSpPr txBox="1">
            <a:spLocks noChangeArrowheads="1"/>
          </p:cNvSpPr>
          <p:nvPr/>
        </p:nvSpPr>
        <p:spPr bwMode="auto">
          <a:xfrm>
            <a:off x="1949450" y="3014663"/>
            <a:ext cx="6557963" cy="353853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pl-PL" altLang="pl-PL" sz="1800"/>
          </a:p>
        </p:txBody>
      </p:sp>
      <p:sp>
        <p:nvSpPr>
          <p:cNvPr id="52229" name="Line 5"/>
          <p:cNvSpPr>
            <a:spLocks noChangeShapeType="1"/>
          </p:cNvSpPr>
          <p:nvPr/>
        </p:nvSpPr>
        <p:spPr bwMode="auto">
          <a:xfrm>
            <a:off x="8534400" y="3016250"/>
            <a:ext cx="0" cy="353695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52230" name="Line 6"/>
          <p:cNvSpPr>
            <a:spLocks noChangeShapeType="1"/>
          </p:cNvSpPr>
          <p:nvPr/>
        </p:nvSpPr>
        <p:spPr bwMode="auto">
          <a:xfrm flipV="1">
            <a:off x="1477963" y="5900738"/>
            <a:ext cx="766762" cy="439737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52231" name="Line 7"/>
          <p:cNvSpPr>
            <a:spLocks noChangeShapeType="1"/>
          </p:cNvSpPr>
          <p:nvPr/>
        </p:nvSpPr>
        <p:spPr bwMode="auto">
          <a:xfrm flipV="1">
            <a:off x="2373313" y="5387975"/>
            <a:ext cx="612775" cy="4397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52232" name="Line 8"/>
          <p:cNvSpPr>
            <a:spLocks noChangeShapeType="1"/>
          </p:cNvSpPr>
          <p:nvPr/>
        </p:nvSpPr>
        <p:spPr bwMode="auto">
          <a:xfrm flipV="1">
            <a:off x="3292475" y="4806950"/>
            <a:ext cx="615950" cy="4397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52233" name="Line 9"/>
          <p:cNvSpPr>
            <a:spLocks noChangeShapeType="1"/>
          </p:cNvSpPr>
          <p:nvPr/>
        </p:nvSpPr>
        <p:spPr bwMode="auto">
          <a:xfrm flipV="1">
            <a:off x="4310063" y="3960813"/>
            <a:ext cx="922337" cy="6619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52234" name="Line 10"/>
          <p:cNvSpPr>
            <a:spLocks noChangeShapeType="1"/>
          </p:cNvSpPr>
          <p:nvPr/>
        </p:nvSpPr>
        <p:spPr bwMode="auto">
          <a:xfrm flipV="1">
            <a:off x="2290763" y="5046663"/>
            <a:ext cx="461962" cy="6619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52235" name="Line 11"/>
          <p:cNvSpPr>
            <a:spLocks noChangeShapeType="1"/>
          </p:cNvSpPr>
          <p:nvPr/>
        </p:nvSpPr>
        <p:spPr bwMode="auto">
          <a:xfrm flipV="1">
            <a:off x="3227388" y="4422775"/>
            <a:ext cx="458787" cy="6619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52236" name="Line 12"/>
          <p:cNvSpPr>
            <a:spLocks noChangeShapeType="1"/>
          </p:cNvSpPr>
          <p:nvPr/>
        </p:nvSpPr>
        <p:spPr bwMode="auto">
          <a:xfrm flipV="1">
            <a:off x="4214813" y="3716338"/>
            <a:ext cx="460375" cy="6619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52237" name="Line 13"/>
          <p:cNvSpPr>
            <a:spLocks noChangeShapeType="1"/>
          </p:cNvSpPr>
          <p:nvPr/>
        </p:nvSpPr>
        <p:spPr bwMode="auto">
          <a:xfrm flipV="1">
            <a:off x="2533650" y="5756275"/>
            <a:ext cx="612775" cy="2206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52238" name="Line 14"/>
          <p:cNvSpPr>
            <a:spLocks noChangeShapeType="1"/>
          </p:cNvSpPr>
          <p:nvPr/>
        </p:nvSpPr>
        <p:spPr bwMode="auto">
          <a:xfrm flipV="1">
            <a:off x="3408363" y="5207000"/>
            <a:ext cx="615950" cy="2222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52239" name="Line 15"/>
          <p:cNvSpPr>
            <a:spLocks noChangeShapeType="1"/>
          </p:cNvSpPr>
          <p:nvPr/>
        </p:nvSpPr>
        <p:spPr bwMode="auto">
          <a:xfrm flipV="1">
            <a:off x="4397375" y="4540250"/>
            <a:ext cx="615950" cy="2222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52240" name="AutoShape 16"/>
          <p:cNvSpPr>
            <a:spLocks noChangeArrowheads="1"/>
          </p:cNvSpPr>
          <p:nvPr/>
        </p:nvSpPr>
        <p:spPr bwMode="auto">
          <a:xfrm rot="-16034634">
            <a:off x="5156994" y="3606006"/>
            <a:ext cx="363538" cy="1228725"/>
          </a:xfrm>
          <a:prstGeom prst="curvedLeftArrow">
            <a:avLst>
              <a:gd name="adj1" fmla="val 67598"/>
              <a:gd name="adj2" fmla="val 135196"/>
              <a:gd name="adj3" fmla="val 33333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52241" name="AutoShape 17"/>
          <p:cNvSpPr>
            <a:spLocks noChangeArrowheads="1"/>
          </p:cNvSpPr>
          <p:nvPr/>
        </p:nvSpPr>
        <p:spPr bwMode="auto">
          <a:xfrm rot="-197568">
            <a:off x="4724400" y="3505200"/>
            <a:ext cx="1381125" cy="431800"/>
          </a:xfrm>
          <a:prstGeom prst="curvedDownArrow">
            <a:avLst>
              <a:gd name="adj1" fmla="val 63971"/>
              <a:gd name="adj2" fmla="val 127941"/>
              <a:gd name="adj3" fmla="val 33333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52242" name="Rectangle 18"/>
          <p:cNvSpPr>
            <a:spLocks noChangeArrowheads="1"/>
          </p:cNvSpPr>
          <p:nvPr/>
        </p:nvSpPr>
        <p:spPr bwMode="auto">
          <a:xfrm>
            <a:off x="6019800" y="6019800"/>
            <a:ext cx="1074738" cy="4397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52245" name="Line 21"/>
          <p:cNvSpPr>
            <a:spLocks noChangeShapeType="1"/>
          </p:cNvSpPr>
          <p:nvPr/>
        </p:nvSpPr>
        <p:spPr bwMode="auto">
          <a:xfrm>
            <a:off x="5649913" y="4467225"/>
            <a:ext cx="0" cy="110172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 type="triangle" w="lg" len="lg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52249" name="Text Box 25"/>
          <p:cNvSpPr txBox="1">
            <a:spLocks noChangeArrowheads="1"/>
          </p:cNvSpPr>
          <p:nvPr/>
        </p:nvSpPr>
        <p:spPr bwMode="auto">
          <a:xfrm>
            <a:off x="152400" y="838200"/>
            <a:ext cx="8763000" cy="206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52425" indent="-352425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531813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Blip>
                <a:blip r:embed="rId2"/>
              </a:buBlip>
            </a:pPr>
            <a:r>
              <a:rPr lang="pl-PL" altLang="pl-PL" b="1">
                <a:latin typeface="Arial" charset="0"/>
              </a:rPr>
              <a:t>Pośrednia metoda natarcia</a:t>
            </a:r>
            <a:r>
              <a:rPr lang="pl-PL" altLang="pl-PL">
                <a:latin typeface="Arial" charset="0"/>
              </a:rPr>
              <a:t> – w pomieszczeniach silnie zadymionych, ze strefą podsufitową mocno promieniującą ciepło w dół, podajemy prądy wody pulsujące w rytmie np. po 3 impulsy co 2 – 3 sekundy, kierując je ruchem kolistym w strefę podsufitową, prowadząc prądownicę najczęściej pod kątem 45°. </a:t>
            </a:r>
          </a:p>
        </p:txBody>
      </p:sp>
      <p:sp>
        <p:nvSpPr>
          <p:cNvPr id="52252" name="Line 28"/>
          <p:cNvSpPr>
            <a:spLocks noChangeShapeType="1"/>
          </p:cNvSpPr>
          <p:nvPr/>
        </p:nvSpPr>
        <p:spPr bwMode="auto">
          <a:xfrm flipH="1">
            <a:off x="1981200" y="3014663"/>
            <a:ext cx="6553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52253" name="Line 29"/>
          <p:cNvSpPr>
            <a:spLocks noChangeShapeType="1"/>
          </p:cNvSpPr>
          <p:nvPr/>
        </p:nvSpPr>
        <p:spPr bwMode="auto">
          <a:xfrm>
            <a:off x="1938338" y="3014663"/>
            <a:ext cx="0" cy="22320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52243" name="AutoShape 19"/>
          <p:cNvSpPr>
            <a:spLocks noChangeArrowheads="1"/>
          </p:cNvSpPr>
          <p:nvPr/>
        </p:nvSpPr>
        <p:spPr bwMode="auto">
          <a:xfrm>
            <a:off x="5926138" y="5748338"/>
            <a:ext cx="460375" cy="660400"/>
          </a:xfrm>
          <a:prstGeom prst="irregularSeal1">
            <a:avLst/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52254" name="Line 30"/>
          <p:cNvSpPr>
            <a:spLocks noChangeShapeType="1"/>
          </p:cNvSpPr>
          <p:nvPr/>
        </p:nvSpPr>
        <p:spPr bwMode="auto">
          <a:xfrm>
            <a:off x="1936750" y="6553200"/>
            <a:ext cx="65976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52255" name="Rectangle 31"/>
          <p:cNvSpPr>
            <a:spLocks noChangeArrowheads="1"/>
          </p:cNvSpPr>
          <p:nvPr/>
        </p:nvSpPr>
        <p:spPr bwMode="auto">
          <a:xfrm>
            <a:off x="0" y="228600"/>
            <a:ext cx="9144000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09600" indent="-6096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990600" indent="-5334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52600" indent="-381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209800" indent="-3810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6670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31242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5814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40386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buClr>
                <a:schemeClr val="tx1"/>
              </a:buClr>
              <a:buFont typeface="Wingdings" pitchFamily="2" charset="2"/>
              <a:buNone/>
            </a:pPr>
            <a:r>
              <a:rPr lang="pl-PL" altLang="pl-PL" sz="2800" b="1">
                <a:latin typeface="Arial" charset="0"/>
              </a:rPr>
              <a:t>Metody natarcia c.d.</a:t>
            </a:r>
          </a:p>
        </p:txBody>
      </p:sp>
      <p:sp>
        <p:nvSpPr>
          <p:cNvPr id="52244" name="Freeform 20"/>
          <p:cNvSpPr>
            <a:spLocks/>
          </p:cNvSpPr>
          <p:nvPr/>
        </p:nvSpPr>
        <p:spPr bwMode="auto">
          <a:xfrm>
            <a:off x="762000" y="3048000"/>
            <a:ext cx="7740650" cy="3438525"/>
          </a:xfrm>
          <a:custGeom>
            <a:avLst/>
            <a:gdLst>
              <a:gd name="T0" fmla="*/ 920 w 7260"/>
              <a:gd name="T1" fmla="*/ 1152 h 2247"/>
              <a:gd name="T2" fmla="*/ 720 w 7260"/>
              <a:gd name="T3" fmla="*/ 672 h 2247"/>
              <a:gd name="T4" fmla="*/ 520 w 7260"/>
              <a:gd name="T5" fmla="*/ 592 h 2247"/>
              <a:gd name="T6" fmla="*/ 360 w 7260"/>
              <a:gd name="T7" fmla="*/ 592 h 2247"/>
              <a:gd name="T8" fmla="*/ 140 w 7260"/>
              <a:gd name="T9" fmla="*/ 752 h 2247"/>
              <a:gd name="T10" fmla="*/ 0 w 7260"/>
              <a:gd name="T11" fmla="*/ 932 h 2247"/>
              <a:gd name="T12" fmla="*/ 40 w 7260"/>
              <a:gd name="T13" fmla="*/ 1112 h 2247"/>
              <a:gd name="T14" fmla="*/ 220 w 7260"/>
              <a:gd name="T15" fmla="*/ 1212 h 2247"/>
              <a:gd name="T16" fmla="*/ 340 w 7260"/>
              <a:gd name="T17" fmla="*/ 1672 h 2247"/>
              <a:gd name="T18" fmla="*/ 760 w 7260"/>
              <a:gd name="T19" fmla="*/ 1752 h 2247"/>
              <a:gd name="T20" fmla="*/ 1220 w 7260"/>
              <a:gd name="T21" fmla="*/ 1732 h 2247"/>
              <a:gd name="T22" fmla="*/ 1360 w 7260"/>
              <a:gd name="T23" fmla="*/ 1652 h 2247"/>
              <a:gd name="T24" fmla="*/ 1580 w 7260"/>
              <a:gd name="T25" fmla="*/ 1492 h 2247"/>
              <a:gd name="T26" fmla="*/ 1700 w 7260"/>
              <a:gd name="T27" fmla="*/ 1412 h 2247"/>
              <a:gd name="T28" fmla="*/ 1780 w 7260"/>
              <a:gd name="T29" fmla="*/ 1292 h 2247"/>
              <a:gd name="T30" fmla="*/ 2040 w 7260"/>
              <a:gd name="T31" fmla="*/ 1172 h 2247"/>
              <a:gd name="T32" fmla="*/ 2180 w 7260"/>
              <a:gd name="T33" fmla="*/ 1012 h 2247"/>
              <a:gd name="T34" fmla="*/ 2540 w 7260"/>
              <a:gd name="T35" fmla="*/ 832 h 2247"/>
              <a:gd name="T36" fmla="*/ 3020 w 7260"/>
              <a:gd name="T37" fmla="*/ 792 h 2247"/>
              <a:gd name="T38" fmla="*/ 3100 w 7260"/>
              <a:gd name="T39" fmla="*/ 712 h 2247"/>
              <a:gd name="T40" fmla="*/ 3280 w 7260"/>
              <a:gd name="T41" fmla="*/ 592 h 2247"/>
              <a:gd name="T42" fmla="*/ 3400 w 7260"/>
              <a:gd name="T43" fmla="*/ 532 h 2247"/>
              <a:gd name="T44" fmla="*/ 3960 w 7260"/>
              <a:gd name="T45" fmla="*/ 292 h 2247"/>
              <a:gd name="T46" fmla="*/ 4080 w 7260"/>
              <a:gd name="T47" fmla="*/ 232 h 2247"/>
              <a:gd name="T48" fmla="*/ 5260 w 7260"/>
              <a:gd name="T49" fmla="*/ 732 h 2247"/>
              <a:gd name="T50" fmla="*/ 5240 w 7260"/>
              <a:gd name="T51" fmla="*/ 1152 h 2247"/>
              <a:gd name="T52" fmla="*/ 5220 w 7260"/>
              <a:gd name="T53" fmla="*/ 1272 h 2247"/>
              <a:gd name="T54" fmla="*/ 5020 w 7260"/>
              <a:gd name="T55" fmla="*/ 1612 h 2247"/>
              <a:gd name="T56" fmla="*/ 5180 w 7260"/>
              <a:gd name="T57" fmla="*/ 1992 h 2247"/>
              <a:gd name="T58" fmla="*/ 5340 w 7260"/>
              <a:gd name="T59" fmla="*/ 2092 h 2247"/>
              <a:gd name="T60" fmla="*/ 5480 w 7260"/>
              <a:gd name="T61" fmla="*/ 2132 h 2247"/>
              <a:gd name="T62" fmla="*/ 5920 w 7260"/>
              <a:gd name="T63" fmla="*/ 2172 h 2247"/>
              <a:gd name="T64" fmla="*/ 6260 w 7260"/>
              <a:gd name="T65" fmla="*/ 2132 h 2247"/>
              <a:gd name="T66" fmla="*/ 6520 w 7260"/>
              <a:gd name="T67" fmla="*/ 2212 h 2247"/>
              <a:gd name="T68" fmla="*/ 6740 w 7260"/>
              <a:gd name="T69" fmla="*/ 2112 h 2247"/>
              <a:gd name="T70" fmla="*/ 7200 w 7260"/>
              <a:gd name="T71" fmla="*/ 1732 h 2247"/>
              <a:gd name="T72" fmla="*/ 7200 w 7260"/>
              <a:gd name="T73" fmla="*/ 932 h 2247"/>
              <a:gd name="T74" fmla="*/ 7160 w 7260"/>
              <a:gd name="T75" fmla="*/ 212 h 2247"/>
              <a:gd name="T76" fmla="*/ 7080 w 7260"/>
              <a:gd name="T77" fmla="*/ 112 h 2247"/>
              <a:gd name="T78" fmla="*/ 6840 w 7260"/>
              <a:gd name="T79" fmla="*/ 12 h 2247"/>
              <a:gd name="T80" fmla="*/ 6680 w 7260"/>
              <a:gd name="T81" fmla="*/ 52 h 2247"/>
              <a:gd name="T82" fmla="*/ 5620 w 7260"/>
              <a:gd name="T83" fmla="*/ 12 h 2247"/>
              <a:gd name="T84" fmla="*/ 2940 w 7260"/>
              <a:gd name="T85" fmla="*/ 12 h 2247"/>
              <a:gd name="T86" fmla="*/ 1680 w 7260"/>
              <a:gd name="T87" fmla="*/ 12 h 2247"/>
              <a:gd name="T88" fmla="*/ 1180 w 7260"/>
              <a:gd name="T89" fmla="*/ 212 h 2247"/>
              <a:gd name="T90" fmla="*/ 1200 w 7260"/>
              <a:gd name="T91" fmla="*/ 1012 h 2247"/>
              <a:gd name="T92" fmla="*/ 1100 w 7260"/>
              <a:gd name="T93" fmla="*/ 1472 h 2247"/>
              <a:gd name="T94" fmla="*/ 1100 w 7260"/>
              <a:gd name="T95" fmla="*/ 1272 h 22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7260" h="2247">
                <a:moveTo>
                  <a:pt x="1100" y="1272"/>
                </a:moveTo>
                <a:cubicBezTo>
                  <a:pt x="1046" y="1190"/>
                  <a:pt x="1011" y="1182"/>
                  <a:pt x="920" y="1152"/>
                </a:cubicBezTo>
                <a:cubicBezTo>
                  <a:pt x="851" y="1083"/>
                  <a:pt x="824" y="1071"/>
                  <a:pt x="800" y="952"/>
                </a:cubicBezTo>
                <a:cubicBezTo>
                  <a:pt x="741" y="659"/>
                  <a:pt x="871" y="722"/>
                  <a:pt x="720" y="672"/>
                </a:cubicBezTo>
                <a:cubicBezTo>
                  <a:pt x="700" y="679"/>
                  <a:pt x="681" y="695"/>
                  <a:pt x="660" y="692"/>
                </a:cubicBezTo>
                <a:cubicBezTo>
                  <a:pt x="572" y="679"/>
                  <a:pt x="585" y="635"/>
                  <a:pt x="520" y="592"/>
                </a:cubicBezTo>
                <a:cubicBezTo>
                  <a:pt x="502" y="580"/>
                  <a:pt x="480" y="579"/>
                  <a:pt x="460" y="572"/>
                </a:cubicBezTo>
                <a:cubicBezTo>
                  <a:pt x="427" y="579"/>
                  <a:pt x="388" y="572"/>
                  <a:pt x="360" y="592"/>
                </a:cubicBezTo>
                <a:cubicBezTo>
                  <a:pt x="154" y="739"/>
                  <a:pt x="470" y="619"/>
                  <a:pt x="260" y="712"/>
                </a:cubicBezTo>
                <a:cubicBezTo>
                  <a:pt x="221" y="729"/>
                  <a:pt x="140" y="752"/>
                  <a:pt x="140" y="752"/>
                </a:cubicBezTo>
                <a:cubicBezTo>
                  <a:pt x="120" y="772"/>
                  <a:pt x="97" y="790"/>
                  <a:pt x="80" y="812"/>
                </a:cubicBezTo>
                <a:cubicBezTo>
                  <a:pt x="50" y="850"/>
                  <a:pt x="0" y="932"/>
                  <a:pt x="0" y="932"/>
                </a:cubicBezTo>
                <a:cubicBezTo>
                  <a:pt x="7" y="972"/>
                  <a:pt x="11" y="1012"/>
                  <a:pt x="20" y="1052"/>
                </a:cubicBezTo>
                <a:cubicBezTo>
                  <a:pt x="25" y="1073"/>
                  <a:pt x="40" y="1091"/>
                  <a:pt x="40" y="1112"/>
                </a:cubicBezTo>
                <a:cubicBezTo>
                  <a:pt x="40" y="1133"/>
                  <a:pt x="27" y="1152"/>
                  <a:pt x="20" y="1172"/>
                </a:cubicBezTo>
                <a:cubicBezTo>
                  <a:pt x="62" y="1297"/>
                  <a:pt x="12" y="1212"/>
                  <a:pt x="220" y="1212"/>
                </a:cubicBezTo>
                <a:cubicBezTo>
                  <a:pt x="247" y="1212"/>
                  <a:pt x="273" y="1225"/>
                  <a:pt x="300" y="1232"/>
                </a:cubicBezTo>
                <a:cubicBezTo>
                  <a:pt x="313" y="1379"/>
                  <a:pt x="292" y="1533"/>
                  <a:pt x="340" y="1672"/>
                </a:cubicBezTo>
                <a:cubicBezTo>
                  <a:pt x="353" y="1710"/>
                  <a:pt x="420" y="1684"/>
                  <a:pt x="460" y="1692"/>
                </a:cubicBezTo>
                <a:cubicBezTo>
                  <a:pt x="560" y="1711"/>
                  <a:pt x="660" y="1732"/>
                  <a:pt x="760" y="1752"/>
                </a:cubicBezTo>
                <a:cubicBezTo>
                  <a:pt x="879" y="1776"/>
                  <a:pt x="1120" y="1812"/>
                  <a:pt x="1120" y="1812"/>
                </a:cubicBezTo>
                <a:cubicBezTo>
                  <a:pt x="1189" y="1789"/>
                  <a:pt x="1184" y="1804"/>
                  <a:pt x="1220" y="1732"/>
                </a:cubicBezTo>
                <a:cubicBezTo>
                  <a:pt x="1229" y="1713"/>
                  <a:pt x="1222" y="1682"/>
                  <a:pt x="1240" y="1672"/>
                </a:cubicBezTo>
                <a:cubicBezTo>
                  <a:pt x="1275" y="1652"/>
                  <a:pt x="1320" y="1659"/>
                  <a:pt x="1360" y="1652"/>
                </a:cubicBezTo>
                <a:cubicBezTo>
                  <a:pt x="1400" y="1625"/>
                  <a:pt x="1440" y="1599"/>
                  <a:pt x="1480" y="1572"/>
                </a:cubicBezTo>
                <a:cubicBezTo>
                  <a:pt x="1661" y="1451"/>
                  <a:pt x="1384" y="1557"/>
                  <a:pt x="1580" y="1492"/>
                </a:cubicBezTo>
                <a:cubicBezTo>
                  <a:pt x="1600" y="1472"/>
                  <a:pt x="1616" y="1448"/>
                  <a:pt x="1640" y="1432"/>
                </a:cubicBezTo>
                <a:cubicBezTo>
                  <a:pt x="1658" y="1420"/>
                  <a:pt x="1685" y="1427"/>
                  <a:pt x="1700" y="1412"/>
                </a:cubicBezTo>
                <a:cubicBezTo>
                  <a:pt x="1715" y="1397"/>
                  <a:pt x="1708" y="1370"/>
                  <a:pt x="1720" y="1352"/>
                </a:cubicBezTo>
                <a:cubicBezTo>
                  <a:pt x="1736" y="1328"/>
                  <a:pt x="1762" y="1314"/>
                  <a:pt x="1780" y="1292"/>
                </a:cubicBezTo>
                <a:cubicBezTo>
                  <a:pt x="1817" y="1248"/>
                  <a:pt x="1817" y="1209"/>
                  <a:pt x="1880" y="1192"/>
                </a:cubicBezTo>
                <a:cubicBezTo>
                  <a:pt x="1932" y="1178"/>
                  <a:pt x="1987" y="1179"/>
                  <a:pt x="2040" y="1172"/>
                </a:cubicBezTo>
                <a:cubicBezTo>
                  <a:pt x="2060" y="1165"/>
                  <a:pt x="2088" y="1170"/>
                  <a:pt x="2100" y="1152"/>
                </a:cubicBezTo>
                <a:cubicBezTo>
                  <a:pt x="2178" y="1035"/>
                  <a:pt x="2054" y="1066"/>
                  <a:pt x="2180" y="1012"/>
                </a:cubicBezTo>
                <a:cubicBezTo>
                  <a:pt x="2261" y="977"/>
                  <a:pt x="2356" y="980"/>
                  <a:pt x="2440" y="952"/>
                </a:cubicBezTo>
                <a:cubicBezTo>
                  <a:pt x="2477" y="915"/>
                  <a:pt x="2499" y="865"/>
                  <a:pt x="2540" y="832"/>
                </a:cubicBezTo>
                <a:cubicBezTo>
                  <a:pt x="2556" y="819"/>
                  <a:pt x="2579" y="814"/>
                  <a:pt x="2600" y="812"/>
                </a:cubicBezTo>
                <a:cubicBezTo>
                  <a:pt x="2740" y="800"/>
                  <a:pt x="2880" y="799"/>
                  <a:pt x="3020" y="792"/>
                </a:cubicBezTo>
                <a:cubicBezTo>
                  <a:pt x="3040" y="785"/>
                  <a:pt x="3065" y="787"/>
                  <a:pt x="3080" y="772"/>
                </a:cubicBezTo>
                <a:cubicBezTo>
                  <a:pt x="3095" y="757"/>
                  <a:pt x="3091" y="731"/>
                  <a:pt x="3100" y="712"/>
                </a:cubicBezTo>
                <a:cubicBezTo>
                  <a:pt x="3111" y="691"/>
                  <a:pt x="3123" y="669"/>
                  <a:pt x="3140" y="652"/>
                </a:cubicBezTo>
                <a:cubicBezTo>
                  <a:pt x="3186" y="606"/>
                  <a:pt x="3219" y="607"/>
                  <a:pt x="3280" y="592"/>
                </a:cubicBezTo>
                <a:cubicBezTo>
                  <a:pt x="3300" y="579"/>
                  <a:pt x="3319" y="563"/>
                  <a:pt x="3340" y="552"/>
                </a:cubicBezTo>
                <a:cubicBezTo>
                  <a:pt x="3359" y="543"/>
                  <a:pt x="3382" y="542"/>
                  <a:pt x="3400" y="532"/>
                </a:cubicBezTo>
                <a:cubicBezTo>
                  <a:pt x="3426" y="517"/>
                  <a:pt x="3505" y="447"/>
                  <a:pt x="3540" y="432"/>
                </a:cubicBezTo>
                <a:cubicBezTo>
                  <a:pt x="3672" y="373"/>
                  <a:pt x="3823" y="338"/>
                  <a:pt x="3960" y="292"/>
                </a:cubicBezTo>
                <a:cubicBezTo>
                  <a:pt x="3983" y="284"/>
                  <a:pt x="3999" y="263"/>
                  <a:pt x="4020" y="252"/>
                </a:cubicBezTo>
                <a:cubicBezTo>
                  <a:pt x="4039" y="243"/>
                  <a:pt x="4060" y="239"/>
                  <a:pt x="4080" y="232"/>
                </a:cubicBezTo>
                <a:cubicBezTo>
                  <a:pt x="4485" y="283"/>
                  <a:pt x="4893" y="283"/>
                  <a:pt x="5300" y="312"/>
                </a:cubicBezTo>
                <a:cubicBezTo>
                  <a:pt x="5352" y="469"/>
                  <a:pt x="5354" y="591"/>
                  <a:pt x="5260" y="732"/>
                </a:cubicBezTo>
                <a:cubicBezTo>
                  <a:pt x="5218" y="900"/>
                  <a:pt x="5203" y="921"/>
                  <a:pt x="5260" y="1092"/>
                </a:cubicBezTo>
                <a:cubicBezTo>
                  <a:pt x="5253" y="1112"/>
                  <a:pt x="5249" y="1133"/>
                  <a:pt x="5240" y="1152"/>
                </a:cubicBezTo>
                <a:cubicBezTo>
                  <a:pt x="5229" y="1173"/>
                  <a:pt x="5204" y="1188"/>
                  <a:pt x="5200" y="1212"/>
                </a:cubicBezTo>
                <a:cubicBezTo>
                  <a:pt x="5197" y="1233"/>
                  <a:pt x="5213" y="1252"/>
                  <a:pt x="5220" y="1272"/>
                </a:cubicBezTo>
                <a:cubicBezTo>
                  <a:pt x="5204" y="1352"/>
                  <a:pt x="5196" y="1429"/>
                  <a:pt x="5140" y="1492"/>
                </a:cubicBezTo>
                <a:cubicBezTo>
                  <a:pt x="5102" y="1534"/>
                  <a:pt x="5020" y="1612"/>
                  <a:pt x="5020" y="1612"/>
                </a:cubicBezTo>
                <a:cubicBezTo>
                  <a:pt x="5011" y="1640"/>
                  <a:pt x="4980" y="1727"/>
                  <a:pt x="4980" y="1752"/>
                </a:cubicBezTo>
                <a:cubicBezTo>
                  <a:pt x="4980" y="1866"/>
                  <a:pt x="5119" y="1919"/>
                  <a:pt x="5180" y="1992"/>
                </a:cubicBezTo>
                <a:cubicBezTo>
                  <a:pt x="5195" y="2010"/>
                  <a:pt x="5200" y="2039"/>
                  <a:pt x="5220" y="2052"/>
                </a:cubicBezTo>
                <a:cubicBezTo>
                  <a:pt x="5256" y="2074"/>
                  <a:pt x="5340" y="2092"/>
                  <a:pt x="5340" y="2092"/>
                </a:cubicBezTo>
                <a:cubicBezTo>
                  <a:pt x="5444" y="2247"/>
                  <a:pt x="5327" y="2107"/>
                  <a:pt x="5400" y="2092"/>
                </a:cubicBezTo>
                <a:cubicBezTo>
                  <a:pt x="5429" y="2086"/>
                  <a:pt x="5452" y="2121"/>
                  <a:pt x="5480" y="2132"/>
                </a:cubicBezTo>
                <a:cubicBezTo>
                  <a:pt x="5519" y="2148"/>
                  <a:pt x="5600" y="2172"/>
                  <a:pt x="5600" y="2172"/>
                </a:cubicBezTo>
                <a:cubicBezTo>
                  <a:pt x="5788" y="2125"/>
                  <a:pt x="5563" y="2172"/>
                  <a:pt x="5920" y="2172"/>
                </a:cubicBezTo>
                <a:cubicBezTo>
                  <a:pt x="5947" y="2172"/>
                  <a:pt x="5973" y="2155"/>
                  <a:pt x="6000" y="2152"/>
                </a:cubicBezTo>
                <a:cubicBezTo>
                  <a:pt x="6086" y="2142"/>
                  <a:pt x="6173" y="2139"/>
                  <a:pt x="6260" y="2132"/>
                </a:cubicBezTo>
                <a:cubicBezTo>
                  <a:pt x="6381" y="2162"/>
                  <a:pt x="6314" y="2143"/>
                  <a:pt x="6460" y="2192"/>
                </a:cubicBezTo>
                <a:cubicBezTo>
                  <a:pt x="6480" y="2199"/>
                  <a:pt x="6520" y="2212"/>
                  <a:pt x="6520" y="2212"/>
                </a:cubicBezTo>
                <a:cubicBezTo>
                  <a:pt x="6540" y="2192"/>
                  <a:pt x="6554" y="2164"/>
                  <a:pt x="6580" y="2152"/>
                </a:cubicBezTo>
                <a:cubicBezTo>
                  <a:pt x="6630" y="2129"/>
                  <a:pt x="6740" y="2112"/>
                  <a:pt x="6740" y="2112"/>
                </a:cubicBezTo>
                <a:cubicBezTo>
                  <a:pt x="6801" y="2021"/>
                  <a:pt x="6886" y="1979"/>
                  <a:pt x="6980" y="1932"/>
                </a:cubicBezTo>
                <a:cubicBezTo>
                  <a:pt x="7034" y="1851"/>
                  <a:pt x="7119" y="1786"/>
                  <a:pt x="7200" y="1732"/>
                </a:cubicBezTo>
                <a:cubicBezTo>
                  <a:pt x="7247" y="1591"/>
                  <a:pt x="7236" y="1439"/>
                  <a:pt x="7260" y="1292"/>
                </a:cubicBezTo>
                <a:cubicBezTo>
                  <a:pt x="7221" y="1176"/>
                  <a:pt x="7220" y="1052"/>
                  <a:pt x="7200" y="932"/>
                </a:cubicBezTo>
                <a:cubicBezTo>
                  <a:pt x="7224" y="791"/>
                  <a:pt x="7203" y="672"/>
                  <a:pt x="7180" y="532"/>
                </a:cubicBezTo>
                <a:cubicBezTo>
                  <a:pt x="7173" y="425"/>
                  <a:pt x="7171" y="318"/>
                  <a:pt x="7160" y="212"/>
                </a:cubicBezTo>
                <a:cubicBezTo>
                  <a:pt x="7157" y="185"/>
                  <a:pt x="7157" y="153"/>
                  <a:pt x="7140" y="132"/>
                </a:cubicBezTo>
                <a:cubicBezTo>
                  <a:pt x="7127" y="116"/>
                  <a:pt x="7101" y="115"/>
                  <a:pt x="7080" y="112"/>
                </a:cubicBezTo>
                <a:cubicBezTo>
                  <a:pt x="7020" y="102"/>
                  <a:pt x="6960" y="99"/>
                  <a:pt x="6900" y="92"/>
                </a:cubicBezTo>
                <a:cubicBezTo>
                  <a:pt x="6880" y="65"/>
                  <a:pt x="6871" y="24"/>
                  <a:pt x="6840" y="12"/>
                </a:cubicBezTo>
                <a:cubicBezTo>
                  <a:pt x="6808" y="0"/>
                  <a:pt x="6773" y="24"/>
                  <a:pt x="6740" y="32"/>
                </a:cubicBezTo>
                <a:cubicBezTo>
                  <a:pt x="6720" y="37"/>
                  <a:pt x="6700" y="47"/>
                  <a:pt x="6680" y="52"/>
                </a:cubicBezTo>
                <a:cubicBezTo>
                  <a:pt x="6647" y="60"/>
                  <a:pt x="6613" y="65"/>
                  <a:pt x="6580" y="72"/>
                </a:cubicBezTo>
                <a:cubicBezTo>
                  <a:pt x="6363" y="66"/>
                  <a:pt x="5903" y="106"/>
                  <a:pt x="5620" y="12"/>
                </a:cubicBezTo>
                <a:cubicBezTo>
                  <a:pt x="5052" y="37"/>
                  <a:pt x="4488" y="11"/>
                  <a:pt x="3920" y="32"/>
                </a:cubicBezTo>
                <a:cubicBezTo>
                  <a:pt x="3594" y="73"/>
                  <a:pt x="3264" y="66"/>
                  <a:pt x="2940" y="12"/>
                </a:cubicBezTo>
                <a:cubicBezTo>
                  <a:pt x="2727" y="23"/>
                  <a:pt x="2514" y="52"/>
                  <a:pt x="2300" y="52"/>
                </a:cubicBezTo>
                <a:cubicBezTo>
                  <a:pt x="2093" y="52"/>
                  <a:pt x="1887" y="21"/>
                  <a:pt x="1680" y="12"/>
                </a:cubicBezTo>
                <a:cubicBezTo>
                  <a:pt x="1525" y="31"/>
                  <a:pt x="1334" y="63"/>
                  <a:pt x="1200" y="152"/>
                </a:cubicBezTo>
                <a:cubicBezTo>
                  <a:pt x="1193" y="172"/>
                  <a:pt x="1186" y="192"/>
                  <a:pt x="1180" y="212"/>
                </a:cubicBezTo>
                <a:cubicBezTo>
                  <a:pt x="1166" y="265"/>
                  <a:pt x="1140" y="372"/>
                  <a:pt x="1140" y="372"/>
                </a:cubicBezTo>
                <a:cubicBezTo>
                  <a:pt x="1154" y="590"/>
                  <a:pt x="1178" y="796"/>
                  <a:pt x="1200" y="1012"/>
                </a:cubicBezTo>
                <a:cubicBezTo>
                  <a:pt x="1170" y="1219"/>
                  <a:pt x="1189" y="1106"/>
                  <a:pt x="1140" y="1352"/>
                </a:cubicBezTo>
                <a:cubicBezTo>
                  <a:pt x="1132" y="1393"/>
                  <a:pt x="1100" y="1472"/>
                  <a:pt x="1100" y="1472"/>
                </a:cubicBezTo>
                <a:cubicBezTo>
                  <a:pt x="1080" y="1465"/>
                  <a:pt x="1053" y="1468"/>
                  <a:pt x="1040" y="1452"/>
                </a:cubicBezTo>
                <a:cubicBezTo>
                  <a:pt x="976" y="1372"/>
                  <a:pt x="1055" y="1329"/>
                  <a:pt x="1100" y="1272"/>
                </a:cubicBezTo>
                <a:close/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92088" y="850900"/>
            <a:ext cx="8775700" cy="2087563"/>
          </a:xfrm>
          <a:noFill/>
          <a:ln/>
        </p:spPr>
        <p:txBody>
          <a:bodyPr/>
          <a:lstStyle/>
          <a:p>
            <a:pPr algn="just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Blip>
                <a:blip r:embed="rId2"/>
              </a:buBlip>
            </a:pPr>
            <a:r>
              <a:rPr lang="pl-PL" altLang="pl-PL" sz="2400" b="1">
                <a:latin typeface="Arial" charset="0"/>
              </a:rPr>
              <a:t>Pułapka wodna</a:t>
            </a:r>
            <a:r>
              <a:rPr lang="pl-PL" altLang="pl-PL" sz="2400">
                <a:latin typeface="Arial" charset="0"/>
              </a:rPr>
              <a:t> – parująca woda gwałtownie powiększa swą objętość (1 litr wody to 1720 l pary w ciągu sekundy, po pełnym odparowaniu), a powstająca para miesza się z warstwą podsufitową, która błyskawicznie opuszcza się do poziomu podłogi. Występuje poważne niebezpieczeństwo poparzeń jak i zatrucia.</a:t>
            </a:r>
          </a:p>
        </p:txBody>
      </p:sp>
      <p:sp>
        <p:nvSpPr>
          <p:cNvPr id="55300" name="Rectangle 4"/>
          <p:cNvSpPr>
            <a:spLocks noChangeArrowheads="1"/>
          </p:cNvSpPr>
          <p:nvPr/>
        </p:nvSpPr>
        <p:spPr bwMode="auto">
          <a:xfrm>
            <a:off x="0" y="200025"/>
            <a:ext cx="9144000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09600" indent="-6096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990600" indent="-5334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52600" indent="-381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209800" indent="-3810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6670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31242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5814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40386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buClr>
                <a:schemeClr val="tx1"/>
              </a:buClr>
              <a:buFont typeface="Wingdings" pitchFamily="2" charset="2"/>
              <a:buNone/>
            </a:pPr>
            <a:r>
              <a:rPr lang="pl-PL" altLang="pl-PL" sz="2800" b="1">
                <a:latin typeface="Arial" charset="0"/>
              </a:rPr>
              <a:t>Zjawiska towarzyszące pożarom</a:t>
            </a:r>
          </a:p>
        </p:txBody>
      </p:sp>
      <p:sp>
        <p:nvSpPr>
          <p:cNvPr id="55304" name="Text Box 8"/>
          <p:cNvSpPr txBox="1">
            <a:spLocks noChangeArrowheads="1"/>
          </p:cNvSpPr>
          <p:nvPr/>
        </p:nvSpPr>
        <p:spPr bwMode="auto">
          <a:xfrm>
            <a:off x="1692275" y="3292475"/>
            <a:ext cx="6192838" cy="33051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pl-PL" altLang="pl-PL" sz="1200"/>
          </a:p>
          <a:p>
            <a:endParaRPr lang="pl-PL" altLang="pl-PL" sz="1200"/>
          </a:p>
          <a:p>
            <a:endParaRPr lang="pl-PL" altLang="pl-PL" sz="1200"/>
          </a:p>
          <a:p>
            <a:endParaRPr lang="pl-PL" altLang="pl-PL" sz="1200"/>
          </a:p>
          <a:p>
            <a:endParaRPr lang="pl-PL" altLang="pl-PL" sz="1200"/>
          </a:p>
          <a:p>
            <a:endParaRPr lang="pl-PL" altLang="pl-PL" sz="1200"/>
          </a:p>
          <a:p>
            <a:endParaRPr lang="pl-PL" altLang="pl-PL" sz="1200"/>
          </a:p>
          <a:p>
            <a:endParaRPr lang="pl-PL" altLang="pl-PL" sz="1000" b="1"/>
          </a:p>
        </p:txBody>
      </p:sp>
      <p:sp>
        <p:nvSpPr>
          <p:cNvPr id="55305" name="Line 9"/>
          <p:cNvSpPr>
            <a:spLocks noChangeShapeType="1"/>
          </p:cNvSpPr>
          <p:nvPr/>
        </p:nvSpPr>
        <p:spPr bwMode="auto">
          <a:xfrm flipV="1">
            <a:off x="1692275" y="6146800"/>
            <a:ext cx="546100" cy="300038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55306" name="Freeform 10"/>
          <p:cNvSpPr>
            <a:spLocks/>
          </p:cNvSpPr>
          <p:nvPr/>
        </p:nvSpPr>
        <p:spPr bwMode="auto">
          <a:xfrm>
            <a:off x="5902325" y="5668963"/>
            <a:ext cx="1693863" cy="477837"/>
          </a:xfrm>
          <a:custGeom>
            <a:avLst/>
            <a:gdLst>
              <a:gd name="T0" fmla="*/ 76 w 1339"/>
              <a:gd name="T1" fmla="*/ 418 h 458"/>
              <a:gd name="T2" fmla="*/ 76 w 1339"/>
              <a:gd name="T3" fmla="*/ 298 h 458"/>
              <a:gd name="T4" fmla="*/ 136 w 1339"/>
              <a:gd name="T5" fmla="*/ 278 h 458"/>
              <a:gd name="T6" fmla="*/ 96 w 1339"/>
              <a:gd name="T7" fmla="*/ 118 h 458"/>
              <a:gd name="T8" fmla="*/ 176 w 1339"/>
              <a:gd name="T9" fmla="*/ 138 h 458"/>
              <a:gd name="T10" fmla="*/ 296 w 1339"/>
              <a:gd name="T11" fmla="*/ 138 h 458"/>
              <a:gd name="T12" fmla="*/ 256 w 1339"/>
              <a:gd name="T13" fmla="*/ 78 h 458"/>
              <a:gd name="T14" fmla="*/ 316 w 1339"/>
              <a:gd name="T15" fmla="*/ 18 h 458"/>
              <a:gd name="T16" fmla="*/ 396 w 1339"/>
              <a:gd name="T17" fmla="*/ 238 h 458"/>
              <a:gd name="T18" fmla="*/ 536 w 1339"/>
              <a:gd name="T19" fmla="*/ 238 h 458"/>
              <a:gd name="T20" fmla="*/ 516 w 1339"/>
              <a:gd name="T21" fmla="*/ 318 h 458"/>
              <a:gd name="T22" fmla="*/ 576 w 1339"/>
              <a:gd name="T23" fmla="*/ 258 h 458"/>
              <a:gd name="T24" fmla="*/ 636 w 1339"/>
              <a:gd name="T25" fmla="*/ 238 h 458"/>
              <a:gd name="T26" fmla="*/ 656 w 1339"/>
              <a:gd name="T27" fmla="*/ 378 h 458"/>
              <a:gd name="T28" fmla="*/ 916 w 1339"/>
              <a:gd name="T29" fmla="*/ 318 h 458"/>
              <a:gd name="T30" fmla="*/ 1076 w 1339"/>
              <a:gd name="T31" fmla="*/ 338 h 458"/>
              <a:gd name="T32" fmla="*/ 1236 w 1339"/>
              <a:gd name="T33" fmla="*/ 298 h 458"/>
              <a:gd name="T34" fmla="*/ 1156 w 1339"/>
              <a:gd name="T35" fmla="*/ 458 h 458"/>
              <a:gd name="T36" fmla="*/ 676 w 1339"/>
              <a:gd name="T37" fmla="*/ 458 h 458"/>
              <a:gd name="T38" fmla="*/ 396 w 1339"/>
              <a:gd name="T39" fmla="*/ 418 h 458"/>
              <a:gd name="T40" fmla="*/ 76 w 1339"/>
              <a:gd name="T41" fmla="*/ 418 h 4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339" h="458">
                <a:moveTo>
                  <a:pt x="76" y="418"/>
                </a:moveTo>
                <a:cubicBezTo>
                  <a:pt x="63" y="378"/>
                  <a:pt x="36" y="338"/>
                  <a:pt x="76" y="298"/>
                </a:cubicBezTo>
                <a:cubicBezTo>
                  <a:pt x="91" y="283"/>
                  <a:pt x="116" y="285"/>
                  <a:pt x="136" y="278"/>
                </a:cubicBezTo>
                <a:cubicBezTo>
                  <a:pt x="85" y="244"/>
                  <a:pt x="0" y="214"/>
                  <a:pt x="96" y="118"/>
                </a:cubicBezTo>
                <a:cubicBezTo>
                  <a:pt x="115" y="99"/>
                  <a:pt x="149" y="131"/>
                  <a:pt x="176" y="138"/>
                </a:cubicBezTo>
                <a:cubicBezTo>
                  <a:pt x="195" y="151"/>
                  <a:pt x="277" y="232"/>
                  <a:pt x="296" y="138"/>
                </a:cubicBezTo>
                <a:cubicBezTo>
                  <a:pt x="301" y="114"/>
                  <a:pt x="269" y="98"/>
                  <a:pt x="256" y="78"/>
                </a:cubicBezTo>
                <a:cubicBezTo>
                  <a:pt x="276" y="58"/>
                  <a:pt x="294" y="0"/>
                  <a:pt x="316" y="18"/>
                </a:cubicBezTo>
                <a:cubicBezTo>
                  <a:pt x="326" y="27"/>
                  <a:pt x="379" y="187"/>
                  <a:pt x="396" y="238"/>
                </a:cubicBezTo>
                <a:cubicBezTo>
                  <a:pt x="428" y="227"/>
                  <a:pt x="507" y="189"/>
                  <a:pt x="536" y="238"/>
                </a:cubicBezTo>
                <a:cubicBezTo>
                  <a:pt x="550" y="262"/>
                  <a:pt x="491" y="306"/>
                  <a:pt x="516" y="318"/>
                </a:cubicBezTo>
                <a:cubicBezTo>
                  <a:pt x="541" y="331"/>
                  <a:pt x="552" y="274"/>
                  <a:pt x="576" y="258"/>
                </a:cubicBezTo>
                <a:cubicBezTo>
                  <a:pt x="594" y="246"/>
                  <a:pt x="616" y="245"/>
                  <a:pt x="636" y="238"/>
                </a:cubicBezTo>
                <a:cubicBezTo>
                  <a:pt x="643" y="285"/>
                  <a:pt x="615" y="355"/>
                  <a:pt x="656" y="378"/>
                </a:cubicBezTo>
                <a:cubicBezTo>
                  <a:pt x="761" y="435"/>
                  <a:pt x="843" y="367"/>
                  <a:pt x="916" y="318"/>
                </a:cubicBezTo>
                <a:cubicBezTo>
                  <a:pt x="969" y="325"/>
                  <a:pt x="1022" y="341"/>
                  <a:pt x="1076" y="338"/>
                </a:cubicBezTo>
                <a:cubicBezTo>
                  <a:pt x="1131" y="335"/>
                  <a:pt x="1188" y="271"/>
                  <a:pt x="1236" y="298"/>
                </a:cubicBezTo>
                <a:cubicBezTo>
                  <a:pt x="1339" y="357"/>
                  <a:pt x="1174" y="446"/>
                  <a:pt x="1156" y="458"/>
                </a:cubicBezTo>
                <a:cubicBezTo>
                  <a:pt x="954" y="391"/>
                  <a:pt x="1180" y="458"/>
                  <a:pt x="676" y="458"/>
                </a:cubicBezTo>
                <a:cubicBezTo>
                  <a:pt x="56" y="458"/>
                  <a:pt x="784" y="436"/>
                  <a:pt x="396" y="418"/>
                </a:cubicBezTo>
                <a:cubicBezTo>
                  <a:pt x="289" y="413"/>
                  <a:pt x="183" y="418"/>
                  <a:pt x="76" y="418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55307" name="Freeform 11"/>
          <p:cNvSpPr>
            <a:spLocks/>
          </p:cNvSpPr>
          <p:nvPr/>
        </p:nvSpPr>
        <p:spPr bwMode="auto">
          <a:xfrm>
            <a:off x="1754188" y="3141663"/>
            <a:ext cx="6130925" cy="3005137"/>
          </a:xfrm>
          <a:custGeom>
            <a:avLst/>
            <a:gdLst>
              <a:gd name="T0" fmla="*/ 4339 w 4635"/>
              <a:gd name="T1" fmla="*/ 2820 h 2880"/>
              <a:gd name="T2" fmla="*/ 4379 w 4635"/>
              <a:gd name="T3" fmla="*/ 2540 h 2880"/>
              <a:gd name="T4" fmla="*/ 4439 w 4635"/>
              <a:gd name="T5" fmla="*/ 2520 h 2880"/>
              <a:gd name="T6" fmla="*/ 4519 w 4635"/>
              <a:gd name="T7" fmla="*/ 2260 h 2880"/>
              <a:gd name="T8" fmla="*/ 4519 w 4635"/>
              <a:gd name="T9" fmla="*/ 1940 h 2880"/>
              <a:gd name="T10" fmla="*/ 4599 w 4635"/>
              <a:gd name="T11" fmla="*/ 1760 h 2880"/>
              <a:gd name="T12" fmla="*/ 4559 w 4635"/>
              <a:gd name="T13" fmla="*/ 1640 h 2880"/>
              <a:gd name="T14" fmla="*/ 4539 w 4635"/>
              <a:gd name="T15" fmla="*/ 1580 h 2880"/>
              <a:gd name="T16" fmla="*/ 4619 w 4635"/>
              <a:gd name="T17" fmla="*/ 1300 h 2880"/>
              <a:gd name="T18" fmla="*/ 4559 w 4635"/>
              <a:gd name="T19" fmla="*/ 940 h 2880"/>
              <a:gd name="T20" fmla="*/ 4599 w 4635"/>
              <a:gd name="T21" fmla="*/ 640 h 2880"/>
              <a:gd name="T22" fmla="*/ 4579 w 4635"/>
              <a:gd name="T23" fmla="*/ 580 h 2880"/>
              <a:gd name="T24" fmla="*/ 4459 w 4635"/>
              <a:gd name="T25" fmla="*/ 520 h 2880"/>
              <a:gd name="T26" fmla="*/ 4439 w 4635"/>
              <a:gd name="T27" fmla="*/ 360 h 2880"/>
              <a:gd name="T28" fmla="*/ 4239 w 4635"/>
              <a:gd name="T29" fmla="*/ 320 h 2880"/>
              <a:gd name="T30" fmla="*/ 4079 w 4635"/>
              <a:gd name="T31" fmla="*/ 340 h 2880"/>
              <a:gd name="T32" fmla="*/ 1959 w 4635"/>
              <a:gd name="T33" fmla="*/ 280 h 2880"/>
              <a:gd name="T34" fmla="*/ 219 w 4635"/>
              <a:gd name="T35" fmla="*/ 320 h 2880"/>
              <a:gd name="T36" fmla="*/ 139 w 4635"/>
              <a:gd name="T37" fmla="*/ 440 h 2880"/>
              <a:gd name="T38" fmla="*/ 39 w 4635"/>
              <a:gd name="T39" fmla="*/ 820 h 2880"/>
              <a:gd name="T40" fmla="*/ 59 w 4635"/>
              <a:gd name="T41" fmla="*/ 1020 h 2880"/>
              <a:gd name="T42" fmla="*/ 59 w 4635"/>
              <a:gd name="T43" fmla="*/ 1240 h 2880"/>
              <a:gd name="T44" fmla="*/ 139 w 4635"/>
              <a:gd name="T45" fmla="*/ 1420 h 2880"/>
              <a:gd name="T46" fmla="*/ 199 w 4635"/>
              <a:gd name="T47" fmla="*/ 1720 h 2880"/>
              <a:gd name="T48" fmla="*/ 319 w 4635"/>
              <a:gd name="T49" fmla="*/ 1680 h 2880"/>
              <a:gd name="T50" fmla="*/ 359 w 4635"/>
              <a:gd name="T51" fmla="*/ 1620 h 2880"/>
              <a:gd name="T52" fmla="*/ 379 w 4635"/>
              <a:gd name="T53" fmla="*/ 1560 h 2880"/>
              <a:gd name="T54" fmla="*/ 439 w 4635"/>
              <a:gd name="T55" fmla="*/ 1580 h 2880"/>
              <a:gd name="T56" fmla="*/ 639 w 4635"/>
              <a:gd name="T57" fmla="*/ 1600 h 2880"/>
              <a:gd name="T58" fmla="*/ 699 w 4635"/>
              <a:gd name="T59" fmla="*/ 1660 h 2880"/>
              <a:gd name="T60" fmla="*/ 799 w 4635"/>
              <a:gd name="T61" fmla="*/ 1640 h 2880"/>
              <a:gd name="T62" fmla="*/ 1079 w 4635"/>
              <a:gd name="T63" fmla="*/ 1620 h 2880"/>
              <a:gd name="T64" fmla="*/ 1179 w 4635"/>
              <a:gd name="T65" fmla="*/ 1600 h 2880"/>
              <a:gd name="T66" fmla="*/ 1359 w 4635"/>
              <a:gd name="T67" fmla="*/ 1600 h 2880"/>
              <a:gd name="T68" fmla="*/ 1399 w 4635"/>
              <a:gd name="T69" fmla="*/ 1540 h 2880"/>
              <a:gd name="T70" fmla="*/ 1619 w 4635"/>
              <a:gd name="T71" fmla="*/ 1520 h 2880"/>
              <a:gd name="T72" fmla="*/ 1679 w 4635"/>
              <a:gd name="T73" fmla="*/ 1500 h 2880"/>
              <a:gd name="T74" fmla="*/ 1859 w 4635"/>
              <a:gd name="T75" fmla="*/ 1480 h 2880"/>
              <a:gd name="T76" fmla="*/ 2059 w 4635"/>
              <a:gd name="T77" fmla="*/ 1500 h 2880"/>
              <a:gd name="T78" fmla="*/ 2539 w 4635"/>
              <a:gd name="T79" fmla="*/ 1680 h 2880"/>
              <a:gd name="T80" fmla="*/ 2679 w 4635"/>
              <a:gd name="T81" fmla="*/ 1720 h 2880"/>
              <a:gd name="T82" fmla="*/ 3199 w 4635"/>
              <a:gd name="T83" fmla="*/ 1780 h 2880"/>
              <a:gd name="T84" fmla="*/ 3239 w 4635"/>
              <a:gd name="T85" fmla="*/ 1840 h 2880"/>
              <a:gd name="T86" fmla="*/ 3299 w 4635"/>
              <a:gd name="T87" fmla="*/ 1900 h 2880"/>
              <a:gd name="T88" fmla="*/ 3359 w 4635"/>
              <a:gd name="T89" fmla="*/ 2480 h 2880"/>
              <a:gd name="T90" fmla="*/ 3439 w 4635"/>
              <a:gd name="T91" fmla="*/ 2660 h 2880"/>
              <a:gd name="T92" fmla="*/ 3479 w 4635"/>
              <a:gd name="T93" fmla="*/ 2540 h 2880"/>
              <a:gd name="T94" fmla="*/ 3739 w 4635"/>
              <a:gd name="T95" fmla="*/ 2780 h 2880"/>
              <a:gd name="T96" fmla="*/ 3779 w 4635"/>
              <a:gd name="T97" fmla="*/ 2720 h 2880"/>
              <a:gd name="T98" fmla="*/ 3999 w 4635"/>
              <a:gd name="T99" fmla="*/ 2880 h 2880"/>
              <a:gd name="T100" fmla="*/ 4339 w 4635"/>
              <a:gd name="T101" fmla="*/ 2820 h 28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4635" h="2880">
                <a:moveTo>
                  <a:pt x="4339" y="2820"/>
                </a:moveTo>
                <a:cubicBezTo>
                  <a:pt x="4362" y="2729"/>
                  <a:pt x="4347" y="2629"/>
                  <a:pt x="4379" y="2540"/>
                </a:cubicBezTo>
                <a:cubicBezTo>
                  <a:pt x="4386" y="2520"/>
                  <a:pt x="4419" y="2527"/>
                  <a:pt x="4439" y="2520"/>
                </a:cubicBezTo>
                <a:cubicBezTo>
                  <a:pt x="4496" y="2435"/>
                  <a:pt x="4502" y="2362"/>
                  <a:pt x="4519" y="2260"/>
                </a:cubicBezTo>
                <a:cubicBezTo>
                  <a:pt x="4488" y="2106"/>
                  <a:pt x="4488" y="2155"/>
                  <a:pt x="4519" y="1940"/>
                </a:cubicBezTo>
                <a:cubicBezTo>
                  <a:pt x="4528" y="1874"/>
                  <a:pt x="4578" y="1823"/>
                  <a:pt x="4599" y="1760"/>
                </a:cubicBezTo>
                <a:cubicBezTo>
                  <a:pt x="4586" y="1720"/>
                  <a:pt x="4572" y="1680"/>
                  <a:pt x="4559" y="1640"/>
                </a:cubicBezTo>
                <a:cubicBezTo>
                  <a:pt x="4552" y="1620"/>
                  <a:pt x="4539" y="1580"/>
                  <a:pt x="4539" y="1580"/>
                </a:cubicBezTo>
                <a:cubicBezTo>
                  <a:pt x="4555" y="1452"/>
                  <a:pt x="4553" y="1399"/>
                  <a:pt x="4619" y="1300"/>
                </a:cubicBezTo>
                <a:cubicBezTo>
                  <a:pt x="4601" y="1176"/>
                  <a:pt x="4575" y="1065"/>
                  <a:pt x="4559" y="940"/>
                </a:cubicBezTo>
                <a:cubicBezTo>
                  <a:pt x="4622" y="750"/>
                  <a:pt x="4635" y="804"/>
                  <a:pt x="4599" y="640"/>
                </a:cubicBezTo>
                <a:cubicBezTo>
                  <a:pt x="4594" y="619"/>
                  <a:pt x="4592" y="596"/>
                  <a:pt x="4579" y="580"/>
                </a:cubicBezTo>
                <a:cubicBezTo>
                  <a:pt x="4551" y="545"/>
                  <a:pt x="4499" y="533"/>
                  <a:pt x="4459" y="520"/>
                </a:cubicBezTo>
                <a:cubicBezTo>
                  <a:pt x="4452" y="467"/>
                  <a:pt x="4457" y="411"/>
                  <a:pt x="4439" y="360"/>
                </a:cubicBezTo>
                <a:cubicBezTo>
                  <a:pt x="4402" y="258"/>
                  <a:pt x="4313" y="310"/>
                  <a:pt x="4239" y="320"/>
                </a:cubicBezTo>
                <a:cubicBezTo>
                  <a:pt x="4186" y="327"/>
                  <a:pt x="4132" y="333"/>
                  <a:pt x="4079" y="340"/>
                </a:cubicBezTo>
                <a:cubicBezTo>
                  <a:pt x="3239" y="305"/>
                  <a:pt x="3090" y="294"/>
                  <a:pt x="1959" y="280"/>
                </a:cubicBezTo>
                <a:cubicBezTo>
                  <a:pt x="1393" y="229"/>
                  <a:pt x="700" y="0"/>
                  <a:pt x="219" y="320"/>
                </a:cubicBezTo>
                <a:cubicBezTo>
                  <a:pt x="192" y="360"/>
                  <a:pt x="154" y="394"/>
                  <a:pt x="139" y="440"/>
                </a:cubicBezTo>
                <a:cubicBezTo>
                  <a:pt x="97" y="566"/>
                  <a:pt x="81" y="694"/>
                  <a:pt x="39" y="820"/>
                </a:cubicBezTo>
                <a:cubicBezTo>
                  <a:pt x="46" y="887"/>
                  <a:pt x="59" y="953"/>
                  <a:pt x="59" y="1020"/>
                </a:cubicBezTo>
                <a:cubicBezTo>
                  <a:pt x="59" y="1377"/>
                  <a:pt x="0" y="827"/>
                  <a:pt x="59" y="1240"/>
                </a:cubicBezTo>
                <a:cubicBezTo>
                  <a:pt x="85" y="1422"/>
                  <a:pt x="27" y="1383"/>
                  <a:pt x="139" y="1420"/>
                </a:cubicBezTo>
                <a:cubicBezTo>
                  <a:pt x="144" y="1454"/>
                  <a:pt x="174" y="1701"/>
                  <a:pt x="199" y="1720"/>
                </a:cubicBezTo>
                <a:cubicBezTo>
                  <a:pt x="233" y="1745"/>
                  <a:pt x="319" y="1680"/>
                  <a:pt x="319" y="1680"/>
                </a:cubicBezTo>
                <a:cubicBezTo>
                  <a:pt x="332" y="1660"/>
                  <a:pt x="348" y="1641"/>
                  <a:pt x="359" y="1620"/>
                </a:cubicBezTo>
                <a:cubicBezTo>
                  <a:pt x="368" y="1601"/>
                  <a:pt x="360" y="1569"/>
                  <a:pt x="379" y="1560"/>
                </a:cubicBezTo>
                <a:cubicBezTo>
                  <a:pt x="398" y="1551"/>
                  <a:pt x="419" y="1573"/>
                  <a:pt x="439" y="1580"/>
                </a:cubicBezTo>
                <a:cubicBezTo>
                  <a:pt x="525" y="1551"/>
                  <a:pt x="556" y="1572"/>
                  <a:pt x="639" y="1600"/>
                </a:cubicBezTo>
                <a:cubicBezTo>
                  <a:pt x="659" y="1620"/>
                  <a:pt x="672" y="1653"/>
                  <a:pt x="699" y="1660"/>
                </a:cubicBezTo>
                <a:cubicBezTo>
                  <a:pt x="732" y="1668"/>
                  <a:pt x="765" y="1644"/>
                  <a:pt x="799" y="1640"/>
                </a:cubicBezTo>
                <a:cubicBezTo>
                  <a:pt x="892" y="1630"/>
                  <a:pt x="986" y="1627"/>
                  <a:pt x="1079" y="1620"/>
                </a:cubicBezTo>
                <a:cubicBezTo>
                  <a:pt x="1112" y="1613"/>
                  <a:pt x="1145" y="1600"/>
                  <a:pt x="1179" y="1600"/>
                </a:cubicBezTo>
                <a:cubicBezTo>
                  <a:pt x="1390" y="1600"/>
                  <a:pt x="1224" y="1645"/>
                  <a:pt x="1359" y="1600"/>
                </a:cubicBezTo>
                <a:cubicBezTo>
                  <a:pt x="1372" y="1580"/>
                  <a:pt x="1376" y="1547"/>
                  <a:pt x="1399" y="1540"/>
                </a:cubicBezTo>
                <a:cubicBezTo>
                  <a:pt x="1469" y="1518"/>
                  <a:pt x="1546" y="1530"/>
                  <a:pt x="1619" y="1520"/>
                </a:cubicBezTo>
                <a:cubicBezTo>
                  <a:pt x="1640" y="1517"/>
                  <a:pt x="1658" y="1503"/>
                  <a:pt x="1679" y="1500"/>
                </a:cubicBezTo>
                <a:cubicBezTo>
                  <a:pt x="1739" y="1490"/>
                  <a:pt x="1799" y="1487"/>
                  <a:pt x="1859" y="1480"/>
                </a:cubicBezTo>
                <a:cubicBezTo>
                  <a:pt x="1926" y="1487"/>
                  <a:pt x="1995" y="1481"/>
                  <a:pt x="2059" y="1500"/>
                </a:cubicBezTo>
                <a:cubicBezTo>
                  <a:pt x="2223" y="1548"/>
                  <a:pt x="2375" y="1633"/>
                  <a:pt x="2539" y="1680"/>
                </a:cubicBezTo>
                <a:cubicBezTo>
                  <a:pt x="2586" y="1693"/>
                  <a:pt x="2632" y="1707"/>
                  <a:pt x="2679" y="1720"/>
                </a:cubicBezTo>
                <a:cubicBezTo>
                  <a:pt x="2884" y="1857"/>
                  <a:pt x="2604" y="1685"/>
                  <a:pt x="3199" y="1780"/>
                </a:cubicBezTo>
                <a:cubicBezTo>
                  <a:pt x="3223" y="1784"/>
                  <a:pt x="3224" y="1822"/>
                  <a:pt x="3239" y="1840"/>
                </a:cubicBezTo>
                <a:cubicBezTo>
                  <a:pt x="3257" y="1862"/>
                  <a:pt x="3279" y="1880"/>
                  <a:pt x="3299" y="1900"/>
                </a:cubicBezTo>
                <a:cubicBezTo>
                  <a:pt x="3383" y="2236"/>
                  <a:pt x="3311" y="1903"/>
                  <a:pt x="3359" y="2480"/>
                </a:cubicBezTo>
                <a:cubicBezTo>
                  <a:pt x="3364" y="2544"/>
                  <a:pt x="3419" y="2599"/>
                  <a:pt x="3439" y="2660"/>
                </a:cubicBezTo>
                <a:cubicBezTo>
                  <a:pt x="3452" y="2620"/>
                  <a:pt x="3449" y="2510"/>
                  <a:pt x="3479" y="2540"/>
                </a:cubicBezTo>
                <a:cubicBezTo>
                  <a:pt x="3588" y="2649"/>
                  <a:pt x="3588" y="2730"/>
                  <a:pt x="3739" y="2780"/>
                </a:cubicBezTo>
                <a:cubicBezTo>
                  <a:pt x="3752" y="2760"/>
                  <a:pt x="3755" y="2716"/>
                  <a:pt x="3779" y="2720"/>
                </a:cubicBezTo>
                <a:cubicBezTo>
                  <a:pt x="3923" y="2746"/>
                  <a:pt x="3941" y="2793"/>
                  <a:pt x="3999" y="2880"/>
                </a:cubicBezTo>
                <a:cubicBezTo>
                  <a:pt x="4189" y="2817"/>
                  <a:pt x="4077" y="2844"/>
                  <a:pt x="4339" y="2820"/>
                </a:cubicBezTo>
                <a:close/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55308" name="AutoShape 12"/>
          <p:cNvSpPr>
            <a:spLocks noChangeArrowheads="1"/>
          </p:cNvSpPr>
          <p:nvPr/>
        </p:nvSpPr>
        <p:spPr bwMode="auto">
          <a:xfrm>
            <a:off x="2603500" y="4343400"/>
            <a:ext cx="2549525" cy="1352550"/>
          </a:xfrm>
          <a:prstGeom prst="cloudCallout">
            <a:avLst>
              <a:gd name="adj1" fmla="val -30806"/>
              <a:gd name="adj2" fmla="val 69986"/>
            </a:avLst>
          </a:prstGeom>
          <a:solidFill>
            <a:srgbClr val="CC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l-PL" altLang="pl-PL"/>
          </a:p>
        </p:txBody>
      </p:sp>
      <p:sp>
        <p:nvSpPr>
          <p:cNvPr id="55309" name="Line 13"/>
          <p:cNvSpPr>
            <a:spLocks noChangeShapeType="1"/>
          </p:cNvSpPr>
          <p:nvPr/>
        </p:nvSpPr>
        <p:spPr bwMode="auto">
          <a:xfrm flipV="1">
            <a:off x="2238375" y="5395913"/>
            <a:ext cx="728663" cy="7508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55310" name="Line 14"/>
          <p:cNvSpPr>
            <a:spLocks noChangeShapeType="1"/>
          </p:cNvSpPr>
          <p:nvPr/>
        </p:nvSpPr>
        <p:spPr bwMode="auto">
          <a:xfrm flipV="1">
            <a:off x="2238375" y="5545138"/>
            <a:ext cx="911225" cy="6016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55311" name="Line 15"/>
          <p:cNvSpPr>
            <a:spLocks noChangeShapeType="1"/>
          </p:cNvSpPr>
          <p:nvPr/>
        </p:nvSpPr>
        <p:spPr bwMode="auto">
          <a:xfrm flipV="1">
            <a:off x="2238375" y="5846763"/>
            <a:ext cx="911225" cy="3000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55312" name="Line 16"/>
          <p:cNvSpPr>
            <a:spLocks noChangeShapeType="1"/>
          </p:cNvSpPr>
          <p:nvPr/>
        </p:nvSpPr>
        <p:spPr bwMode="auto">
          <a:xfrm>
            <a:off x="5153025" y="4194175"/>
            <a:ext cx="0" cy="75088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55313" name="Line 17"/>
          <p:cNvSpPr>
            <a:spLocks noChangeShapeType="1"/>
          </p:cNvSpPr>
          <p:nvPr/>
        </p:nvSpPr>
        <p:spPr bwMode="auto">
          <a:xfrm>
            <a:off x="4241800" y="4194175"/>
            <a:ext cx="0" cy="75088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55314" name="Line 18"/>
          <p:cNvSpPr>
            <a:spLocks noChangeShapeType="1"/>
          </p:cNvSpPr>
          <p:nvPr/>
        </p:nvSpPr>
        <p:spPr bwMode="auto">
          <a:xfrm>
            <a:off x="3332163" y="4194175"/>
            <a:ext cx="0" cy="75088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55315" name="Line 19"/>
          <p:cNvSpPr>
            <a:spLocks noChangeShapeType="1"/>
          </p:cNvSpPr>
          <p:nvPr/>
        </p:nvSpPr>
        <p:spPr bwMode="auto">
          <a:xfrm flipV="1">
            <a:off x="2784475" y="4194175"/>
            <a:ext cx="0" cy="600075"/>
          </a:xfrm>
          <a:prstGeom prst="line">
            <a:avLst/>
          </a:prstGeom>
          <a:noFill/>
          <a:ln w="28575">
            <a:solidFill>
              <a:srgbClr val="000000"/>
            </a:solidFill>
            <a:prstDash val="dash"/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55316" name="Line 20"/>
          <p:cNvSpPr>
            <a:spLocks noChangeShapeType="1"/>
          </p:cNvSpPr>
          <p:nvPr/>
        </p:nvSpPr>
        <p:spPr bwMode="auto">
          <a:xfrm flipV="1">
            <a:off x="3695700" y="4194175"/>
            <a:ext cx="0" cy="600075"/>
          </a:xfrm>
          <a:prstGeom prst="line">
            <a:avLst/>
          </a:prstGeom>
          <a:noFill/>
          <a:ln w="28575">
            <a:solidFill>
              <a:srgbClr val="000000"/>
            </a:solidFill>
            <a:prstDash val="dash"/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55317" name="Line 21"/>
          <p:cNvSpPr>
            <a:spLocks noChangeShapeType="1"/>
          </p:cNvSpPr>
          <p:nvPr/>
        </p:nvSpPr>
        <p:spPr bwMode="auto">
          <a:xfrm flipV="1">
            <a:off x="4606925" y="4194175"/>
            <a:ext cx="0" cy="600075"/>
          </a:xfrm>
          <a:prstGeom prst="line">
            <a:avLst/>
          </a:prstGeom>
          <a:noFill/>
          <a:ln w="28575">
            <a:solidFill>
              <a:srgbClr val="000000"/>
            </a:solidFill>
            <a:prstDash val="dash"/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55318" name="Rectangle 22"/>
          <p:cNvSpPr>
            <a:spLocks noChangeArrowheads="1"/>
          </p:cNvSpPr>
          <p:nvPr/>
        </p:nvSpPr>
        <p:spPr bwMode="auto">
          <a:xfrm>
            <a:off x="6000750" y="6146800"/>
            <a:ext cx="1450975" cy="4508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55319" name="Line 23"/>
          <p:cNvSpPr>
            <a:spLocks noChangeShapeType="1"/>
          </p:cNvSpPr>
          <p:nvPr/>
        </p:nvSpPr>
        <p:spPr bwMode="auto">
          <a:xfrm>
            <a:off x="1692275" y="3284538"/>
            <a:ext cx="619283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55320" name="Line 24"/>
          <p:cNvSpPr>
            <a:spLocks noChangeShapeType="1"/>
          </p:cNvSpPr>
          <p:nvPr/>
        </p:nvSpPr>
        <p:spPr bwMode="auto">
          <a:xfrm>
            <a:off x="7885113" y="3284538"/>
            <a:ext cx="0" cy="33131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55321" name="Line 25"/>
          <p:cNvSpPr>
            <a:spLocks noChangeShapeType="1"/>
          </p:cNvSpPr>
          <p:nvPr/>
        </p:nvSpPr>
        <p:spPr bwMode="auto">
          <a:xfrm>
            <a:off x="1692275" y="3284538"/>
            <a:ext cx="0" cy="22320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55322" name="Text Box 26"/>
          <p:cNvSpPr txBox="1">
            <a:spLocks noChangeArrowheads="1"/>
          </p:cNvSpPr>
          <p:nvPr/>
        </p:nvSpPr>
        <p:spPr bwMode="auto">
          <a:xfrm>
            <a:off x="1692275" y="5013325"/>
            <a:ext cx="165576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l-PL" altLang="pl-PL" sz="2000" b="1"/>
              <a:t>wzrost</a:t>
            </a:r>
          </a:p>
          <a:p>
            <a:r>
              <a:rPr lang="pl-PL" altLang="pl-PL" sz="2000" b="1"/>
              <a:t>ciśnienia</a:t>
            </a:r>
          </a:p>
        </p:txBody>
      </p:sp>
      <p:sp>
        <p:nvSpPr>
          <p:cNvPr id="55323" name="Text Box 27"/>
          <p:cNvSpPr txBox="1">
            <a:spLocks noChangeArrowheads="1"/>
          </p:cNvSpPr>
          <p:nvPr/>
        </p:nvSpPr>
        <p:spPr bwMode="auto">
          <a:xfrm>
            <a:off x="4427538" y="5446713"/>
            <a:ext cx="1655762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l-PL" altLang="pl-PL" sz="2000" b="1"/>
              <a:t>obniżenie</a:t>
            </a:r>
          </a:p>
          <a:p>
            <a:r>
              <a:rPr lang="pl-PL" altLang="pl-PL" sz="2000" b="1"/>
              <a:t>strefy</a:t>
            </a:r>
          </a:p>
          <a:p>
            <a:r>
              <a:rPr lang="pl-PL" altLang="pl-PL" sz="2000" b="1"/>
              <a:t>podsufitowej</a:t>
            </a:r>
          </a:p>
        </p:txBody>
      </p:sp>
      <p:sp>
        <p:nvSpPr>
          <p:cNvPr id="55324" name="Line 28"/>
          <p:cNvSpPr>
            <a:spLocks noChangeShapeType="1"/>
          </p:cNvSpPr>
          <p:nvPr/>
        </p:nvSpPr>
        <p:spPr bwMode="auto">
          <a:xfrm>
            <a:off x="1692275" y="6597650"/>
            <a:ext cx="619283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8" name="Rectangle 4"/>
          <p:cNvSpPr>
            <a:spLocks noChangeArrowheads="1"/>
          </p:cNvSpPr>
          <p:nvPr/>
        </p:nvSpPr>
        <p:spPr bwMode="auto">
          <a:xfrm>
            <a:off x="179388" y="593725"/>
            <a:ext cx="8789987" cy="1220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>
              <a:buClr>
                <a:schemeClr val="accent2"/>
              </a:buClr>
              <a:buFont typeface="Wingdings" pitchFamily="2" charset="2"/>
              <a:buBlip>
                <a:blip r:embed="rId2"/>
              </a:buBlip>
            </a:pPr>
            <a:r>
              <a:rPr lang="pl-PL" altLang="pl-PL" sz="2400" b="1">
                <a:latin typeface="Arial" charset="0"/>
              </a:rPr>
              <a:t>Płomienie pełzające</a:t>
            </a:r>
            <a:r>
              <a:rPr lang="pl-PL" altLang="pl-PL" sz="2400">
                <a:latin typeface="Arial" charset="0"/>
              </a:rPr>
              <a:t> – płomień może „podnieść się” </a:t>
            </a:r>
            <a:br>
              <a:rPr lang="pl-PL" altLang="pl-PL" sz="2400">
                <a:latin typeface="Arial" charset="0"/>
              </a:rPr>
            </a:br>
            <a:r>
              <a:rPr lang="pl-PL" altLang="pl-PL" sz="2400">
                <a:latin typeface="Arial" charset="0"/>
              </a:rPr>
              <a:t>i sięgając strefy podsufitowej może przenieść się ku wyjściu, za plecy strażaków, odcinając możliwość wycofania się. </a:t>
            </a:r>
          </a:p>
        </p:txBody>
      </p:sp>
      <p:sp>
        <p:nvSpPr>
          <p:cNvPr id="113670" name="Text Box 6"/>
          <p:cNvSpPr txBox="1">
            <a:spLocks noChangeArrowheads="1"/>
          </p:cNvSpPr>
          <p:nvPr/>
        </p:nvSpPr>
        <p:spPr bwMode="auto">
          <a:xfrm>
            <a:off x="1020763" y="1989138"/>
            <a:ext cx="7151687" cy="411003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pl-PL" altLang="pl-PL" sz="1200"/>
          </a:p>
          <a:p>
            <a:endParaRPr lang="pl-PL" altLang="pl-PL" sz="1200"/>
          </a:p>
          <a:p>
            <a:endParaRPr lang="pl-PL" altLang="pl-PL" sz="1200"/>
          </a:p>
          <a:p>
            <a:endParaRPr lang="pl-PL" altLang="pl-PL" sz="1200"/>
          </a:p>
          <a:p>
            <a:endParaRPr lang="pl-PL" altLang="pl-PL" sz="1200"/>
          </a:p>
          <a:p>
            <a:endParaRPr lang="pl-PL" altLang="pl-PL" sz="1200"/>
          </a:p>
          <a:p>
            <a:endParaRPr lang="pl-PL" altLang="pl-PL" sz="1200"/>
          </a:p>
          <a:p>
            <a:endParaRPr lang="pl-PL" altLang="pl-PL" sz="1200"/>
          </a:p>
          <a:p>
            <a:endParaRPr lang="pl-PL" altLang="pl-PL" sz="1200"/>
          </a:p>
          <a:p>
            <a:endParaRPr lang="pl-PL" altLang="pl-PL" sz="1200"/>
          </a:p>
          <a:p>
            <a:endParaRPr lang="pl-PL" altLang="pl-PL" sz="1200"/>
          </a:p>
          <a:p>
            <a:endParaRPr lang="pl-PL" altLang="pl-PL" sz="1200"/>
          </a:p>
          <a:p>
            <a:r>
              <a:rPr lang="pl-PL" altLang="pl-PL" sz="1200" b="1"/>
              <a:t>             </a:t>
            </a:r>
            <a:endParaRPr lang="pl-PL" altLang="pl-PL"/>
          </a:p>
        </p:txBody>
      </p:sp>
      <p:sp>
        <p:nvSpPr>
          <p:cNvPr id="113671" name="Text Box 7"/>
          <p:cNvSpPr txBox="1">
            <a:spLocks noChangeArrowheads="1"/>
          </p:cNvSpPr>
          <p:nvPr/>
        </p:nvSpPr>
        <p:spPr bwMode="auto">
          <a:xfrm>
            <a:off x="5857875" y="5538788"/>
            <a:ext cx="1682750" cy="560387"/>
          </a:xfrm>
          <a:prstGeom prst="rect">
            <a:avLst/>
          </a:prstGeom>
          <a:solidFill>
            <a:srgbClr val="FFFF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pl-PL" altLang="pl-PL"/>
          </a:p>
        </p:txBody>
      </p:sp>
      <p:sp>
        <p:nvSpPr>
          <p:cNvPr id="113672" name="Freeform 8"/>
          <p:cNvSpPr>
            <a:spLocks/>
          </p:cNvSpPr>
          <p:nvPr/>
        </p:nvSpPr>
        <p:spPr bwMode="auto">
          <a:xfrm>
            <a:off x="1023938" y="2149475"/>
            <a:ext cx="6932612" cy="3576638"/>
          </a:xfrm>
          <a:custGeom>
            <a:avLst/>
            <a:gdLst>
              <a:gd name="T0" fmla="*/ 3345 w 4745"/>
              <a:gd name="T1" fmla="*/ 2720 h 2900"/>
              <a:gd name="T2" fmla="*/ 3865 w 4745"/>
              <a:gd name="T3" fmla="*/ 2720 h 2900"/>
              <a:gd name="T4" fmla="*/ 4145 w 4745"/>
              <a:gd name="T5" fmla="*/ 2700 h 2900"/>
              <a:gd name="T6" fmla="*/ 4265 w 4745"/>
              <a:gd name="T7" fmla="*/ 2680 h 2900"/>
              <a:gd name="T8" fmla="*/ 4445 w 4745"/>
              <a:gd name="T9" fmla="*/ 2640 h 2900"/>
              <a:gd name="T10" fmla="*/ 4465 w 4745"/>
              <a:gd name="T11" fmla="*/ 2380 h 2900"/>
              <a:gd name="T12" fmla="*/ 4565 w 4745"/>
              <a:gd name="T13" fmla="*/ 2280 h 2900"/>
              <a:gd name="T14" fmla="*/ 4665 w 4745"/>
              <a:gd name="T15" fmla="*/ 2140 h 2900"/>
              <a:gd name="T16" fmla="*/ 4685 w 4745"/>
              <a:gd name="T17" fmla="*/ 1660 h 2900"/>
              <a:gd name="T18" fmla="*/ 4745 w 4745"/>
              <a:gd name="T19" fmla="*/ 1020 h 2900"/>
              <a:gd name="T20" fmla="*/ 4725 w 4745"/>
              <a:gd name="T21" fmla="*/ 820 h 2900"/>
              <a:gd name="T22" fmla="*/ 4625 w 4745"/>
              <a:gd name="T23" fmla="*/ 500 h 2900"/>
              <a:gd name="T24" fmla="*/ 4585 w 4745"/>
              <a:gd name="T25" fmla="*/ 180 h 2900"/>
              <a:gd name="T26" fmla="*/ 4505 w 4745"/>
              <a:gd name="T27" fmla="*/ 160 h 2900"/>
              <a:gd name="T28" fmla="*/ 4005 w 4745"/>
              <a:gd name="T29" fmla="*/ 200 h 2900"/>
              <a:gd name="T30" fmla="*/ 3665 w 4745"/>
              <a:gd name="T31" fmla="*/ 120 h 2900"/>
              <a:gd name="T32" fmla="*/ 3325 w 4745"/>
              <a:gd name="T33" fmla="*/ 60 h 2900"/>
              <a:gd name="T34" fmla="*/ 2805 w 4745"/>
              <a:gd name="T35" fmla="*/ 20 h 2900"/>
              <a:gd name="T36" fmla="*/ 2105 w 4745"/>
              <a:gd name="T37" fmla="*/ 100 h 2900"/>
              <a:gd name="T38" fmla="*/ 1365 w 4745"/>
              <a:gd name="T39" fmla="*/ 60 h 2900"/>
              <a:gd name="T40" fmla="*/ 285 w 4745"/>
              <a:gd name="T41" fmla="*/ 180 h 2900"/>
              <a:gd name="T42" fmla="*/ 225 w 4745"/>
              <a:gd name="T43" fmla="*/ 220 h 2900"/>
              <a:gd name="T44" fmla="*/ 165 w 4745"/>
              <a:gd name="T45" fmla="*/ 240 h 2900"/>
              <a:gd name="T46" fmla="*/ 145 w 4745"/>
              <a:gd name="T47" fmla="*/ 320 h 2900"/>
              <a:gd name="T48" fmla="*/ 25 w 4745"/>
              <a:gd name="T49" fmla="*/ 660 h 2900"/>
              <a:gd name="T50" fmla="*/ 45 w 4745"/>
              <a:gd name="T51" fmla="*/ 1240 h 2900"/>
              <a:gd name="T52" fmla="*/ 85 w 4745"/>
              <a:gd name="T53" fmla="*/ 1560 h 2900"/>
              <a:gd name="T54" fmla="*/ 105 w 4745"/>
              <a:gd name="T55" fmla="*/ 1900 h 2900"/>
              <a:gd name="T56" fmla="*/ 85 w 4745"/>
              <a:gd name="T57" fmla="*/ 2080 h 2900"/>
              <a:gd name="T58" fmla="*/ 105 w 4745"/>
              <a:gd name="T59" fmla="*/ 2280 h 2900"/>
              <a:gd name="T60" fmla="*/ 225 w 4745"/>
              <a:gd name="T61" fmla="*/ 2680 h 2900"/>
              <a:gd name="T62" fmla="*/ 285 w 4745"/>
              <a:gd name="T63" fmla="*/ 2700 h 2900"/>
              <a:gd name="T64" fmla="*/ 325 w 4745"/>
              <a:gd name="T65" fmla="*/ 2760 h 2900"/>
              <a:gd name="T66" fmla="*/ 385 w 4745"/>
              <a:gd name="T67" fmla="*/ 2780 h 2900"/>
              <a:gd name="T68" fmla="*/ 445 w 4745"/>
              <a:gd name="T69" fmla="*/ 2820 h 2900"/>
              <a:gd name="T70" fmla="*/ 505 w 4745"/>
              <a:gd name="T71" fmla="*/ 2800 h 2900"/>
              <a:gd name="T72" fmla="*/ 565 w 4745"/>
              <a:gd name="T73" fmla="*/ 2760 h 2900"/>
              <a:gd name="T74" fmla="*/ 705 w 4745"/>
              <a:gd name="T75" fmla="*/ 2800 h 2900"/>
              <a:gd name="T76" fmla="*/ 885 w 4745"/>
              <a:gd name="T77" fmla="*/ 2840 h 2900"/>
              <a:gd name="T78" fmla="*/ 945 w 4745"/>
              <a:gd name="T79" fmla="*/ 2820 h 2900"/>
              <a:gd name="T80" fmla="*/ 1005 w 4745"/>
              <a:gd name="T81" fmla="*/ 2760 h 2900"/>
              <a:gd name="T82" fmla="*/ 1165 w 4745"/>
              <a:gd name="T83" fmla="*/ 2840 h 2900"/>
              <a:gd name="T84" fmla="*/ 1625 w 4745"/>
              <a:gd name="T85" fmla="*/ 2860 h 2900"/>
              <a:gd name="T86" fmla="*/ 1885 w 4745"/>
              <a:gd name="T87" fmla="*/ 2900 h 2900"/>
              <a:gd name="T88" fmla="*/ 2125 w 4745"/>
              <a:gd name="T89" fmla="*/ 2880 h 2900"/>
              <a:gd name="T90" fmla="*/ 2265 w 4745"/>
              <a:gd name="T91" fmla="*/ 2780 h 2900"/>
              <a:gd name="T92" fmla="*/ 2605 w 4745"/>
              <a:gd name="T93" fmla="*/ 2820 h 2900"/>
              <a:gd name="T94" fmla="*/ 2885 w 4745"/>
              <a:gd name="T95" fmla="*/ 2740 h 2900"/>
              <a:gd name="T96" fmla="*/ 2925 w 4745"/>
              <a:gd name="T97" fmla="*/ 2680 h 2900"/>
              <a:gd name="T98" fmla="*/ 3145 w 4745"/>
              <a:gd name="T99" fmla="*/ 2620 h 2900"/>
              <a:gd name="T100" fmla="*/ 3205 w 4745"/>
              <a:gd name="T101" fmla="*/ 2660 h 2900"/>
              <a:gd name="T102" fmla="*/ 3345 w 4745"/>
              <a:gd name="T103" fmla="*/ 2720 h 29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4745" h="2900">
                <a:moveTo>
                  <a:pt x="3345" y="2720"/>
                </a:moveTo>
                <a:cubicBezTo>
                  <a:pt x="3559" y="2649"/>
                  <a:pt x="3321" y="2720"/>
                  <a:pt x="3865" y="2720"/>
                </a:cubicBezTo>
                <a:cubicBezTo>
                  <a:pt x="3959" y="2720"/>
                  <a:pt x="4052" y="2707"/>
                  <a:pt x="4145" y="2700"/>
                </a:cubicBezTo>
                <a:cubicBezTo>
                  <a:pt x="4185" y="2693"/>
                  <a:pt x="4224" y="2680"/>
                  <a:pt x="4265" y="2680"/>
                </a:cubicBezTo>
                <a:cubicBezTo>
                  <a:pt x="4453" y="2680"/>
                  <a:pt x="4405" y="2760"/>
                  <a:pt x="4445" y="2640"/>
                </a:cubicBezTo>
                <a:cubicBezTo>
                  <a:pt x="4452" y="2553"/>
                  <a:pt x="4449" y="2465"/>
                  <a:pt x="4465" y="2380"/>
                </a:cubicBezTo>
                <a:cubicBezTo>
                  <a:pt x="4476" y="2322"/>
                  <a:pt x="4527" y="2311"/>
                  <a:pt x="4565" y="2280"/>
                </a:cubicBezTo>
                <a:cubicBezTo>
                  <a:pt x="4634" y="2222"/>
                  <a:pt x="4625" y="2221"/>
                  <a:pt x="4665" y="2140"/>
                </a:cubicBezTo>
                <a:cubicBezTo>
                  <a:pt x="4642" y="1978"/>
                  <a:pt x="4632" y="1819"/>
                  <a:pt x="4685" y="1660"/>
                </a:cubicBezTo>
                <a:cubicBezTo>
                  <a:pt x="4696" y="1432"/>
                  <a:pt x="4701" y="1238"/>
                  <a:pt x="4745" y="1020"/>
                </a:cubicBezTo>
                <a:cubicBezTo>
                  <a:pt x="4738" y="953"/>
                  <a:pt x="4737" y="886"/>
                  <a:pt x="4725" y="820"/>
                </a:cubicBezTo>
                <a:cubicBezTo>
                  <a:pt x="4707" y="721"/>
                  <a:pt x="4657" y="597"/>
                  <a:pt x="4625" y="500"/>
                </a:cubicBezTo>
                <a:cubicBezTo>
                  <a:pt x="4666" y="377"/>
                  <a:pt x="4716" y="262"/>
                  <a:pt x="4585" y="180"/>
                </a:cubicBezTo>
                <a:cubicBezTo>
                  <a:pt x="4562" y="165"/>
                  <a:pt x="4532" y="167"/>
                  <a:pt x="4505" y="160"/>
                </a:cubicBezTo>
                <a:cubicBezTo>
                  <a:pt x="4288" y="232"/>
                  <a:pt x="4256" y="218"/>
                  <a:pt x="4005" y="200"/>
                </a:cubicBezTo>
                <a:cubicBezTo>
                  <a:pt x="3774" y="123"/>
                  <a:pt x="3888" y="148"/>
                  <a:pt x="3665" y="120"/>
                </a:cubicBezTo>
                <a:cubicBezTo>
                  <a:pt x="3526" y="28"/>
                  <a:pt x="3632" y="84"/>
                  <a:pt x="3325" y="60"/>
                </a:cubicBezTo>
                <a:cubicBezTo>
                  <a:pt x="2603" y="4"/>
                  <a:pt x="3618" y="78"/>
                  <a:pt x="2805" y="20"/>
                </a:cubicBezTo>
                <a:cubicBezTo>
                  <a:pt x="2561" y="42"/>
                  <a:pt x="2353" y="84"/>
                  <a:pt x="2105" y="100"/>
                </a:cubicBezTo>
                <a:cubicBezTo>
                  <a:pt x="1858" y="87"/>
                  <a:pt x="1605" y="0"/>
                  <a:pt x="1365" y="60"/>
                </a:cubicBezTo>
                <a:cubicBezTo>
                  <a:pt x="1016" y="147"/>
                  <a:pt x="642" y="150"/>
                  <a:pt x="285" y="180"/>
                </a:cubicBezTo>
                <a:cubicBezTo>
                  <a:pt x="265" y="193"/>
                  <a:pt x="246" y="209"/>
                  <a:pt x="225" y="220"/>
                </a:cubicBezTo>
                <a:cubicBezTo>
                  <a:pt x="206" y="229"/>
                  <a:pt x="178" y="224"/>
                  <a:pt x="165" y="240"/>
                </a:cubicBezTo>
                <a:cubicBezTo>
                  <a:pt x="148" y="261"/>
                  <a:pt x="153" y="294"/>
                  <a:pt x="145" y="320"/>
                </a:cubicBezTo>
                <a:cubicBezTo>
                  <a:pt x="111" y="435"/>
                  <a:pt x="78" y="553"/>
                  <a:pt x="25" y="660"/>
                </a:cubicBezTo>
                <a:cubicBezTo>
                  <a:pt x="0" y="858"/>
                  <a:pt x="19" y="1043"/>
                  <a:pt x="45" y="1240"/>
                </a:cubicBezTo>
                <a:cubicBezTo>
                  <a:pt x="59" y="1347"/>
                  <a:pt x="85" y="1560"/>
                  <a:pt x="85" y="1560"/>
                </a:cubicBezTo>
                <a:cubicBezTo>
                  <a:pt x="92" y="1673"/>
                  <a:pt x="105" y="1786"/>
                  <a:pt x="105" y="1900"/>
                </a:cubicBezTo>
                <a:cubicBezTo>
                  <a:pt x="105" y="1960"/>
                  <a:pt x="85" y="2020"/>
                  <a:pt x="85" y="2080"/>
                </a:cubicBezTo>
                <a:cubicBezTo>
                  <a:pt x="85" y="2147"/>
                  <a:pt x="98" y="2213"/>
                  <a:pt x="105" y="2280"/>
                </a:cubicBezTo>
                <a:cubicBezTo>
                  <a:pt x="114" y="2364"/>
                  <a:pt x="140" y="2612"/>
                  <a:pt x="225" y="2680"/>
                </a:cubicBezTo>
                <a:cubicBezTo>
                  <a:pt x="241" y="2693"/>
                  <a:pt x="265" y="2693"/>
                  <a:pt x="285" y="2700"/>
                </a:cubicBezTo>
                <a:cubicBezTo>
                  <a:pt x="298" y="2720"/>
                  <a:pt x="306" y="2745"/>
                  <a:pt x="325" y="2760"/>
                </a:cubicBezTo>
                <a:cubicBezTo>
                  <a:pt x="341" y="2773"/>
                  <a:pt x="366" y="2771"/>
                  <a:pt x="385" y="2780"/>
                </a:cubicBezTo>
                <a:cubicBezTo>
                  <a:pt x="406" y="2791"/>
                  <a:pt x="425" y="2807"/>
                  <a:pt x="445" y="2820"/>
                </a:cubicBezTo>
                <a:cubicBezTo>
                  <a:pt x="465" y="2813"/>
                  <a:pt x="486" y="2809"/>
                  <a:pt x="505" y="2800"/>
                </a:cubicBezTo>
                <a:cubicBezTo>
                  <a:pt x="526" y="2789"/>
                  <a:pt x="541" y="2760"/>
                  <a:pt x="565" y="2760"/>
                </a:cubicBezTo>
                <a:cubicBezTo>
                  <a:pt x="614" y="2760"/>
                  <a:pt x="659" y="2786"/>
                  <a:pt x="705" y="2800"/>
                </a:cubicBezTo>
                <a:cubicBezTo>
                  <a:pt x="828" y="2837"/>
                  <a:pt x="697" y="2809"/>
                  <a:pt x="885" y="2840"/>
                </a:cubicBezTo>
                <a:cubicBezTo>
                  <a:pt x="905" y="2833"/>
                  <a:pt x="927" y="2832"/>
                  <a:pt x="945" y="2820"/>
                </a:cubicBezTo>
                <a:cubicBezTo>
                  <a:pt x="969" y="2804"/>
                  <a:pt x="977" y="2764"/>
                  <a:pt x="1005" y="2760"/>
                </a:cubicBezTo>
                <a:cubicBezTo>
                  <a:pt x="1046" y="2755"/>
                  <a:pt x="1129" y="2816"/>
                  <a:pt x="1165" y="2840"/>
                </a:cubicBezTo>
                <a:cubicBezTo>
                  <a:pt x="1320" y="2814"/>
                  <a:pt x="1473" y="2809"/>
                  <a:pt x="1625" y="2860"/>
                </a:cubicBezTo>
                <a:cubicBezTo>
                  <a:pt x="1724" y="2827"/>
                  <a:pt x="1795" y="2855"/>
                  <a:pt x="1885" y="2900"/>
                </a:cubicBezTo>
                <a:cubicBezTo>
                  <a:pt x="1965" y="2893"/>
                  <a:pt x="2047" y="2899"/>
                  <a:pt x="2125" y="2880"/>
                </a:cubicBezTo>
                <a:cubicBezTo>
                  <a:pt x="2181" y="2866"/>
                  <a:pt x="2217" y="2812"/>
                  <a:pt x="2265" y="2780"/>
                </a:cubicBezTo>
                <a:cubicBezTo>
                  <a:pt x="2380" y="2857"/>
                  <a:pt x="2470" y="2837"/>
                  <a:pt x="2605" y="2820"/>
                </a:cubicBezTo>
                <a:cubicBezTo>
                  <a:pt x="2701" y="2772"/>
                  <a:pt x="2778" y="2758"/>
                  <a:pt x="2885" y="2740"/>
                </a:cubicBezTo>
                <a:cubicBezTo>
                  <a:pt x="2898" y="2720"/>
                  <a:pt x="2904" y="2691"/>
                  <a:pt x="2925" y="2680"/>
                </a:cubicBezTo>
                <a:cubicBezTo>
                  <a:pt x="2993" y="2646"/>
                  <a:pt x="3073" y="2644"/>
                  <a:pt x="3145" y="2620"/>
                </a:cubicBezTo>
                <a:cubicBezTo>
                  <a:pt x="3165" y="2633"/>
                  <a:pt x="3182" y="2652"/>
                  <a:pt x="3205" y="2660"/>
                </a:cubicBezTo>
                <a:cubicBezTo>
                  <a:pt x="3360" y="2716"/>
                  <a:pt x="3406" y="2659"/>
                  <a:pt x="3345" y="2720"/>
                </a:cubicBezTo>
                <a:close/>
              </a:path>
            </a:pathLst>
          </a:custGeom>
          <a:solidFill>
            <a:srgbClr val="FF99C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113673" name="Line 9"/>
          <p:cNvSpPr>
            <a:spLocks noChangeShapeType="1"/>
          </p:cNvSpPr>
          <p:nvPr/>
        </p:nvSpPr>
        <p:spPr bwMode="auto">
          <a:xfrm flipV="1">
            <a:off x="1020763" y="5570538"/>
            <a:ext cx="841375" cy="37465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13674" name="Freeform 10"/>
          <p:cNvSpPr>
            <a:spLocks/>
          </p:cNvSpPr>
          <p:nvPr/>
        </p:nvSpPr>
        <p:spPr bwMode="auto">
          <a:xfrm>
            <a:off x="5910263" y="2203450"/>
            <a:ext cx="2151062" cy="3179763"/>
          </a:xfrm>
          <a:custGeom>
            <a:avLst/>
            <a:gdLst>
              <a:gd name="T0" fmla="*/ 1140 w 1472"/>
              <a:gd name="T1" fmla="*/ 2320 h 2451"/>
              <a:gd name="T2" fmla="*/ 1180 w 1472"/>
              <a:gd name="T3" fmla="*/ 2240 h 2451"/>
              <a:gd name="T4" fmla="*/ 1260 w 1472"/>
              <a:gd name="T5" fmla="*/ 2120 h 2451"/>
              <a:gd name="T6" fmla="*/ 1300 w 1472"/>
              <a:gd name="T7" fmla="*/ 1980 h 2451"/>
              <a:gd name="T8" fmla="*/ 1420 w 1472"/>
              <a:gd name="T9" fmla="*/ 1460 h 2451"/>
              <a:gd name="T10" fmla="*/ 1440 w 1472"/>
              <a:gd name="T11" fmla="*/ 380 h 2451"/>
              <a:gd name="T12" fmla="*/ 1300 w 1472"/>
              <a:gd name="T13" fmla="*/ 160 h 2451"/>
              <a:gd name="T14" fmla="*/ 1260 w 1472"/>
              <a:gd name="T15" fmla="*/ 100 h 2451"/>
              <a:gd name="T16" fmla="*/ 980 w 1472"/>
              <a:gd name="T17" fmla="*/ 40 h 2451"/>
              <a:gd name="T18" fmla="*/ 620 w 1472"/>
              <a:gd name="T19" fmla="*/ 60 h 2451"/>
              <a:gd name="T20" fmla="*/ 380 w 1472"/>
              <a:gd name="T21" fmla="*/ 40 h 2451"/>
              <a:gd name="T22" fmla="*/ 320 w 1472"/>
              <a:gd name="T23" fmla="*/ 20 h 2451"/>
              <a:gd name="T24" fmla="*/ 120 w 1472"/>
              <a:gd name="T25" fmla="*/ 240 h 2451"/>
              <a:gd name="T26" fmla="*/ 0 w 1472"/>
              <a:gd name="T27" fmla="*/ 260 h 2451"/>
              <a:gd name="T28" fmla="*/ 20 w 1472"/>
              <a:gd name="T29" fmla="*/ 320 h 2451"/>
              <a:gd name="T30" fmla="*/ 260 w 1472"/>
              <a:gd name="T31" fmla="*/ 240 h 2451"/>
              <a:gd name="T32" fmla="*/ 500 w 1472"/>
              <a:gd name="T33" fmla="*/ 220 h 2451"/>
              <a:gd name="T34" fmla="*/ 620 w 1472"/>
              <a:gd name="T35" fmla="*/ 300 h 2451"/>
              <a:gd name="T36" fmla="*/ 720 w 1472"/>
              <a:gd name="T37" fmla="*/ 340 h 2451"/>
              <a:gd name="T38" fmla="*/ 920 w 1472"/>
              <a:gd name="T39" fmla="*/ 340 h 2451"/>
              <a:gd name="T40" fmla="*/ 960 w 1472"/>
              <a:gd name="T41" fmla="*/ 460 h 2451"/>
              <a:gd name="T42" fmla="*/ 1020 w 1472"/>
              <a:gd name="T43" fmla="*/ 580 h 2451"/>
              <a:gd name="T44" fmla="*/ 880 w 1472"/>
              <a:gd name="T45" fmla="*/ 700 h 2451"/>
              <a:gd name="T46" fmla="*/ 1080 w 1472"/>
              <a:gd name="T47" fmla="*/ 720 h 2451"/>
              <a:gd name="T48" fmla="*/ 1120 w 1472"/>
              <a:gd name="T49" fmla="*/ 840 h 2451"/>
              <a:gd name="T50" fmla="*/ 1080 w 1472"/>
              <a:gd name="T51" fmla="*/ 1000 h 2451"/>
              <a:gd name="T52" fmla="*/ 1000 w 1472"/>
              <a:gd name="T53" fmla="*/ 1080 h 2451"/>
              <a:gd name="T54" fmla="*/ 900 w 1472"/>
              <a:gd name="T55" fmla="*/ 1220 h 2451"/>
              <a:gd name="T56" fmla="*/ 960 w 1472"/>
              <a:gd name="T57" fmla="*/ 1280 h 2451"/>
              <a:gd name="T58" fmla="*/ 1140 w 1472"/>
              <a:gd name="T59" fmla="*/ 1300 h 2451"/>
              <a:gd name="T60" fmla="*/ 1180 w 1472"/>
              <a:gd name="T61" fmla="*/ 1420 h 2451"/>
              <a:gd name="T62" fmla="*/ 1120 w 1472"/>
              <a:gd name="T63" fmla="*/ 1540 h 2451"/>
              <a:gd name="T64" fmla="*/ 1060 w 1472"/>
              <a:gd name="T65" fmla="*/ 1500 h 2451"/>
              <a:gd name="T66" fmla="*/ 960 w 1472"/>
              <a:gd name="T67" fmla="*/ 1360 h 2451"/>
              <a:gd name="T68" fmla="*/ 920 w 1472"/>
              <a:gd name="T69" fmla="*/ 1420 h 2451"/>
              <a:gd name="T70" fmla="*/ 940 w 1472"/>
              <a:gd name="T71" fmla="*/ 1560 h 2451"/>
              <a:gd name="T72" fmla="*/ 1000 w 1472"/>
              <a:gd name="T73" fmla="*/ 1540 h 2451"/>
              <a:gd name="T74" fmla="*/ 1040 w 1472"/>
              <a:gd name="T75" fmla="*/ 1620 h 2451"/>
              <a:gd name="T76" fmla="*/ 1080 w 1472"/>
              <a:gd name="T77" fmla="*/ 1900 h 2451"/>
              <a:gd name="T78" fmla="*/ 1100 w 1472"/>
              <a:gd name="T79" fmla="*/ 2100 h 2451"/>
              <a:gd name="T80" fmla="*/ 980 w 1472"/>
              <a:gd name="T81" fmla="*/ 2400 h 2451"/>
              <a:gd name="T82" fmla="*/ 1100 w 1472"/>
              <a:gd name="T83" fmla="*/ 2440 h 24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472" h="2451">
                <a:moveTo>
                  <a:pt x="1140" y="2320"/>
                </a:moveTo>
                <a:cubicBezTo>
                  <a:pt x="1153" y="2293"/>
                  <a:pt x="1165" y="2266"/>
                  <a:pt x="1180" y="2240"/>
                </a:cubicBezTo>
                <a:cubicBezTo>
                  <a:pt x="1205" y="2199"/>
                  <a:pt x="1245" y="2166"/>
                  <a:pt x="1260" y="2120"/>
                </a:cubicBezTo>
                <a:cubicBezTo>
                  <a:pt x="1289" y="2034"/>
                  <a:pt x="1275" y="2080"/>
                  <a:pt x="1300" y="1980"/>
                </a:cubicBezTo>
                <a:cubicBezTo>
                  <a:pt x="1313" y="1794"/>
                  <a:pt x="1283" y="1597"/>
                  <a:pt x="1420" y="1460"/>
                </a:cubicBezTo>
                <a:cubicBezTo>
                  <a:pt x="1430" y="1107"/>
                  <a:pt x="1472" y="735"/>
                  <a:pt x="1440" y="380"/>
                </a:cubicBezTo>
                <a:cubicBezTo>
                  <a:pt x="1427" y="242"/>
                  <a:pt x="1430" y="193"/>
                  <a:pt x="1300" y="160"/>
                </a:cubicBezTo>
                <a:cubicBezTo>
                  <a:pt x="1287" y="140"/>
                  <a:pt x="1280" y="113"/>
                  <a:pt x="1260" y="100"/>
                </a:cubicBezTo>
                <a:cubicBezTo>
                  <a:pt x="1189" y="55"/>
                  <a:pt x="1055" y="49"/>
                  <a:pt x="980" y="40"/>
                </a:cubicBezTo>
                <a:cubicBezTo>
                  <a:pt x="861" y="0"/>
                  <a:pt x="738" y="21"/>
                  <a:pt x="620" y="60"/>
                </a:cubicBezTo>
                <a:cubicBezTo>
                  <a:pt x="540" y="53"/>
                  <a:pt x="460" y="51"/>
                  <a:pt x="380" y="40"/>
                </a:cubicBezTo>
                <a:cubicBezTo>
                  <a:pt x="359" y="37"/>
                  <a:pt x="337" y="8"/>
                  <a:pt x="320" y="20"/>
                </a:cubicBezTo>
                <a:cubicBezTo>
                  <a:pt x="233" y="82"/>
                  <a:pt x="237" y="201"/>
                  <a:pt x="120" y="240"/>
                </a:cubicBezTo>
                <a:cubicBezTo>
                  <a:pt x="82" y="253"/>
                  <a:pt x="40" y="253"/>
                  <a:pt x="0" y="260"/>
                </a:cubicBezTo>
                <a:cubicBezTo>
                  <a:pt x="7" y="280"/>
                  <a:pt x="0" y="314"/>
                  <a:pt x="20" y="320"/>
                </a:cubicBezTo>
                <a:cubicBezTo>
                  <a:pt x="104" y="344"/>
                  <a:pt x="187" y="264"/>
                  <a:pt x="260" y="240"/>
                </a:cubicBezTo>
                <a:cubicBezTo>
                  <a:pt x="374" y="263"/>
                  <a:pt x="394" y="255"/>
                  <a:pt x="500" y="220"/>
                </a:cubicBezTo>
                <a:cubicBezTo>
                  <a:pt x="659" y="273"/>
                  <a:pt x="449" y="193"/>
                  <a:pt x="620" y="300"/>
                </a:cubicBezTo>
                <a:cubicBezTo>
                  <a:pt x="650" y="319"/>
                  <a:pt x="687" y="327"/>
                  <a:pt x="720" y="340"/>
                </a:cubicBezTo>
                <a:cubicBezTo>
                  <a:pt x="777" y="326"/>
                  <a:pt x="866" y="292"/>
                  <a:pt x="920" y="340"/>
                </a:cubicBezTo>
                <a:cubicBezTo>
                  <a:pt x="952" y="368"/>
                  <a:pt x="943" y="421"/>
                  <a:pt x="960" y="460"/>
                </a:cubicBezTo>
                <a:cubicBezTo>
                  <a:pt x="1063" y="693"/>
                  <a:pt x="947" y="361"/>
                  <a:pt x="1020" y="580"/>
                </a:cubicBezTo>
                <a:cubicBezTo>
                  <a:pt x="933" y="609"/>
                  <a:pt x="910" y="610"/>
                  <a:pt x="880" y="700"/>
                </a:cubicBezTo>
                <a:cubicBezTo>
                  <a:pt x="947" y="707"/>
                  <a:pt x="1022" y="686"/>
                  <a:pt x="1080" y="720"/>
                </a:cubicBezTo>
                <a:cubicBezTo>
                  <a:pt x="1116" y="741"/>
                  <a:pt x="1120" y="840"/>
                  <a:pt x="1120" y="840"/>
                </a:cubicBezTo>
                <a:cubicBezTo>
                  <a:pt x="1118" y="850"/>
                  <a:pt x="1097" y="976"/>
                  <a:pt x="1080" y="1000"/>
                </a:cubicBezTo>
                <a:cubicBezTo>
                  <a:pt x="1058" y="1031"/>
                  <a:pt x="1025" y="1052"/>
                  <a:pt x="1000" y="1080"/>
                </a:cubicBezTo>
                <a:cubicBezTo>
                  <a:pt x="965" y="1120"/>
                  <a:pt x="930" y="1175"/>
                  <a:pt x="900" y="1220"/>
                </a:cubicBezTo>
                <a:cubicBezTo>
                  <a:pt x="920" y="1240"/>
                  <a:pt x="933" y="1271"/>
                  <a:pt x="960" y="1280"/>
                </a:cubicBezTo>
                <a:cubicBezTo>
                  <a:pt x="1017" y="1299"/>
                  <a:pt x="1089" y="1268"/>
                  <a:pt x="1140" y="1300"/>
                </a:cubicBezTo>
                <a:cubicBezTo>
                  <a:pt x="1176" y="1323"/>
                  <a:pt x="1180" y="1420"/>
                  <a:pt x="1180" y="1420"/>
                </a:cubicBezTo>
                <a:cubicBezTo>
                  <a:pt x="1173" y="1440"/>
                  <a:pt x="1148" y="1534"/>
                  <a:pt x="1120" y="1540"/>
                </a:cubicBezTo>
                <a:cubicBezTo>
                  <a:pt x="1096" y="1545"/>
                  <a:pt x="1080" y="1513"/>
                  <a:pt x="1060" y="1500"/>
                </a:cubicBezTo>
                <a:cubicBezTo>
                  <a:pt x="1044" y="1451"/>
                  <a:pt x="1027" y="1371"/>
                  <a:pt x="960" y="1360"/>
                </a:cubicBezTo>
                <a:cubicBezTo>
                  <a:pt x="936" y="1356"/>
                  <a:pt x="933" y="1400"/>
                  <a:pt x="920" y="1420"/>
                </a:cubicBezTo>
                <a:cubicBezTo>
                  <a:pt x="927" y="1467"/>
                  <a:pt x="914" y="1521"/>
                  <a:pt x="940" y="1560"/>
                </a:cubicBezTo>
                <a:cubicBezTo>
                  <a:pt x="952" y="1578"/>
                  <a:pt x="982" y="1529"/>
                  <a:pt x="1000" y="1540"/>
                </a:cubicBezTo>
                <a:cubicBezTo>
                  <a:pt x="1026" y="1555"/>
                  <a:pt x="1027" y="1593"/>
                  <a:pt x="1040" y="1620"/>
                </a:cubicBezTo>
                <a:cubicBezTo>
                  <a:pt x="1020" y="1738"/>
                  <a:pt x="1013" y="1800"/>
                  <a:pt x="1080" y="1900"/>
                </a:cubicBezTo>
                <a:cubicBezTo>
                  <a:pt x="1087" y="1967"/>
                  <a:pt x="1104" y="2033"/>
                  <a:pt x="1100" y="2100"/>
                </a:cubicBezTo>
                <a:cubicBezTo>
                  <a:pt x="1096" y="2170"/>
                  <a:pt x="1025" y="2333"/>
                  <a:pt x="980" y="2400"/>
                </a:cubicBezTo>
                <a:cubicBezTo>
                  <a:pt x="1057" y="2451"/>
                  <a:pt x="1016" y="2440"/>
                  <a:pt x="1100" y="2440"/>
                </a:cubicBezTo>
              </a:path>
            </a:pathLst>
          </a:cu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113675" name="Freeform 11"/>
          <p:cNvSpPr>
            <a:spLocks/>
          </p:cNvSpPr>
          <p:nvPr/>
        </p:nvSpPr>
        <p:spPr bwMode="auto">
          <a:xfrm>
            <a:off x="3675063" y="2259013"/>
            <a:ext cx="2265362" cy="514350"/>
          </a:xfrm>
          <a:custGeom>
            <a:avLst/>
            <a:gdLst>
              <a:gd name="T0" fmla="*/ 1371 w 1551"/>
              <a:gd name="T1" fmla="*/ 37 h 396"/>
              <a:gd name="T2" fmla="*/ 1131 w 1551"/>
              <a:gd name="T3" fmla="*/ 97 h 396"/>
              <a:gd name="T4" fmla="*/ 1091 w 1551"/>
              <a:gd name="T5" fmla="*/ 157 h 396"/>
              <a:gd name="T6" fmla="*/ 911 w 1551"/>
              <a:gd name="T7" fmla="*/ 117 h 396"/>
              <a:gd name="T8" fmla="*/ 891 w 1551"/>
              <a:gd name="T9" fmla="*/ 57 h 396"/>
              <a:gd name="T10" fmla="*/ 831 w 1551"/>
              <a:gd name="T11" fmla="*/ 37 h 396"/>
              <a:gd name="T12" fmla="*/ 451 w 1551"/>
              <a:gd name="T13" fmla="*/ 57 h 396"/>
              <a:gd name="T14" fmla="*/ 511 w 1551"/>
              <a:gd name="T15" fmla="*/ 137 h 396"/>
              <a:gd name="T16" fmla="*/ 531 w 1551"/>
              <a:gd name="T17" fmla="*/ 197 h 396"/>
              <a:gd name="T18" fmla="*/ 371 w 1551"/>
              <a:gd name="T19" fmla="*/ 177 h 396"/>
              <a:gd name="T20" fmla="*/ 51 w 1551"/>
              <a:gd name="T21" fmla="*/ 257 h 396"/>
              <a:gd name="T22" fmla="*/ 11 w 1551"/>
              <a:gd name="T23" fmla="*/ 317 h 396"/>
              <a:gd name="T24" fmla="*/ 71 w 1551"/>
              <a:gd name="T25" fmla="*/ 297 h 396"/>
              <a:gd name="T26" fmla="*/ 191 w 1551"/>
              <a:gd name="T27" fmla="*/ 357 h 396"/>
              <a:gd name="T28" fmla="*/ 311 w 1551"/>
              <a:gd name="T29" fmla="*/ 157 h 396"/>
              <a:gd name="T30" fmla="*/ 371 w 1551"/>
              <a:gd name="T31" fmla="*/ 177 h 396"/>
              <a:gd name="T32" fmla="*/ 431 w 1551"/>
              <a:gd name="T33" fmla="*/ 337 h 396"/>
              <a:gd name="T34" fmla="*/ 491 w 1551"/>
              <a:gd name="T35" fmla="*/ 357 h 396"/>
              <a:gd name="T36" fmla="*/ 651 w 1551"/>
              <a:gd name="T37" fmla="*/ 257 h 396"/>
              <a:gd name="T38" fmla="*/ 731 w 1551"/>
              <a:gd name="T39" fmla="*/ 277 h 396"/>
              <a:gd name="T40" fmla="*/ 931 w 1551"/>
              <a:gd name="T41" fmla="*/ 377 h 396"/>
              <a:gd name="T42" fmla="*/ 1051 w 1551"/>
              <a:gd name="T43" fmla="*/ 337 h 396"/>
              <a:gd name="T44" fmla="*/ 1131 w 1551"/>
              <a:gd name="T45" fmla="*/ 217 h 396"/>
              <a:gd name="T46" fmla="*/ 1291 w 1551"/>
              <a:gd name="T47" fmla="*/ 197 h 396"/>
              <a:gd name="T48" fmla="*/ 1491 w 1551"/>
              <a:gd name="T49" fmla="*/ 157 h 396"/>
              <a:gd name="T50" fmla="*/ 1551 w 1551"/>
              <a:gd name="T51" fmla="*/ 137 h 396"/>
              <a:gd name="T52" fmla="*/ 1491 w 1551"/>
              <a:gd name="T53" fmla="*/ 117 h 396"/>
              <a:gd name="T54" fmla="*/ 1331 w 1551"/>
              <a:gd name="T55" fmla="*/ 57 h 396"/>
              <a:gd name="T56" fmla="*/ 1371 w 1551"/>
              <a:gd name="T57" fmla="*/ 37 h 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551" h="396">
                <a:moveTo>
                  <a:pt x="1371" y="37"/>
                </a:moveTo>
                <a:cubicBezTo>
                  <a:pt x="1260" y="0"/>
                  <a:pt x="1215" y="41"/>
                  <a:pt x="1131" y="97"/>
                </a:cubicBezTo>
                <a:cubicBezTo>
                  <a:pt x="1118" y="117"/>
                  <a:pt x="1114" y="151"/>
                  <a:pt x="1091" y="157"/>
                </a:cubicBezTo>
                <a:cubicBezTo>
                  <a:pt x="1051" y="167"/>
                  <a:pt x="957" y="132"/>
                  <a:pt x="911" y="117"/>
                </a:cubicBezTo>
                <a:cubicBezTo>
                  <a:pt x="904" y="97"/>
                  <a:pt x="906" y="72"/>
                  <a:pt x="891" y="57"/>
                </a:cubicBezTo>
                <a:cubicBezTo>
                  <a:pt x="876" y="42"/>
                  <a:pt x="852" y="37"/>
                  <a:pt x="831" y="37"/>
                </a:cubicBezTo>
                <a:cubicBezTo>
                  <a:pt x="704" y="37"/>
                  <a:pt x="578" y="50"/>
                  <a:pt x="451" y="57"/>
                </a:cubicBezTo>
                <a:cubicBezTo>
                  <a:pt x="471" y="84"/>
                  <a:pt x="494" y="108"/>
                  <a:pt x="511" y="137"/>
                </a:cubicBezTo>
                <a:cubicBezTo>
                  <a:pt x="521" y="155"/>
                  <a:pt x="551" y="191"/>
                  <a:pt x="531" y="197"/>
                </a:cubicBezTo>
                <a:cubicBezTo>
                  <a:pt x="479" y="212"/>
                  <a:pt x="424" y="184"/>
                  <a:pt x="371" y="177"/>
                </a:cubicBezTo>
                <a:cubicBezTo>
                  <a:pt x="219" y="192"/>
                  <a:pt x="164" y="182"/>
                  <a:pt x="51" y="257"/>
                </a:cubicBezTo>
                <a:cubicBezTo>
                  <a:pt x="38" y="277"/>
                  <a:pt x="0" y="296"/>
                  <a:pt x="11" y="317"/>
                </a:cubicBezTo>
                <a:cubicBezTo>
                  <a:pt x="20" y="336"/>
                  <a:pt x="50" y="297"/>
                  <a:pt x="71" y="297"/>
                </a:cubicBezTo>
                <a:cubicBezTo>
                  <a:pt x="112" y="297"/>
                  <a:pt x="161" y="337"/>
                  <a:pt x="191" y="357"/>
                </a:cubicBezTo>
                <a:cubicBezTo>
                  <a:pt x="308" y="318"/>
                  <a:pt x="291" y="277"/>
                  <a:pt x="311" y="157"/>
                </a:cubicBezTo>
                <a:cubicBezTo>
                  <a:pt x="331" y="164"/>
                  <a:pt x="358" y="161"/>
                  <a:pt x="371" y="177"/>
                </a:cubicBezTo>
                <a:cubicBezTo>
                  <a:pt x="407" y="221"/>
                  <a:pt x="391" y="297"/>
                  <a:pt x="431" y="337"/>
                </a:cubicBezTo>
                <a:cubicBezTo>
                  <a:pt x="446" y="352"/>
                  <a:pt x="471" y="350"/>
                  <a:pt x="491" y="357"/>
                </a:cubicBezTo>
                <a:cubicBezTo>
                  <a:pt x="634" y="309"/>
                  <a:pt x="588" y="352"/>
                  <a:pt x="651" y="257"/>
                </a:cubicBezTo>
                <a:cubicBezTo>
                  <a:pt x="678" y="264"/>
                  <a:pt x="706" y="265"/>
                  <a:pt x="731" y="277"/>
                </a:cubicBezTo>
                <a:cubicBezTo>
                  <a:pt x="969" y="396"/>
                  <a:pt x="750" y="332"/>
                  <a:pt x="931" y="377"/>
                </a:cubicBezTo>
                <a:cubicBezTo>
                  <a:pt x="971" y="364"/>
                  <a:pt x="1011" y="350"/>
                  <a:pt x="1051" y="337"/>
                </a:cubicBezTo>
                <a:cubicBezTo>
                  <a:pt x="1097" y="322"/>
                  <a:pt x="1083" y="223"/>
                  <a:pt x="1131" y="217"/>
                </a:cubicBezTo>
                <a:cubicBezTo>
                  <a:pt x="1184" y="210"/>
                  <a:pt x="1238" y="204"/>
                  <a:pt x="1291" y="197"/>
                </a:cubicBezTo>
                <a:cubicBezTo>
                  <a:pt x="1381" y="137"/>
                  <a:pt x="1383" y="130"/>
                  <a:pt x="1491" y="157"/>
                </a:cubicBezTo>
                <a:cubicBezTo>
                  <a:pt x="1511" y="150"/>
                  <a:pt x="1551" y="158"/>
                  <a:pt x="1551" y="137"/>
                </a:cubicBezTo>
                <a:cubicBezTo>
                  <a:pt x="1551" y="116"/>
                  <a:pt x="1510" y="126"/>
                  <a:pt x="1491" y="117"/>
                </a:cubicBezTo>
                <a:cubicBezTo>
                  <a:pt x="1343" y="43"/>
                  <a:pt x="1539" y="103"/>
                  <a:pt x="1331" y="57"/>
                </a:cubicBezTo>
                <a:cubicBezTo>
                  <a:pt x="1197" y="27"/>
                  <a:pt x="1245" y="37"/>
                  <a:pt x="1371" y="37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113676" name="Freeform 12"/>
          <p:cNvSpPr>
            <a:spLocks/>
          </p:cNvSpPr>
          <p:nvPr/>
        </p:nvSpPr>
        <p:spPr bwMode="auto">
          <a:xfrm>
            <a:off x="755650" y="2422525"/>
            <a:ext cx="2400300" cy="2479675"/>
          </a:xfrm>
          <a:custGeom>
            <a:avLst/>
            <a:gdLst>
              <a:gd name="T0" fmla="*/ 1629 w 1643"/>
              <a:gd name="T1" fmla="*/ 71 h 1911"/>
              <a:gd name="T2" fmla="*/ 1249 w 1643"/>
              <a:gd name="T3" fmla="*/ 211 h 1911"/>
              <a:gd name="T4" fmla="*/ 769 w 1643"/>
              <a:gd name="T5" fmla="*/ 111 h 1911"/>
              <a:gd name="T6" fmla="*/ 709 w 1643"/>
              <a:gd name="T7" fmla="*/ 151 h 1911"/>
              <a:gd name="T8" fmla="*/ 769 w 1643"/>
              <a:gd name="T9" fmla="*/ 171 h 1911"/>
              <a:gd name="T10" fmla="*/ 829 w 1643"/>
              <a:gd name="T11" fmla="*/ 311 h 1911"/>
              <a:gd name="T12" fmla="*/ 709 w 1643"/>
              <a:gd name="T13" fmla="*/ 331 h 1911"/>
              <a:gd name="T14" fmla="*/ 529 w 1643"/>
              <a:gd name="T15" fmla="*/ 411 h 1911"/>
              <a:gd name="T16" fmla="*/ 509 w 1643"/>
              <a:gd name="T17" fmla="*/ 471 h 1911"/>
              <a:gd name="T18" fmla="*/ 489 w 1643"/>
              <a:gd name="T19" fmla="*/ 651 h 1911"/>
              <a:gd name="T20" fmla="*/ 409 w 1643"/>
              <a:gd name="T21" fmla="*/ 691 h 1911"/>
              <a:gd name="T22" fmla="*/ 409 w 1643"/>
              <a:gd name="T23" fmla="*/ 871 h 1911"/>
              <a:gd name="T24" fmla="*/ 429 w 1643"/>
              <a:gd name="T25" fmla="*/ 931 h 1911"/>
              <a:gd name="T26" fmla="*/ 309 w 1643"/>
              <a:gd name="T27" fmla="*/ 1171 h 1911"/>
              <a:gd name="T28" fmla="*/ 329 w 1643"/>
              <a:gd name="T29" fmla="*/ 1311 h 1911"/>
              <a:gd name="T30" fmla="*/ 369 w 1643"/>
              <a:gd name="T31" fmla="*/ 1431 h 1911"/>
              <a:gd name="T32" fmla="*/ 309 w 1643"/>
              <a:gd name="T33" fmla="*/ 1611 h 1911"/>
              <a:gd name="T34" fmla="*/ 189 w 1643"/>
              <a:gd name="T35" fmla="*/ 1691 h 1911"/>
              <a:gd name="T36" fmla="*/ 89 w 1643"/>
              <a:gd name="T37" fmla="*/ 1671 h 1911"/>
              <a:gd name="T38" fmla="*/ 29 w 1643"/>
              <a:gd name="T39" fmla="*/ 1631 h 1911"/>
              <a:gd name="T40" fmla="*/ 109 w 1643"/>
              <a:gd name="T41" fmla="*/ 1911 h 1911"/>
              <a:gd name="T42" fmla="*/ 169 w 1643"/>
              <a:gd name="T43" fmla="*/ 1871 h 1911"/>
              <a:gd name="T44" fmla="*/ 269 w 1643"/>
              <a:gd name="T45" fmla="*/ 1771 h 1911"/>
              <a:gd name="T46" fmla="*/ 389 w 1643"/>
              <a:gd name="T47" fmla="*/ 1751 h 1911"/>
              <a:gd name="T48" fmla="*/ 409 w 1643"/>
              <a:gd name="T49" fmla="*/ 1691 h 1911"/>
              <a:gd name="T50" fmla="*/ 389 w 1643"/>
              <a:gd name="T51" fmla="*/ 1611 h 1911"/>
              <a:gd name="T52" fmla="*/ 429 w 1643"/>
              <a:gd name="T53" fmla="*/ 1531 h 1911"/>
              <a:gd name="T54" fmla="*/ 489 w 1643"/>
              <a:gd name="T55" fmla="*/ 1551 h 1911"/>
              <a:gd name="T56" fmla="*/ 529 w 1643"/>
              <a:gd name="T57" fmla="*/ 1511 h 1911"/>
              <a:gd name="T58" fmla="*/ 549 w 1643"/>
              <a:gd name="T59" fmla="*/ 1371 h 1911"/>
              <a:gd name="T60" fmla="*/ 609 w 1643"/>
              <a:gd name="T61" fmla="*/ 1411 h 1911"/>
              <a:gd name="T62" fmla="*/ 649 w 1643"/>
              <a:gd name="T63" fmla="*/ 1291 h 1911"/>
              <a:gd name="T64" fmla="*/ 589 w 1643"/>
              <a:gd name="T65" fmla="*/ 1251 h 1911"/>
              <a:gd name="T66" fmla="*/ 589 w 1643"/>
              <a:gd name="T67" fmla="*/ 1111 h 1911"/>
              <a:gd name="T68" fmla="*/ 669 w 1643"/>
              <a:gd name="T69" fmla="*/ 811 h 1911"/>
              <a:gd name="T70" fmla="*/ 709 w 1643"/>
              <a:gd name="T71" fmla="*/ 751 h 1911"/>
              <a:gd name="T72" fmla="*/ 749 w 1643"/>
              <a:gd name="T73" fmla="*/ 811 h 1911"/>
              <a:gd name="T74" fmla="*/ 769 w 1643"/>
              <a:gd name="T75" fmla="*/ 1011 h 1911"/>
              <a:gd name="T76" fmla="*/ 829 w 1643"/>
              <a:gd name="T77" fmla="*/ 1031 h 1911"/>
              <a:gd name="T78" fmla="*/ 949 w 1643"/>
              <a:gd name="T79" fmla="*/ 731 h 1911"/>
              <a:gd name="T80" fmla="*/ 989 w 1643"/>
              <a:gd name="T81" fmla="*/ 571 h 1911"/>
              <a:gd name="T82" fmla="*/ 1029 w 1643"/>
              <a:gd name="T83" fmla="*/ 391 h 1911"/>
              <a:gd name="T84" fmla="*/ 1089 w 1643"/>
              <a:gd name="T85" fmla="*/ 371 h 1911"/>
              <a:gd name="T86" fmla="*/ 1289 w 1643"/>
              <a:gd name="T87" fmla="*/ 351 h 1911"/>
              <a:gd name="T88" fmla="*/ 1329 w 1643"/>
              <a:gd name="T89" fmla="*/ 191 h 1911"/>
              <a:gd name="T90" fmla="*/ 1409 w 1643"/>
              <a:gd name="T91" fmla="*/ 211 h 1911"/>
              <a:gd name="T92" fmla="*/ 1569 w 1643"/>
              <a:gd name="T93" fmla="*/ 191 h 1911"/>
              <a:gd name="T94" fmla="*/ 1629 w 1643"/>
              <a:gd name="T95" fmla="*/ 71 h 19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643" h="1911">
                <a:moveTo>
                  <a:pt x="1629" y="71"/>
                </a:moveTo>
                <a:cubicBezTo>
                  <a:pt x="1417" y="0"/>
                  <a:pt x="1388" y="72"/>
                  <a:pt x="1249" y="211"/>
                </a:cubicBezTo>
                <a:cubicBezTo>
                  <a:pt x="1085" y="184"/>
                  <a:pt x="934" y="132"/>
                  <a:pt x="769" y="111"/>
                </a:cubicBezTo>
                <a:cubicBezTo>
                  <a:pt x="749" y="124"/>
                  <a:pt x="709" y="127"/>
                  <a:pt x="709" y="151"/>
                </a:cubicBezTo>
                <a:cubicBezTo>
                  <a:pt x="709" y="172"/>
                  <a:pt x="754" y="156"/>
                  <a:pt x="769" y="171"/>
                </a:cubicBezTo>
                <a:cubicBezTo>
                  <a:pt x="794" y="196"/>
                  <a:pt x="817" y="275"/>
                  <a:pt x="829" y="311"/>
                </a:cubicBezTo>
                <a:cubicBezTo>
                  <a:pt x="672" y="416"/>
                  <a:pt x="862" y="312"/>
                  <a:pt x="709" y="331"/>
                </a:cubicBezTo>
                <a:cubicBezTo>
                  <a:pt x="675" y="335"/>
                  <a:pt x="563" y="394"/>
                  <a:pt x="529" y="411"/>
                </a:cubicBezTo>
                <a:cubicBezTo>
                  <a:pt x="522" y="431"/>
                  <a:pt x="509" y="450"/>
                  <a:pt x="509" y="471"/>
                </a:cubicBezTo>
                <a:cubicBezTo>
                  <a:pt x="509" y="564"/>
                  <a:pt x="566" y="587"/>
                  <a:pt x="489" y="651"/>
                </a:cubicBezTo>
                <a:cubicBezTo>
                  <a:pt x="466" y="670"/>
                  <a:pt x="436" y="678"/>
                  <a:pt x="409" y="691"/>
                </a:cubicBezTo>
                <a:cubicBezTo>
                  <a:pt x="346" y="786"/>
                  <a:pt x="361" y="728"/>
                  <a:pt x="409" y="871"/>
                </a:cubicBezTo>
                <a:cubicBezTo>
                  <a:pt x="416" y="891"/>
                  <a:pt x="429" y="931"/>
                  <a:pt x="429" y="931"/>
                </a:cubicBezTo>
                <a:cubicBezTo>
                  <a:pt x="411" y="1054"/>
                  <a:pt x="434" y="1129"/>
                  <a:pt x="309" y="1171"/>
                </a:cubicBezTo>
                <a:cubicBezTo>
                  <a:pt x="316" y="1218"/>
                  <a:pt x="318" y="1265"/>
                  <a:pt x="329" y="1311"/>
                </a:cubicBezTo>
                <a:cubicBezTo>
                  <a:pt x="338" y="1352"/>
                  <a:pt x="369" y="1431"/>
                  <a:pt x="369" y="1431"/>
                </a:cubicBezTo>
                <a:cubicBezTo>
                  <a:pt x="358" y="1498"/>
                  <a:pt x="364" y="1563"/>
                  <a:pt x="309" y="1611"/>
                </a:cubicBezTo>
                <a:cubicBezTo>
                  <a:pt x="273" y="1643"/>
                  <a:pt x="189" y="1691"/>
                  <a:pt x="189" y="1691"/>
                </a:cubicBezTo>
                <a:cubicBezTo>
                  <a:pt x="156" y="1684"/>
                  <a:pt x="121" y="1683"/>
                  <a:pt x="89" y="1671"/>
                </a:cubicBezTo>
                <a:cubicBezTo>
                  <a:pt x="66" y="1663"/>
                  <a:pt x="37" y="1608"/>
                  <a:pt x="29" y="1631"/>
                </a:cubicBezTo>
                <a:cubicBezTo>
                  <a:pt x="0" y="1718"/>
                  <a:pt x="62" y="1840"/>
                  <a:pt x="109" y="1911"/>
                </a:cubicBezTo>
                <a:cubicBezTo>
                  <a:pt x="129" y="1898"/>
                  <a:pt x="152" y="1888"/>
                  <a:pt x="169" y="1871"/>
                </a:cubicBezTo>
                <a:cubicBezTo>
                  <a:pt x="222" y="1818"/>
                  <a:pt x="189" y="1798"/>
                  <a:pt x="269" y="1771"/>
                </a:cubicBezTo>
                <a:cubicBezTo>
                  <a:pt x="307" y="1758"/>
                  <a:pt x="349" y="1758"/>
                  <a:pt x="389" y="1751"/>
                </a:cubicBezTo>
                <a:cubicBezTo>
                  <a:pt x="396" y="1731"/>
                  <a:pt x="409" y="1712"/>
                  <a:pt x="409" y="1691"/>
                </a:cubicBezTo>
                <a:cubicBezTo>
                  <a:pt x="409" y="1664"/>
                  <a:pt x="386" y="1638"/>
                  <a:pt x="389" y="1611"/>
                </a:cubicBezTo>
                <a:cubicBezTo>
                  <a:pt x="393" y="1581"/>
                  <a:pt x="416" y="1558"/>
                  <a:pt x="429" y="1531"/>
                </a:cubicBezTo>
                <a:cubicBezTo>
                  <a:pt x="449" y="1538"/>
                  <a:pt x="474" y="1536"/>
                  <a:pt x="489" y="1551"/>
                </a:cubicBezTo>
                <a:cubicBezTo>
                  <a:pt x="530" y="1592"/>
                  <a:pt x="488" y="1714"/>
                  <a:pt x="529" y="1511"/>
                </a:cubicBezTo>
                <a:cubicBezTo>
                  <a:pt x="482" y="1371"/>
                  <a:pt x="449" y="1404"/>
                  <a:pt x="549" y="1371"/>
                </a:cubicBezTo>
                <a:cubicBezTo>
                  <a:pt x="569" y="1384"/>
                  <a:pt x="585" y="1407"/>
                  <a:pt x="609" y="1411"/>
                </a:cubicBezTo>
                <a:cubicBezTo>
                  <a:pt x="700" y="1426"/>
                  <a:pt x="676" y="1338"/>
                  <a:pt x="649" y="1291"/>
                </a:cubicBezTo>
                <a:cubicBezTo>
                  <a:pt x="637" y="1270"/>
                  <a:pt x="609" y="1264"/>
                  <a:pt x="589" y="1251"/>
                </a:cubicBezTo>
                <a:cubicBezTo>
                  <a:pt x="552" y="1141"/>
                  <a:pt x="574" y="1243"/>
                  <a:pt x="589" y="1111"/>
                </a:cubicBezTo>
                <a:cubicBezTo>
                  <a:pt x="623" y="806"/>
                  <a:pt x="517" y="862"/>
                  <a:pt x="669" y="811"/>
                </a:cubicBezTo>
                <a:cubicBezTo>
                  <a:pt x="682" y="791"/>
                  <a:pt x="685" y="751"/>
                  <a:pt x="709" y="751"/>
                </a:cubicBezTo>
                <a:cubicBezTo>
                  <a:pt x="733" y="751"/>
                  <a:pt x="744" y="788"/>
                  <a:pt x="749" y="811"/>
                </a:cubicBezTo>
                <a:cubicBezTo>
                  <a:pt x="764" y="876"/>
                  <a:pt x="746" y="948"/>
                  <a:pt x="769" y="1011"/>
                </a:cubicBezTo>
                <a:cubicBezTo>
                  <a:pt x="776" y="1031"/>
                  <a:pt x="809" y="1024"/>
                  <a:pt x="829" y="1031"/>
                </a:cubicBezTo>
                <a:cubicBezTo>
                  <a:pt x="844" y="870"/>
                  <a:pt x="801" y="780"/>
                  <a:pt x="949" y="731"/>
                </a:cubicBezTo>
                <a:cubicBezTo>
                  <a:pt x="962" y="678"/>
                  <a:pt x="976" y="625"/>
                  <a:pt x="989" y="571"/>
                </a:cubicBezTo>
                <a:cubicBezTo>
                  <a:pt x="1003" y="511"/>
                  <a:pt x="1002" y="446"/>
                  <a:pt x="1029" y="391"/>
                </a:cubicBezTo>
                <a:cubicBezTo>
                  <a:pt x="1038" y="372"/>
                  <a:pt x="1069" y="378"/>
                  <a:pt x="1089" y="371"/>
                </a:cubicBezTo>
                <a:cubicBezTo>
                  <a:pt x="1175" y="400"/>
                  <a:pt x="1206" y="379"/>
                  <a:pt x="1289" y="351"/>
                </a:cubicBezTo>
                <a:cubicBezTo>
                  <a:pt x="1302" y="298"/>
                  <a:pt x="1293" y="233"/>
                  <a:pt x="1329" y="191"/>
                </a:cubicBezTo>
                <a:cubicBezTo>
                  <a:pt x="1347" y="170"/>
                  <a:pt x="1382" y="211"/>
                  <a:pt x="1409" y="211"/>
                </a:cubicBezTo>
                <a:cubicBezTo>
                  <a:pt x="1463" y="211"/>
                  <a:pt x="1516" y="198"/>
                  <a:pt x="1569" y="191"/>
                </a:cubicBezTo>
                <a:cubicBezTo>
                  <a:pt x="1643" y="117"/>
                  <a:pt x="1629" y="159"/>
                  <a:pt x="1629" y="71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113677" name="AutoShape 13"/>
          <p:cNvSpPr>
            <a:spLocks noChangeArrowheads="1"/>
          </p:cNvSpPr>
          <p:nvPr/>
        </p:nvSpPr>
        <p:spPr bwMode="auto">
          <a:xfrm>
            <a:off x="2492375" y="5351463"/>
            <a:ext cx="2314575" cy="374650"/>
          </a:xfrm>
          <a:prstGeom prst="rightArrow">
            <a:avLst>
              <a:gd name="adj1" fmla="val 50000"/>
              <a:gd name="adj2" fmla="val 154449"/>
            </a:avLst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113678" name="Line 14"/>
          <p:cNvSpPr>
            <a:spLocks noChangeShapeType="1"/>
          </p:cNvSpPr>
          <p:nvPr/>
        </p:nvSpPr>
        <p:spPr bwMode="auto">
          <a:xfrm flipV="1">
            <a:off x="1862138" y="4797425"/>
            <a:ext cx="1414462" cy="7413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13679" name="Line 15"/>
          <p:cNvSpPr>
            <a:spLocks noChangeShapeType="1"/>
          </p:cNvSpPr>
          <p:nvPr/>
        </p:nvSpPr>
        <p:spPr bwMode="auto">
          <a:xfrm flipV="1">
            <a:off x="1862138" y="5165725"/>
            <a:ext cx="1471612" cy="3730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13680" name="Line 16"/>
          <p:cNvSpPr>
            <a:spLocks noChangeShapeType="1"/>
          </p:cNvSpPr>
          <p:nvPr/>
        </p:nvSpPr>
        <p:spPr bwMode="auto">
          <a:xfrm flipV="1">
            <a:off x="1862138" y="4581525"/>
            <a:ext cx="1125537" cy="9572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13681" name="Line 17"/>
          <p:cNvSpPr>
            <a:spLocks noChangeShapeType="1"/>
          </p:cNvSpPr>
          <p:nvPr/>
        </p:nvSpPr>
        <p:spPr bwMode="auto">
          <a:xfrm flipV="1">
            <a:off x="8172450" y="1989138"/>
            <a:ext cx="0" cy="410368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13682" name="Line 18"/>
          <p:cNvSpPr>
            <a:spLocks noChangeShapeType="1"/>
          </p:cNvSpPr>
          <p:nvPr/>
        </p:nvSpPr>
        <p:spPr bwMode="auto">
          <a:xfrm flipH="1">
            <a:off x="971550" y="1989138"/>
            <a:ext cx="72009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13683" name="Line 19"/>
          <p:cNvSpPr>
            <a:spLocks noChangeShapeType="1"/>
          </p:cNvSpPr>
          <p:nvPr/>
        </p:nvSpPr>
        <p:spPr bwMode="auto">
          <a:xfrm>
            <a:off x="971550" y="1989138"/>
            <a:ext cx="0" cy="259238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13684" name="Line 20"/>
          <p:cNvSpPr>
            <a:spLocks noChangeShapeType="1"/>
          </p:cNvSpPr>
          <p:nvPr/>
        </p:nvSpPr>
        <p:spPr bwMode="auto">
          <a:xfrm>
            <a:off x="1042988" y="6092825"/>
            <a:ext cx="7129462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13685" name="Text Box 21"/>
          <p:cNvSpPr txBox="1">
            <a:spLocks noChangeArrowheads="1"/>
          </p:cNvSpPr>
          <p:nvPr/>
        </p:nvSpPr>
        <p:spPr bwMode="auto">
          <a:xfrm>
            <a:off x="2484438" y="5661025"/>
            <a:ext cx="29511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l-PL" altLang="pl-PL" sz="2000" b="1"/>
              <a:t>dotlenienie pożaru</a:t>
            </a:r>
          </a:p>
        </p:txBody>
      </p:sp>
      <p:sp>
        <p:nvSpPr>
          <p:cNvPr id="113686" name="Rectangle 22"/>
          <p:cNvSpPr>
            <a:spLocks noChangeArrowheads="1"/>
          </p:cNvSpPr>
          <p:nvPr/>
        </p:nvSpPr>
        <p:spPr bwMode="auto">
          <a:xfrm>
            <a:off x="0" y="0"/>
            <a:ext cx="9144000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09600" indent="-6096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990600" indent="-5334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52600" indent="-381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209800" indent="-3810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6670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31242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5814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40386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buClr>
                <a:schemeClr val="tx1"/>
              </a:buClr>
              <a:buFont typeface="Wingdings" pitchFamily="2" charset="2"/>
              <a:buNone/>
            </a:pPr>
            <a:r>
              <a:rPr lang="pl-PL" altLang="pl-PL" sz="2800" b="1">
                <a:latin typeface="Arial" charset="0"/>
              </a:rPr>
              <a:t>Zjawiska towarzyszące pożarom c.d.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2" name="Rectangle 4"/>
          <p:cNvSpPr>
            <a:spLocks noChangeArrowheads="1"/>
          </p:cNvSpPr>
          <p:nvPr/>
        </p:nvSpPr>
        <p:spPr bwMode="auto">
          <a:xfrm>
            <a:off x="177800" y="1027113"/>
            <a:ext cx="8777288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Blip>
                <a:blip r:embed="rId2"/>
              </a:buBlip>
            </a:pPr>
            <a:r>
              <a:rPr lang="pl-PL" altLang="pl-PL" sz="2400" b="1">
                <a:latin typeface="Arial" charset="0"/>
              </a:rPr>
              <a:t>Wsteczny ciąg płomieni</a:t>
            </a:r>
            <a:r>
              <a:rPr lang="pl-PL" altLang="pl-PL" sz="2400">
                <a:latin typeface="Arial" charset="0"/>
              </a:rPr>
              <a:t> (ognisty podmuch) – może wystąpić dzięki dotlenieniu pożaru, które nastąpi po wejściu strażaków do pomieszczenia.</a:t>
            </a:r>
          </a:p>
        </p:txBody>
      </p:sp>
      <p:sp>
        <p:nvSpPr>
          <p:cNvPr id="114695" name="Text Box 7"/>
          <p:cNvSpPr txBox="1">
            <a:spLocks noChangeArrowheads="1"/>
          </p:cNvSpPr>
          <p:nvPr/>
        </p:nvSpPr>
        <p:spPr bwMode="auto">
          <a:xfrm>
            <a:off x="1181100" y="2371725"/>
            <a:ext cx="6042025" cy="3827463"/>
          </a:xfrm>
          <a:prstGeom prst="rect">
            <a:avLst/>
          </a:prstGeom>
          <a:solidFill>
            <a:srgbClr val="FFFF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pl-PL" altLang="pl-PL"/>
          </a:p>
        </p:txBody>
      </p:sp>
      <p:sp>
        <p:nvSpPr>
          <p:cNvPr id="114697" name="Text Box 9"/>
          <p:cNvSpPr txBox="1">
            <a:spLocks noChangeArrowheads="1"/>
          </p:cNvSpPr>
          <p:nvPr/>
        </p:nvSpPr>
        <p:spPr bwMode="auto">
          <a:xfrm>
            <a:off x="1455738" y="5867400"/>
            <a:ext cx="1098550" cy="333375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pl-PL" altLang="pl-PL"/>
          </a:p>
        </p:txBody>
      </p:sp>
      <p:sp>
        <p:nvSpPr>
          <p:cNvPr id="114698" name="Freeform 10"/>
          <p:cNvSpPr>
            <a:spLocks/>
          </p:cNvSpPr>
          <p:nvPr/>
        </p:nvSpPr>
        <p:spPr bwMode="auto">
          <a:xfrm>
            <a:off x="1098550" y="2314575"/>
            <a:ext cx="7200900" cy="3717925"/>
          </a:xfrm>
          <a:custGeom>
            <a:avLst/>
            <a:gdLst>
              <a:gd name="T0" fmla="*/ 306 w 7550"/>
              <a:gd name="T1" fmla="*/ 3016 h 3217"/>
              <a:gd name="T2" fmla="*/ 226 w 7550"/>
              <a:gd name="T3" fmla="*/ 2936 h 3217"/>
              <a:gd name="T4" fmla="*/ 146 w 7550"/>
              <a:gd name="T5" fmla="*/ 2756 h 3217"/>
              <a:gd name="T6" fmla="*/ 146 w 7550"/>
              <a:gd name="T7" fmla="*/ 356 h 3217"/>
              <a:gd name="T8" fmla="*/ 446 w 7550"/>
              <a:gd name="T9" fmla="*/ 96 h 3217"/>
              <a:gd name="T10" fmla="*/ 1506 w 7550"/>
              <a:gd name="T11" fmla="*/ 116 h 3217"/>
              <a:gd name="T12" fmla="*/ 2366 w 7550"/>
              <a:gd name="T13" fmla="*/ 176 h 3217"/>
              <a:gd name="T14" fmla="*/ 4846 w 7550"/>
              <a:gd name="T15" fmla="*/ 156 h 3217"/>
              <a:gd name="T16" fmla="*/ 5026 w 7550"/>
              <a:gd name="T17" fmla="*/ 96 h 3217"/>
              <a:gd name="T18" fmla="*/ 5726 w 7550"/>
              <a:gd name="T19" fmla="*/ 116 h 3217"/>
              <a:gd name="T20" fmla="*/ 6106 w 7550"/>
              <a:gd name="T21" fmla="*/ 176 h 3217"/>
              <a:gd name="T22" fmla="*/ 6166 w 7550"/>
              <a:gd name="T23" fmla="*/ 296 h 3217"/>
              <a:gd name="T24" fmla="*/ 6306 w 7550"/>
              <a:gd name="T25" fmla="*/ 656 h 3217"/>
              <a:gd name="T26" fmla="*/ 6366 w 7550"/>
              <a:gd name="T27" fmla="*/ 956 h 3217"/>
              <a:gd name="T28" fmla="*/ 6526 w 7550"/>
              <a:gd name="T29" fmla="*/ 1436 h 3217"/>
              <a:gd name="T30" fmla="*/ 6806 w 7550"/>
              <a:gd name="T31" fmla="*/ 1336 h 3217"/>
              <a:gd name="T32" fmla="*/ 6966 w 7550"/>
              <a:gd name="T33" fmla="*/ 1176 h 3217"/>
              <a:gd name="T34" fmla="*/ 7066 w 7550"/>
              <a:gd name="T35" fmla="*/ 1136 h 3217"/>
              <a:gd name="T36" fmla="*/ 7386 w 7550"/>
              <a:gd name="T37" fmla="*/ 1156 h 3217"/>
              <a:gd name="T38" fmla="*/ 7526 w 7550"/>
              <a:gd name="T39" fmla="*/ 1696 h 3217"/>
              <a:gd name="T40" fmla="*/ 7446 w 7550"/>
              <a:gd name="T41" fmla="*/ 1796 h 3217"/>
              <a:gd name="T42" fmla="*/ 7266 w 7550"/>
              <a:gd name="T43" fmla="*/ 1876 h 3217"/>
              <a:gd name="T44" fmla="*/ 6686 w 7550"/>
              <a:gd name="T45" fmla="*/ 1876 h 3217"/>
              <a:gd name="T46" fmla="*/ 6326 w 7550"/>
              <a:gd name="T47" fmla="*/ 1856 h 3217"/>
              <a:gd name="T48" fmla="*/ 5966 w 7550"/>
              <a:gd name="T49" fmla="*/ 1836 h 3217"/>
              <a:gd name="T50" fmla="*/ 5726 w 7550"/>
              <a:gd name="T51" fmla="*/ 1716 h 3217"/>
              <a:gd name="T52" fmla="*/ 5546 w 7550"/>
              <a:gd name="T53" fmla="*/ 1556 h 3217"/>
              <a:gd name="T54" fmla="*/ 4886 w 7550"/>
              <a:gd name="T55" fmla="*/ 1456 h 3217"/>
              <a:gd name="T56" fmla="*/ 4066 w 7550"/>
              <a:gd name="T57" fmla="*/ 1416 h 3217"/>
              <a:gd name="T58" fmla="*/ 3686 w 7550"/>
              <a:gd name="T59" fmla="*/ 1356 h 3217"/>
              <a:gd name="T60" fmla="*/ 3346 w 7550"/>
              <a:gd name="T61" fmla="*/ 1536 h 3217"/>
              <a:gd name="T62" fmla="*/ 2386 w 7550"/>
              <a:gd name="T63" fmla="*/ 1416 h 3217"/>
              <a:gd name="T64" fmla="*/ 2106 w 7550"/>
              <a:gd name="T65" fmla="*/ 1516 h 3217"/>
              <a:gd name="T66" fmla="*/ 2026 w 7550"/>
              <a:gd name="T67" fmla="*/ 1656 h 3217"/>
              <a:gd name="T68" fmla="*/ 1566 w 7550"/>
              <a:gd name="T69" fmla="*/ 2036 h 3217"/>
              <a:gd name="T70" fmla="*/ 1446 w 7550"/>
              <a:gd name="T71" fmla="*/ 2656 h 3217"/>
              <a:gd name="T72" fmla="*/ 1326 w 7550"/>
              <a:gd name="T73" fmla="*/ 3076 h 3217"/>
              <a:gd name="T74" fmla="*/ 366 w 7550"/>
              <a:gd name="T75" fmla="*/ 3056 h 32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7550" h="3217">
                <a:moveTo>
                  <a:pt x="366" y="3056"/>
                </a:moveTo>
                <a:cubicBezTo>
                  <a:pt x="346" y="3043"/>
                  <a:pt x="327" y="3027"/>
                  <a:pt x="306" y="3016"/>
                </a:cubicBezTo>
                <a:cubicBezTo>
                  <a:pt x="287" y="3007"/>
                  <a:pt x="261" y="3011"/>
                  <a:pt x="246" y="2996"/>
                </a:cubicBezTo>
                <a:cubicBezTo>
                  <a:pt x="231" y="2981"/>
                  <a:pt x="235" y="2955"/>
                  <a:pt x="226" y="2936"/>
                </a:cubicBezTo>
                <a:cubicBezTo>
                  <a:pt x="215" y="2915"/>
                  <a:pt x="196" y="2898"/>
                  <a:pt x="186" y="2876"/>
                </a:cubicBezTo>
                <a:cubicBezTo>
                  <a:pt x="169" y="2837"/>
                  <a:pt x="146" y="2756"/>
                  <a:pt x="146" y="2756"/>
                </a:cubicBezTo>
                <a:cubicBezTo>
                  <a:pt x="91" y="2372"/>
                  <a:pt x="107" y="2507"/>
                  <a:pt x="126" y="1856"/>
                </a:cubicBezTo>
                <a:cubicBezTo>
                  <a:pt x="102" y="1379"/>
                  <a:pt x="0" y="794"/>
                  <a:pt x="146" y="356"/>
                </a:cubicBezTo>
                <a:cubicBezTo>
                  <a:pt x="139" y="335"/>
                  <a:pt x="55" y="145"/>
                  <a:pt x="126" y="116"/>
                </a:cubicBezTo>
                <a:cubicBezTo>
                  <a:pt x="225" y="75"/>
                  <a:pt x="339" y="103"/>
                  <a:pt x="446" y="96"/>
                </a:cubicBezTo>
                <a:cubicBezTo>
                  <a:pt x="589" y="0"/>
                  <a:pt x="429" y="88"/>
                  <a:pt x="746" y="96"/>
                </a:cubicBezTo>
                <a:cubicBezTo>
                  <a:pt x="999" y="103"/>
                  <a:pt x="1253" y="106"/>
                  <a:pt x="1506" y="116"/>
                </a:cubicBezTo>
                <a:cubicBezTo>
                  <a:pt x="1773" y="126"/>
                  <a:pt x="2306" y="156"/>
                  <a:pt x="2306" y="156"/>
                </a:cubicBezTo>
                <a:cubicBezTo>
                  <a:pt x="2326" y="163"/>
                  <a:pt x="2345" y="175"/>
                  <a:pt x="2366" y="176"/>
                </a:cubicBezTo>
                <a:cubicBezTo>
                  <a:pt x="3250" y="214"/>
                  <a:pt x="3838" y="188"/>
                  <a:pt x="4786" y="176"/>
                </a:cubicBezTo>
                <a:cubicBezTo>
                  <a:pt x="4806" y="169"/>
                  <a:pt x="4827" y="165"/>
                  <a:pt x="4846" y="156"/>
                </a:cubicBezTo>
                <a:cubicBezTo>
                  <a:pt x="4867" y="145"/>
                  <a:pt x="4883" y="124"/>
                  <a:pt x="4906" y="116"/>
                </a:cubicBezTo>
                <a:cubicBezTo>
                  <a:pt x="4944" y="103"/>
                  <a:pt x="4986" y="103"/>
                  <a:pt x="5026" y="96"/>
                </a:cubicBezTo>
                <a:cubicBezTo>
                  <a:pt x="5213" y="115"/>
                  <a:pt x="5401" y="125"/>
                  <a:pt x="5586" y="156"/>
                </a:cubicBezTo>
                <a:cubicBezTo>
                  <a:pt x="5633" y="143"/>
                  <a:pt x="5677" y="116"/>
                  <a:pt x="5726" y="116"/>
                </a:cubicBezTo>
                <a:cubicBezTo>
                  <a:pt x="5833" y="116"/>
                  <a:pt x="6046" y="156"/>
                  <a:pt x="6046" y="156"/>
                </a:cubicBezTo>
                <a:cubicBezTo>
                  <a:pt x="6066" y="163"/>
                  <a:pt x="6091" y="161"/>
                  <a:pt x="6106" y="176"/>
                </a:cubicBezTo>
                <a:cubicBezTo>
                  <a:pt x="6121" y="191"/>
                  <a:pt x="6117" y="217"/>
                  <a:pt x="6126" y="236"/>
                </a:cubicBezTo>
                <a:cubicBezTo>
                  <a:pt x="6137" y="257"/>
                  <a:pt x="6155" y="275"/>
                  <a:pt x="6166" y="296"/>
                </a:cubicBezTo>
                <a:cubicBezTo>
                  <a:pt x="6197" y="358"/>
                  <a:pt x="6197" y="432"/>
                  <a:pt x="6226" y="496"/>
                </a:cubicBezTo>
                <a:cubicBezTo>
                  <a:pt x="6251" y="550"/>
                  <a:pt x="6283" y="601"/>
                  <a:pt x="6306" y="656"/>
                </a:cubicBezTo>
                <a:cubicBezTo>
                  <a:pt x="6325" y="701"/>
                  <a:pt x="6331" y="750"/>
                  <a:pt x="6346" y="796"/>
                </a:cubicBezTo>
                <a:cubicBezTo>
                  <a:pt x="6353" y="849"/>
                  <a:pt x="6361" y="902"/>
                  <a:pt x="6366" y="956"/>
                </a:cubicBezTo>
                <a:cubicBezTo>
                  <a:pt x="6386" y="1162"/>
                  <a:pt x="6339" y="1218"/>
                  <a:pt x="6486" y="1316"/>
                </a:cubicBezTo>
                <a:cubicBezTo>
                  <a:pt x="6499" y="1356"/>
                  <a:pt x="6494" y="1408"/>
                  <a:pt x="6526" y="1436"/>
                </a:cubicBezTo>
                <a:cubicBezTo>
                  <a:pt x="6603" y="1503"/>
                  <a:pt x="6705" y="1437"/>
                  <a:pt x="6766" y="1396"/>
                </a:cubicBezTo>
                <a:cubicBezTo>
                  <a:pt x="6779" y="1376"/>
                  <a:pt x="6797" y="1358"/>
                  <a:pt x="6806" y="1336"/>
                </a:cubicBezTo>
                <a:cubicBezTo>
                  <a:pt x="6839" y="1258"/>
                  <a:pt x="6800" y="1245"/>
                  <a:pt x="6886" y="1196"/>
                </a:cubicBezTo>
                <a:cubicBezTo>
                  <a:pt x="6910" y="1182"/>
                  <a:pt x="6939" y="1183"/>
                  <a:pt x="6966" y="1176"/>
                </a:cubicBezTo>
                <a:cubicBezTo>
                  <a:pt x="6986" y="1183"/>
                  <a:pt x="7006" y="1204"/>
                  <a:pt x="7026" y="1196"/>
                </a:cubicBezTo>
                <a:cubicBezTo>
                  <a:pt x="7048" y="1187"/>
                  <a:pt x="7049" y="1153"/>
                  <a:pt x="7066" y="1136"/>
                </a:cubicBezTo>
                <a:cubicBezTo>
                  <a:pt x="7083" y="1119"/>
                  <a:pt x="7106" y="1109"/>
                  <a:pt x="7126" y="1096"/>
                </a:cubicBezTo>
                <a:cubicBezTo>
                  <a:pt x="7212" y="1118"/>
                  <a:pt x="7302" y="1128"/>
                  <a:pt x="7386" y="1156"/>
                </a:cubicBezTo>
                <a:cubicBezTo>
                  <a:pt x="7428" y="1170"/>
                  <a:pt x="7464" y="1202"/>
                  <a:pt x="7506" y="1216"/>
                </a:cubicBezTo>
                <a:cubicBezTo>
                  <a:pt x="7550" y="1392"/>
                  <a:pt x="7549" y="1501"/>
                  <a:pt x="7526" y="1696"/>
                </a:cubicBezTo>
                <a:cubicBezTo>
                  <a:pt x="7524" y="1717"/>
                  <a:pt x="7519" y="1740"/>
                  <a:pt x="7506" y="1756"/>
                </a:cubicBezTo>
                <a:cubicBezTo>
                  <a:pt x="7491" y="1775"/>
                  <a:pt x="7464" y="1781"/>
                  <a:pt x="7446" y="1796"/>
                </a:cubicBezTo>
                <a:cubicBezTo>
                  <a:pt x="7424" y="1814"/>
                  <a:pt x="7412" y="1845"/>
                  <a:pt x="7386" y="1856"/>
                </a:cubicBezTo>
                <a:cubicBezTo>
                  <a:pt x="7349" y="1872"/>
                  <a:pt x="7306" y="1869"/>
                  <a:pt x="7266" y="1876"/>
                </a:cubicBezTo>
                <a:cubicBezTo>
                  <a:pt x="7101" y="1862"/>
                  <a:pt x="6999" y="1842"/>
                  <a:pt x="6846" y="1816"/>
                </a:cubicBezTo>
                <a:cubicBezTo>
                  <a:pt x="6793" y="1836"/>
                  <a:pt x="6735" y="1847"/>
                  <a:pt x="6686" y="1876"/>
                </a:cubicBezTo>
                <a:cubicBezTo>
                  <a:pt x="6665" y="1888"/>
                  <a:pt x="6670" y="1937"/>
                  <a:pt x="6646" y="1936"/>
                </a:cubicBezTo>
                <a:cubicBezTo>
                  <a:pt x="6536" y="1930"/>
                  <a:pt x="6434" y="1879"/>
                  <a:pt x="6326" y="1856"/>
                </a:cubicBezTo>
                <a:cubicBezTo>
                  <a:pt x="5961" y="1778"/>
                  <a:pt x="6190" y="1851"/>
                  <a:pt x="6026" y="1796"/>
                </a:cubicBezTo>
                <a:cubicBezTo>
                  <a:pt x="6006" y="1809"/>
                  <a:pt x="5990" y="1833"/>
                  <a:pt x="5966" y="1836"/>
                </a:cubicBezTo>
                <a:cubicBezTo>
                  <a:pt x="5948" y="1839"/>
                  <a:pt x="5849" y="1804"/>
                  <a:pt x="5826" y="1796"/>
                </a:cubicBezTo>
                <a:cubicBezTo>
                  <a:pt x="5711" y="1624"/>
                  <a:pt x="5864" y="1826"/>
                  <a:pt x="5726" y="1716"/>
                </a:cubicBezTo>
                <a:cubicBezTo>
                  <a:pt x="5707" y="1701"/>
                  <a:pt x="5702" y="1674"/>
                  <a:pt x="5686" y="1656"/>
                </a:cubicBezTo>
                <a:cubicBezTo>
                  <a:pt x="5610" y="1567"/>
                  <a:pt x="5631" y="1584"/>
                  <a:pt x="5546" y="1556"/>
                </a:cubicBezTo>
                <a:cubicBezTo>
                  <a:pt x="5484" y="1370"/>
                  <a:pt x="5546" y="1448"/>
                  <a:pt x="5306" y="1376"/>
                </a:cubicBezTo>
                <a:cubicBezTo>
                  <a:pt x="5166" y="1411"/>
                  <a:pt x="5029" y="1438"/>
                  <a:pt x="4886" y="1456"/>
                </a:cubicBezTo>
                <a:cubicBezTo>
                  <a:pt x="4664" y="1444"/>
                  <a:pt x="4456" y="1463"/>
                  <a:pt x="4266" y="1336"/>
                </a:cubicBezTo>
                <a:cubicBezTo>
                  <a:pt x="4186" y="1363"/>
                  <a:pt x="4152" y="1395"/>
                  <a:pt x="4066" y="1416"/>
                </a:cubicBezTo>
                <a:cubicBezTo>
                  <a:pt x="3959" y="1409"/>
                  <a:pt x="3852" y="1413"/>
                  <a:pt x="3746" y="1396"/>
                </a:cubicBezTo>
                <a:cubicBezTo>
                  <a:pt x="3722" y="1392"/>
                  <a:pt x="3707" y="1367"/>
                  <a:pt x="3686" y="1356"/>
                </a:cubicBezTo>
                <a:cubicBezTo>
                  <a:pt x="3637" y="1331"/>
                  <a:pt x="3552" y="1324"/>
                  <a:pt x="3506" y="1316"/>
                </a:cubicBezTo>
                <a:cubicBezTo>
                  <a:pt x="3458" y="1429"/>
                  <a:pt x="3459" y="1498"/>
                  <a:pt x="3346" y="1536"/>
                </a:cubicBezTo>
                <a:cubicBezTo>
                  <a:pt x="3159" y="1511"/>
                  <a:pt x="2973" y="1483"/>
                  <a:pt x="2786" y="1456"/>
                </a:cubicBezTo>
                <a:cubicBezTo>
                  <a:pt x="2536" y="1373"/>
                  <a:pt x="2669" y="1390"/>
                  <a:pt x="2386" y="1416"/>
                </a:cubicBezTo>
                <a:cubicBezTo>
                  <a:pt x="2379" y="1436"/>
                  <a:pt x="2384" y="1466"/>
                  <a:pt x="2366" y="1476"/>
                </a:cubicBezTo>
                <a:cubicBezTo>
                  <a:pt x="2357" y="1481"/>
                  <a:pt x="2116" y="1515"/>
                  <a:pt x="2106" y="1516"/>
                </a:cubicBezTo>
                <a:cubicBezTo>
                  <a:pt x="2086" y="1543"/>
                  <a:pt x="2063" y="1567"/>
                  <a:pt x="2046" y="1596"/>
                </a:cubicBezTo>
                <a:cubicBezTo>
                  <a:pt x="2036" y="1614"/>
                  <a:pt x="2046" y="1650"/>
                  <a:pt x="2026" y="1656"/>
                </a:cubicBezTo>
                <a:cubicBezTo>
                  <a:pt x="1898" y="1695"/>
                  <a:pt x="1759" y="1679"/>
                  <a:pt x="1626" y="1696"/>
                </a:cubicBezTo>
                <a:cubicBezTo>
                  <a:pt x="1592" y="1849"/>
                  <a:pt x="1578" y="1885"/>
                  <a:pt x="1566" y="2036"/>
                </a:cubicBezTo>
                <a:cubicBezTo>
                  <a:pt x="1550" y="2240"/>
                  <a:pt x="1587" y="2415"/>
                  <a:pt x="1466" y="2576"/>
                </a:cubicBezTo>
                <a:cubicBezTo>
                  <a:pt x="1459" y="2603"/>
                  <a:pt x="1446" y="2629"/>
                  <a:pt x="1446" y="2656"/>
                </a:cubicBezTo>
                <a:cubicBezTo>
                  <a:pt x="1446" y="2755"/>
                  <a:pt x="1502" y="2939"/>
                  <a:pt x="1446" y="3036"/>
                </a:cubicBezTo>
                <a:cubicBezTo>
                  <a:pt x="1425" y="3072"/>
                  <a:pt x="1326" y="3076"/>
                  <a:pt x="1326" y="3076"/>
                </a:cubicBezTo>
                <a:cubicBezTo>
                  <a:pt x="1030" y="3002"/>
                  <a:pt x="1221" y="3033"/>
                  <a:pt x="746" y="3056"/>
                </a:cubicBezTo>
                <a:cubicBezTo>
                  <a:pt x="636" y="3083"/>
                  <a:pt x="366" y="3217"/>
                  <a:pt x="366" y="3056"/>
                </a:cubicBezTo>
                <a:close/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114699" name="AutoShape 11"/>
          <p:cNvSpPr>
            <a:spLocks noChangeArrowheads="1"/>
          </p:cNvSpPr>
          <p:nvPr/>
        </p:nvSpPr>
        <p:spPr bwMode="auto">
          <a:xfrm>
            <a:off x="2416175" y="4702175"/>
            <a:ext cx="412750" cy="666750"/>
          </a:xfrm>
          <a:prstGeom prst="irregularSeal1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114700" name="AutoShape 12"/>
          <p:cNvSpPr>
            <a:spLocks noChangeArrowheads="1"/>
          </p:cNvSpPr>
          <p:nvPr/>
        </p:nvSpPr>
        <p:spPr bwMode="auto">
          <a:xfrm>
            <a:off x="2690813" y="4203700"/>
            <a:ext cx="5768975" cy="665163"/>
          </a:xfrm>
          <a:prstGeom prst="rightArrow">
            <a:avLst>
              <a:gd name="adj1" fmla="val 50000"/>
              <a:gd name="adj2" fmla="val 216826"/>
            </a:avLst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114701" name="AutoShape 13"/>
          <p:cNvSpPr>
            <a:spLocks noChangeArrowheads="1"/>
          </p:cNvSpPr>
          <p:nvPr/>
        </p:nvSpPr>
        <p:spPr bwMode="auto">
          <a:xfrm>
            <a:off x="2416175" y="5368925"/>
            <a:ext cx="5494338" cy="498475"/>
          </a:xfrm>
          <a:prstGeom prst="leftArrow">
            <a:avLst>
              <a:gd name="adj1" fmla="val 50000"/>
              <a:gd name="adj2" fmla="val 275557"/>
            </a:avLst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114702" name="Text Box 14"/>
          <p:cNvSpPr txBox="1">
            <a:spLocks noChangeArrowheads="1"/>
          </p:cNvSpPr>
          <p:nvPr/>
        </p:nvSpPr>
        <p:spPr bwMode="auto">
          <a:xfrm>
            <a:off x="4427538" y="3968750"/>
            <a:ext cx="12969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l-PL" altLang="pl-PL" sz="2000" b="1"/>
              <a:t>płomień</a:t>
            </a:r>
          </a:p>
        </p:txBody>
      </p:sp>
      <p:sp>
        <p:nvSpPr>
          <p:cNvPr id="114703" name="Text Box 15"/>
          <p:cNvSpPr txBox="1">
            <a:spLocks noChangeArrowheads="1"/>
          </p:cNvSpPr>
          <p:nvPr/>
        </p:nvSpPr>
        <p:spPr bwMode="auto">
          <a:xfrm>
            <a:off x="3852863" y="5695950"/>
            <a:ext cx="29511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l-PL" altLang="pl-PL" sz="2000" b="1"/>
              <a:t>powietrze zasobne w tlen</a:t>
            </a:r>
          </a:p>
        </p:txBody>
      </p:sp>
      <p:sp>
        <p:nvSpPr>
          <p:cNvPr id="114704" name="Text Box 16"/>
          <p:cNvSpPr txBox="1">
            <a:spLocks noChangeArrowheads="1"/>
          </p:cNvSpPr>
          <p:nvPr/>
        </p:nvSpPr>
        <p:spPr bwMode="auto">
          <a:xfrm>
            <a:off x="2844800" y="4832350"/>
            <a:ext cx="10795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l-PL" altLang="pl-PL" sz="2000" b="1"/>
              <a:t>zapłon</a:t>
            </a:r>
          </a:p>
        </p:txBody>
      </p:sp>
      <p:sp>
        <p:nvSpPr>
          <p:cNvPr id="114706" name="Line 18"/>
          <p:cNvSpPr>
            <a:spLocks noChangeShapeType="1"/>
          </p:cNvSpPr>
          <p:nvPr/>
        </p:nvSpPr>
        <p:spPr bwMode="auto">
          <a:xfrm flipV="1">
            <a:off x="1187450" y="2349500"/>
            <a:ext cx="0" cy="381635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14707" name="Line 19"/>
          <p:cNvSpPr>
            <a:spLocks noChangeShapeType="1"/>
          </p:cNvSpPr>
          <p:nvPr/>
        </p:nvSpPr>
        <p:spPr bwMode="auto">
          <a:xfrm>
            <a:off x="1187450" y="2349500"/>
            <a:ext cx="604837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14708" name="Line 20"/>
          <p:cNvSpPr>
            <a:spLocks noChangeShapeType="1"/>
          </p:cNvSpPr>
          <p:nvPr/>
        </p:nvSpPr>
        <p:spPr bwMode="auto">
          <a:xfrm>
            <a:off x="7235825" y="2349500"/>
            <a:ext cx="0" cy="1295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14709" name="Line 21"/>
          <p:cNvSpPr>
            <a:spLocks noChangeShapeType="1"/>
          </p:cNvSpPr>
          <p:nvPr/>
        </p:nvSpPr>
        <p:spPr bwMode="auto">
          <a:xfrm>
            <a:off x="1187450" y="6237288"/>
            <a:ext cx="604837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14710" name="Rectangle 22"/>
          <p:cNvSpPr>
            <a:spLocks noChangeArrowheads="1"/>
          </p:cNvSpPr>
          <p:nvPr/>
        </p:nvSpPr>
        <p:spPr bwMode="auto">
          <a:xfrm>
            <a:off x="0" y="200025"/>
            <a:ext cx="9144000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09600" indent="-6096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990600" indent="-5334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52600" indent="-381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209800" indent="-3810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6670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31242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5814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40386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buClr>
                <a:schemeClr val="tx1"/>
              </a:buClr>
              <a:buFont typeface="Wingdings" pitchFamily="2" charset="2"/>
              <a:buNone/>
            </a:pPr>
            <a:r>
              <a:rPr lang="pl-PL" altLang="pl-PL" sz="2800" b="1">
                <a:latin typeface="Arial" charset="0"/>
              </a:rPr>
              <a:t>Zjawiska towarzyszące pożarom c.d.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ojekt domyślny">
  <a:themeElements>
    <a:clrScheme name="Projekt domyśln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ojekt domyślny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ojekt domyśln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1459</TotalTime>
  <Words>2255</Words>
  <Application>Microsoft Office PowerPoint</Application>
  <PresentationFormat>Pokaz na ekranie (4:3)</PresentationFormat>
  <Paragraphs>268</Paragraphs>
  <Slides>47</Slides>
  <Notes>0</Notes>
  <HiddenSlides>0</HiddenSlides>
  <MMClips>0</MMClips>
  <ScaleCrop>false</ScaleCrop>
  <HeadingPairs>
    <vt:vector size="8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47</vt:i4>
      </vt:variant>
    </vt:vector>
  </HeadingPairs>
  <TitlesOfParts>
    <vt:vector size="52" baseType="lpstr">
      <vt:lpstr>Times New Roman</vt:lpstr>
      <vt:lpstr>Arial</vt:lpstr>
      <vt:lpstr>Wingdings</vt:lpstr>
      <vt:lpstr>Projekt domyślny</vt:lpstr>
      <vt:lpstr>Adobe Photoshop Image</vt:lpstr>
      <vt:lpstr>Prezentacja programu PowerPoint</vt:lpstr>
      <vt:lpstr>Prezentacja programu PowerPoint</vt:lpstr>
      <vt:lpstr>Przykład działań wewnętrznych</vt:lpstr>
      <vt:lpstr>Przykład działań zewnętrznych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PH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cp:lastModifiedBy>Admin</cp:lastModifiedBy>
  <cp:revision>41</cp:revision>
  <dcterms:created xsi:type="dcterms:W3CDTF">2007-02-28T17:40:21Z</dcterms:created>
  <dcterms:modified xsi:type="dcterms:W3CDTF">2017-11-17T13:03:48Z</dcterms:modified>
</cp:coreProperties>
</file>