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19" r:id="rId2"/>
    <p:sldId id="331" r:id="rId3"/>
    <p:sldId id="323" r:id="rId4"/>
    <p:sldId id="327" r:id="rId5"/>
    <p:sldId id="328" r:id="rId6"/>
    <p:sldId id="333" r:id="rId7"/>
    <p:sldId id="329" r:id="rId8"/>
    <p:sldId id="324" r:id="rId9"/>
    <p:sldId id="332" r:id="rId10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7E4CA7-2AFD-3883-29BE-B8EB484BA648}" name="Wojtysiak Paweł" initials="" userId="S::pawel.wojtysiak@cyfra.gov.pl::09e827ff-1cc0-4926-8477-6420047c1ab9" providerId="AD"/>
  <p188:author id="{F5D80FD1-2208-B8D7-9130-EEC52EB9BE2A}" name="Chorążykiewicz Elwira" initials="CE" userId="S::elwira.chorazykiewicz@cyfra.gov.pl::a6374856-e63e-4002-8c99-1336d5e376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5FF"/>
    <a:srgbClr val="3F5FBC"/>
    <a:srgbClr val="01105D"/>
    <a:srgbClr val="30BDEE"/>
    <a:srgbClr val="7AAFE3"/>
    <a:srgbClr val="BF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63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19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8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8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9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13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9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3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0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42D22B20-6AD4-2646-2A3A-3245E28AFC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C7611AE-3883-E404-9F48-8872FD2D6B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13" name="Obraz 12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564EA844-E155-9FE8-9FF5-B5EAA1C348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EFCB2CE6-E047-6D2C-5A4D-16899CE6BE55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DF445C5A-E3C0-9F07-DC5D-F79B068F1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7AFFC744-FE29-663A-21E7-E78FA81EB22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168C0B22-DB12-9D45-9B1A-976911209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24BCCDD4-9595-0325-75FB-55B35B65B4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174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42D22B20-6AD4-2646-2A3A-3245E28AFC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C7611AE-3883-E404-9F48-8872FD2D6B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13" name="Obraz 12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564EA844-E155-9FE8-9FF5-B5EAA1C348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EFCB2CE6-E047-6D2C-5A4D-16899CE6BE55}"/>
              </a:ext>
            </a:extLst>
          </p:cNvPr>
          <p:cNvSpPr txBox="1">
            <a:spLocks/>
          </p:cNvSpPr>
          <p:nvPr/>
        </p:nvSpPr>
        <p:spPr>
          <a:xfrm>
            <a:off x="943797" y="3157153"/>
            <a:ext cx="5571530" cy="3602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Cyfrowe kompetencje i kadry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DF445C5A-E3C0-9F07-DC5D-F79B068F1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7AFFC744-FE29-663A-21E7-E78FA81EB22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168C0B22-DB12-9D45-9B1A-976911209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24BCCDD4-9595-0325-75FB-55B35B65B4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2" name="Podtytuł 2">
            <a:extLst>
              <a:ext uri="{FF2B5EF4-FFF2-40B4-BE49-F238E27FC236}">
                <a16:creationId xmlns:a16="http://schemas.microsoft.com/office/drawing/2014/main" id="{CCB3BE38-DEE8-2A94-A27C-82B7EB92BF24}"/>
              </a:ext>
            </a:extLst>
          </p:cNvPr>
          <p:cNvSpPr txBox="1">
            <a:spLocks/>
          </p:cNvSpPr>
          <p:nvPr/>
        </p:nvSpPr>
        <p:spPr>
          <a:xfrm>
            <a:off x="943797" y="6846140"/>
            <a:ext cx="3823075" cy="745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Centrum Rozwoju Kompetencji Cyfrowych</a:t>
            </a:r>
          </a:p>
        </p:txBody>
      </p:sp>
    </p:spTree>
    <p:extLst>
      <p:ext uri="{BB962C8B-B14F-4D97-AF65-F5344CB8AC3E}">
        <p14:creationId xmlns:p14="http://schemas.microsoft.com/office/powerpoint/2010/main" val="303033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15" name="Podtytuł 2">
            <a:extLst>
              <a:ext uri="{FF2B5EF4-FFF2-40B4-BE49-F238E27FC236}">
                <a16:creationId xmlns:a16="http://schemas.microsoft.com/office/drawing/2014/main" id="{D25D4A3C-9DBD-B451-2FF5-BED3A27ABDD7}"/>
              </a:ext>
            </a:extLst>
          </p:cNvPr>
          <p:cNvSpPr txBox="1">
            <a:spLocks/>
          </p:cNvSpPr>
          <p:nvPr/>
        </p:nvSpPr>
        <p:spPr>
          <a:xfrm>
            <a:off x="962424" y="652423"/>
            <a:ext cx="7789690" cy="1680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Stan kompetencji cyfrowych w Polsce w 2023 r.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5" name="Podtytuł 2">
            <a:extLst>
              <a:ext uri="{FF2B5EF4-FFF2-40B4-BE49-F238E27FC236}">
                <a16:creationId xmlns:a16="http://schemas.microsoft.com/office/drawing/2014/main" id="{9A5BBA93-26CA-59CD-C576-691C1827C1CE}"/>
              </a:ext>
            </a:extLst>
          </p:cNvPr>
          <p:cNvSpPr txBox="1">
            <a:spLocks/>
          </p:cNvSpPr>
          <p:nvPr/>
        </p:nvSpPr>
        <p:spPr>
          <a:xfrm>
            <a:off x="6500910" y="4170896"/>
            <a:ext cx="2975089" cy="1463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44,3%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obywateli posiada przynajmniej podstawowe kompetencje cyfrowe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C11B0349-6AA6-14E2-1C76-C6FF8BAF2565}"/>
              </a:ext>
            </a:extLst>
          </p:cNvPr>
          <p:cNvSpPr txBox="1">
            <a:spLocks/>
          </p:cNvSpPr>
          <p:nvPr/>
        </p:nvSpPr>
        <p:spPr>
          <a:xfrm>
            <a:off x="10400064" y="4170897"/>
            <a:ext cx="2542214" cy="1742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20,1%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obywateli posiada ponadpodstawowe kompetencje cyfrowe obywateli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98C48631-80CD-72A6-ABE3-0FF7988A26A5}"/>
              </a:ext>
            </a:extLst>
          </p:cNvPr>
          <p:cNvSpPr txBox="1">
            <a:spLocks/>
          </p:cNvSpPr>
          <p:nvPr/>
        </p:nvSpPr>
        <p:spPr>
          <a:xfrm>
            <a:off x="13759220" y="4170897"/>
            <a:ext cx="2979636" cy="1249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4,3%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specjalistów ICT wśród wszystkich pracujących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A863C3EE-2E19-5F04-251C-8B89FD47D0BB}"/>
              </a:ext>
            </a:extLst>
          </p:cNvPr>
          <p:cNvSpPr txBox="1">
            <a:spLocks/>
          </p:cNvSpPr>
          <p:nvPr/>
        </p:nvSpPr>
        <p:spPr>
          <a:xfrm>
            <a:off x="6500911" y="6267518"/>
            <a:ext cx="2333570" cy="1188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19,1%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kobiet wśród specjalistów ICT 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98EB8530-2BD2-E44C-52ED-4CAC5137B6CA}"/>
              </a:ext>
            </a:extLst>
          </p:cNvPr>
          <p:cNvSpPr txBox="1">
            <a:spLocks/>
          </p:cNvSpPr>
          <p:nvPr/>
        </p:nvSpPr>
        <p:spPr>
          <a:xfrm>
            <a:off x="10400063" y="6267518"/>
            <a:ext cx="3035729" cy="1188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4,3%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absolwentów kierunków związanych z ICT</a:t>
            </a:r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F3B44447-51A2-80E4-D2A6-659CB27611FA}"/>
              </a:ext>
            </a:extLst>
          </p:cNvPr>
          <p:cNvSpPr txBox="1">
            <a:spLocks/>
          </p:cNvSpPr>
          <p:nvPr/>
        </p:nvSpPr>
        <p:spPr>
          <a:xfrm>
            <a:off x="962424" y="4360535"/>
            <a:ext cx="3646978" cy="1680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DESI 2022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Polska zajmuje</a:t>
            </a:r>
            <a:b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24-te miejsce</a:t>
            </a:r>
            <a:endParaRPr lang="pl-PL" sz="3200" dirty="0">
              <a:solidFill>
                <a:srgbClr val="01105D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1157C154-F619-C173-FA2B-F416B672F644}"/>
              </a:ext>
            </a:extLst>
          </p:cNvPr>
          <p:cNvCxnSpPr>
            <a:cxnSpLocks/>
          </p:cNvCxnSpPr>
          <p:nvPr/>
        </p:nvCxnSpPr>
        <p:spPr>
          <a:xfrm>
            <a:off x="5587290" y="3052441"/>
            <a:ext cx="0" cy="4446955"/>
          </a:xfrm>
          <a:prstGeom prst="line">
            <a:avLst/>
          </a:prstGeom>
          <a:ln w="19050">
            <a:solidFill>
              <a:srgbClr val="3F5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 descr="Obraz zawierający symbol, design&#10;&#10;Opis wygenerowany automatycznie">
            <a:extLst>
              <a:ext uri="{FF2B5EF4-FFF2-40B4-BE49-F238E27FC236}">
                <a16:creationId xmlns:a16="http://schemas.microsoft.com/office/drawing/2014/main" id="{772E9F5C-C92C-7DF3-170A-FA3A6FF8BB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9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128AE8B9-4A2C-9D4E-A38C-D244ED98CF50}"/>
              </a:ext>
            </a:extLst>
          </p:cNvPr>
          <p:cNvSpPr/>
          <p:nvPr/>
        </p:nvSpPr>
        <p:spPr>
          <a:xfrm>
            <a:off x="8588108" y="2333372"/>
            <a:ext cx="8780985" cy="1836354"/>
          </a:xfrm>
          <a:prstGeom prst="rect">
            <a:avLst/>
          </a:prstGeom>
          <a:noFill/>
          <a:ln w="19050">
            <a:solidFill>
              <a:srgbClr val="3F5F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15" name="Podtytuł 2">
            <a:extLst>
              <a:ext uri="{FF2B5EF4-FFF2-40B4-BE49-F238E27FC236}">
                <a16:creationId xmlns:a16="http://schemas.microsoft.com/office/drawing/2014/main" id="{D25D4A3C-9DBD-B451-2FF5-BED3A27ABDD7}"/>
              </a:ext>
            </a:extLst>
          </p:cNvPr>
          <p:cNvSpPr txBox="1">
            <a:spLocks/>
          </p:cNvSpPr>
          <p:nvPr/>
        </p:nvSpPr>
        <p:spPr>
          <a:xfrm>
            <a:off x="962424" y="652424"/>
            <a:ext cx="7757027" cy="1667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Centrum Rozwoju Kompetencji Cyfrowych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9" name="Podtytuł 2">
            <a:extLst>
              <a:ext uri="{FF2B5EF4-FFF2-40B4-BE49-F238E27FC236}">
                <a16:creationId xmlns:a16="http://schemas.microsoft.com/office/drawing/2014/main" id="{A863C3EE-2E19-5F04-251C-8B89FD47D0BB}"/>
              </a:ext>
            </a:extLst>
          </p:cNvPr>
          <p:cNvSpPr txBox="1">
            <a:spLocks/>
          </p:cNvSpPr>
          <p:nvPr/>
        </p:nvSpPr>
        <p:spPr>
          <a:xfrm>
            <a:off x="9080583" y="2685647"/>
            <a:ext cx="6333108" cy="14445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80%</a:t>
            </a:r>
            <a:br>
              <a:rPr lang="pl-PL" sz="3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mieszkańców Polski będzie posiadać co najmniej podstawowe kompetencje cyfrowe</a:t>
            </a:r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F3B44447-51A2-80E4-D2A6-659CB27611FA}"/>
              </a:ext>
            </a:extLst>
          </p:cNvPr>
          <p:cNvSpPr txBox="1">
            <a:spLocks/>
          </p:cNvSpPr>
          <p:nvPr/>
        </p:nvSpPr>
        <p:spPr>
          <a:xfrm>
            <a:off x="962424" y="3834059"/>
            <a:ext cx="5670258" cy="18363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Cel działania:</a:t>
            </a:r>
            <a:b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koordynacja działań na rzecz rozwoju kompetencji cyfrowych, organ wykonawczy w zakresie wdrażania Programu Rozwoju Kompetencji Cyfrowych (PRKC) do 2030 r.</a:t>
            </a:r>
            <a:b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pl-PL" sz="3200" dirty="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1E976D5C-4722-4E92-7B83-D04656533ABC}"/>
              </a:ext>
            </a:extLst>
          </p:cNvPr>
          <p:cNvSpPr txBox="1">
            <a:spLocks/>
          </p:cNvSpPr>
          <p:nvPr/>
        </p:nvSpPr>
        <p:spPr>
          <a:xfrm>
            <a:off x="962425" y="6133219"/>
            <a:ext cx="6146316" cy="20221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Grupy docelowe: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osoby wykluczone cyfrowo, seniorzy, obywatele, dzieci i młodzież, rodzice, nauczyciele, osoby pracujące, specjaliści ICT, przedsiębiorcy i osoby zarządzające, pracownicy sektora publicznego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433EE1E8-C1D2-7DE7-CE8A-FAA3EA1D5ED7}"/>
              </a:ext>
            </a:extLst>
          </p:cNvPr>
          <p:cNvSpPr txBox="1">
            <a:spLocks/>
          </p:cNvSpPr>
          <p:nvPr/>
        </p:nvSpPr>
        <p:spPr>
          <a:xfrm>
            <a:off x="8603402" y="4736101"/>
            <a:ext cx="2596381" cy="18363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40%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mieszkańców Polski będzie posiadać ponadpodstawowe kompetencje cyfrowe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2AA1FC2C-5923-831E-903B-6178391B40AC}"/>
              </a:ext>
            </a:extLst>
          </p:cNvPr>
          <p:cNvSpPr txBox="1">
            <a:spLocks/>
          </p:cNvSpPr>
          <p:nvPr/>
        </p:nvSpPr>
        <p:spPr>
          <a:xfrm>
            <a:off x="12286586" y="4730925"/>
            <a:ext cx="2110157" cy="1496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29%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specjalistów ICT będą stanowić kobiety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A4F634D1-343D-C1DF-70AB-0432D78948F6}"/>
              </a:ext>
            </a:extLst>
          </p:cNvPr>
          <p:cNvSpPr txBox="1">
            <a:spLocks/>
          </p:cNvSpPr>
          <p:nvPr/>
        </p:nvSpPr>
        <p:spPr>
          <a:xfrm>
            <a:off x="15495705" y="4730925"/>
            <a:ext cx="1742454" cy="1603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6%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pracujących będą stanowić specjaliści ICT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42E5C8-4016-E747-82FF-46DF1D7A7568}"/>
              </a:ext>
            </a:extLst>
          </p:cNvPr>
          <p:cNvSpPr txBox="1">
            <a:spLocks/>
          </p:cNvSpPr>
          <p:nvPr/>
        </p:nvSpPr>
        <p:spPr>
          <a:xfrm>
            <a:off x="8603403" y="6929614"/>
            <a:ext cx="2412866" cy="10862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r.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PL: 20,1%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 27: 27,3%</a:t>
            </a:r>
          </a:p>
          <a:p>
            <a:endParaRPr lang="pl-PL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528B7EDE-E8C5-4561-906C-A2B50F14182F}"/>
              </a:ext>
            </a:extLst>
          </p:cNvPr>
          <p:cNvSpPr txBox="1">
            <a:spLocks/>
          </p:cNvSpPr>
          <p:nvPr/>
        </p:nvSpPr>
        <p:spPr>
          <a:xfrm>
            <a:off x="12286586" y="6924439"/>
            <a:ext cx="2110157" cy="1202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r.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PL:19,1%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 27:19,4%</a:t>
            </a:r>
          </a:p>
          <a:p>
            <a:endParaRPr lang="pl-PL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E7E445ED-FAFD-BE42-9039-C8CFF4E52037}"/>
              </a:ext>
            </a:extLst>
          </p:cNvPr>
          <p:cNvSpPr txBox="1">
            <a:spLocks/>
          </p:cNvSpPr>
          <p:nvPr/>
        </p:nvSpPr>
        <p:spPr>
          <a:xfrm>
            <a:off x="15495704" y="6924438"/>
            <a:ext cx="2110175" cy="10914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r.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PL: 4,3%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 27: 4,8%</a:t>
            </a:r>
          </a:p>
          <a:p>
            <a:endParaRPr lang="pl-PL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C76B59DA-0AEC-0B9E-041D-7953FB655C32}"/>
              </a:ext>
            </a:extLst>
          </p:cNvPr>
          <p:cNvCxnSpPr>
            <a:cxnSpLocks/>
          </p:cNvCxnSpPr>
          <p:nvPr/>
        </p:nvCxnSpPr>
        <p:spPr>
          <a:xfrm>
            <a:off x="14824441" y="4762343"/>
            <a:ext cx="0" cy="3143609"/>
          </a:xfrm>
          <a:prstGeom prst="line">
            <a:avLst/>
          </a:prstGeom>
          <a:ln w="19050">
            <a:solidFill>
              <a:srgbClr val="3F5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5912CB8-8004-6F36-45EC-5BC58D74766C}"/>
              </a:ext>
            </a:extLst>
          </p:cNvPr>
          <p:cNvCxnSpPr>
            <a:cxnSpLocks/>
          </p:cNvCxnSpPr>
          <p:nvPr/>
        </p:nvCxnSpPr>
        <p:spPr>
          <a:xfrm>
            <a:off x="11701840" y="4762343"/>
            <a:ext cx="0" cy="3143609"/>
          </a:xfrm>
          <a:prstGeom prst="line">
            <a:avLst/>
          </a:prstGeom>
          <a:ln w="19050">
            <a:solidFill>
              <a:srgbClr val="3F5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symbol, design&#10;&#10;Opis wygenerowany automatycznie">
            <a:extLst>
              <a:ext uri="{FF2B5EF4-FFF2-40B4-BE49-F238E27FC236}">
                <a16:creationId xmlns:a16="http://schemas.microsoft.com/office/drawing/2014/main" id="{0F4602F1-D21C-0F67-155E-2B61CF3539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5356ED81-6D1D-45EE-6E18-9FD92812E91C}"/>
              </a:ext>
            </a:extLst>
          </p:cNvPr>
          <p:cNvSpPr txBox="1">
            <a:spLocks/>
          </p:cNvSpPr>
          <p:nvPr/>
        </p:nvSpPr>
        <p:spPr>
          <a:xfrm>
            <a:off x="10814349" y="1623219"/>
            <a:ext cx="4116839" cy="745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Główne cele PRKC: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5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rostokąt 89">
            <a:extLst>
              <a:ext uri="{FF2B5EF4-FFF2-40B4-BE49-F238E27FC236}">
                <a16:creationId xmlns:a16="http://schemas.microsoft.com/office/drawing/2014/main" id="{84878629-CA1B-30FB-F752-8072C7318D72}"/>
              </a:ext>
            </a:extLst>
          </p:cNvPr>
          <p:cNvSpPr/>
          <p:nvPr/>
        </p:nvSpPr>
        <p:spPr>
          <a:xfrm>
            <a:off x="943794" y="1789527"/>
            <a:ext cx="16400408" cy="595471"/>
          </a:xfrm>
          <a:prstGeom prst="rect">
            <a:avLst/>
          </a:prstGeom>
          <a:solidFill>
            <a:srgbClr val="3F5F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1" name="Prostokąt 90">
            <a:extLst>
              <a:ext uri="{FF2B5EF4-FFF2-40B4-BE49-F238E27FC236}">
                <a16:creationId xmlns:a16="http://schemas.microsoft.com/office/drawing/2014/main" id="{8BD014E8-D08F-BF7C-C74D-C62C8AC152E7}"/>
              </a:ext>
            </a:extLst>
          </p:cNvPr>
          <p:cNvSpPr/>
          <p:nvPr/>
        </p:nvSpPr>
        <p:spPr>
          <a:xfrm>
            <a:off x="943794" y="2385433"/>
            <a:ext cx="16400408" cy="1172204"/>
          </a:xfrm>
          <a:prstGeom prst="rect">
            <a:avLst/>
          </a:prstGeom>
          <a:solidFill>
            <a:srgbClr val="3F5FBC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2" name="Prostokąt 91">
            <a:extLst>
              <a:ext uri="{FF2B5EF4-FFF2-40B4-BE49-F238E27FC236}">
                <a16:creationId xmlns:a16="http://schemas.microsoft.com/office/drawing/2014/main" id="{F7B9063D-43AA-42FA-FA5B-56ABF6C0F8D7}"/>
              </a:ext>
            </a:extLst>
          </p:cNvPr>
          <p:cNvSpPr/>
          <p:nvPr/>
        </p:nvSpPr>
        <p:spPr>
          <a:xfrm>
            <a:off x="943796" y="3559140"/>
            <a:ext cx="16400408" cy="1172204"/>
          </a:xfrm>
          <a:prstGeom prst="rect">
            <a:avLst/>
          </a:prstGeom>
          <a:solidFill>
            <a:srgbClr val="3F5FBC">
              <a:alpha val="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3" name="Prostokąt 92">
            <a:extLst>
              <a:ext uri="{FF2B5EF4-FFF2-40B4-BE49-F238E27FC236}">
                <a16:creationId xmlns:a16="http://schemas.microsoft.com/office/drawing/2014/main" id="{CF89666C-2162-9F0C-D50C-A9D8AEB188C1}"/>
              </a:ext>
            </a:extLst>
          </p:cNvPr>
          <p:cNvSpPr/>
          <p:nvPr/>
        </p:nvSpPr>
        <p:spPr>
          <a:xfrm>
            <a:off x="943796" y="4724954"/>
            <a:ext cx="16400408" cy="1172204"/>
          </a:xfrm>
          <a:prstGeom prst="rect">
            <a:avLst/>
          </a:prstGeom>
          <a:solidFill>
            <a:srgbClr val="3F5FBC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4" name="Prostokąt 93">
            <a:extLst>
              <a:ext uri="{FF2B5EF4-FFF2-40B4-BE49-F238E27FC236}">
                <a16:creationId xmlns:a16="http://schemas.microsoft.com/office/drawing/2014/main" id="{D0827D66-6CAE-94D3-E8F1-C7AE953615AF}"/>
              </a:ext>
            </a:extLst>
          </p:cNvPr>
          <p:cNvSpPr/>
          <p:nvPr/>
        </p:nvSpPr>
        <p:spPr>
          <a:xfrm>
            <a:off x="943796" y="5893384"/>
            <a:ext cx="16400408" cy="1172204"/>
          </a:xfrm>
          <a:prstGeom prst="rect">
            <a:avLst/>
          </a:prstGeom>
          <a:solidFill>
            <a:srgbClr val="3F5FBC">
              <a:alpha val="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5" name="Prostokąt 94">
            <a:extLst>
              <a:ext uri="{FF2B5EF4-FFF2-40B4-BE49-F238E27FC236}">
                <a16:creationId xmlns:a16="http://schemas.microsoft.com/office/drawing/2014/main" id="{C4A9B65B-E823-2D30-261C-268BD604ABD9}"/>
              </a:ext>
            </a:extLst>
          </p:cNvPr>
          <p:cNvSpPr/>
          <p:nvPr/>
        </p:nvSpPr>
        <p:spPr>
          <a:xfrm>
            <a:off x="943796" y="7069170"/>
            <a:ext cx="16400408" cy="1172204"/>
          </a:xfrm>
          <a:prstGeom prst="rect">
            <a:avLst/>
          </a:prstGeom>
          <a:solidFill>
            <a:srgbClr val="3F5FBC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2" name="Podtytuł 2">
            <a:extLst>
              <a:ext uri="{FF2B5EF4-FFF2-40B4-BE49-F238E27FC236}">
                <a16:creationId xmlns:a16="http://schemas.microsoft.com/office/drawing/2014/main" id="{B4DACBEB-B3F1-FFBF-4195-BCEB5626BFE6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13561098" cy="701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Projekty obecnie realizowane w ramach CRKC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odtytuł 2">
            <a:extLst>
              <a:ext uri="{FF2B5EF4-FFF2-40B4-BE49-F238E27FC236}">
                <a16:creationId xmlns:a16="http://schemas.microsoft.com/office/drawing/2014/main" id="{9742DAF1-7299-646E-7013-0E3B8B3D9C95}"/>
              </a:ext>
            </a:extLst>
          </p:cNvPr>
          <p:cNvSpPr txBox="1">
            <a:spLocks/>
          </p:cNvSpPr>
          <p:nvPr/>
        </p:nvSpPr>
        <p:spPr>
          <a:xfrm>
            <a:off x="5302332" y="2676199"/>
            <a:ext cx="5971619" cy="661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Podniesienie poziomu kompetencji cyfrowych społeczeństwa w oparciu o lokalny system wsparcia osób dorosłych w nabywaniu i doskonaleniu umiejętności cyfrowych w ramach Klubów Rozwoju Cyfrowego (KRC)</a:t>
            </a:r>
          </a:p>
        </p:txBody>
      </p:sp>
      <p:sp>
        <p:nvSpPr>
          <p:cNvPr id="52" name="Podtytuł 2">
            <a:extLst>
              <a:ext uri="{FF2B5EF4-FFF2-40B4-BE49-F238E27FC236}">
                <a16:creationId xmlns:a16="http://schemas.microsoft.com/office/drawing/2014/main" id="{F202358B-6506-505C-E44B-2B948215FBA6}"/>
              </a:ext>
            </a:extLst>
          </p:cNvPr>
          <p:cNvSpPr txBox="1">
            <a:spLocks/>
          </p:cNvSpPr>
          <p:nvPr/>
        </p:nvSpPr>
        <p:spPr>
          <a:xfrm>
            <a:off x="1327239" y="1943481"/>
            <a:ext cx="1650548" cy="304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Nazwa</a:t>
            </a:r>
            <a:endParaRPr lang="pl-PL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Podtytuł 2">
            <a:extLst>
              <a:ext uri="{FF2B5EF4-FFF2-40B4-BE49-F238E27FC236}">
                <a16:creationId xmlns:a16="http://schemas.microsoft.com/office/drawing/2014/main" id="{57B36C2D-E367-948A-4F70-EFF6DCE7066A}"/>
              </a:ext>
            </a:extLst>
          </p:cNvPr>
          <p:cNvSpPr txBox="1">
            <a:spLocks/>
          </p:cNvSpPr>
          <p:nvPr/>
        </p:nvSpPr>
        <p:spPr>
          <a:xfrm>
            <a:off x="5302332" y="1943481"/>
            <a:ext cx="1212928" cy="304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Cel</a:t>
            </a:r>
            <a:endParaRPr lang="pl-PL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" name="Podtytuł 2">
            <a:extLst>
              <a:ext uri="{FF2B5EF4-FFF2-40B4-BE49-F238E27FC236}">
                <a16:creationId xmlns:a16="http://schemas.microsoft.com/office/drawing/2014/main" id="{5C6929E1-B317-18B2-0AAF-216E8D108F3E}"/>
              </a:ext>
            </a:extLst>
          </p:cNvPr>
          <p:cNvSpPr txBox="1">
            <a:spLocks/>
          </p:cNvSpPr>
          <p:nvPr/>
        </p:nvSpPr>
        <p:spPr>
          <a:xfrm>
            <a:off x="13022617" y="1943481"/>
            <a:ext cx="4295540" cy="304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Szacowany budżet/źródło finansowania</a:t>
            </a:r>
          </a:p>
        </p:txBody>
      </p:sp>
      <p:sp>
        <p:nvSpPr>
          <p:cNvPr id="56" name="Podtytuł 2">
            <a:extLst>
              <a:ext uri="{FF2B5EF4-FFF2-40B4-BE49-F238E27FC236}">
                <a16:creationId xmlns:a16="http://schemas.microsoft.com/office/drawing/2014/main" id="{0C15E74E-9B63-E94E-D04A-B4AF32DC2D43}"/>
              </a:ext>
            </a:extLst>
          </p:cNvPr>
          <p:cNvSpPr txBox="1">
            <a:spLocks/>
          </p:cNvSpPr>
          <p:nvPr/>
        </p:nvSpPr>
        <p:spPr>
          <a:xfrm>
            <a:off x="1370589" y="2867766"/>
            <a:ext cx="2510531" cy="2867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Kluby Rozwoju Cyfrowego</a:t>
            </a:r>
          </a:p>
        </p:txBody>
      </p:sp>
      <p:sp>
        <p:nvSpPr>
          <p:cNvPr id="59" name="Podtytuł 2">
            <a:extLst>
              <a:ext uri="{FF2B5EF4-FFF2-40B4-BE49-F238E27FC236}">
                <a16:creationId xmlns:a16="http://schemas.microsoft.com/office/drawing/2014/main" id="{F646948C-174C-4D1D-8F03-B65CF7AAFA08}"/>
              </a:ext>
            </a:extLst>
          </p:cNvPr>
          <p:cNvSpPr txBox="1">
            <a:spLocks/>
          </p:cNvSpPr>
          <p:nvPr/>
        </p:nvSpPr>
        <p:spPr>
          <a:xfrm>
            <a:off x="1370589" y="3964738"/>
            <a:ext cx="2704886" cy="467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E-kompetencje</a:t>
            </a:r>
            <a:b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(zadanie C19 i C20 C2.1.3 KPO) </a:t>
            </a:r>
          </a:p>
        </p:txBody>
      </p:sp>
      <p:sp>
        <p:nvSpPr>
          <p:cNvPr id="60" name="Podtytuł 2">
            <a:extLst>
              <a:ext uri="{FF2B5EF4-FFF2-40B4-BE49-F238E27FC236}">
                <a16:creationId xmlns:a16="http://schemas.microsoft.com/office/drawing/2014/main" id="{C9EDE180-A20F-913F-CA7F-3B3F70FBF001}"/>
              </a:ext>
            </a:extLst>
          </p:cNvPr>
          <p:cNvSpPr txBox="1">
            <a:spLocks/>
          </p:cNvSpPr>
          <p:nvPr/>
        </p:nvSpPr>
        <p:spPr>
          <a:xfrm>
            <a:off x="1370589" y="5213358"/>
            <a:ext cx="2826806" cy="276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Konkurs „Zostań Cyfrową Ekspertką”</a:t>
            </a:r>
          </a:p>
        </p:txBody>
      </p:sp>
      <p:sp>
        <p:nvSpPr>
          <p:cNvPr id="61" name="Podtytuł 2">
            <a:extLst>
              <a:ext uri="{FF2B5EF4-FFF2-40B4-BE49-F238E27FC236}">
                <a16:creationId xmlns:a16="http://schemas.microsoft.com/office/drawing/2014/main" id="{F5FDFA9E-86E0-CF65-CCED-0A8E15DFCA76}"/>
              </a:ext>
            </a:extLst>
          </p:cNvPr>
          <p:cNvSpPr txBox="1">
            <a:spLocks/>
          </p:cNvSpPr>
          <p:nvPr/>
        </p:nvSpPr>
        <p:spPr>
          <a:xfrm>
            <a:off x="1370589" y="6373388"/>
            <a:ext cx="3359655" cy="256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Program Rozwoju Talentów Informatycznych </a:t>
            </a:r>
          </a:p>
        </p:txBody>
      </p:sp>
      <p:sp>
        <p:nvSpPr>
          <p:cNvPr id="62" name="Podtytuł 2">
            <a:extLst>
              <a:ext uri="{FF2B5EF4-FFF2-40B4-BE49-F238E27FC236}">
                <a16:creationId xmlns:a16="http://schemas.microsoft.com/office/drawing/2014/main" id="{93BA726E-1BBB-E356-AD01-294AA946CE1F}"/>
              </a:ext>
            </a:extLst>
          </p:cNvPr>
          <p:cNvSpPr txBox="1">
            <a:spLocks/>
          </p:cNvSpPr>
          <p:nvPr/>
        </p:nvSpPr>
        <p:spPr>
          <a:xfrm>
            <a:off x="1370589" y="7562103"/>
            <a:ext cx="3217827" cy="386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 w Służbie Publicznej (AISP)</a:t>
            </a:r>
          </a:p>
        </p:txBody>
      </p:sp>
      <p:sp>
        <p:nvSpPr>
          <p:cNvPr id="64" name="Podtytuł 2">
            <a:extLst>
              <a:ext uri="{FF2B5EF4-FFF2-40B4-BE49-F238E27FC236}">
                <a16:creationId xmlns:a16="http://schemas.microsoft.com/office/drawing/2014/main" id="{A25FED16-70EF-FE18-D882-C57D16CD6805}"/>
              </a:ext>
            </a:extLst>
          </p:cNvPr>
          <p:cNvSpPr txBox="1">
            <a:spLocks/>
          </p:cNvSpPr>
          <p:nvPr/>
        </p:nvSpPr>
        <p:spPr>
          <a:xfrm>
            <a:off x="13022617" y="2843031"/>
            <a:ext cx="2800904" cy="352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FERS – 1 mld zł </a:t>
            </a:r>
          </a:p>
          <a:p>
            <a:endParaRPr lang="pl-PL" sz="1200" dirty="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Podtytuł 2">
            <a:extLst>
              <a:ext uri="{FF2B5EF4-FFF2-40B4-BE49-F238E27FC236}">
                <a16:creationId xmlns:a16="http://schemas.microsoft.com/office/drawing/2014/main" id="{12E776ED-8679-85AD-4B75-E3E7C12F8C4C}"/>
              </a:ext>
            </a:extLst>
          </p:cNvPr>
          <p:cNvSpPr txBox="1">
            <a:spLocks/>
          </p:cNvSpPr>
          <p:nvPr/>
        </p:nvSpPr>
        <p:spPr>
          <a:xfrm>
            <a:off x="5302332" y="3929874"/>
            <a:ext cx="6493428" cy="574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Podniesienie kompetencji cyfrowych pracowników administracji publicznej, osób wykluczonych cyfrowo, obywateli, nauczycieli poprzez udział w specjalistycznych szkoleniach</a:t>
            </a:r>
          </a:p>
        </p:txBody>
      </p:sp>
      <p:sp>
        <p:nvSpPr>
          <p:cNvPr id="71" name="Podtytuł 2">
            <a:extLst>
              <a:ext uri="{FF2B5EF4-FFF2-40B4-BE49-F238E27FC236}">
                <a16:creationId xmlns:a16="http://schemas.microsoft.com/office/drawing/2014/main" id="{9D7F5434-F4A3-A3B3-23B8-8A854F4972C6}"/>
              </a:ext>
            </a:extLst>
          </p:cNvPr>
          <p:cNvSpPr txBox="1">
            <a:spLocks/>
          </p:cNvSpPr>
          <p:nvPr/>
        </p:nvSpPr>
        <p:spPr>
          <a:xfrm>
            <a:off x="5302332" y="5131563"/>
            <a:ext cx="6615348" cy="5728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Zwiększenie liczby specjalistek ICT, upowszechnianie i rozwijanie zaawansowanych kompetencji cyfrowych wśród pełnoletnich kobiet poprzez udział w specjalistycznych szkoleniach ICT</a:t>
            </a:r>
          </a:p>
        </p:txBody>
      </p:sp>
      <p:sp>
        <p:nvSpPr>
          <p:cNvPr id="72" name="Podtytuł 2">
            <a:extLst>
              <a:ext uri="{FF2B5EF4-FFF2-40B4-BE49-F238E27FC236}">
                <a16:creationId xmlns:a16="http://schemas.microsoft.com/office/drawing/2014/main" id="{C6130935-99A8-D069-B5C5-A95E0B0C0937}"/>
              </a:ext>
            </a:extLst>
          </p:cNvPr>
          <p:cNvSpPr txBox="1">
            <a:spLocks/>
          </p:cNvSpPr>
          <p:nvPr/>
        </p:nvSpPr>
        <p:spPr>
          <a:xfrm>
            <a:off x="5302332" y="6301311"/>
            <a:ext cx="6097188" cy="450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Podniesienie zaawansowanych kompetencji cyfrowych młodych ludzi - wspieranie rozwoju w dziedzinie algorytmiki, programowania i projektowania gier komputerowych</a:t>
            </a:r>
          </a:p>
        </p:txBody>
      </p:sp>
      <p:sp>
        <p:nvSpPr>
          <p:cNvPr id="73" name="Podtytuł 2">
            <a:extLst>
              <a:ext uri="{FF2B5EF4-FFF2-40B4-BE49-F238E27FC236}">
                <a16:creationId xmlns:a16="http://schemas.microsoft.com/office/drawing/2014/main" id="{CA1C7289-7FBE-2DB8-7B3F-049CDFF09919}"/>
              </a:ext>
            </a:extLst>
          </p:cNvPr>
          <p:cNvSpPr txBox="1">
            <a:spLocks/>
          </p:cNvSpPr>
          <p:nvPr/>
        </p:nvSpPr>
        <p:spPr>
          <a:xfrm>
            <a:off x="5302332" y="7562103"/>
            <a:ext cx="6493428" cy="264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Wspieranie efektywności administracji przez narzędzia zaawansowanych technologii cyfrowych</a:t>
            </a:r>
          </a:p>
        </p:txBody>
      </p:sp>
      <p:sp>
        <p:nvSpPr>
          <p:cNvPr id="75" name="Podtytuł 2">
            <a:extLst>
              <a:ext uri="{FF2B5EF4-FFF2-40B4-BE49-F238E27FC236}">
                <a16:creationId xmlns:a16="http://schemas.microsoft.com/office/drawing/2014/main" id="{CE31F2CB-6193-10BC-3D5C-8ABE9B9FBF00}"/>
              </a:ext>
            </a:extLst>
          </p:cNvPr>
          <p:cNvSpPr txBox="1">
            <a:spLocks/>
          </p:cNvSpPr>
          <p:nvPr/>
        </p:nvSpPr>
        <p:spPr>
          <a:xfrm>
            <a:off x="13022617" y="4052760"/>
            <a:ext cx="1841463" cy="268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KPO – 781 mln zł</a:t>
            </a:r>
          </a:p>
        </p:txBody>
      </p:sp>
      <p:sp>
        <p:nvSpPr>
          <p:cNvPr id="76" name="Podtytuł 2">
            <a:extLst>
              <a:ext uri="{FF2B5EF4-FFF2-40B4-BE49-F238E27FC236}">
                <a16:creationId xmlns:a16="http://schemas.microsoft.com/office/drawing/2014/main" id="{5341DEEB-74FC-8C76-09C4-390CB1127698}"/>
              </a:ext>
            </a:extLst>
          </p:cNvPr>
          <p:cNvSpPr txBox="1">
            <a:spLocks/>
          </p:cNvSpPr>
          <p:nvPr/>
        </p:nvSpPr>
        <p:spPr>
          <a:xfrm>
            <a:off x="13022617" y="5214889"/>
            <a:ext cx="2800904" cy="352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budżet krajowy – 6 mln zł</a:t>
            </a:r>
          </a:p>
        </p:txBody>
      </p:sp>
      <p:sp>
        <p:nvSpPr>
          <p:cNvPr id="77" name="Podtytuł 2">
            <a:extLst>
              <a:ext uri="{FF2B5EF4-FFF2-40B4-BE49-F238E27FC236}">
                <a16:creationId xmlns:a16="http://schemas.microsoft.com/office/drawing/2014/main" id="{7107E80A-E8B0-577D-1E55-E65EEE400B76}"/>
              </a:ext>
            </a:extLst>
          </p:cNvPr>
          <p:cNvSpPr txBox="1">
            <a:spLocks/>
          </p:cNvSpPr>
          <p:nvPr/>
        </p:nvSpPr>
        <p:spPr>
          <a:xfrm>
            <a:off x="13022616" y="6300602"/>
            <a:ext cx="3359655" cy="485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budżet krajowy – 9 mln zł rocznie do 2029 roku</a:t>
            </a:r>
            <a:b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(program trwa od 2019 r.)</a:t>
            </a:r>
          </a:p>
        </p:txBody>
      </p:sp>
      <p:sp>
        <p:nvSpPr>
          <p:cNvPr id="78" name="Podtytuł 2">
            <a:extLst>
              <a:ext uri="{FF2B5EF4-FFF2-40B4-BE49-F238E27FC236}">
                <a16:creationId xmlns:a16="http://schemas.microsoft.com/office/drawing/2014/main" id="{AEDB5B9A-6918-C46C-2130-DCBECA03ECA2}"/>
              </a:ext>
            </a:extLst>
          </p:cNvPr>
          <p:cNvSpPr txBox="1">
            <a:spLocks/>
          </p:cNvSpPr>
          <p:nvPr/>
        </p:nvSpPr>
        <p:spPr>
          <a:xfrm>
            <a:off x="13022616" y="7561204"/>
            <a:ext cx="3359655" cy="3334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FERC – 15 mln zł </a:t>
            </a:r>
          </a:p>
        </p:txBody>
      </p:sp>
      <p:pic>
        <p:nvPicPr>
          <p:cNvPr id="3" name="Obraz 2" descr="Obraz zawierający symbol, design&#10;&#10;Opis wygenerowany automatycznie">
            <a:extLst>
              <a:ext uri="{FF2B5EF4-FFF2-40B4-BE49-F238E27FC236}">
                <a16:creationId xmlns:a16="http://schemas.microsoft.com/office/drawing/2014/main" id="{261899C3-9C10-9A60-136F-CC239F4A4C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3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DB866EA-6F2D-67C7-8FC4-7B473B823EEE}"/>
              </a:ext>
            </a:extLst>
          </p:cNvPr>
          <p:cNvSpPr/>
          <p:nvPr/>
        </p:nvSpPr>
        <p:spPr>
          <a:xfrm>
            <a:off x="943794" y="7089839"/>
            <a:ext cx="16400408" cy="1265185"/>
          </a:xfrm>
          <a:prstGeom prst="rect">
            <a:avLst/>
          </a:prstGeom>
          <a:solidFill>
            <a:srgbClr val="3F5FBC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9E0718D-FAC2-5900-E362-C53C0F49226E}"/>
              </a:ext>
            </a:extLst>
          </p:cNvPr>
          <p:cNvSpPr/>
          <p:nvPr/>
        </p:nvSpPr>
        <p:spPr>
          <a:xfrm>
            <a:off x="943794" y="6444529"/>
            <a:ext cx="16400408" cy="647073"/>
          </a:xfrm>
          <a:prstGeom prst="rect">
            <a:avLst/>
          </a:prstGeom>
          <a:solidFill>
            <a:srgbClr val="3F5FBC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7C9C480-1385-3D7F-0959-36497EEA9D26}"/>
              </a:ext>
            </a:extLst>
          </p:cNvPr>
          <p:cNvSpPr/>
          <p:nvPr/>
        </p:nvSpPr>
        <p:spPr>
          <a:xfrm>
            <a:off x="943794" y="5577654"/>
            <a:ext cx="16400408" cy="867941"/>
          </a:xfrm>
          <a:prstGeom prst="rect">
            <a:avLst/>
          </a:prstGeom>
          <a:solidFill>
            <a:srgbClr val="3F5FBC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70B42DA-8E58-774C-871B-81E1DC53ECAD}"/>
              </a:ext>
            </a:extLst>
          </p:cNvPr>
          <p:cNvSpPr/>
          <p:nvPr/>
        </p:nvSpPr>
        <p:spPr>
          <a:xfrm>
            <a:off x="943794" y="4594319"/>
            <a:ext cx="16400408" cy="982120"/>
          </a:xfrm>
          <a:prstGeom prst="rect">
            <a:avLst/>
          </a:prstGeom>
          <a:solidFill>
            <a:srgbClr val="3F5FBC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82202B3-FE6A-B360-BC29-DCB48CC4C93E}"/>
              </a:ext>
            </a:extLst>
          </p:cNvPr>
          <p:cNvSpPr/>
          <p:nvPr/>
        </p:nvSpPr>
        <p:spPr>
          <a:xfrm>
            <a:off x="917749" y="3986355"/>
            <a:ext cx="16400408" cy="647073"/>
          </a:xfrm>
          <a:prstGeom prst="rect">
            <a:avLst/>
          </a:prstGeom>
          <a:solidFill>
            <a:srgbClr val="3F5FBC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0" name="Prostokąt 89">
            <a:extLst>
              <a:ext uri="{FF2B5EF4-FFF2-40B4-BE49-F238E27FC236}">
                <a16:creationId xmlns:a16="http://schemas.microsoft.com/office/drawing/2014/main" id="{84878629-CA1B-30FB-F752-8072C7318D72}"/>
              </a:ext>
            </a:extLst>
          </p:cNvPr>
          <p:cNvSpPr/>
          <p:nvPr/>
        </p:nvSpPr>
        <p:spPr>
          <a:xfrm>
            <a:off x="943794" y="2488358"/>
            <a:ext cx="16400408" cy="595471"/>
          </a:xfrm>
          <a:prstGeom prst="rect">
            <a:avLst/>
          </a:prstGeom>
          <a:solidFill>
            <a:srgbClr val="3F5F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1" name="Prostokąt 90">
            <a:extLst>
              <a:ext uri="{FF2B5EF4-FFF2-40B4-BE49-F238E27FC236}">
                <a16:creationId xmlns:a16="http://schemas.microsoft.com/office/drawing/2014/main" id="{8BD014E8-D08F-BF7C-C74D-C62C8AC152E7}"/>
              </a:ext>
            </a:extLst>
          </p:cNvPr>
          <p:cNvSpPr/>
          <p:nvPr/>
        </p:nvSpPr>
        <p:spPr>
          <a:xfrm>
            <a:off x="943797" y="3084264"/>
            <a:ext cx="16400408" cy="867941"/>
          </a:xfrm>
          <a:prstGeom prst="rect">
            <a:avLst/>
          </a:prstGeom>
          <a:solidFill>
            <a:srgbClr val="3F5FBC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2" name="Podtytuł 2">
            <a:extLst>
              <a:ext uri="{FF2B5EF4-FFF2-40B4-BE49-F238E27FC236}">
                <a16:creationId xmlns:a16="http://schemas.microsoft.com/office/drawing/2014/main" id="{B4DACBEB-B3F1-FFBF-4195-BCEB5626BFE6}"/>
              </a:ext>
            </a:extLst>
          </p:cNvPr>
          <p:cNvSpPr txBox="1">
            <a:spLocks/>
          </p:cNvSpPr>
          <p:nvPr/>
        </p:nvSpPr>
        <p:spPr>
          <a:xfrm>
            <a:off x="943797" y="652423"/>
            <a:ext cx="10828945" cy="13599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Obszary działań obecnie realizowanych</a:t>
            </a:r>
            <a:b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/planowanych przez MEN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odtytuł 2">
            <a:extLst>
              <a:ext uri="{FF2B5EF4-FFF2-40B4-BE49-F238E27FC236}">
                <a16:creationId xmlns:a16="http://schemas.microsoft.com/office/drawing/2014/main" id="{9742DAF1-7299-646E-7013-0E3B8B3D9C95}"/>
              </a:ext>
            </a:extLst>
          </p:cNvPr>
          <p:cNvSpPr txBox="1">
            <a:spLocks/>
          </p:cNvSpPr>
          <p:nvPr/>
        </p:nvSpPr>
        <p:spPr>
          <a:xfrm>
            <a:off x="5302332" y="3236057"/>
            <a:ext cx="6800768" cy="4990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Opracowanie minimalnych standardów wyposażenia szkół w infrastrukturę cyfrową</a:t>
            </a:r>
            <a:b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Opracowanie dokumentu o charakterze strategicznym pn. Polityka cyfryzacji obszaru edukacji</a:t>
            </a:r>
          </a:p>
        </p:txBody>
      </p:sp>
      <p:sp>
        <p:nvSpPr>
          <p:cNvPr id="52" name="Podtytuł 2">
            <a:extLst>
              <a:ext uri="{FF2B5EF4-FFF2-40B4-BE49-F238E27FC236}">
                <a16:creationId xmlns:a16="http://schemas.microsoft.com/office/drawing/2014/main" id="{F202358B-6506-505C-E44B-2B948215FBA6}"/>
              </a:ext>
            </a:extLst>
          </p:cNvPr>
          <p:cNvSpPr txBox="1">
            <a:spLocks/>
          </p:cNvSpPr>
          <p:nvPr/>
        </p:nvSpPr>
        <p:spPr>
          <a:xfrm>
            <a:off x="1327239" y="2642312"/>
            <a:ext cx="1650548" cy="304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Nazwa</a:t>
            </a:r>
            <a:endParaRPr lang="pl-PL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Podtytuł 2">
            <a:extLst>
              <a:ext uri="{FF2B5EF4-FFF2-40B4-BE49-F238E27FC236}">
                <a16:creationId xmlns:a16="http://schemas.microsoft.com/office/drawing/2014/main" id="{57B36C2D-E367-948A-4F70-EFF6DCE7066A}"/>
              </a:ext>
            </a:extLst>
          </p:cNvPr>
          <p:cNvSpPr txBox="1">
            <a:spLocks/>
          </p:cNvSpPr>
          <p:nvPr/>
        </p:nvSpPr>
        <p:spPr>
          <a:xfrm>
            <a:off x="5302332" y="2642312"/>
            <a:ext cx="1212928" cy="304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Cel</a:t>
            </a:r>
            <a:endParaRPr lang="pl-PL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" name="Podtytuł 2">
            <a:extLst>
              <a:ext uri="{FF2B5EF4-FFF2-40B4-BE49-F238E27FC236}">
                <a16:creationId xmlns:a16="http://schemas.microsoft.com/office/drawing/2014/main" id="{0C15E74E-9B63-E94E-D04A-B4AF32DC2D43}"/>
              </a:ext>
            </a:extLst>
          </p:cNvPr>
          <p:cNvSpPr txBox="1">
            <a:spLocks/>
          </p:cNvSpPr>
          <p:nvPr/>
        </p:nvSpPr>
        <p:spPr>
          <a:xfrm>
            <a:off x="1370589" y="3419832"/>
            <a:ext cx="1443368" cy="194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Planowanie</a:t>
            </a:r>
          </a:p>
        </p:txBody>
      </p:sp>
      <p:sp>
        <p:nvSpPr>
          <p:cNvPr id="59" name="Podtytuł 2">
            <a:extLst>
              <a:ext uri="{FF2B5EF4-FFF2-40B4-BE49-F238E27FC236}">
                <a16:creationId xmlns:a16="http://schemas.microsoft.com/office/drawing/2014/main" id="{F646948C-174C-4D1D-8F03-B65CF7AAFA08}"/>
              </a:ext>
            </a:extLst>
          </p:cNvPr>
          <p:cNvSpPr txBox="1">
            <a:spLocks/>
          </p:cNvSpPr>
          <p:nvPr/>
        </p:nvSpPr>
        <p:spPr>
          <a:xfrm>
            <a:off x="1370589" y="4174420"/>
            <a:ext cx="3174197" cy="2486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Internet </a:t>
            </a: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(infrastruktura sieciowa w szkołach)</a:t>
            </a:r>
          </a:p>
        </p:txBody>
      </p:sp>
      <p:sp>
        <p:nvSpPr>
          <p:cNvPr id="60" name="Podtytuł 2">
            <a:extLst>
              <a:ext uri="{FF2B5EF4-FFF2-40B4-BE49-F238E27FC236}">
                <a16:creationId xmlns:a16="http://schemas.microsoft.com/office/drawing/2014/main" id="{C9EDE180-A20F-913F-CA7F-3B3F70FBF001}"/>
              </a:ext>
            </a:extLst>
          </p:cNvPr>
          <p:cNvSpPr txBox="1">
            <a:spLocks/>
          </p:cNvSpPr>
          <p:nvPr/>
        </p:nvSpPr>
        <p:spPr>
          <a:xfrm>
            <a:off x="1370590" y="4980277"/>
            <a:ext cx="3012224" cy="274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Sprzęt dla szkół </a:t>
            </a: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(uczniów i nauczycieli)</a:t>
            </a:r>
          </a:p>
        </p:txBody>
      </p:sp>
      <p:sp>
        <p:nvSpPr>
          <p:cNvPr id="61" name="Podtytuł 2">
            <a:extLst>
              <a:ext uri="{FF2B5EF4-FFF2-40B4-BE49-F238E27FC236}">
                <a16:creationId xmlns:a16="http://schemas.microsoft.com/office/drawing/2014/main" id="{F5FDFA9E-86E0-CF65-CCED-0A8E15DFCA76}"/>
              </a:ext>
            </a:extLst>
          </p:cNvPr>
          <p:cNvSpPr txBox="1">
            <a:spLocks/>
          </p:cNvSpPr>
          <p:nvPr/>
        </p:nvSpPr>
        <p:spPr>
          <a:xfrm>
            <a:off x="1370589" y="5908488"/>
            <a:ext cx="3235278" cy="2762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Rozwój cyfrowych umiejętności nauczycieli</a:t>
            </a:r>
          </a:p>
        </p:txBody>
      </p:sp>
      <p:sp>
        <p:nvSpPr>
          <p:cNvPr id="64" name="Podtytuł 2">
            <a:extLst>
              <a:ext uri="{FF2B5EF4-FFF2-40B4-BE49-F238E27FC236}">
                <a16:creationId xmlns:a16="http://schemas.microsoft.com/office/drawing/2014/main" id="{A25FED16-70EF-FE18-D882-C57D16CD6805}"/>
              </a:ext>
            </a:extLst>
          </p:cNvPr>
          <p:cNvSpPr txBox="1">
            <a:spLocks/>
          </p:cNvSpPr>
          <p:nvPr/>
        </p:nvSpPr>
        <p:spPr>
          <a:xfrm>
            <a:off x="13022617" y="3425425"/>
            <a:ext cx="1198479" cy="1826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Budżet państwa</a:t>
            </a:r>
          </a:p>
        </p:txBody>
      </p:sp>
      <p:sp>
        <p:nvSpPr>
          <p:cNvPr id="70" name="Podtytuł 2">
            <a:extLst>
              <a:ext uri="{FF2B5EF4-FFF2-40B4-BE49-F238E27FC236}">
                <a16:creationId xmlns:a16="http://schemas.microsoft.com/office/drawing/2014/main" id="{12E776ED-8679-85AD-4B75-E3E7C12F8C4C}"/>
              </a:ext>
            </a:extLst>
          </p:cNvPr>
          <p:cNvSpPr txBox="1">
            <a:spLocks/>
          </p:cNvSpPr>
          <p:nvPr/>
        </p:nvSpPr>
        <p:spPr>
          <a:xfrm>
            <a:off x="5302333" y="4189988"/>
            <a:ext cx="5352968" cy="233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Wsparcie w zakresie podnoszenia jakości wewnątrzszkolnych sieci LAN </a:t>
            </a:r>
          </a:p>
        </p:txBody>
      </p:sp>
      <p:sp>
        <p:nvSpPr>
          <p:cNvPr id="71" name="Podtytuł 2">
            <a:extLst>
              <a:ext uri="{FF2B5EF4-FFF2-40B4-BE49-F238E27FC236}">
                <a16:creationId xmlns:a16="http://schemas.microsoft.com/office/drawing/2014/main" id="{9D7F5434-F4A3-A3B3-23B8-8A854F4972C6}"/>
              </a:ext>
            </a:extLst>
          </p:cNvPr>
          <p:cNvSpPr txBox="1">
            <a:spLocks/>
          </p:cNvSpPr>
          <p:nvPr/>
        </p:nvSpPr>
        <p:spPr>
          <a:xfrm>
            <a:off x="5302332" y="4719226"/>
            <a:ext cx="6800768" cy="764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Co najmniej 465 000 szt. sprzętu dla nauczycieli i co najmniej 735 000 szt. sprzętu dla uczniów</a:t>
            </a:r>
            <a:b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Wyposażenie </a:t>
            </a:r>
            <a:r>
              <a:rPr lang="pl-PL" sz="1200" dirty="0" err="1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</a:t>
            </a: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lekcyjnych w 100 000 zestawów dla nauczyciela do prowadzenia lekcji zdalnej oraz doposażanie szkół podstawowych i </a:t>
            </a:r>
            <a:r>
              <a:rPr lang="pl-PL" sz="1200" dirty="0" err="1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ponadpostawowych</a:t>
            </a: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 pracownie STEAM i AI</a:t>
            </a:r>
          </a:p>
          <a:p>
            <a:endParaRPr lang="pl-PL" sz="1200" dirty="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Podtytuł 2">
            <a:extLst>
              <a:ext uri="{FF2B5EF4-FFF2-40B4-BE49-F238E27FC236}">
                <a16:creationId xmlns:a16="http://schemas.microsoft.com/office/drawing/2014/main" id="{C6130935-99A8-D069-B5C5-A95E0B0C0937}"/>
              </a:ext>
            </a:extLst>
          </p:cNvPr>
          <p:cNvSpPr txBox="1">
            <a:spLocks/>
          </p:cNvSpPr>
          <p:nvPr/>
        </p:nvSpPr>
        <p:spPr>
          <a:xfrm>
            <a:off x="5302332" y="5723617"/>
            <a:ext cx="5924467" cy="606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Szkolenia dla nauczycieli szkół podstawowych i ponadpodstawowych na poziomie zaawansowanym, w tym szkolenia dla koordynatorów cyfrowych i szkolenia z AI (łącznie ponad 86 tys. przeszkolonych nauczycieli)</a:t>
            </a:r>
          </a:p>
        </p:txBody>
      </p:sp>
      <p:sp>
        <p:nvSpPr>
          <p:cNvPr id="75" name="Podtytuł 2">
            <a:extLst>
              <a:ext uri="{FF2B5EF4-FFF2-40B4-BE49-F238E27FC236}">
                <a16:creationId xmlns:a16="http://schemas.microsoft.com/office/drawing/2014/main" id="{CE31F2CB-6193-10BC-3D5C-8ABE9B9FBF00}"/>
              </a:ext>
            </a:extLst>
          </p:cNvPr>
          <p:cNvSpPr txBox="1">
            <a:spLocks/>
          </p:cNvSpPr>
          <p:nvPr/>
        </p:nvSpPr>
        <p:spPr>
          <a:xfrm>
            <a:off x="13022617" y="4176322"/>
            <a:ext cx="1905367" cy="191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KPO – ok. 930 mln zł</a:t>
            </a:r>
          </a:p>
        </p:txBody>
      </p:sp>
      <p:sp>
        <p:nvSpPr>
          <p:cNvPr id="76" name="Podtytuł 2">
            <a:extLst>
              <a:ext uri="{FF2B5EF4-FFF2-40B4-BE49-F238E27FC236}">
                <a16:creationId xmlns:a16="http://schemas.microsoft.com/office/drawing/2014/main" id="{5341DEEB-74FC-8C76-09C4-390CB1127698}"/>
              </a:ext>
            </a:extLst>
          </p:cNvPr>
          <p:cNvSpPr txBox="1">
            <a:spLocks/>
          </p:cNvSpPr>
          <p:nvPr/>
        </p:nvSpPr>
        <p:spPr>
          <a:xfrm>
            <a:off x="13022617" y="4990583"/>
            <a:ext cx="1905367" cy="191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KPO – ok. 4,4 mld zł</a:t>
            </a:r>
          </a:p>
        </p:txBody>
      </p:sp>
      <p:sp>
        <p:nvSpPr>
          <p:cNvPr id="77" name="Podtytuł 2">
            <a:extLst>
              <a:ext uri="{FF2B5EF4-FFF2-40B4-BE49-F238E27FC236}">
                <a16:creationId xmlns:a16="http://schemas.microsoft.com/office/drawing/2014/main" id="{7107E80A-E8B0-577D-1E55-E65EEE400B76}"/>
              </a:ext>
            </a:extLst>
          </p:cNvPr>
          <p:cNvSpPr txBox="1">
            <a:spLocks/>
          </p:cNvSpPr>
          <p:nvPr/>
        </p:nvSpPr>
        <p:spPr>
          <a:xfrm>
            <a:off x="13022616" y="5922971"/>
            <a:ext cx="1905367" cy="191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FERS – ok. 111 mln zł </a:t>
            </a:r>
          </a:p>
        </p:txBody>
      </p:sp>
      <p:pic>
        <p:nvPicPr>
          <p:cNvPr id="3" name="Obraz 2" descr="Obraz zawierający symbol, design&#10;&#10;Opis wygenerowany automatycznie">
            <a:extLst>
              <a:ext uri="{FF2B5EF4-FFF2-40B4-BE49-F238E27FC236}">
                <a16:creationId xmlns:a16="http://schemas.microsoft.com/office/drawing/2014/main" id="{261899C3-9C10-9A60-136F-CC239F4A4C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1357E0D7-451C-5257-DEC4-673AD881885D}"/>
              </a:ext>
            </a:extLst>
          </p:cNvPr>
          <p:cNvSpPr txBox="1">
            <a:spLocks/>
          </p:cNvSpPr>
          <p:nvPr/>
        </p:nvSpPr>
        <p:spPr>
          <a:xfrm>
            <a:off x="1370589" y="6655804"/>
            <a:ext cx="3076225" cy="240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Bezpłatne cyfrowe materiały edukacyjne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45B134C-6913-45F3-C672-453682A9C0E2}"/>
              </a:ext>
            </a:extLst>
          </p:cNvPr>
          <p:cNvSpPr txBox="1">
            <a:spLocks/>
          </p:cNvSpPr>
          <p:nvPr/>
        </p:nvSpPr>
        <p:spPr>
          <a:xfrm>
            <a:off x="5302332" y="6575593"/>
            <a:ext cx="6639731" cy="4316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Rozwijanie oferty bezpłatnych cyfrowych materiałów edukacyjnych dla uczniów i nauczycieli, udostępnianych na Zintegrowanej Platformie Edukacyjnej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3E6AABA1-9BD8-86E5-1DFD-28BBADB527D4}"/>
              </a:ext>
            </a:extLst>
          </p:cNvPr>
          <p:cNvSpPr txBox="1">
            <a:spLocks/>
          </p:cNvSpPr>
          <p:nvPr/>
        </p:nvSpPr>
        <p:spPr>
          <a:xfrm>
            <a:off x="13022616" y="6667266"/>
            <a:ext cx="1905367" cy="191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FERS – ok. 300 mln zł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2E2335D4-908C-C818-0846-B9797DD732DA}"/>
              </a:ext>
            </a:extLst>
          </p:cNvPr>
          <p:cNvSpPr txBox="1">
            <a:spLocks/>
          </p:cNvSpPr>
          <p:nvPr/>
        </p:nvSpPr>
        <p:spPr>
          <a:xfrm>
            <a:off x="1370589" y="7595557"/>
            <a:ext cx="3275788" cy="203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E-narzędzia, platformy edukacyjne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C996A6D2-06EC-F27B-484C-1BA94ECC8A0A}"/>
              </a:ext>
            </a:extLst>
          </p:cNvPr>
          <p:cNvSpPr txBox="1">
            <a:spLocks/>
          </p:cNvSpPr>
          <p:nvPr/>
        </p:nvSpPr>
        <p:spPr>
          <a:xfrm>
            <a:off x="5302332" y="7256121"/>
            <a:ext cx="7297045" cy="921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Rozwijanie oferty bezpłatnych platform i narzędzi edukacyjnych do użytku przez szkoły/uczniów/nauczycieli, w tym: Zintegrowanej Platformy Edukacyjnej, platformy wspierającej prowadzenie oceny funkcjonalnej</a:t>
            </a:r>
            <a:b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 systemie oświaty oraz wsparcie edukacyjno-specjalistyczne, portalu doradztwa zawodowego, narzędzi informatycznych wspierających cyfryzację procesów edukacyjnych, egzaminów zewnętrznych, dostęp</a:t>
            </a:r>
            <a:b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danych oświatowych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85E25F3A-2F99-35BF-2C65-600631D50780}"/>
              </a:ext>
            </a:extLst>
          </p:cNvPr>
          <p:cNvSpPr txBox="1">
            <a:spLocks/>
          </p:cNvSpPr>
          <p:nvPr/>
        </p:nvSpPr>
        <p:spPr>
          <a:xfrm>
            <a:off x="13022617" y="7613237"/>
            <a:ext cx="1905367" cy="191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FERS – ok. 102 mln zł 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0828B801-34D7-76BE-E7E4-751136EE32FE}"/>
              </a:ext>
            </a:extLst>
          </p:cNvPr>
          <p:cNvSpPr txBox="1">
            <a:spLocks/>
          </p:cNvSpPr>
          <p:nvPr/>
        </p:nvSpPr>
        <p:spPr>
          <a:xfrm>
            <a:off x="13022617" y="2638873"/>
            <a:ext cx="4295540" cy="304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Szacowany budżet/źródło finansowania</a:t>
            </a:r>
          </a:p>
        </p:txBody>
      </p:sp>
    </p:spTree>
    <p:extLst>
      <p:ext uri="{BB962C8B-B14F-4D97-AF65-F5344CB8AC3E}">
        <p14:creationId xmlns:p14="http://schemas.microsoft.com/office/powerpoint/2010/main" val="384073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2" name="Podtytuł 2">
            <a:extLst>
              <a:ext uri="{FF2B5EF4-FFF2-40B4-BE49-F238E27FC236}">
                <a16:creationId xmlns:a16="http://schemas.microsoft.com/office/drawing/2014/main" id="{B4DACBEB-B3F1-FFBF-4195-BCEB5626BFE6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 planujemy?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EED7667-3CF6-F2CF-239C-1F0E7F171EFA}"/>
              </a:ext>
            </a:extLst>
          </p:cNvPr>
          <p:cNvSpPr txBox="1">
            <a:spLocks/>
          </p:cNvSpPr>
          <p:nvPr/>
        </p:nvSpPr>
        <p:spPr>
          <a:xfrm>
            <a:off x="2183661" y="3092581"/>
            <a:ext cx="5475663" cy="16151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Integracja i współpraca środowisk działających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 rzecz rozwoju kompetencji cyfrowych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konferencja Digital Skills Summit 2024 r., strona internetowa poświęcona tematyce kompetencji cyfrowych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1F851C99-F3CD-55E0-5D0B-06487F23D344}"/>
              </a:ext>
            </a:extLst>
          </p:cNvPr>
          <p:cNvSpPr txBox="1">
            <a:spLocks/>
          </p:cNvSpPr>
          <p:nvPr/>
        </p:nvSpPr>
        <p:spPr>
          <a:xfrm>
            <a:off x="8828712" y="3092580"/>
            <a:ext cx="2955236" cy="11502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Utworzenie Zespołu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ds. rozwoju kompetencji cyfrowych w regionach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ADE5E9D-CD80-E16F-D78D-4346B5382CAC}"/>
              </a:ext>
            </a:extLst>
          </p:cNvPr>
          <p:cNvGrpSpPr/>
          <p:nvPr/>
        </p:nvGrpSpPr>
        <p:grpSpPr>
          <a:xfrm>
            <a:off x="2183661" y="2081350"/>
            <a:ext cx="844401" cy="844401"/>
            <a:chOff x="2347451" y="2970069"/>
            <a:chExt cx="844401" cy="844401"/>
          </a:xfrm>
        </p:grpSpPr>
        <p:sp>
          <p:nvSpPr>
            <p:cNvPr id="11" name="Podtytuł 2">
              <a:extLst>
                <a:ext uri="{FF2B5EF4-FFF2-40B4-BE49-F238E27FC236}">
                  <a16:creationId xmlns:a16="http://schemas.microsoft.com/office/drawing/2014/main" id="{C0E7FF9A-4DEB-BCDA-511F-C54C2583AD28}"/>
                </a:ext>
              </a:extLst>
            </p:cNvPr>
            <p:cNvSpPr txBox="1">
              <a:spLocks/>
            </p:cNvSpPr>
            <p:nvPr/>
          </p:nvSpPr>
          <p:spPr>
            <a:xfrm>
              <a:off x="2553024" y="3046562"/>
              <a:ext cx="446854" cy="715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Century Gothic" panose="020B0502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+mj-lt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None/>
                <a:defRPr lang="pl-PL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4400" dirty="0">
                  <a:solidFill>
                    <a:srgbClr val="01105D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1</a:t>
              </a:r>
              <a:endParaRPr lang="pl-PL" sz="4400" dirty="0">
                <a:solidFill>
                  <a:srgbClr val="0110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33D4EBE6-C8CE-AC9F-BEAC-043D83582F76}"/>
                </a:ext>
              </a:extLst>
            </p:cNvPr>
            <p:cNvSpPr/>
            <p:nvPr/>
          </p:nvSpPr>
          <p:spPr>
            <a:xfrm>
              <a:off x="2347451" y="2970069"/>
              <a:ext cx="844401" cy="844401"/>
            </a:xfrm>
            <a:prstGeom prst="ellipse">
              <a:avLst/>
            </a:prstGeom>
            <a:noFill/>
            <a:ln w="19050">
              <a:solidFill>
                <a:srgbClr val="011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BA43989-3AA0-0699-E46F-0D93527D95C9}"/>
              </a:ext>
            </a:extLst>
          </p:cNvPr>
          <p:cNvGrpSpPr/>
          <p:nvPr/>
        </p:nvGrpSpPr>
        <p:grpSpPr>
          <a:xfrm>
            <a:off x="8828712" y="2081350"/>
            <a:ext cx="844401" cy="844401"/>
            <a:chOff x="9025844" y="2970069"/>
            <a:chExt cx="844401" cy="844401"/>
          </a:xfrm>
        </p:grpSpPr>
        <p:sp>
          <p:nvSpPr>
            <p:cNvPr id="18" name="Podtytuł 2">
              <a:extLst>
                <a:ext uri="{FF2B5EF4-FFF2-40B4-BE49-F238E27FC236}">
                  <a16:creationId xmlns:a16="http://schemas.microsoft.com/office/drawing/2014/main" id="{9F686488-6F76-20FB-C875-C30E0BE21733}"/>
                </a:ext>
              </a:extLst>
            </p:cNvPr>
            <p:cNvSpPr txBox="1">
              <a:spLocks/>
            </p:cNvSpPr>
            <p:nvPr/>
          </p:nvSpPr>
          <p:spPr>
            <a:xfrm>
              <a:off x="9237187" y="3046562"/>
              <a:ext cx="446854" cy="715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Century Gothic" panose="020B0502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+mj-lt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None/>
                <a:defRPr lang="pl-PL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4400" dirty="0">
                  <a:solidFill>
                    <a:srgbClr val="01105D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2</a:t>
              </a:r>
              <a:endParaRPr lang="pl-PL" sz="4400" dirty="0">
                <a:solidFill>
                  <a:srgbClr val="0110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93FB7F25-2935-5FB6-B9D9-37AF05347D35}"/>
                </a:ext>
              </a:extLst>
            </p:cNvPr>
            <p:cNvSpPr/>
            <p:nvPr/>
          </p:nvSpPr>
          <p:spPr>
            <a:xfrm>
              <a:off x="9025844" y="2970069"/>
              <a:ext cx="844401" cy="844401"/>
            </a:xfrm>
            <a:prstGeom prst="ellipse">
              <a:avLst/>
            </a:prstGeom>
            <a:noFill/>
            <a:ln w="19050">
              <a:solidFill>
                <a:srgbClr val="011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33" name="Podtytuł 2">
            <a:extLst>
              <a:ext uri="{FF2B5EF4-FFF2-40B4-BE49-F238E27FC236}">
                <a16:creationId xmlns:a16="http://schemas.microsoft.com/office/drawing/2014/main" id="{8960577E-FCCA-2599-5BB2-8E5894D965E5}"/>
              </a:ext>
            </a:extLst>
          </p:cNvPr>
          <p:cNvSpPr txBox="1">
            <a:spLocks/>
          </p:cNvSpPr>
          <p:nvPr/>
        </p:nvSpPr>
        <p:spPr>
          <a:xfrm>
            <a:off x="13028335" y="3092580"/>
            <a:ext cx="2955236" cy="11502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Wspieranie różnorodności i równości w dostępie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zawodów ICT</a:t>
            </a:r>
          </a:p>
        </p:txBody>
      </p:sp>
      <p:grpSp>
        <p:nvGrpSpPr>
          <p:cNvPr id="36" name="Grupa 35">
            <a:extLst>
              <a:ext uri="{FF2B5EF4-FFF2-40B4-BE49-F238E27FC236}">
                <a16:creationId xmlns:a16="http://schemas.microsoft.com/office/drawing/2014/main" id="{C5ECECA6-5106-7E3D-A3CB-3578F56560FB}"/>
              </a:ext>
            </a:extLst>
          </p:cNvPr>
          <p:cNvGrpSpPr/>
          <p:nvPr/>
        </p:nvGrpSpPr>
        <p:grpSpPr>
          <a:xfrm>
            <a:off x="13028335" y="2081350"/>
            <a:ext cx="844401" cy="844401"/>
            <a:chOff x="9025844" y="2970069"/>
            <a:chExt cx="844401" cy="844401"/>
          </a:xfrm>
        </p:grpSpPr>
        <p:sp>
          <p:nvSpPr>
            <p:cNvPr id="37" name="Podtytuł 2">
              <a:extLst>
                <a:ext uri="{FF2B5EF4-FFF2-40B4-BE49-F238E27FC236}">
                  <a16:creationId xmlns:a16="http://schemas.microsoft.com/office/drawing/2014/main" id="{C7104A84-E9B2-7B5B-F8BC-572821F70935}"/>
                </a:ext>
              </a:extLst>
            </p:cNvPr>
            <p:cNvSpPr txBox="1">
              <a:spLocks/>
            </p:cNvSpPr>
            <p:nvPr/>
          </p:nvSpPr>
          <p:spPr>
            <a:xfrm>
              <a:off x="9237187" y="3046562"/>
              <a:ext cx="446854" cy="715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Century Gothic" panose="020B0502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+mj-lt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None/>
                <a:defRPr lang="pl-PL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4400" dirty="0">
                  <a:solidFill>
                    <a:srgbClr val="01105D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3</a:t>
              </a:r>
              <a:endParaRPr lang="pl-PL" sz="4400" dirty="0">
                <a:solidFill>
                  <a:srgbClr val="0110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25B8BF45-5B12-B1BD-72E0-DA643005BE66}"/>
                </a:ext>
              </a:extLst>
            </p:cNvPr>
            <p:cNvSpPr/>
            <p:nvPr/>
          </p:nvSpPr>
          <p:spPr>
            <a:xfrm>
              <a:off x="9025844" y="2970069"/>
              <a:ext cx="844401" cy="844401"/>
            </a:xfrm>
            <a:prstGeom prst="ellipse">
              <a:avLst/>
            </a:prstGeom>
            <a:noFill/>
            <a:ln w="19050">
              <a:solidFill>
                <a:srgbClr val="011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39" name="Podtytuł 2">
            <a:extLst>
              <a:ext uri="{FF2B5EF4-FFF2-40B4-BE49-F238E27FC236}">
                <a16:creationId xmlns:a16="http://schemas.microsoft.com/office/drawing/2014/main" id="{ED550F6C-CD02-3492-1D25-63237A315B19}"/>
              </a:ext>
            </a:extLst>
          </p:cNvPr>
          <p:cNvSpPr txBox="1">
            <a:spLocks/>
          </p:cNvSpPr>
          <p:nvPr/>
        </p:nvSpPr>
        <p:spPr>
          <a:xfrm>
            <a:off x="2183661" y="6387189"/>
            <a:ext cx="4978033" cy="13914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Walka z wykluczeniem cyfrowym, w tym wsparcie rozwoju kompetencji cyfrowych seniorów, rozwój projektów w zakresie dostępności cyfrowej</a:t>
            </a:r>
          </a:p>
        </p:txBody>
      </p:sp>
      <p:sp>
        <p:nvSpPr>
          <p:cNvPr id="40" name="Podtytuł 2">
            <a:extLst>
              <a:ext uri="{FF2B5EF4-FFF2-40B4-BE49-F238E27FC236}">
                <a16:creationId xmlns:a16="http://schemas.microsoft.com/office/drawing/2014/main" id="{A3A77A42-D2AE-EC9F-A6AE-AFA012DEA04C}"/>
              </a:ext>
            </a:extLst>
          </p:cNvPr>
          <p:cNvSpPr txBox="1">
            <a:spLocks/>
          </p:cNvSpPr>
          <p:nvPr/>
        </p:nvSpPr>
        <p:spPr>
          <a:xfrm>
            <a:off x="8828712" y="6387188"/>
            <a:ext cx="2202859" cy="6977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Przeciwdziałanie dezinformacji</a:t>
            </a:r>
          </a:p>
        </p:txBody>
      </p:sp>
      <p:grpSp>
        <p:nvGrpSpPr>
          <p:cNvPr id="41" name="Grupa 40">
            <a:extLst>
              <a:ext uri="{FF2B5EF4-FFF2-40B4-BE49-F238E27FC236}">
                <a16:creationId xmlns:a16="http://schemas.microsoft.com/office/drawing/2014/main" id="{3D35476D-1814-004D-22E8-3E6C1D25969F}"/>
              </a:ext>
            </a:extLst>
          </p:cNvPr>
          <p:cNvGrpSpPr/>
          <p:nvPr/>
        </p:nvGrpSpPr>
        <p:grpSpPr>
          <a:xfrm>
            <a:off x="2183661" y="5375958"/>
            <a:ext cx="844401" cy="844401"/>
            <a:chOff x="2347451" y="2970069"/>
            <a:chExt cx="844401" cy="844401"/>
          </a:xfrm>
        </p:grpSpPr>
        <p:sp>
          <p:nvSpPr>
            <p:cNvPr id="42" name="Podtytuł 2">
              <a:extLst>
                <a:ext uri="{FF2B5EF4-FFF2-40B4-BE49-F238E27FC236}">
                  <a16:creationId xmlns:a16="http://schemas.microsoft.com/office/drawing/2014/main" id="{2B855F67-A3CF-33A1-0081-A7E955343A65}"/>
                </a:ext>
              </a:extLst>
            </p:cNvPr>
            <p:cNvSpPr txBox="1">
              <a:spLocks/>
            </p:cNvSpPr>
            <p:nvPr/>
          </p:nvSpPr>
          <p:spPr>
            <a:xfrm>
              <a:off x="2553024" y="3046562"/>
              <a:ext cx="446854" cy="715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Century Gothic" panose="020B0502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+mj-lt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None/>
                <a:defRPr lang="pl-PL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4400" dirty="0">
                  <a:solidFill>
                    <a:srgbClr val="01105D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4</a:t>
              </a:r>
              <a:endParaRPr lang="pl-PL" sz="4400" dirty="0">
                <a:solidFill>
                  <a:srgbClr val="0110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wal 42">
              <a:extLst>
                <a:ext uri="{FF2B5EF4-FFF2-40B4-BE49-F238E27FC236}">
                  <a16:creationId xmlns:a16="http://schemas.microsoft.com/office/drawing/2014/main" id="{472454AE-30B5-9031-66C3-468D0B98B24F}"/>
                </a:ext>
              </a:extLst>
            </p:cNvPr>
            <p:cNvSpPr/>
            <p:nvPr/>
          </p:nvSpPr>
          <p:spPr>
            <a:xfrm>
              <a:off x="2347451" y="2970069"/>
              <a:ext cx="844401" cy="844401"/>
            </a:xfrm>
            <a:prstGeom prst="ellipse">
              <a:avLst/>
            </a:prstGeom>
            <a:noFill/>
            <a:ln w="19050">
              <a:solidFill>
                <a:srgbClr val="011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44" name="Grupa 43">
            <a:extLst>
              <a:ext uri="{FF2B5EF4-FFF2-40B4-BE49-F238E27FC236}">
                <a16:creationId xmlns:a16="http://schemas.microsoft.com/office/drawing/2014/main" id="{98350848-1077-EB98-40F8-4931D3890E29}"/>
              </a:ext>
            </a:extLst>
          </p:cNvPr>
          <p:cNvGrpSpPr/>
          <p:nvPr/>
        </p:nvGrpSpPr>
        <p:grpSpPr>
          <a:xfrm>
            <a:off x="8828712" y="5375958"/>
            <a:ext cx="844401" cy="844401"/>
            <a:chOff x="9025844" y="2970069"/>
            <a:chExt cx="844401" cy="844401"/>
          </a:xfrm>
        </p:grpSpPr>
        <p:sp>
          <p:nvSpPr>
            <p:cNvPr id="45" name="Podtytuł 2">
              <a:extLst>
                <a:ext uri="{FF2B5EF4-FFF2-40B4-BE49-F238E27FC236}">
                  <a16:creationId xmlns:a16="http://schemas.microsoft.com/office/drawing/2014/main" id="{3D4269FE-EA84-F86E-A606-38BA3DAE84EA}"/>
                </a:ext>
              </a:extLst>
            </p:cNvPr>
            <p:cNvSpPr txBox="1">
              <a:spLocks/>
            </p:cNvSpPr>
            <p:nvPr/>
          </p:nvSpPr>
          <p:spPr>
            <a:xfrm>
              <a:off x="9237187" y="3046562"/>
              <a:ext cx="446854" cy="715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Century Gothic" panose="020B0502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+mj-lt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None/>
                <a:defRPr lang="pl-PL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4400" dirty="0">
                  <a:solidFill>
                    <a:srgbClr val="01105D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5</a:t>
              </a:r>
              <a:endParaRPr lang="pl-PL" sz="4400" dirty="0">
                <a:solidFill>
                  <a:srgbClr val="0110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1FE5E0B4-B712-0EA6-E2DA-910497E4CB88}"/>
                </a:ext>
              </a:extLst>
            </p:cNvPr>
            <p:cNvSpPr/>
            <p:nvPr/>
          </p:nvSpPr>
          <p:spPr>
            <a:xfrm>
              <a:off x="9025844" y="2970069"/>
              <a:ext cx="844401" cy="844401"/>
            </a:xfrm>
            <a:prstGeom prst="ellipse">
              <a:avLst/>
            </a:prstGeom>
            <a:noFill/>
            <a:ln w="19050">
              <a:solidFill>
                <a:srgbClr val="011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7" name="Podtytuł 2">
            <a:extLst>
              <a:ext uri="{FF2B5EF4-FFF2-40B4-BE49-F238E27FC236}">
                <a16:creationId xmlns:a16="http://schemas.microsoft.com/office/drawing/2014/main" id="{9742DAF1-7299-646E-7013-0E3B8B3D9C95}"/>
              </a:ext>
            </a:extLst>
          </p:cNvPr>
          <p:cNvSpPr txBox="1">
            <a:spLocks/>
          </p:cNvSpPr>
          <p:nvPr/>
        </p:nvSpPr>
        <p:spPr>
          <a:xfrm>
            <a:off x="13028335" y="6387188"/>
            <a:ext cx="2955236" cy="1043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Promowanie odpowiedzialnych postaw higieny cyfrowej </a:t>
            </a:r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84A46D8E-C6BF-6E3C-121F-5ACA226073FA}"/>
              </a:ext>
            </a:extLst>
          </p:cNvPr>
          <p:cNvGrpSpPr/>
          <p:nvPr/>
        </p:nvGrpSpPr>
        <p:grpSpPr>
          <a:xfrm>
            <a:off x="13028335" y="5375958"/>
            <a:ext cx="844401" cy="844401"/>
            <a:chOff x="9025844" y="2970069"/>
            <a:chExt cx="844401" cy="844401"/>
          </a:xfrm>
        </p:grpSpPr>
        <p:sp>
          <p:nvSpPr>
            <p:cNvPr id="49" name="Podtytuł 2">
              <a:extLst>
                <a:ext uri="{FF2B5EF4-FFF2-40B4-BE49-F238E27FC236}">
                  <a16:creationId xmlns:a16="http://schemas.microsoft.com/office/drawing/2014/main" id="{C6CF57CD-C0CF-F36A-9611-30C03839EF58}"/>
                </a:ext>
              </a:extLst>
            </p:cNvPr>
            <p:cNvSpPr txBox="1">
              <a:spLocks/>
            </p:cNvSpPr>
            <p:nvPr/>
          </p:nvSpPr>
          <p:spPr>
            <a:xfrm>
              <a:off x="9237187" y="3046562"/>
              <a:ext cx="446854" cy="715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Century Gothic" panose="020B0502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+mj-lt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None/>
                <a:defRPr lang="pl-PL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4400" dirty="0">
                  <a:solidFill>
                    <a:srgbClr val="01105D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6</a:t>
              </a:r>
              <a:endParaRPr lang="pl-PL" sz="4400" dirty="0">
                <a:solidFill>
                  <a:srgbClr val="0110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0F9FF7E5-4038-9F69-4CEF-24BD906AC931}"/>
                </a:ext>
              </a:extLst>
            </p:cNvPr>
            <p:cNvSpPr/>
            <p:nvPr/>
          </p:nvSpPr>
          <p:spPr>
            <a:xfrm>
              <a:off x="9025844" y="2970069"/>
              <a:ext cx="844401" cy="844401"/>
            </a:xfrm>
            <a:prstGeom prst="ellipse">
              <a:avLst/>
            </a:prstGeom>
            <a:noFill/>
            <a:ln w="19050">
              <a:solidFill>
                <a:srgbClr val="011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7" name="Obraz 6" descr="Obraz zawierający symbol, design&#10;&#10;Opis wygenerowany automatycznie">
            <a:extLst>
              <a:ext uri="{FF2B5EF4-FFF2-40B4-BE49-F238E27FC236}">
                <a16:creationId xmlns:a16="http://schemas.microsoft.com/office/drawing/2014/main" id="{E8938871-E3E2-075D-7B88-65EADBE237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8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B4AA0883-FB3E-E99D-5FB9-5FAE9032F3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3A6EE71F-44E4-2F31-E063-500DBF2AB658}"/>
              </a:ext>
            </a:extLst>
          </p:cNvPr>
          <p:cNvSpPr txBox="1">
            <a:spLocks/>
          </p:cNvSpPr>
          <p:nvPr/>
        </p:nvSpPr>
        <p:spPr>
          <a:xfrm>
            <a:off x="943798" y="2215705"/>
            <a:ext cx="7018173" cy="55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Podstawowe kompetencje cyfrowe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Jakie działania (instrumenty wsparcia, legislacyjne) należy podejmować w najbliższych latach, aby intensywniej podnosić poziom kompetencji cyfrowych społeczeństwa?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Jakich działań, które mogłyby istotnie pomóc w rozwoju kompetencji cyfrowych się nie podejmuje lub podejmuje się za mało?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Jakie działania w zakresie podnoszenia kompetencji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są mało efektywne i nie przynoszą oczekiwanych rezultatów i nie powinno się ich kontynuować, wspierać?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Jakie działania/ inicjatywy rządowe mogłyby zostać wprowadzone, aby lepiej wspierać rozwój kompetencji cyfrowych, obniżać deficyt kompetencji cyfrowych oraz pozwalać pokonywać ewentualne bariery w nabywaniu kompetencji cyfrowych?</a:t>
            </a:r>
          </a:p>
        </p:txBody>
      </p:sp>
      <p:sp>
        <p:nvSpPr>
          <p:cNvPr id="29" name="Podtytuł 2">
            <a:extLst>
              <a:ext uri="{FF2B5EF4-FFF2-40B4-BE49-F238E27FC236}">
                <a16:creationId xmlns:a16="http://schemas.microsoft.com/office/drawing/2014/main" id="{FE054C76-19BB-F984-9F5E-6708EFA027B5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Porozmawiajmy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0A68906-2F8A-E594-7404-B9B4565B7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A03AD85F-4B28-5713-7D74-724DDF5549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BBA15ABB-F814-F2A1-9DC8-F0355B8B50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2" name="Podtytuł 2">
            <a:extLst>
              <a:ext uri="{FF2B5EF4-FFF2-40B4-BE49-F238E27FC236}">
                <a16:creationId xmlns:a16="http://schemas.microsoft.com/office/drawing/2014/main" id="{56865C00-0A83-408E-2302-81E9197604D4}"/>
              </a:ext>
            </a:extLst>
          </p:cNvPr>
          <p:cNvSpPr txBox="1">
            <a:spLocks/>
          </p:cNvSpPr>
          <p:nvPr/>
        </p:nvSpPr>
        <p:spPr>
          <a:xfrm>
            <a:off x="9144000" y="2215706"/>
            <a:ext cx="7715250" cy="5309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Zaawansowane kompetencje cyfrowe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Które obszary zaawansowanych kompetencji cyfrowych powinny być przede wszystkim wspierane w najbliższym czasie w kontekście zachodzących zmian na rynku pracy oraz rozwoju nowych technologii?</a:t>
            </a:r>
          </a:p>
          <a:p>
            <a:pPr marL="457200" indent="-457200">
              <a:buFont typeface="+mj-lt"/>
              <a:buAutoNum type="arabicPeriod"/>
            </a:pPr>
            <a:endParaRPr lang="pl-PL" sz="2000" dirty="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Równość i różnorodność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Jak skutecznie zwiększyć udział kobiet wśród specjalistów ICT?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Jak skutecznie walczyć z wykluczeniem cyfrowym?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Jakie działania w zakresie rozwoju kompetencji cyfrowych należy podejmować w ramach upowszechniania pozytywnych postaw dot. higieny cyfrowej?</a:t>
            </a:r>
          </a:p>
          <a:p>
            <a:endParaRPr lang="pl-PL" sz="2000" dirty="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 descr="Obraz zawierający symbol, design&#10;&#10;Opis wygenerowany automatycznie">
            <a:extLst>
              <a:ext uri="{FF2B5EF4-FFF2-40B4-BE49-F238E27FC236}">
                <a16:creationId xmlns:a16="http://schemas.microsoft.com/office/drawing/2014/main" id="{7CCB933B-3DF4-EF0B-9231-7B9B63E13DB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5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42D22B20-6AD4-2646-2A3A-3245E28AFC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C7611AE-3883-E404-9F48-8872FD2D6B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13" name="Obraz 12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564EA844-E155-9FE8-9FF5-B5EAA1C348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EFCB2CE6-E047-6D2C-5A4D-16899CE6BE55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DF445C5A-E3C0-9F07-DC5D-F79B068F1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7AFFC744-FE29-663A-21E7-E78FA81EB22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168C0B22-DB12-9D45-9B1A-976911209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24BCCDD4-9595-0325-75FB-55B35B65B4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327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937</Words>
  <Application>Microsoft Office PowerPoint</Application>
  <PresentationFormat>Niestandardowy</PresentationFormat>
  <Paragraphs>108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Sadło Katarzyna</cp:lastModifiedBy>
  <cp:revision>376</cp:revision>
  <dcterms:created xsi:type="dcterms:W3CDTF">2024-05-01T18:44:37Z</dcterms:created>
  <dcterms:modified xsi:type="dcterms:W3CDTF">2024-06-19T09:40:26Z</dcterms:modified>
</cp:coreProperties>
</file>