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0" r:id="rId1"/>
    <p:sldMasterId id="2147483661" r:id="rId2"/>
  </p:sldMasterIdLst>
  <p:notesMasterIdLst>
    <p:notesMasterId r:id="rId21"/>
  </p:notesMasterIdLst>
  <p:sldIdLst>
    <p:sldId id="256" r:id="rId3"/>
    <p:sldId id="257" r:id="rId4"/>
    <p:sldId id="273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</p:sldIdLst>
  <p:sldSz cx="9144000" cy="6858000" type="screen4x3"/>
  <p:notesSz cx="6858000" cy="9144000"/>
  <p:embeddedFontLst>
    <p:embeddedFont>
      <p:font typeface="Arial Black" panose="020B0A04020102020204" pitchFamily="34" charset="0"/>
      <p:bold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15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4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3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2.fntdata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1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2187100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Shape 11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pl-PL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718856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7" name="Shape 19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668436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5" name="Shape 20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748501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6" name="Shape 21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508341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7" name="Shape 22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915926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5" name="Shape 23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805485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3" name="Shape 24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483596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1" name="Shape 25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309265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1" name="Shape 2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894701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9" name="Shape 26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422348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042266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055987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Shape 13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368390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Shape 14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763332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Shape 15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235718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Shape 16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842436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Shape 17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336037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Shape 18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94202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ajd tytułow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/>
        </p:nvSpPr>
        <p:spPr>
          <a:xfrm>
            <a:off x="0" y="0"/>
            <a:ext cx="9143998" cy="513542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Shape 19"/>
          <p:cNvSpPr txBox="1">
            <a:spLocks noGrp="1"/>
          </p:cNvSpPr>
          <p:nvPr>
            <p:ph type="ctrTitle"/>
          </p:nvPr>
        </p:nvSpPr>
        <p:spPr>
          <a:xfrm>
            <a:off x="685800" y="3355848"/>
            <a:ext cx="8077199" cy="16733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Font typeface="Calibri"/>
              <a:buNone/>
              <a:defRPr sz="47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ubTitle" idx="1"/>
          </p:nvPr>
        </p:nvSpPr>
        <p:spPr>
          <a:xfrm>
            <a:off x="685800" y="1828800"/>
            <a:ext cx="8077199" cy="149961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8" cy="2743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Shape 24"/>
          <p:cNvSpPr/>
          <p:nvPr/>
        </p:nvSpPr>
        <p:spPr>
          <a:xfrm>
            <a:off x="0" y="5128332"/>
            <a:ext cx="9144000" cy="4571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Obraz z podpisem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164592" y="155446"/>
            <a:ext cx="2525149" cy="97840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Font typeface="Calibri"/>
              <a:buNone/>
              <a:defRPr sz="2000" b="0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91" name="Shape 91"/>
          <p:cNvSpPr>
            <a:spLocks noGrp="1"/>
          </p:cNvSpPr>
          <p:nvPr>
            <p:ph type="pic" idx="2"/>
          </p:nvPr>
        </p:nvSpPr>
        <p:spPr>
          <a:xfrm>
            <a:off x="2903805" y="1484808"/>
            <a:ext cx="6247396" cy="5373192"/>
          </a:xfrm>
          <a:prstGeom prst="rect">
            <a:avLst/>
          </a:prstGeom>
          <a:solidFill>
            <a:srgbClr val="BABABB"/>
          </a:solidFill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164592" y="1728216"/>
            <a:ext cx="246888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4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5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6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3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dt" idx="10"/>
          </p:nvPr>
        </p:nvSpPr>
        <p:spPr>
          <a:xfrm>
            <a:off x="164592" y="1170432"/>
            <a:ext cx="2523743" cy="20116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Font typeface="Calibri"/>
              <a:buNone/>
              <a:defRPr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Shape 94"/>
          <p:cNvSpPr/>
          <p:nvPr/>
        </p:nvSpPr>
        <p:spPr>
          <a:xfrm>
            <a:off x="2855735" y="0"/>
            <a:ext cx="45718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Shape 95"/>
          <p:cNvSpPr/>
          <p:nvPr/>
        </p:nvSpPr>
        <p:spPr>
          <a:xfrm>
            <a:off x="2855735" y="0"/>
            <a:ext cx="45718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Shape 96"/>
          <p:cNvSpPr txBox="1">
            <a:spLocks noGrp="1"/>
          </p:cNvSpPr>
          <p:nvPr>
            <p:ph type="ftr" idx="11"/>
          </p:nvPr>
        </p:nvSpPr>
        <p:spPr>
          <a:xfrm>
            <a:off x="3035808" y="1170432"/>
            <a:ext cx="5193790" cy="20116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BABA"/>
              </a:buClr>
              <a:buFont typeface="Calibri"/>
              <a:buNone/>
              <a:defRPr sz="1200" b="0" i="0" u="none" strike="noStrike" cap="none">
                <a:solidFill>
                  <a:srgbClr val="BABA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sldNum" idx="12"/>
          </p:nvPr>
        </p:nvSpPr>
        <p:spPr>
          <a:xfrm>
            <a:off x="8339328" y="1170432"/>
            <a:ext cx="733864" cy="20116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SzPct val="25000"/>
              <a:buFont typeface="Calibri"/>
              <a:buNone/>
            </a:pPr>
            <a:fld id="{00000000-1234-1234-1234-123412341234}" type="slidenum">
              <a:rPr lang="pl-PL"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 b="0" i="0" u="none" strike="noStrike" cap="none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ytuł i tekst pionowy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Font typeface="Calibri"/>
              <a:buNone/>
              <a:defRPr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 rot="5400000">
            <a:off x="2259195" y="-26804"/>
            <a:ext cx="4625607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965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38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70103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6654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5943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6146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381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40132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4216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8" cy="2743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Font typeface="Calibri"/>
              <a:buNone/>
              <a:defRPr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Font typeface="Calibri"/>
              <a:buNone/>
              <a:defRPr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SzPct val="25000"/>
              <a:buFont typeface="Calibri"/>
              <a:buNone/>
            </a:pPr>
            <a:fld id="{00000000-1234-1234-1234-123412341234}" type="slidenum">
              <a:rPr lang="pl-PL"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 b="0" i="0" u="none" strike="noStrike" cap="none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Tytuł pionowy i teks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/>
        </p:nvSpPr>
        <p:spPr>
          <a:xfrm>
            <a:off x="6598920" y="0"/>
            <a:ext cx="45718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Shape 106"/>
          <p:cNvSpPr/>
          <p:nvPr/>
        </p:nvSpPr>
        <p:spPr>
          <a:xfrm>
            <a:off x="6647685" y="0"/>
            <a:ext cx="2514599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 rot="5400000">
            <a:off x="4808537" y="2247901"/>
            <a:ext cx="5851525" cy="1904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Font typeface="Calibri"/>
              <a:buNone/>
              <a:defRPr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 rot="5400000">
            <a:off x="541336" y="220662"/>
            <a:ext cx="5851525" cy="6019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965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38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70103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6654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5943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6146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381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40132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4216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8" cy="2743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Font typeface="Calibri"/>
              <a:buNone/>
              <a:defRPr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ftr" idx="11"/>
          </p:nvPr>
        </p:nvSpPr>
        <p:spPr>
          <a:xfrm>
            <a:off x="2640597" y="6377457"/>
            <a:ext cx="383640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Font typeface="Calibri"/>
              <a:buNone/>
              <a:defRPr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SzPct val="25000"/>
              <a:buFont typeface="Calibri"/>
              <a:buNone/>
            </a:pPr>
            <a:fld id="{00000000-1234-1234-1234-123412341234}" type="slidenum">
              <a:rPr lang="pl-PL"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 b="0" i="0" u="none" strike="noStrike" cap="none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ytuł i zawartość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57200" y="155446"/>
            <a:ext cx="8229600" cy="125272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Font typeface="Calibri"/>
              <a:buNone/>
              <a:defRPr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965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38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70103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6654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5943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6146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381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40132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4216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8" cy="2743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Font typeface="Calibri"/>
              <a:buNone/>
              <a:defRPr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Font typeface="Calibri"/>
              <a:buNone/>
              <a:defRPr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SzPct val="25000"/>
              <a:buFont typeface="Calibri"/>
              <a:buNone/>
            </a:pPr>
            <a:fld id="{00000000-1234-1234-1234-123412341234}" type="slidenum">
              <a:rPr lang="pl-PL"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 b="0" i="0" u="none" strike="noStrike" cap="none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ytuł, zawartość i 2 elementy zawartości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Font typeface="Calibri"/>
              <a:buNone/>
              <a:defRPr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8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965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38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70103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6654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5943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6146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381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40132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4216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8" cy="21859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965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38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70103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6654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5943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6146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381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40132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4216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3"/>
          </p:nvPr>
        </p:nvSpPr>
        <p:spPr>
          <a:xfrm>
            <a:off x="4648200" y="3938587"/>
            <a:ext cx="4038598" cy="218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965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38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70103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6654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5943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6146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381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40132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4216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8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Font typeface="Calibri"/>
              <a:buNone/>
              <a:defRPr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Font typeface="Calibri"/>
              <a:buNone/>
              <a:defRPr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8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SzPct val="25000"/>
              <a:buFont typeface="Calibri"/>
              <a:buNone/>
            </a:pPr>
            <a:fld id="{00000000-1234-1234-1234-123412341234}" type="slidenum">
              <a:rPr lang="pl-PL"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 b="0" i="0" u="none" strike="noStrike" cap="none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ylko tytuł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Font typeface="Calibri"/>
              <a:buNone/>
              <a:defRPr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8" cy="2743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Font typeface="Calibri"/>
              <a:buNone/>
              <a:defRPr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Font typeface="Calibri"/>
              <a:buNone/>
              <a:defRPr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SzPct val="25000"/>
              <a:buFont typeface="Calibri"/>
              <a:buNone/>
            </a:pPr>
            <a:fld id="{00000000-1234-1234-1234-123412341234}" type="slidenum">
              <a:rPr lang="pl-PL"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 b="0" i="0" u="none" strike="noStrike" cap="none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Nagłówek sekcji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/>
        </p:nvSpPr>
        <p:spPr>
          <a:xfrm>
            <a:off x="0" y="0"/>
            <a:ext cx="9144000" cy="260252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Shape 54"/>
          <p:cNvSpPr/>
          <p:nvPr/>
        </p:nvSpPr>
        <p:spPr>
          <a:xfrm>
            <a:off x="0" y="2602518"/>
            <a:ext cx="9144000" cy="4571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749808" y="118870"/>
            <a:ext cx="8013190" cy="163677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Font typeface="Calibri"/>
              <a:buNone/>
              <a:defRPr sz="47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740664" y="1828800"/>
            <a:ext cx="8022336" cy="685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5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6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8" cy="2743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wa elementy zawartości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Font typeface="Calibri"/>
              <a:buNone/>
              <a:defRPr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457200" y="1773934"/>
            <a:ext cx="4038598" cy="462381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4267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015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1930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4114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3403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3606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381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40132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4216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2"/>
          </p:nvPr>
        </p:nvSpPr>
        <p:spPr>
          <a:xfrm>
            <a:off x="4648200" y="1773934"/>
            <a:ext cx="4038598" cy="462381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4267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015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1930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4114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3403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3606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381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40132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4216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8" cy="2743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Font typeface="Calibri"/>
              <a:buNone/>
              <a:defRPr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Font typeface="Calibri"/>
              <a:buNone/>
              <a:defRPr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SzPct val="25000"/>
              <a:buFont typeface="Calibri"/>
              <a:buNone/>
            </a:pPr>
            <a:fld id="{00000000-1234-1234-1234-123412341234}" type="slidenum">
              <a:rPr lang="pl-PL"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 b="0" i="0" u="none" strike="noStrike" cap="none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Porównanie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Font typeface="Calibri"/>
              <a:buNone/>
              <a:defRPr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457200" y="1698985"/>
            <a:ext cx="4040187" cy="71535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2"/>
          </p:nvPr>
        </p:nvSpPr>
        <p:spPr>
          <a:xfrm>
            <a:off x="457200" y="2449510"/>
            <a:ext cx="4040187" cy="39512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883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4571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609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15747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▪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8636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10667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127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14732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16764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body" idx="3"/>
          </p:nvPr>
        </p:nvSpPr>
        <p:spPr>
          <a:xfrm>
            <a:off x="4645025" y="1698985"/>
            <a:ext cx="4041773" cy="71535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body" idx="4"/>
          </p:nvPr>
        </p:nvSpPr>
        <p:spPr>
          <a:xfrm>
            <a:off x="4645025" y="2449510"/>
            <a:ext cx="4041773" cy="39512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883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4571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609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15747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▪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8636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10667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127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14732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16764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8" cy="2743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Font typeface="Calibri"/>
              <a:buNone/>
              <a:defRPr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Font typeface="Calibri"/>
              <a:buNone/>
              <a:defRPr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SzPct val="25000"/>
              <a:buFont typeface="Calibri"/>
              <a:buNone/>
            </a:pPr>
            <a:fld id="{00000000-1234-1234-1234-123412341234}" type="slidenum">
              <a:rPr lang="pl-PL"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 b="0" i="0" u="none" strike="noStrike" cap="none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usty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8" cy="2743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Font typeface="Calibri"/>
              <a:buNone/>
              <a:defRPr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Font typeface="Calibri"/>
              <a:buNone/>
              <a:defRPr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SzPct val="25000"/>
              <a:buFont typeface="Calibri"/>
              <a:buNone/>
            </a:pPr>
            <a:fld id="{00000000-1234-1234-1234-123412341234}" type="slidenum">
              <a:rPr lang="pl-PL"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 b="0" i="0" u="none" strike="noStrike" cap="none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Zawartość z podpisem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167838" y="152400"/>
            <a:ext cx="2523743" cy="97840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Font typeface="Calibri"/>
              <a:buNone/>
              <a:defRPr sz="2000" b="0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3019375" y="1743133"/>
            <a:ext cx="5920639" cy="45588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965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38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70103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6654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5943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6146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63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6553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6756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2"/>
          </p:nvPr>
        </p:nvSpPr>
        <p:spPr>
          <a:xfrm>
            <a:off x="167838" y="1730016"/>
            <a:ext cx="246888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4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5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6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3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8" cy="2743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Font typeface="Calibri"/>
              <a:buNone/>
              <a:defRPr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Font typeface="Calibri"/>
              <a:buNone/>
              <a:defRPr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SzPct val="25000"/>
              <a:buFont typeface="Calibri"/>
              <a:buNone/>
            </a:pPr>
            <a:fld id="{00000000-1234-1234-1234-123412341234}" type="slidenum">
              <a:rPr lang="pl-PL"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 b="0" i="0" u="none" strike="noStrike" cap="none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Shape 87"/>
          <p:cNvSpPr/>
          <p:nvPr/>
        </p:nvSpPr>
        <p:spPr>
          <a:xfrm>
            <a:off x="2855735" y="0"/>
            <a:ext cx="45718" cy="145389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Shape 88"/>
          <p:cNvSpPr/>
          <p:nvPr/>
        </p:nvSpPr>
        <p:spPr>
          <a:xfrm>
            <a:off x="2855735" y="0"/>
            <a:ext cx="45718" cy="145389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1435895"/>
            <a:ext cx="9144000" cy="4571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0" y="0"/>
            <a:ext cx="9143998" cy="1433732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Shape 12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Font typeface="Calibri"/>
              <a:buNone/>
              <a:defRPr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965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38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70103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6654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5943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6146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381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40132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4216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8" cy="2743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>
            <a:off x="0" y="1435895"/>
            <a:ext cx="9144000" cy="4571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Shape 27"/>
          <p:cNvSpPr/>
          <p:nvPr/>
        </p:nvSpPr>
        <p:spPr>
          <a:xfrm>
            <a:off x="0" y="0"/>
            <a:ext cx="9143998" cy="1433732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Font typeface="Calibri"/>
              <a:buNone/>
              <a:defRPr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965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38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70103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6654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5943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6146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381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40132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4216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8" cy="2743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Font typeface="Calibri"/>
              <a:buNone/>
              <a:defRPr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Font typeface="Calibri"/>
              <a:buNone/>
              <a:defRPr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SzPct val="25000"/>
              <a:buFont typeface="Calibri"/>
              <a:buNone/>
            </a:pPr>
            <a:fld id="{00000000-1234-1234-1234-123412341234}" type="slidenum">
              <a:rPr lang="pl-PL"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 b="0" i="0" u="none" strike="noStrike" cap="none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ctrTitle"/>
          </p:nvPr>
        </p:nvSpPr>
        <p:spPr>
          <a:xfrm>
            <a:off x="17883" y="2492895"/>
            <a:ext cx="9144000" cy="1462159"/>
          </a:xfrm>
          <a:prstGeom prst="rect">
            <a:avLst/>
          </a:prstGeom>
          <a:noFill/>
          <a:ln>
            <a:noFill/>
          </a:ln>
        </p:spPr>
        <p:txBody>
          <a:bodyPr lIns="91425" tIns="0" rIns="4570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ct val="25000"/>
              <a:buFont typeface="Arial Black"/>
              <a:buNone/>
            </a:pPr>
            <a:r>
              <a:rPr lang="pl-PL" sz="2880" b="1" i="0" u="none" strike="noStrike" cap="none">
                <a:solidFill>
                  <a:srgbClr val="FFC700"/>
                </a:solidFill>
                <a:latin typeface="Arial Black"/>
                <a:ea typeface="Arial Black"/>
                <a:cs typeface="Arial Black"/>
                <a:sym typeface="Arial Black"/>
              </a:rPr>
              <a:t>TEMAT 3: </a:t>
            </a:r>
            <a:br>
              <a:rPr lang="pl-PL" sz="2880" b="1" i="0" u="none" strike="noStrike" cap="none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-PL" sz="2880" b="1" i="0" u="none" strike="noStrike" cap="none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PRAWA I OBOWIĄZKI KIERUJĄCEGO DZIAŁANIEM RATOWNICZYM PODCZAS PROWADZENIA DZIAŁAŃ RATOWNICZYCH</a:t>
            </a:r>
          </a:p>
        </p:txBody>
      </p:sp>
      <p:sp>
        <p:nvSpPr>
          <p:cNvPr id="118" name="Shape 118"/>
          <p:cNvSpPr txBox="1">
            <a:spLocks noGrp="1"/>
          </p:cNvSpPr>
          <p:nvPr>
            <p:ph type="subTitle" idx="1"/>
          </p:nvPr>
        </p:nvSpPr>
        <p:spPr>
          <a:xfrm>
            <a:off x="5436096" y="5301207"/>
            <a:ext cx="3707902" cy="336129"/>
          </a:xfrm>
          <a:prstGeom prst="rect">
            <a:avLst/>
          </a:prstGeom>
          <a:noFill/>
          <a:ln>
            <a:noFill/>
          </a:ln>
        </p:spPr>
        <p:txBody>
          <a:bodyPr lIns="118850" tIns="0" rIns="4570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lang="pl-PL" sz="2000" b="1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Shape 128"/>
          <p:cNvSpPr txBox="1"/>
          <p:nvPr/>
        </p:nvSpPr>
        <p:spPr>
          <a:xfrm>
            <a:off x="674425" y="555234"/>
            <a:ext cx="7072827" cy="1183015"/>
          </a:xfrm>
          <a:prstGeom prst="rect">
            <a:avLst/>
          </a:prstGeom>
          <a:noFill/>
          <a:ln>
            <a:noFill/>
          </a:ln>
        </p:spPr>
        <p:txBody>
          <a:bodyPr lIns="91425" tIns="0" rIns="4570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ct val="25000"/>
              <a:buFont typeface="Calibri"/>
              <a:buNone/>
            </a:pPr>
            <a:r>
              <a:rPr lang="pl-PL" sz="3330" b="1" i="0" u="none" strike="noStrike" cap="none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    Szkolenie kierujących działaniem ratowniczym dla członków OSP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ct val="25000"/>
              <a:buFont typeface="Calibri"/>
              <a:buNone/>
            </a:pPr>
            <a:r>
              <a:rPr lang="pl-PL" sz="2800" b="1" i="0" u="none" strike="noStrike" cap="none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( DOWÓDCÓW OSP)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/>
          <p:nvPr/>
        </p:nvSpPr>
        <p:spPr>
          <a:xfrm>
            <a:off x="683568" y="2090172"/>
            <a:ext cx="7920880" cy="292387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pl-PL" sz="2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Przekroczeniem granic stanu wyższej konieczności będzie okoliczność naruszenia: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0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pl-PL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zasady bezpośredniości niebezpieczeństwa – gdy działanie było przedwczesne lub spóźnione;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pl-PL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zasady subsydiarności – gdy niebezpieczeństwa można było uniknąć bez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pl-PL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wyrządzania szkody;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pl-PL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zasady proporcjonalności – gdy dobro poświęcane ma wartość oczywiście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pl-PL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większą niż dobro ratowane.</a:t>
            </a:r>
          </a:p>
        </p:txBody>
      </p:sp>
      <p:sp>
        <p:nvSpPr>
          <p:cNvPr id="201" name="Shape 201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1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ct val="25000"/>
              <a:buFont typeface="Calibri"/>
              <a:buNone/>
            </a:pPr>
            <a:r>
              <a:rPr lang="pl-PL" sz="2800" b="1" i="0" u="none" strike="noStrike" cap="none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UPRAWNIENIA KDR</a:t>
            </a:r>
            <a:br>
              <a:rPr lang="pl-PL" sz="2800" b="1" i="0" u="none" strike="noStrike" cap="none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-PL" sz="2000" b="1" i="0" u="none" strike="noStrike" cap="none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STAN WYŻSZEJ KONIECZNOŚCI </a:t>
            </a:r>
          </a:p>
        </p:txBody>
      </p:sp>
      <p:sp>
        <p:nvSpPr>
          <p:cNvPr id="202" name="Shape 202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pl-PL"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pl-PL"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/>
          <p:nvPr/>
        </p:nvSpPr>
        <p:spPr>
          <a:xfrm>
            <a:off x="683568" y="1628800"/>
            <a:ext cx="7920880" cy="224676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pl-PL" sz="2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Zarządzenia kierującego działaniem ratowniczym, </a:t>
            </a:r>
            <a:br>
              <a:rPr lang="pl-PL" sz="2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-PL" sz="2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 którym mowa na początku, są decyzjami, którym może być nadany rygor natychmiastowej wykonalności, w trybie przepisów </a:t>
            </a:r>
            <a:br>
              <a:rPr lang="pl-PL" sz="2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-PL" sz="2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Kodeksu postępowania administracyjnego.</a:t>
            </a:r>
          </a:p>
        </p:txBody>
      </p:sp>
      <p:sp>
        <p:nvSpPr>
          <p:cNvPr id="209" name="Shape 209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1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ct val="25000"/>
              <a:buFont typeface="Calibri"/>
              <a:buNone/>
            </a:pPr>
            <a:r>
              <a:rPr lang="pl-PL" sz="28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UPRAWNIENIA KDR</a:t>
            </a:r>
            <a:br>
              <a:rPr lang="pl-PL" sz="28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-PL" sz="24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KODEKS POSTĘPOWANIA ADMINISTRACYJNEGO</a:t>
            </a:r>
          </a:p>
        </p:txBody>
      </p:sp>
      <p:pic>
        <p:nvPicPr>
          <p:cNvPr id="210" name="Shape 2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511" y="4581128"/>
            <a:ext cx="2880320" cy="1944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Shape 2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03849" y="4581128"/>
            <a:ext cx="2952326" cy="1944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Shape 2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00192" y="4581128"/>
            <a:ext cx="2664295" cy="1944216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Shape 213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pl-PL"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pl-PL"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/>
          <p:nvPr/>
        </p:nvSpPr>
        <p:spPr>
          <a:xfrm>
            <a:off x="611560" y="1844824"/>
            <a:ext cx="8064896" cy="181588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pl-PL" sz="2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Kierujący działaniem ratowniczym jest uprawniony do żądania niezbędnej pomocy od instytucji państwowych, jednostek gospodarczych i organizacji społecznych oraz od obywateli.</a:t>
            </a:r>
          </a:p>
        </p:txBody>
      </p:sp>
      <p:sp>
        <p:nvSpPr>
          <p:cNvPr id="220" name="Shape 220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1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ct val="25000"/>
              <a:buFont typeface="Calibri"/>
              <a:buNone/>
            </a:pPr>
            <a:r>
              <a:rPr lang="pl-PL" sz="28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UPRAWNIENIA KDR </a:t>
            </a:r>
            <a:br>
              <a:rPr lang="pl-PL" sz="24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-PL" sz="24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POMOC ZEWNĘTRZNA</a:t>
            </a:r>
            <a:br>
              <a:rPr lang="pl-PL" sz="28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pl-PL" sz="2800" b="1" i="0" u="none" strike="noStrike" cap="none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1" name="Shape 2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07903" y="3789039"/>
            <a:ext cx="1800199" cy="26137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Shape 2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68144" y="4149080"/>
            <a:ext cx="2914185" cy="1918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Shape 2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95536" y="4221087"/>
            <a:ext cx="2952328" cy="1872207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Shape 224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pl-PL"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pl-PL"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1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ct val="25000"/>
              <a:buFont typeface="Calibri"/>
              <a:buNone/>
            </a:pPr>
            <a:r>
              <a:rPr lang="pl-PL" sz="28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UPRAWNIENIA KDR </a:t>
            </a:r>
            <a:br>
              <a:rPr lang="pl-PL" sz="24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-PL" sz="24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POMOC ZEWNĘTRZNA</a:t>
            </a:r>
            <a:br>
              <a:rPr lang="pl-PL" sz="28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pl-PL" sz="2800" b="1" i="0" u="none" strike="noStrike" cap="none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Shape 231"/>
          <p:cNvSpPr/>
          <p:nvPr/>
        </p:nvSpPr>
        <p:spPr>
          <a:xfrm>
            <a:off x="135554" y="2034501"/>
            <a:ext cx="8777092" cy="3477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➢"/>
            </a:pPr>
            <a:r>
              <a:rPr lang="pl-PL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Udzielenie pomocy, o której mowa wcześniej, może polegać na współdziałaniu </a:t>
            </a:r>
            <a:br>
              <a:rPr lang="pl-PL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-PL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 realizacji zadań przewidzianych w ramach wykonywania czynności służbowych, udostępnieniu nieruchomości, środków i przedmiotów, o które ma prawo ubiegać się KDR, albo na bezpośrednim wykonaniu wskazanych czynności.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➢"/>
            </a:pPr>
            <a:r>
              <a:rPr lang="pl-PL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Kierujący działaniem ratowniczym, zwracając się z żądaniem </a:t>
            </a:r>
            <a:br>
              <a:rPr lang="pl-PL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-PL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 udzielenie pomocy przez instytucje państwowe, jednostkę gospodarczą, organizację społeczną, a także obywatela, jest obowiązany okazać legitymację służbową albo legitymację stwierdzającą członkostwo lub zatrudnienie </a:t>
            </a:r>
            <a:br>
              <a:rPr lang="pl-PL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-PL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 jednostce ochrony przeciwpożarowej.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Shape 232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pl-PL"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lang="pl-PL"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1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ct val="25000"/>
              <a:buFont typeface="Calibri"/>
              <a:buNone/>
            </a:pPr>
            <a:r>
              <a:rPr lang="pl-PL" sz="28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UPRAWNIENIA KDR </a:t>
            </a:r>
            <a:br>
              <a:rPr lang="pl-PL" sz="24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-PL" sz="24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REALIZACJA UPRAWNIEŃ</a:t>
            </a:r>
            <a:br>
              <a:rPr lang="pl-PL" sz="28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pl-PL" sz="2800" b="1" i="0" u="none" strike="noStrike" cap="none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Shape 239"/>
          <p:cNvSpPr/>
          <p:nvPr/>
        </p:nvSpPr>
        <p:spPr>
          <a:xfrm>
            <a:off x="323528" y="1767007"/>
            <a:ext cx="8568951" cy="400109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pl-PL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Realizacja uprawnień KDR następuje wyłącznie w okolicznościach uzasadnionych stanem wyższej konieczności, przy czym: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0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➢"/>
            </a:pPr>
            <a:r>
              <a:rPr lang="pl-PL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do skorzystania z uprawnień tj.: ewakuacji ludzi z rejonu objętego działaniem ratowniczym, zakazu przebywania w rejonie objętym działaniem ratowniczym osób postronnych oraz utrudniających prowadzenie działania ratowniczego, ewakuacji mienia, prac wyburzeniowych oraz rozbiórkowych, wstrzymania komunikacji </a:t>
            </a:r>
            <a:br>
              <a:rPr lang="pl-PL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-PL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 ruchu lądowym wystarczające jest wydanie ustnego polecenia, które należy potwierdzić na piśmie na żądanie zainteresowanego,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➢"/>
            </a:pPr>
            <a:r>
              <a:rPr lang="pl-PL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przejęcie w użytkowanie, na czas niezbędny do działania ratowniczego, nieruchomości, środków i przedmiotów, wymaga wydania pokwitowania określającego istotne cechy przejętego mienia; pokwitowanie podlega zwrotowi przy zwrocie mienia, a w razie potrzeby sporządza się protokół zniszczenia lub uszkodzenia mienia.</a:t>
            </a:r>
          </a:p>
        </p:txBody>
      </p:sp>
      <p:sp>
        <p:nvSpPr>
          <p:cNvPr id="240" name="Shape 240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pl-PL"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lang="pl-PL"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1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ct val="25000"/>
              <a:buFont typeface="Calibri"/>
              <a:buNone/>
            </a:pPr>
            <a:r>
              <a:rPr lang="pl-PL" sz="28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UPRAWNIENIA KDR </a:t>
            </a:r>
            <a:br>
              <a:rPr lang="pl-PL" sz="24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-PL" sz="24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POKWITOWANIE PRZEJĘCIA MIENIA </a:t>
            </a:r>
            <a:br>
              <a:rPr lang="pl-PL" sz="28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pl-PL" sz="2800" b="1" i="0" u="none" strike="noStrike" cap="none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Shape 247"/>
          <p:cNvSpPr/>
          <p:nvPr/>
        </p:nvSpPr>
        <p:spPr>
          <a:xfrm>
            <a:off x="323528" y="1982450"/>
            <a:ext cx="8496944" cy="32316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pl-PL" sz="2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Pokwitowanie powinno zawierać: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0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➢"/>
            </a:pPr>
            <a:r>
              <a:rPr lang="pl-PL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imię, nazwisko i stopień służbowy kierującego działa­niem ratowniczym, </a:t>
            </a:r>
            <a:br>
              <a:rPr lang="pl-PL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-PL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także określenie jego jednostki organizacyjnej,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➢"/>
            </a:pPr>
            <a:r>
              <a:rPr lang="pl-PL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imię i nazwisko lub nazwę posiadacza mienia,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➢"/>
            </a:pPr>
            <a:r>
              <a:rPr lang="pl-PL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datę i godzinę przejęcia mienia, a w odniesieniu do pojazdu — także markę, numer rejestracyjny oraz wskazanie licznika zainstalowanego w pojeździe,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➢"/>
            </a:pPr>
            <a:r>
              <a:rPr lang="pl-PL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opis stanu przejmowanego mienia,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➢"/>
            </a:pPr>
            <a:r>
              <a:rPr lang="pl-PL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określenie miejsca i w miarę możliwości terminu zwrotu mienia,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➢"/>
            </a:pPr>
            <a:r>
              <a:rPr lang="pl-PL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podpisy kierującego działaniem ratowniczym oraz po­siadacza mienia.</a:t>
            </a:r>
          </a:p>
        </p:txBody>
      </p:sp>
      <p:sp>
        <p:nvSpPr>
          <p:cNvPr id="248" name="Shape 248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pl-PL"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lang="pl-PL"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1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ct val="25000"/>
              <a:buFont typeface="Calibri"/>
              <a:buNone/>
            </a:pPr>
            <a:r>
              <a:rPr lang="pl-PL" sz="28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UPRAWNIENIA KDR </a:t>
            </a:r>
            <a:br>
              <a:rPr lang="pl-PL" sz="24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-PL" sz="24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POKWITOWANIE PRZEJĘCIA MIENIA </a:t>
            </a:r>
            <a:br>
              <a:rPr lang="pl-PL" sz="28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pl-PL" sz="2800" b="1" i="0" u="none" strike="noStrike" cap="none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Shape 255"/>
          <p:cNvSpPr/>
          <p:nvPr/>
        </p:nvSpPr>
        <p:spPr>
          <a:xfrm>
            <a:off x="611560" y="1916832"/>
            <a:ext cx="7992887" cy="163121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pl-PL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 przypadkach szczególnie uzasadnionych koniecznością natychmiastowego podjęcia czynności, kierujący działaniem ratowniczym może odstąpić od wydania pokwitowania, poprzestając na ustnym poinformowaniu posiadacza mienia o danych określonych                                         w pokwitowaniu.</a:t>
            </a:r>
          </a:p>
        </p:txBody>
      </p:sp>
      <p:pic>
        <p:nvPicPr>
          <p:cNvPr id="256" name="Shape 2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87624" y="4221087"/>
            <a:ext cx="2952328" cy="20926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Shape 25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32039" y="4221087"/>
            <a:ext cx="2952328" cy="2088232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Shape 258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pl-PL"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lang="pl-PL"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1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ct val="25000"/>
              <a:buFont typeface="Calibri"/>
              <a:buNone/>
            </a:pPr>
            <a:r>
              <a:rPr lang="pl-PL" sz="28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UPRAWNIENIA KDR </a:t>
            </a:r>
            <a:br>
              <a:rPr lang="pl-PL" sz="24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-PL" sz="24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RAPORT SKORZYSTANIA Z UPRAWNIEŃ</a:t>
            </a:r>
            <a:br>
              <a:rPr lang="pl-PL" sz="28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pl-PL" sz="2800" b="1" i="0" u="none" strike="noStrike" cap="none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Shape 265"/>
          <p:cNvSpPr/>
          <p:nvPr/>
        </p:nvSpPr>
        <p:spPr>
          <a:xfrm>
            <a:off x="611560" y="1772816"/>
            <a:ext cx="7992887" cy="446275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pl-PL" sz="2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 każdym wypadku skorzystania z uprawnień określonych </a:t>
            </a:r>
            <a:br>
              <a:rPr lang="pl-PL" sz="2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-PL" sz="2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 rozporządzeniu kierujący działaniem ratowniczym informuje </a:t>
            </a:r>
            <a:br>
              <a:rPr lang="pl-PL" sz="2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-PL" sz="2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 raporcie swojego przełożonego.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0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pl-PL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Raport, o którym mowa powinien zawierać: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➢"/>
            </a:pPr>
            <a:r>
              <a:rPr lang="pl-PL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imię, nazwisko i stopień służbowy kierującego działa­niem ratowniczym, a także określenie jego jednostki organizacyjnej,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➢"/>
            </a:pPr>
            <a:r>
              <a:rPr lang="pl-PL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określenie uprawnienia, z którego skorzystano,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➢"/>
            </a:pPr>
            <a:r>
              <a:rPr lang="pl-PL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szczegółowy opis wydarzeń uzasadniających skorzystanie z uprawnienia,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➢"/>
            </a:pPr>
            <a:r>
              <a:rPr lang="pl-PL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dane osób, od których kierujący działaniem ratowniczym zażądał udzielenia pomocy,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➢"/>
            </a:pPr>
            <a:r>
              <a:rPr lang="pl-PL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określenie ewentualnego uszczerbku na zdrowiu osób ewakuowanych albo udzielających pomocy lub opis szkody materialnej w udostępnionym mieniu,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➢"/>
            </a:pPr>
            <a:r>
              <a:rPr lang="pl-PL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podpis sporządzającego raport.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Shape 266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pl-PL"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lang="pl-PL"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 txBox="1">
            <a:spLocks noGrp="1"/>
          </p:cNvSpPr>
          <p:nvPr>
            <p:ph type="title"/>
          </p:nvPr>
        </p:nvSpPr>
        <p:spPr>
          <a:xfrm>
            <a:off x="1835696" y="152400"/>
            <a:ext cx="5328591" cy="11163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ct val="25000"/>
              <a:buFont typeface="Calibri"/>
              <a:buNone/>
            </a:pPr>
            <a:r>
              <a:rPr lang="pl-PL" sz="28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BIBLIOGRAFIA</a:t>
            </a:r>
          </a:p>
        </p:txBody>
      </p:sp>
      <p:sp>
        <p:nvSpPr>
          <p:cNvPr id="272" name="Shape 272"/>
          <p:cNvSpPr txBox="1"/>
          <p:nvPr/>
        </p:nvSpPr>
        <p:spPr>
          <a:xfrm>
            <a:off x="899591" y="2060848"/>
            <a:ext cx="7200799" cy="406531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pl-PL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ROZPORZĄDZENIE RADY MINISTRÓW </a:t>
            </a:r>
            <a:r>
              <a:rPr lang="pl-PL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z dnia 4 lipca 1992 r.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pl-PL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 sprawie zakresu i trybu korzystania z praw przez kierującego działaniem ratowniczym,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pl-PL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MATERIAŁY DYDAKTYCZNE DO PRZEDMIOTU: </a:t>
            </a:r>
            <a:r>
              <a:rPr lang="pl-PL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„ Taktyka </a:t>
            </a:r>
            <a:br>
              <a:rPr lang="pl-PL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-PL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 Dowodzenie w Ratownictwie”, dr inż. Stanisław Lipiński, SGSP Warszawa 2009,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pl-PL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MATERIAŁ FOTOGRAFICZNY </a:t>
            </a:r>
            <a:r>
              <a:rPr lang="pl-PL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– Archiwum KP PSP w Braniewie.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Shape 274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pl-PL"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lang="pl-PL"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/>
          <p:nvPr/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pl-PL"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pl-PL"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88455" y="96458"/>
            <a:ext cx="8229600" cy="1252726"/>
          </a:xfrm>
        </p:spPr>
        <p:txBody>
          <a:bodyPr/>
          <a:lstStyle/>
          <a:p>
            <a:r>
              <a:rPr lang="pl-PL" sz="2000" dirty="0"/>
              <a:t>PRAWA I OBOWIĄZKI KIERUJĄCEGO DZIAŁANIEM RATOWNICZYM </a:t>
            </a:r>
            <a:br>
              <a:rPr lang="pl-PL" sz="2000" dirty="0"/>
            </a:br>
            <a:r>
              <a:rPr lang="pl-PL" sz="2000" dirty="0"/>
              <a:t>PODCZAS PROWADZENIA DZIAŁAŃ RATOWNICZYCH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429657" y="1740665"/>
            <a:ext cx="784401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800" u="sng" dirty="0"/>
              <a:t>Materiał nauczania</a:t>
            </a:r>
            <a:r>
              <a:rPr lang="pl-PL" dirty="0"/>
              <a:t>:</a:t>
            </a:r>
          </a:p>
          <a:p>
            <a:endParaRPr lang="pl-PL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2000" dirty="0"/>
              <a:t>Podstawowe akty prawne;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2000" dirty="0"/>
              <a:t>Prawa i obowiązki KDR podczas prowadzenia działań ratowniczych;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2000" dirty="0"/>
              <a:t>Odpowiedzialność KDR za bezpieczeństwo ratowników i wydawane rozkazy;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2000" dirty="0"/>
              <a:t>Zasady bezpieczeństwa w czasie alarmu, jazdy do zdarzeń i powrotu do jednostki;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2000" dirty="0"/>
              <a:t>Zasady bezpieczeństwa w czasie działań ratowniczych;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2000" dirty="0"/>
              <a:t>Metody zabezpieczania terenu działań ratowniczych;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2000" dirty="0"/>
              <a:t>Odstąpienie od zasad uznanych powszechnie za bezpieczne.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459820" cy="874711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lang="pl-PL" sz="2400" b="1" i="0" u="none" strike="noStrike" cap="none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PODSTAWOWE AKTY PRAWNE REGULUJĄCE KOMPETENCJE KIERUJĄCEGO DZIAŁANIEM RATOWNICZYM</a:t>
            </a:r>
          </a:p>
        </p:txBody>
      </p:sp>
      <p:sp>
        <p:nvSpPr>
          <p:cNvPr id="127" name="Shape 127"/>
          <p:cNvSpPr txBox="1"/>
          <p:nvPr/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pl-PL"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pl-PL"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Shape 128"/>
          <p:cNvSpPr/>
          <p:nvPr/>
        </p:nvSpPr>
        <p:spPr>
          <a:xfrm>
            <a:off x="566641" y="1936145"/>
            <a:ext cx="7992887" cy="29854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pl-PL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USTAWA </a:t>
            </a:r>
            <a:r>
              <a:rPr lang="pl-PL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z dnia 24 sierpnia 1991 r. </a:t>
            </a:r>
            <a:r>
              <a:rPr lang="pl-PL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 Państwowej Straży Pożarnej,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pl-PL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USTAWA</a:t>
            </a:r>
            <a:r>
              <a:rPr lang="pl-PL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z dnia 24 sierpnia 1991 r.  </a:t>
            </a:r>
            <a:r>
              <a:rPr lang="pl-PL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 ochronie przeciwpożarowej,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pl-PL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ROZPORZĄDZENIE RADY MINISTRÓW </a:t>
            </a:r>
            <a:r>
              <a:rPr lang="pl-PL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z dnia 4 lipca 1992 r.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pl-PL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 sprawie zakresu i trybu korzystania z praw przez kierującego działaniem ratowniczym,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pl-PL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ROZPORZĄDZENIE MINISTRA SPRAW WEWNĘTRZNYCH I ADMINISTRACJI </a:t>
            </a:r>
            <a:r>
              <a:rPr lang="pl-PL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z dnia 18 lutego 2011 r. w sprawie szczegółowych zasad organizacji krajowego systemu ratowniczo –gaśniczego.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pl-PL" sz="1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30848081"/>
      </p:ext>
    </p:extLst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1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lang="pl-PL" sz="28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UPRAWNIENIA </a:t>
            </a:r>
            <a:br>
              <a:rPr lang="pl-PL" sz="28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-PL" sz="28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KIERUJĄCEGO DZIAŁANIEM RATOWNICZYM</a:t>
            </a:r>
          </a:p>
        </p:txBody>
      </p:sp>
      <p:sp>
        <p:nvSpPr>
          <p:cNvPr id="135" name="Shape 135"/>
          <p:cNvSpPr/>
          <p:nvPr/>
        </p:nvSpPr>
        <p:spPr>
          <a:xfrm>
            <a:off x="272507" y="1636811"/>
            <a:ext cx="8287022" cy="10355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Shape 136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pl-PL"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pl-PL"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Shape 138"/>
          <p:cNvSpPr txBox="1"/>
          <p:nvPr/>
        </p:nvSpPr>
        <p:spPr>
          <a:xfrm>
            <a:off x="457200" y="1600200"/>
            <a:ext cx="8219256" cy="449309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38912" marR="0" lvl="0" indent="-17221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Calibri"/>
              <a:buNone/>
            </a:pPr>
            <a:r>
              <a:rPr lang="pl-PL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Kierujący akcją ratowniczą lub innym działaniem ratowniczym prowadzonym przez jednostki ochrony przeciwpożarowej jest uprawniony do zarządzenia:</a:t>
            </a:r>
          </a:p>
          <a:p>
            <a:pPr marL="438912" marR="0" lvl="0" indent="-17221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</a:pPr>
            <a:endParaRPr sz="20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➢"/>
            </a:pPr>
            <a:r>
              <a:rPr lang="pl-PL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pl-PL" sz="18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ewakuacji ludzi z rejonu objętego działaniem ratowniczym w przypadku zagrożenia życia i zdrowia, w szczególności gdy:</a:t>
            </a:r>
          </a:p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pl-PL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istnieje możliwość powstania paniki,</a:t>
            </a:r>
          </a:p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pl-PL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przewidywany rozwój zdarzeń może spowodować odcięcie drogi ewakuacyjnej,</a:t>
            </a:r>
          </a:p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➢"/>
            </a:pPr>
            <a:r>
              <a:rPr lang="pl-PL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sz="18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zakazu przebywania w rejonie objętym działaniem ratowniczym osób postronnych oraz utrudniających prowadzenie działania ratowniczego,</a:t>
            </a:r>
          </a:p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➢"/>
            </a:pPr>
            <a:r>
              <a:rPr lang="pl-PL" sz="18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ewakuacji mienia, w szczególności gdy:</a:t>
            </a:r>
          </a:p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pl-PL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istnieje możliwość rozprzestrzenienia się pożaru lub innego zagrożenia,</a:t>
            </a:r>
          </a:p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pl-PL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usytuowanie mienia utrudnia prowadzenie działania ratowniczego,</a:t>
            </a:r>
          </a:p>
          <a:p>
            <a:pPr marL="438912" marR="0" lvl="0" indent="-172212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</a:pPr>
            <a:endParaRPr sz="20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pl-PL"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pl-PL"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Shape 146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1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lang="pl-PL" sz="28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UPRAWNIENIA </a:t>
            </a:r>
            <a:br>
              <a:rPr lang="pl-PL" sz="28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-PL" sz="28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KIERUJĄCEGO DZIAŁANIEM RATOWNICZYM</a:t>
            </a:r>
          </a:p>
        </p:txBody>
      </p:sp>
      <p:sp>
        <p:nvSpPr>
          <p:cNvPr id="147" name="Shape 147"/>
          <p:cNvSpPr/>
          <p:nvPr/>
        </p:nvSpPr>
        <p:spPr>
          <a:xfrm>
            <a:off x="539552" y="1719325"/>
            <a:ext cx="7920880" cy="397031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➢"/>
            </a:pPr>
            <a:r>
              <a:rPr lang="pl-PL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pl-PL" sz="18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prac wyburzeniowych oraz rozbiórkowych, w szczególności w sytuacjach: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pl-PL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zagrożenia ludzi, zwierząt lub mienia,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pl-PL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potrzeby dotarcia do źródeł zagrożenia w celu jego rozpoznania oraz ograniczenia wzrostu,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pl-PL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potrzeby użycia środków gaśniczych i neutralizatorów oraz odprowadzenia substancji toksycznych,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r>
              <a:rPr lang="pl-PL" sz="1800" dirty="0"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pl-PL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potrzeby zapewnienia dróg dojścia i ewakuacji,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➢"/>
            </a:pPr>
            <a:r>
              <a:rPr lang="pl-PL" sz="18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wstrzymania komunikacji w ruchu lądowym, w szczególności w celu: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pl-PL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zapewnienia właściwego ustawienia i eksploatacji sprzętu ratowniczego,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pl-PL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zapewnienia dróg komunikacyjnych na potrzeby działania ratowniczego,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pl-PL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eliminacji zagrożeń powodowanych przez środki komunikacji,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1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ct val="25000"/>
              <a:buFont typeface="Calibri"/>
              <a:buNone/>
            </a:pPr>
            <a:r>
              <a:rPr lang="pl-PL" sz="28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UPRAWNIENIA </a:t>
            </a:r>
            <a:br>
              <a:rPr lang="pl-PL" sz="28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-PL" sz="28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KIERUJĄCEGO DZIAŁANIEM RATOWNICZYM</a:t>
            </a:r>
          </a:p>
        </p:txBody>
      </p:sp>
      <p:sp>
        <p:nvSpPr>
          <p:cNvPr id="154" name="Shape 154"/>
          <p:cNvSpPr/>
          <p:nvPr/>
        </p:nvSpPr>
        <p:spPr>
          <a:xfrm>
            <a:off x="282437" y="1416474"/>
            <a:ext cx="8287022" cy="10355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Shape 155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pl-PL"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pl-PL"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Shape 157"/>
          <p:cNvSpPr/>
          <p:nvPr/>
        </p:nvSpPr>
        <p:spPr>
          <a:xfrm>
            <a:off x="504563" y="1679499"/>
            <a:ext cx="8064896" cy="193899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➢"/>
            </a:pPr>
            <a:r>
              <a:rPr lang="pl-PL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pl-PL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przejęcia w użytkowanie, na czas niezbędny do działania ratowniczego, pojazdów, środków technicznych i innych przedmiotów, a także ujęć wody, środków gaśniczych oraz nieruchomości przydatnych w działaniu ratowniczym, z wyjątkiem przypadków określonych w art. 24 ustawy </a:t>
            </a:r>
            <a:br>
              <a:rPr lang="pl-PL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-PL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z dnia 24 sierpnia 1991 r. o ochronie przeciwpożarowej </a:t>
            </a:r>
          </a:p>
        </p:txBody>
      </p:sp>
      <p:pic>
        <p:nvPicPr>
          <p:cNvPr id="158" name="Shape 1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64087" y="4149080"/>
            <a:ext cx="3024335" cy="2016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Shape 15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9591" y="4149080"/>
            <a:ext cx="2952328" cy="2016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1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ct val="25000"/>
              <a:buFont typeface="Calibri"/>
              <a:buNone/>
            </a:pPr>
            <a:r>
              <a:rPr lang="pl-PL" sz="28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UPRAWNIENIA </a:t>
            </a:r>
            <a:br>
              <a:rPr lang="pl-PL" sz="28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-PL" sz="28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KIERUJĄCEGO DZIAŁANIEM RATOWNICZYM</a:t>
            </a:r>
          </a:p>
        </p:txBody>
      </p:sp>
      <p:sp>
        <p:nvSpPr>
          <p:cNvPr id="166" name="Shape 166"/>
          <p:cNvSpPr/>
          <p:nvPr/>
        </p:nvSpPr>
        <p:spPr>
          <a:xfrm>
            <a:off x="272507" y="1636811"/>
            <a:ext cx="8287022" cy="10355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Shape 167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pl-PL"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pl-PL"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Shape 169"/>
          <p:cNvSpPr/>
          <p:nvPr/>
        </p:nvSpPr>
        <p:spPr>
          <a:xfrm>
            <a:off x="467543" y="1982450"/>
            <a:ext cx="8208912" cy="3416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➢"/>
            </a:pPr>
            <a:r>
              <a:rPr lang="pl-PL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odstąpienia od zasad działania uznanych powszechnie za bezpieczne, </a:t>
            </a:r>
            <a:br>
              <a:rPr lang="pl-PL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-PL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z zachowaniem wszelkich dostępnych w danych warunkach zabezpieczeń, jeżeli </a:t>
            </a:r>
            <a:br>
              <a:rPr lang="pl-PL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-PL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 ocenie kierującego działaniem ratowniczym, dokonanej w miejscu i czasie zdarzenia, istnieje prawdopodobieństwo uratowania życia ludzkiego, </a:t>
            </a:r>
            <a:br>
              <a:rPr lang="pl-PL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-PL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 szczególności w przypadkach, gdy: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pl-PL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z powodu braku specjalistycznego sprzętu zachodzi konieczność zastosowania sprzętu zastępczego,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pl-PL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fizyczne możliwości ratownika mogą zastąpić brak możliwości użycia właściwego sprzętu, 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pl-PL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jest możliwe wykonanie określonej czynności przez osobę zgłaszającą się dobrowolnie.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/>
          <p:nvPr/>
        </p:nvSpPr>
        <p:spPr>
          <a:xfrm>
            <a:off x="272507" y="1636811"/>
            <a:ext cx="8287022" cy="10355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Shape 176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pl-PL"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pl-PL"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Shape 178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1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ct val="25000"/>
              <a:buFont typeface="Calibri"/>
              <a:buNone/>
            </a:pPr>
            <a:r>
              <a:rPr lang="pl-PL" sz="2800" b="1" i="0" u="none" strike="noStrike" cap="none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UPRAWNIENIA KDR</a:t>
            </a:r>
            <a:br>
              <a:rPr lang="pl-PL" sz="2800" b="1" i="0" u="none" strike="noStrike" cap="none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-PL" sz="2000" b="1" i="0" u="none" strike="noStrike" cap="none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STAN WYŻSZEJ KONIECZNOŚCI </a:t>
            </a:r>
          </a:p>
        </p:txBody>
      </p:sp>
      <p:sp>
        <p:nvSpPr>
          <p:cNvPr id="179" name="Shape 179"/>
          <p:cNvSpPr/>
          <p:nvPr/>
        </p:nvSpPr>
        <p:spPr>
          <a:xfrm>
            <a:off x="578509" y="1636811"/>
            <a:ext cx="8064896" cy="23698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pl-PL" sz="28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Stan wyższej konieczności zachodzi tylko wtedy, gdy: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0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-"/>
            </a:pPr>
            <a:r>
              <a:rPr lang="pl-PL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niebezpieczeństwa nie da się uniknąć inaczej, niż tylko przez wyrządzenie szkody innemu dobru;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pl-PL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dobro poświęcone nie przedstawia wartości oczywiście większej niż dobro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pl-PL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ratowane. Istnieje bezwzględny priorytet dobra w postaci życia ludzkiego, którego nie wolno poświęcić dla ratowania dóbr materialnych.</a:t>
            </a:r>
          </a:p>
        </p:txBody>
      </p:sp>
      <p:pic>
        <p:nvPicPr>
          <p:cNvPr id="180" name="Shape 18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3528" y="4509119"/>
            <a:ext cx="2834333" cy="18722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Shape 18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47864" y="4509119"/>
            <a:ext cx="2808311" cy="18722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Shape 18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72200" y="4509119"/>
            <a:ext cx="2448271" cy="18722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/>
          <p:nvPr/>
        </p:nvSpPr>
        <p:spPr>
          <a:xfrm>
            <a:off x="272507" y="1636811"/>
            <a:ext cx="8287022" cy="10355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Shape 189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pl-PL"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pl-PL"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Shape 190"/>
          <p:cNvSpPr txBox="1">
            <a:spLocks noGrp="1"/>
          </p:cNvSpPr>
          <p:nvPr>
            <p:ph type="body" idx="2"/>
          </p:nvPr>
        </p:nvSpPr>
        <p:spPr>
          <a:xfrm>
            <a:off x="5940151" y="5157192"/>
            <a:ext cx="3088350" cy="360040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118871" marR="0" lvl="0" indent="-457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-PL" sz="104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Pobrano 18.02.20016 z www.os-psp.olsztyn.pl</a:t>
            </a:r>
          </a:p>
        </p:txBody>
      </p:sp>
      <p:sp>
        <p:nvSpPr>
          <p:cNvPr id="191" name="Shape 191"/>
          <p:cNvSpPr txBox="1">
            <a:spLocks noGrp="1"/>
          </p:cNvSpPr>
          <p:nvPr>
            <p:ph type="body" idx="2"/>
          </p:nvPr>
        </p:nvSpPr>
        <p:spPr>
          <a:xfrm>
            <a:off x="6092551" y="5309592"/>
            <a:ext cx="3088350" cy="360040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118871" marR="0" lvl="0" indent="-457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-PL" sz="104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Pobrano 18.02.20016 z www.os-psp.olsztyn.pl</a:t>
            </a:r>
          </a:p>
        </p:txBody>
      </p:sp>
      <p:sp>
        <p:nvSpPr>
          <p:cNvPr id="193" name="Shape 193"/>
          <p:cNvSpPr/>
          <p:nvPr/>
        </p:nvSpPr>
        <p:spPr>
          <a:xfrm>
            <a:off x="395536" y="2204864"/>
            <a:ext cx="8424935" cy="280076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pl-PL" sz="2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Niebezpieczeństwo przy stanie wyższej konieczności musi być: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pl-PL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rzeczywiste, a nie urojone;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pl-PL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bezpośrednie, tj. musi zagrażać dobru bezpośrednio w czasie działania, nie może być dopiero przewidywane lub należeć </a:t>
            </a:r>
            <a:br>
              <a:rPr lang="pl-PL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-PL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 przeszłości.</a:t>
            </a:r>
          </a:p>
        </p:txBody>
      </p:sp>
      <p:sp>
        <p:nvSpPr>
          <p:cNvPr id="194" name="Shape 194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1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ct val="25000"/>
              <a:buFont typeface="Calibri"/>
              <a:buNone/>
            </a:pPr>
            <a:r>
              <a:rPr lang="pl-PL" sz="2800" b="1" i="0" u="none" strike="noStrike" cap="none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UPRAWNIENIA KDR</a:t>
            </a:r>
            <a:br>
              <a:rPr lang="pl-PL" sz="2800" b="1" i="0" u="none" strike="noStrike" cap="none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-PL" sz="2000" b="1" i="0" u="none" strike="noStrike" cap="none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STAN WYŻSZEJ KONIECZNOŚCI 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Moduł">
  <a:themeElements>
    <a:clrScheme name="Moduł">
      <a:dk1>
        <a:srgbClr val="000000"/>
      </a:dk1>
      <a:lt1>
        <a:srgbClr val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duł">
  <a:themeElements>
    <a:clrScheme name="Moduł">
      <a:dk1>
        <a:srgbClr val="000000"/>
      </a:dk1>
      <a:lt1>
        <a:srgbClr val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1343</Words>
  <Application>Microsoft Office PowerPoint</Application>
  <PresentationFormat>Pokaz na ekranie (4:3)</PresentationFormat>
  <Paragraphs>142</Paragraphs>
  <Slides>18</Slides>
  <Notes>18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18</vt:i4>
      </vt:variant>
    </vt:vector>
  </HeadingPairs>
  <TitlesOfParts>
    <vt:vector size="25" baseType="lpstr">
      <vt:lpstr>Calibri</vt:lpstr>
      <vt:lpstr>Arial</vt:lpstr>
      <vt:lpstr>Wingdings</vt:lpstr>
      <vt:lpstr>Arial Black</vt:lpstr>
      <vt:lpstr>Noto Sans Symbols</vt:lpstr>
      <vt:lpstr>Moduł</vt:lpstr>
      <vt:lpstr>Moduł</vt:lpstr>
      <vt:lpstr>TEMAT 3:  PRAWA I OBOWIĄZKI KIERUJĄCEGO DZIAŁANIEM RATOWNICZYM PODCZAS PROWADZENIA DZIAŁAŃ RATOWNICZYCH</vt:lpstr>
      <vt:lpstr>PRAWA I OBOWIĄZKI KIERUJĄCEGO DZIAŁANIEM RATOWNICZYM  PODCZAS PROWADZENIA DZIAŁAŃ RATOWNICZYCH</vt:lpstr>
      <vt:lpstr>PODSTAWOWE AKTY PRAWNE REGULUJĄCE KOMPETENCJE KIERUJĄCEGO DZIAŁANIEM RATOWNICZYM</vt:lpstr>
      <vt:lpstr>UPRAWNIENIA  KIERUJĄCEGO DZIAŁANIEM RATOWNICZYM</vt:lpstr>
      <vt:lpstr>UPRAWNIENIA  KIERUJĄCEGO DZIAŁANIEM RATOWNICZYM</vt:lpstr>
      <vt:lpstr>UPRAWNIENIA  KIERUJĄCEGO DZIAŁANIEM RATOWNICZYM</vt:lpstr>
      <vt:lpstr>UPRAWNIENIA  KIERUJĄCEGO DZIAŁANIEM RATOWNICZYM</vt:lpstr>
      <vt:lpstr>UPRAWNIENIA KDR STAN WYŻSZEJ KONIECZNOŚCI </vt:lpstr>
      <vt:lpstr>UPRAWNIENIA KDR STAN WYŻSZEJ KONIECZNOŚCI </vt:lpstr>
      <vt:lpstr>UPRAWNIENIA KDR STAN WYŻSZEJ KONIECZNOŚCI </vt:lpstr>
      <vt:lpstr>UPRAWNIENIA KDR KODEKS POSTĘPOWANIA ADMINISTRACYJNEGO</vt:lpstr>
      <vt:lpstr>UPRAWNIENIA KDR  POMOC ZEWNĘTRZNA </vt:lpstr>
      <vt:lpstr>UPRAWNIENIA KDR  POMOC ZEWNĘTRZNA </vt:lpstr>
      <vt:lpstr>UPRAWNIENIA KDR  REALIZACJA UPRAWNIEŃ </vt:lpstr>
      <vt:lpstr>UPRAWNIENIA KDR  POKWITOWANIE PRZEJĘCIA MIENIA  </vt:lpstr>
      <vt:lpstr>UPRAWNIENIA KDR  POKWITOWANIE PRZEJĘCIA MIENIA  </vt:lpstr>
      <vt:lpstr>UPRAWNIENIA KDR  RAPORT SKORZYSTANIA Z UPRAWNIEŃ </vt:lpstr>
      <vt:lpstr>BIBLIOGRAFIA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TEMAT 2:  PRAWA I OBOWIĄZKI KIERUJĄCEGO DZIAŁANIEM RATOWNICZYM PODCZAS PROWADZENIA DZIAŁAŃ RATOWNICZYCH</dc:title>
  <cp:lastModifiedBy>Paweł Dudek</cp:lastModifiedBy>
  <cp:revision>11</cp:revision>
  <dcterms:modified xsi:type="dcterms:W3CDTF">2021-08-23T12:32:24Z</dcterms:modified>
</cp:coreProperties>
</file>