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9" r:id="rId6"/>
    <p:sldId id="260" r:id="rId7"/>
    <p:sldId id="263" r:id="rId8"/>
    <p:sldId id="262" r:id="rId9"/>
    <p:sldId id="284" r:id="rId10"/>
    <p:sldId id="280" r:id="rId11"/>
    <p:sldId id="281" r:id="rId12"/>
    <p:sldId id="282" r:id="rId13"/>
    <p:sldId id="283" r:id="rId14"/>
    <p:sldId id="278" r:id="rId15"/>
    <p:sldId id="291" r:id="rId16"/>
    <p:sldId id="269" r:id="rId17"/>
    <p:sldId id="271" r:id="rId18"/>
    <p:sldId id="266" r:id="rId19"/>
    <p:sldId id="285" r:id="rId20"/>
    <p:sldId id="267" r:id="rId21"/>
    <p:sldId id="258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10703E1-B73E-9897-A9A7-228F2C3455D3}" name="Kubinowski Maciej (Britenet)" initials="KM(" userId="S::m.kubinowski@mc.gov.pl::04ae15da-f580-4dfb-89a3-2d120cd18d1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5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Halicka Marta (Britenet)" initials="H(" lastIdx="11" clrIdx="1">
    <p:extLst>
      <p:ext uri="{19B8F6BF-5375-455C-9EA6-DF929625EA0E}">
        <p15:presenceInfo xmlns:p15="http://schemas.microsoft.com/office/powerpoint/2012/main" userId="S::m.halicka@mc.gov.pl::12a43cb6-114e-4ee1-a97e-e5f5e5d24498" providerId="AD"/>
      </p:ext>
    </p:extLst>
  </p:cmAuthor>
  <p:cmAuthor id="3" name="Halicka Marta (Britenet)" initials="HM(" lastIdx="2" clrIdx="2">
    <p:extLst>
      <p:ext uri="{19B8F6BF-5375-455C-9EA6-DF929625EA0E}">
        <p15:presenceInfo xmlns:p15="http://schemas.microsoft.com/office/powerpoint/2012/main" userId="S-1-5-21-3954371645-834304607-549911658-82844" providerId="AD"/>
      </p:ext>
    </p:extLst>
  </p:cmAuthor>
  <p:cmAuthor id="4" name="Redas Monika" initials="RM" lastIdx="3" clrIdx="3">
    <p:extLst>
      <p:ext uri="{19B8F6BF-5375-455C-9EA6-DF929625EA0E}">
        <p15:presenceInfo xmlns:p15="http://schemas.microsoft.com/office/powerpoint/2012/main" userId="S::m.redas@mc.gov.pl::2fe45b66-2887-4bc3-b5ba-fe6320f5d16c" providerId="AD"/>
      </p:ext>
    </p:extLst>
  </p:cmAuthor>
  <p:cmAuthor id="5" name="Kubinowski Maciej (Britenet)" initials="KM(" lastIdx="1" clrIdx="4">
    <p:extLst>
      <p:ext uri="{19B8F6BF-5375-455C-9EA6-DF929625EA0E}">
        <p15:presenceInfo xmlns:p15="http://schemas.microsoft.com/office/powerpoint/2012/main" userId="S::m.kubinowski@mc.gov.pl::04ae15da-f580-4dfb-89a3-2d120cd18d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9AE5D20-8C15-71C6-C4D1-79DA0FCEFE78}" v="27" dt="2022-05-25T11:24:33.781"/>
    <p1510:client id="{0B5EB86F-DE86-4DA9-95B2-3F3907BA089F}" v="170" dt="2020-05-05T13:50:24.036"/>
    <p1510:client id="{1E4F7B03-F9E1-7D3F-DE24-86EC9441BFF0}" v="87" dt="2022-05-25T09:44:11.094"/>
    <p1510:client id="{56BC16E3-A00C-2F35-8D81-D05E05253F3C}" v="43" dt="2022-05-25T09:05:34.838"/>
    <p1510:client id="{5EA53D2D-F803-C0F2-508A-7DBF6EB3E4E7}" v="98" dt="2022-05-27T09:02:20.790"/>
    <p1510:client id="{68DBFEC8-CA4D-2F54-8A02-AF8024A49D92}" v="6" dt="2022-05-25T09:32:39.511"/>
    <p1510:client id="{6FE65F89-7346-41C6-A948-A49576AAC4BA}" v="12" dt="2020-05-05T13:50:48.212"/>
    <p1510:client id="{9A6B0869-4711-018F-8DA7-AB653AE4FD69}" v="41" dt="2022-05-27T09:04:19.227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das Monika" userId="S::m.redas@mc.gov.pl::2fe45b66-2887-4bc3-b5ba-fe6320f5d16c" providerId="AD" clId="Web-{9A6B0869-4711-018F-8DA7-AB653AE4FD69}"/>
    <pc:docChg chg="delSld modSld">
      <pc:chgData name="Redas Monika" userId="S::m.redas@mc.gov.pl::2fe45b66-2887-4bc3-b5ba-fe6320f5d16c" providerId="AD" clId="Web-{9A6B0869-4711-018F-8DA7-AB653AE4FD69}" dt="2022-05-27T09:04:02.116" v="29"/>
      <pc:docMkLst>
        <pc:docMk/>
      </pc:docMkLst>
      <pc:sldChg chg="modSp addCm">
        <pc:chgData name="Redas Monika" userId="S::m.redas@mc.gov.pl::2fe45b66-2887-4bc3-b5ba-fe6320f5d16c" providerId="AD" clId="Web-{9A6B0869-4711-018F-8DA7-AB653AE4FD69}" dt="2022-05-27T09:01:01.354" v="4" actId="20577"/>
        <pc:sldMkLst>
          <pc:docMk/>
          <pc:sldMk cId="1511560334" sldId="259"/>
        </pc:sldMkLst>
        <pc:spChg chg="mod">
          <ac:chgData name="Redas Monika" userId="S::m.redas@mc.gov.pl::2fe45b66-2887-4bc3-b5ba-fe6320f5d16c" providerId="AD" clId="Web-{9A6B0869-4711-018F-8DA7-AB653AE4FD69}" dt="2022-05-27T09:01:01.354" v="4" actId="20577"/>
          <ac:spMkLst>
            <pc:docMk/>
            <pc:sldMk cId="1511560334" sldId="259"/>
            <ac:spMk id="5" creationId="{00000000-0000-0000-0000-000000000000}"/>
          </ac:spMkLst>
        </pc:spChg>
      </pc:sldChg>
      <pc:sldChg chg="modSp addCm">
        <pc:chgData name="Redas Monika" userId="S::m.redas@mc.gov.pl::2fe45b66-2887-4bc3-b5ba-fe6320f5d16c" providerId="AD" clId="Web-{9A6B0869-4711-018F-8DA7-AB653AE4FD69}" dt="2022-05-27T09:04:02.116" v="29"/>
        <pc:sldMkLst>
          <pc:docMk/>
          <pc:sldMk cId="3133529482" sldId="285"/>
        </pc:sldMkLst>
        <pc:graphicFrameChg chg="mod modGraphic">
          <ac:chgData name="Redas Monika" userId="S::m.redas@mc.gov.pl::2fe45b66-2887-4bc3-b5ba-fe6320f5d16c" providerId="AD" clId="Web-{9A6B0869-4711-018F-8DA7-AB653AE4FD69}" dt="2022-05-27T09:04:02.116" v="29"/>
          <ac:graphicFrameMkLst>
            <pc:docMk/>
            <pc:sldMk cId="3133529482" sldId="285"/>
            <ac:graphicFrameMk id="7" creationId="{E81F5375-2651-B5F6-8C39-2A98E830F7E4}"/>
          </ac:graphicFrameMkLst>
        </pc:graphicFrameChg>
      </pc:sldChg>
      <pc:sldChg chg="del">
        <pc:chgData name="Redas Monika" userId="S::m.redas@mc.gov.pl::2fe45b66-2887-4bc3-b5ba-fe6320f5d16c" providerId="AD" clId="Web-{9A6B0869-4711-018F-8DA7-AB653AE4FD69}" dt="2022-05-27T09:03:27.895" v="16"/>
        <pc:sldMkLst>
          <pc:docMk/>
          <pc:sldMk cId="962312259" sldId="286"/>
        </pc:sldMkLst>
      </pc:sldChg>
      <pc:sldChg chg="del">
        <pc:chgData name="Redas Monika" userId="S::m.redas@mc.gov.pl::2fe45b66-2887-4bc3-b5ba-fe6320f5d16c" providerId="AD" clId="Web-{9A6B0869-4711-018F-8DA7-AB653AE4FD69}" dt="2022-05-27T09:03:27.879" v="15"/>
        <pc:sldMkLst>
          <pc:docMk/>
          <pc:sldMk cId="1003123777" sldId="289"/>
        </pc:sldMkLst>
      </pc:sldChg>
      <pc:sldChg chg="del">
        <pc:chgData name="Redas Monika" userId="S::m.redas@mc.gov.pl::2fe45b66-2887-4bc3-b5ba-fe6320f5d16c" providerId="AD" clId="Web-{9A6B0869-4711-018F-8DA7-AB653AE4FD69}" dt="2022-05-27T09:03:27.879" v="14"/>
        <pc:sldMkLst>
          <pc:docMk/>
          <pc:sldMk cId="3365990208" sldId="290"/>
        </pc:sldMkLst>
      </pc:sldChg>
    </pc:docChg>
  </pc:docChgLst>
  <pc:docChgLst>
    <pc:chgData name="Halicka Marta (Britenet)" userId="S::m.halicka@mc.gov.pl::12a43cb6-114e-4ee1-a97e-e5f5e5d24498" providerId="AD" clId="Web-{5EA53D2D-F803-C0F2-508A-7DBF6EB3E4E7}"/>
    <pc:docChg chg="modSld sldOrd">
      <pc:chgData name="Halicka Marta (Britenet)" userId="S::m.halicka@mc.gov.pl::12a43cb6-114e-4ee1-a97e-e5f5e5d24498" providerId="AD" clId="Web-{5EA53D2D-F803-C0F2-508A-7DBF6EB3E4E7}" dt="2022-05-27T09:02:20.009" v="24"/>
      <pc:docMkLst>
        <pc:docMk/>
      </pc:docMkLst>
      <pc:sldChg chg="modSp ord addCm">
        <pc:chgData name="Halicka Marta (Britenet)" userId="S::m.halicka@mc.gov.pl::12a43cb6-114e-4ee1-a97e-e5f5e5d24498" providerId="AD" clId="Web-{5EA53D2D-F803-C0F2-508A-7DBF6EB3E4E7}" dt="2022-05-27T09:01:43.898" v="3"/>
        <pc:sldMkLst>
          <pc:docMk/>
          <pc:sldMk cId="1667059565" sldId="281"/>
        </pc:sldMkLst>
        <pc:graphicFrameChg chg="mod modGraphic">
          <ac:chgData name="Halicka Marta (Britenet)" userId="S::m.halicka@mc.gov.pl::12a43cb6-114e-4ee1-a97e-e5f5e5d24498" providerId="AD" clId="Web-{5EA53D2D-F803-C0F2-508A-7DBF6EB3E4E7}" dt="2022-05-27T09:01:26.898" v="2"/>
          <ac:graphicFrameMkLst>
            <pc:docMk/>
            <pc:sldMk cId="1667059565" sldId="281"/>
            <ac:graphicFrameMk id="13" creationId="{D8D31EBC-A0BD-16D0-57CE-E7D0666D985B}"/>
          </ac:graphicFrameMkLst>
        </pc:graphicFrameChg>
      </pc:sldChg>
      <pc:sldChg chg="modSp addCm">
        <pc:chgData name="Halicka Marta (Britenet)" userId="S::m.halicka@mc.gov.pl::12a43cb6-114e-4ee1-a97e-e5f5e5d24498" providerId="AD" clId="Web-{5EA53D2D-F803-C0F2-508A-7DBF6EB3E4E7}" dt="2022-05-27T09:02:15.837" v="18"/>
        <pc:sldMkLst>
          <pc:docMk/>
          <pc:sldMk cId="694077698" sldId="282"/>
        </pc:sldMkLst>
        <pc:graphicFrameChg chg="mod modGraphic">
          <ac:chgData name="Halicka Marta (Britenet)" userId="S::m.halicka@mc.gov.pl::12a43cb6-114e-4ee1-a97e-e5f5e5d24498" providerId="AD" clId="Web-{5EA53D2D-F803-C0F2-508A-7DBF6EB3E4E7}" dt="2022-05-27T09:02:15.837" v="18"/>
          <ac:graphicFrameMkLst>
            <pc:docMk/>
            <pc:sldMk cId="694077698" sldId="282"/>
            <ac:graphicFrameMk id="12" creationId="{6A0B5C90-3E4E-54F9-F113-396592BF93D4}"/>
          </ac:graphicFrameMkLst>
        </pc:graphicFrameChg>
      </pc:sldChg>
      <pc:sldChg chg="modSp">
        <pc:chgData name="Halicka Marta (Britenet)" userId="S::m.halicka@mc.gov.pl::12a43cb6-114e-4ee1-a97e-e5f5e5d24498" providerId="AD" clId="Web-{5EA53D2D-F803-C0F2-508A-7DBF6EB3E4E7}" dt="2022-05-27T09:02:20.009" v="24"/>
        <pc:sldMkLst>
          <pc:docMk/>
          <pc:sldMk cId="2098507436" sldId="283"/>
        </pc:sldMkLst>
        <pc:graphicFrameChg chg="mod modGraphic">
          <ac:chgData name="Halicka Marta (Britenet)" userId="S::m.halicka@mc.gov.pl::12a43cb6-114e-4ee1-a97e-e5f5e5d24498" providerId="AD" clId="Web-{5EA53D2D-F803-C0F2-508A-7DBF6EB3E4E7}" dt="2022-05-27T09:02:20.009" v="24"/>
          <ac:graphicFrameMkLst>
            <pc:docMk/>
            <pc:sldMk cId="2098507436" sldId="283"/>
            <ac:graphicFrameMk id="10" creationId="{A289AEBB-17B0-E8CB-3FDB-BAFB6F5C683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03495517746426"/>
          <c:y val="7.6821214753100955E-2"/>
          <c:w val="0.85577946120600745"/>
          <c:h val="0.634629430892915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/>
                      <a:t>79703382,69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6BB-49BF-9CD6-581643BDD94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Arkusz1!$B$2:$C$2</c:f>
              <c:numCache>
                <c:formatCode>General</c:formatCode>
                <c:ptCount val="2"/>
                <c:pt idx="0">
                  <c:v>80539730.640000001</c:v>
                </c:pt>
                <c:pt idx="1">
                  <c:v>72789667.359999999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85-444D-8A32-5A590B1BC09D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85-444D-8A32-5A590B1BC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5511784"/>
        <c:axId val="215509040"/>
      </c:barChart>
      <c:catAx>
        <c:axId val="21551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5509040"/>
        <c:crosses val="autoZero"/>
        <c:auto val="1"/>
        <c:lblAlgn val="ctr"/>
        <c:lblOffset val="100"/>
        <c:noMultiLvlLbl val="0"/>
      </c:catAx>
      <c:valAx>
        <c:axId val="21550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551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51FF9-90B8-4EDD-B727-D9918146EF90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5B928-8A1E-4B1B-8AA9-2BF902C7CC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62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B928-8A1E-4B1B-8AA9-2BF902C7CCF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93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27.05.2022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Prezentacja raportu końcowego projektu SEPIS</a:t>
            </a:r>
            <a:endParaRPr lang="pl-PL" sz="4800" b="1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>
            <a:extLst>
              <a:ext uri="{FF2B5EF4-FFF2-40B4-BE49-F238E27FC236}">
                <a16:creationId xmlns:a16="http://schemas.microsoft.com/office/drawing/2014/main" xmlns="" id="{5A8B3DD8-749A-B622-F83A-CCC3D3F95FBA}"/>
              </a:ext>
            </a:extLst>
          </p:cNvPr>
          <p:cNvSpPr txBox="1">
            <a:spLocks/>
          </p:cNvSpPr>
          <p:nvPr/>
        </p:nvSpPr>
        <p:spPr>
          <a:xfrm>
            <a:off x="1843907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/>
              </a:rPr>
              <a:t>PRODUKTY PROJEKTU</a:t>
            </a:r>
            <a:endParaRPr lang="pl-PL" b="1">
              <a:solidFill>
                <a:srgbClr val="002060"/>
              </a:solidFill>
              <a:highlight>
                <a:srgbClr val="FFFF00"/>
              </a:highlight>
              <a:cs typeface="Times New Roman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A289AEBB-17B0-E8CB-3FDB-BAFB6F5C6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875925"/>
              </p:ext>
            </p:extLst>
          </p:nvPr>
        </p:nvGraphicFramePr>
        <p:xfrm>
          <a:off x="695401" y="2347558"/>
          <a:ext cx="10783008" cy="1838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4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17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rejestracji i raportowania wariantów wirusa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06.10.2021 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06.10.2021 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ręcznej zmiany statusu wywiadu epidemiologicznego w plusie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20.10.2021 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20.10.2021 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7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Mechanizm importu danych z pliku do formularza dla instytucji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04.11.2021 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04.11.2021 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Rozdzielenie zgłoszenia KWARANTANNA na WYWIAD EPIDEMIOLOGICZNY i BLISKI KONTAKT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24.11.2021 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24.11.2021 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Formularze zlecania testów dla domowników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14.12.2021 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14.12.2021 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07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65997" y="138953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- </a:t>
            </a:r>
            <a:r>
              <a:rPr lang="pl-PL" sz="4000" b="1" err="1">
                <a:solidFill>
                  <a:srgbClr val="002060"/>
                </a:solidFill>
                <a:cs typeface="Times New Roman" pitchFamily="18" charset="0"/>
              </a:rPr>
              <a:t>eUSŁUGI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F275BC09-3AEF-D589-DEC8-E91760927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17907"/>
              </p:ext>
            </p:extLst>
          </p:nvPr>
        </p:nvGraphicFramePr>
        <p:xfrm>
          <a:off x="769704" y="2403961"/>
          <a:ext cx="10783008" cy="33930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91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87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839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rtl="0" fontAlgn="base"/>
                      <a:r>
                        <a:rPr lang="pl-PL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 dla Obywateli „Zgłoszenie dla Sanepidu”, typ A2C;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Jest to formularz dla Obywateli, dostępny na stronie gov.pl.; składa się z kilku opcji: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Zgłoszenie zakażenia,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Zgłoszenie bliskiego kontaktu z osobą zakażoną,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Zgłoszenia w imieniu osoby zakażonej,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Zgłoszenie w imieniu osoby mającej bliski kontakt z osobą zakażoną,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Formularz dla Instytucji.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dojrzałości e-usługi: 1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 zakłada jednostronną interakcję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30.11.2020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31.10.2021</a:t>
                      </a:r>
                      <a:endParaRPr lang="pl-PL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pl-PL" sz="1200" b="0" i="0" u="none" strike="noStrike" noProof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rtl="0" fontAlgn="base"/>
                      <a:r>
                        <a:rPr lang="pl-PL" sz="1200" b="1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 dla Lekarzy „Zgłoszenie NOP", typ A2A.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Jest to formularz udostępniony dla lekarzy w ramach gabinet.gov. Formularz ten umożliwia rejestrację Niepożądanych Odczynów Poszczepiennych COVID-19.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dojrzałości usługi: 2. </a:t>
                      </a:r>
                    </a:p>
                    <a:p>
                      <a:pPr rtl="0" fontAlgn="base"/>
                      <a:r>
                        <a:rPr lang="pl-PL" sz="12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E-usługa zakłada dwustronną interakcję.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</a:rPr>
                        <a:t>26.01.2021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26.01.2021</a:t>
                      </a:r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92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65997" y="1200700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pic>
        <p:nvPicPr>
          <p:cNvPr id="5" name="Obraz 5" descr="Obraz zawierający tekst&#10;&#10;Opis wygenerowany automatycznie">
            <a:extLst>
              <a:ext uri="{FF2B5EF4-FFF2-40B4-BE49-F238E27FC236}">
                <a16:creationId xmlns:a16="http://schemas.microsoft.com/office/drawing/2014/main" xmlns="" id="{FE9DBB76-22CB-4178-A546-EBE0FC37D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7826" y="2122809"/>
            <a:ext cx="2084174" cy="1726815"/>
          </a:xfrm>
          <a:prstGeom prst="rect">
            <a:avLst/>
          </a:prstGeom>
        </p:spPr>
      </p:pic>
      <p:pic>
        <p:nvPicPr>
          <p:cNvPr id="1026" name="Picture 2" descr="https://documents.lucid.app/documents/d204f658-1dc5-446a-875f-ad93d5dcafe8/pages/0_0?a=1312&amp;x=269&amp;y=115&amp;w=1562&amp;h=986&amp;store=1&amp;accept=image%2F*&amp;auth=LCA%200a6ff06df7e455a39a0259eaea7d1c2665140440-ts%3D165356100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0" b="5419"/>
          <a:stretch/>
        </p:blipFill>
        <p:spPr bwMode="auto">
          <a:xfrm>
            <a:off x="1725791" y="2122809"/>
            <a:ext cx="8382035" cy="468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261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02684" y="126925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D99114D4-3CE7-B1EC-60C8-C1D0E30E4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60046"/>
              </p:ext>
            </p:extLst>
          </p:nvPr>
        </p:nvGraphicFramePr>
        <p:xfrm>
          <a:off x="658825" y="2164678"/>
          <a:ext cx="10749037" cy="4326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716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26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494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046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KPI1: Liczba systemów wymaganych do przeprowadzenia pełnego procesu nadzoru epidemiologicznego, w tym nałożenia kwarantanny i przeprowadzenia wywiadu epidemiologicznego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 panose="020F0502020204030204" pitchFamily="34" charset="0"/>
                        </a:rPr>
                        <a:t>1  </a:t>
                      </a:r>
                      <a:endParaRPr lang="pl-PL" sz="12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340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KPI2: Liczba systemów dających możliwość monitorowania zmian w historii klienta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  </a:t>
                      </a:r>
                    </a:p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 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1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269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KPI3: Procent spraw zgłoszonych kanałem centralnym (infolinia, formularz WWW)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Procent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90%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25% (zgodnie z założeniami projektu wskaźnik na poziomie 90% jest założeniem długofalowym i będzie realizowane w ramach kolejnych projektów). 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KPI4: Średni czas obsługi jednego zgłoszenia w systemie SEPIS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Godz.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24h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2h 51 minut   </a:t>
                      </a:r>
                    </a:p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(średnia wartość dla okresu: 01.04.2021-30.06.2021)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0848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KPI5: Procent automatycznie założonych kwarantann w sytuacji epidemii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Procent 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20%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49%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295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KPI6: Liczba użytkowników systemu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Osoby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6000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/>
                        </a:rPr>
                        <a:t>12 950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414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KPI7: Istnienie SLA dla kontaktu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Szt.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 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effectLst/>
                          <a:latin typeface="Calibri" panose="020F0502020204030204" pitchFamily="34" charset="0"/>
                        </a:rPr>
                        <a:t>1 (zdefiniowano czasy reakcji dla zgłoszenia od obywateli)  </a:t>
                      </a:r>
                      <a:endParaRPr lang="pl-PL" sz="12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53581" y="128475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735759"/>
              </p:ext>
            </p:extLst>
          </p:nvPr>
        </p:nvGraphicFramePr>
        <p:xfrm>
          <a:off x="695400" y="2347558"/>
          <a:ext cx="10826040" cy="3795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68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89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0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Standaryzacja procesów i ujednolicenie standardów i procedur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Wyeliminowanie dokumentacji papierowej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9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Ograniczenie ilości wytwarzanych dokumentów, poprzez uproszczenie procedur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Usprawnienie systemu raportowania i sprawozdawczości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49524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Scentralizowanie danych i wymiany informacji pomiędzy stacjami sanitarno-epidemiologicznymi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Obywatele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1542043"/>
                  </a:ext>
                </a:extLst>
              </a:tr>
              <a:tr h="182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Powołanie dedykowanej infolinii i stworzenie wspólnego Centrum Kontaktu GIS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Obywatele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55617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Zbudowanie jednego miejsca dostępu do bieżących dokumentów, wytycznych, procedur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45964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Digitalizacja stacji sanitarno-epidemiologicznych poprzez zakup sprzętu komputerowego i teleinformatycznego do wsparcia i obsługi procesów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Główny Inspektorat Sanitarny, stacje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sanitarno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epidemiolgoiczne</a:t>
                      </a:r>
                      <a:endParaRPr lang="pl-PL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83408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9" y="118950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044718"/>
              </p:ext>
            </p:extLst>
          </p:nvPr>
        </p:nvGraphicFramePr>
        <p:xfrm>
          <a:off x="695397" y="2082980"/>
          <a:ext cx="10801199" cy="2289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Zmiana miar KPI celu </a:t>
                      </a:r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1,2 i 4 z aspektów technicznych na miary związane z obsługą interesariuszy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n/d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Analiza efektowności kosztowej użytego modelu licencjonowania oprogramowania biurowego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Przesłane 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Zostały złożone wyjaśnienia i przedstawiony sposób podejścia do analizy kosztów w projekcie oraz decyzje Ministra Cyfryzacji w tym zakresie.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E81F5375-2651-B5F6-8C39-2A98E830F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813108"/>
              </p:ext>
            </p:extLst>
          </p:nvPr>
        </p:nvGraphicFramePr>
        <p:xfrm>
          <a:off x="695400" y="2347558"/>
          <a:ext cx="10727775" cy="1641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10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7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</a:rPr>
                        <a:t>Dotyczy wszystkich produktów projektu, wymienionych na poprzednich slajdach, oraz e-usług.</a:t>
                      </a:r>
                      <a:endParaRPr lang="pl-PL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Spełnia minimalne wymagania dla systemów teleinformatycznych określone w Rozporządzeniu Rady Ministrów z dnia 12 kwietnia 2012 r. w sprawie Krajowych Ram Interoperacyjności, minimalnych wymagań dla rejestrów publicznych i wymiany informacji w postaci elektronicznej oraz minimalnych wymagań dla systemów teleinformatycznych.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Podtytuł 2"/>
          <p:cNvSpPr txBox="1">
            <a:spLocks/>
          </p:cNvSpPr>
          <p:nvPr/>
        </p:nvSpPr>
        <p:spPr>
          <a:xfrm>
            <a:off x="1775520" y="12561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3529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8221646" cy="164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00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00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Najważniejsze ryzyka:</a:t>
            </a:r>
            <a:endParaRPr lang="pl-PL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D99114D4-3CE7-B1EC-60C8-C1D0E30E4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03865"/>
              </p:ext>
            </p:extLst>
          </p:nvPr>
        </p:nvGraphicFramePr>
        <p:xfrm>
          <a:off x="695400" y="4180794"/>
          <a:ext cx="10749037" cy="197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59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08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5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996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04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ryzyka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Siła oddziaływania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Prawdopodobieństwo wystąpienia ryzyka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Reakcja</a:t>
                      </a:r>
                      <a:r>
                        <a:rPr lang="pl-PL" sz="1400" b="1" baseline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na ryzyko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5046">
                <a:tc>
                  <a:txBody>
                    <a:bodyPr/>
                    <a:lstStyle/>
                    <a:p>
                      <a:r>
                        <a:rPr lang="pl-PL" sz="1200" b="0" i="0">
                          <a:solidFill>
                            <a:schemeClr val="tx1"/>
                          </a:solidFill>
                        </a:rPr>
                        <a:t>Brak ciągłości pracy zespołu wytwórczego w okresie przejściowych przeniesienia projektu do GIS, spowodowany przedłużającym się postępowaniem przetargowym.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Duża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Niskie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>
                          <a:solidFill>
                            <a:schemeClr val="tx1"/>
                          </a:solidFill>
                        </a:rPr>
                        <a:t>Przeniesienie zagrożenia/</a:t>
                      </a:r>
                      <a:r>
                        <a:rPr lang="pl-PL" sz="1200" i="0" err="1">
                          <a:solidFill>
                            <a:schemeClr val="tx1"/>
                          </a:solidFill>
                        </a:rPr>
                        <a:t>mitygacja</a:t>
                      </a:r>
                      <a:r>
                        <a:rPr lang="pl-PL" sz="1200" i="0">
                          <a:solidFill>
                            <a:schemeClr val="tx1"/>
                          </a:solidFill>
                        </a:rPr>
                        <a:t> – właściciel ryzyka: GIS</a:t>
                      </a:r>
                      <a:endParaRPr lang="pl-PL" sz="2000" i="0">
                        <a:solidFill>
                          <a:schemeClr val="tx1"/>
                        </a:solidFill>
                      </a:endParaRPr>
                    </a:p>
                    <a:p>
                      <a:pPr algn="l" rtl="0" fontAlgn="base"/>
                      <a:endParaRPr lang="pl-PL" sz="1200" b="0" i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95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Brak ciągłości działania w obszarze infrastruktury, niejasne umowy z NASK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Duża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Średnie 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 err="1">
                          <a:effectLst/>
                          <a:latin typeface="Calibri"/>
                        </a:rPr>
                        <a:t>Mitygacja</a:t>
                      </a:r>
                      <a:r>
                        <a:rPr lang="pl-PL" sz="1200" b="0" i="0">
                          <a:effectLst/>
                          <a:latin typeface="Calibri"/>
                        </a:rPr>
                        <a:t>.</a:t>
                      </a:r>
                      <a:r>
                        <a:rPr lang="pl-PL" sz="1200" b="0" i="0" baseline="0">
                          <a:effectLst/>
                          <a:latin typeface="Calibri"/>
                        </a:rPr>
                        <a:t> Właściciel ryzyka: GIS</a:t>
                      </a:r>
                      <a:endParaRPr lang="pl-PL" sz="1200" b="0" i="0">
                        <a:effectLst/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349625" y="1485063"/>
            <a:ext cx="11707904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>
                <a:solidFill>
                  <a:srgbClr val="002060"/>
                </a:solidFill>
                <a:latin typeface="+mj-lt"/>
                <a:cs typeface="Times New Roman" pitchFamily="18" charset="0"/>
              </a:rPr>
              <a:t>SEPIS – System Ewidencji Państwowej Inspekcji Sanitarnej</a:t>
            </a:r>
            <a:endParaRPr lang="pl-PL" sz="4000"/>
          </a:p>
        </p:txBody>
      </p:sp>
      <p:sp>
        <p:nvSpPr>
          <p:cNvPr id="5" name="pole tekstowe 4"/>
          <p:cNvSpPr txBox="1"/>
          <p:nvPr/>
        </p:nvSpPr>
        <p:spPr>
          <a:xfrm>
            <a:off x="634326" y="2274003"/>
            <a:ext cx="11433252" cy="18876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Wnioskodawca: Minister Cyfryzacji</a:t>
            </a:r>
            <a:endParaRPr lang="pl-PL" dirty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Beneficjent: Kancelaria Prezesa Rady Ministrów</a:t>
            </a:r>
            <a:endParaRPr lang="pl-PL" dirty="0">
              <a:solidFill>
                <a:schemeClr val="accent5">
                  <a:lumMod val="50000"/>
                </a:schemeClr>
              </a:solidFill>
              <a:cs typeface="Calibri"/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Partnerzy: Główny Inspektorat Sanitarny, Ministerstwo Spraw 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Wewnętrznych i Administracji, Ministerstwo Zdrowia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Źródło finansowania: Fundusz Szerokopasmowy, Fundusz przeciwdziałania COVID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cs typeface="Calibri"/>
            </a:endParaRP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-83844" y="434160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24276" y="5272112"/>
            <a:ext cx="1117219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l-PL" sz="1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Celem głównym projektu jest cyfryzacja procesów Państwowej Inspekcji Sanitarnej, zwłaszcza w obszarze Epidemiologii, </a:t>
            </a:r>
            <a:br>
              <a:rPr lang="pl-PL" sz="1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chemeClr val="accent5">
                    <a:lumMod val="50000"/>
                  </a:schemeClr>
                </a:solidFill>
                <a:ea typeface="Times New Roman" panose="02020603050405020304" pitchFamily="18" charset="0"/>
              </a:rPr>
              <a:t>ze szczególnym uwzględnieniem walki z pandemią COVID19. </a:t>
            </a:r>
            <a:endParaRPr lang="pl-PL" sz="1600" dirty="0">
              <a:solidFill>
                <a:schemeClr val="accent5">
                  <a:lumMod val="50000"/>
                </a:schemeClr>
              </a:solidFill>
              <a:cs typeface="Calibri" panose="020F0502020204030204"/>
            </a:endParaRPr>
          </a:p>
          <a:p>
            <a:endParaRPr lang="pl-PL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6" y="115307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graphicFrame>
        <p:nvGraphicFramePr>
          <p:cNvPr id="10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18795"/>
              </p:ext>
            </p:extLst>
          </p:nvPr>
        </p:nvGraphicFramePr>
        <p:xfrm>
          <a:off x="622663" y="1903675"/>
          <a:ext cx="10946674" cy="95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7773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01.05.2020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30.06.2021</a:t>
                      </a:r>
                      <a:endParaRPr lang="pl-PL" sz="1200" b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795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01.05.2020</a:t>
                      </a:r>
                      <a:endParaRPr lang="pl-PL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31.12.2021</a:t>
                      </a:r>
                      <a:endParaRPr lang="pl-PL" sz="1200" b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23254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xmlns="" id="{84B5A9DB-3ECF-4188-8840-BADD821C06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9940393"/>
              </p:ext>
            </p:extLst>
          </p:nvPr>
        </p:nvGraphicFramePr>
        <p:xfrm>
          <a:off x="2167129" y="4039316"/>
          <a:ext cx="6867622" cy="2415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5995" y="112874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809" y="1761757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002060"/>
                </a:solidFill>
              </a:rPr>
              <a:t>Etapy</a:t>
            </a:r>
            <a:r>
              <a:rPr lang="pl-PL" i="1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>
                <a:solidFill>
                  <a:srgbClr val="002060"/>
                </a:solidFill>
              </a:rPr>
              <a:t>projektu:</a:t>
            </a:r>
          </a:p>
          <a:p>
            <a:endParaRPr lang="pl-PL">
              <a:solidFill>
                <a:srgbClr val="002060"/>
              </a:solidFill>
            </a:endParaRPr>
          </a:p>
          <a:p>
            <a:endParaRPr lang="pl-PL">
              <a:solidFill>
                <a:srgbClr val="002060"/>
              </a:solidFill>
            </a:endParaRPr>
          </a:p>
          <a:p>
            <a:endParaRPr lang="pl-PL">
              <a:solidFill>
                <a:prstClr val="black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FCA3F72E-7C29-4858-B001-2E2F7B748C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73927"/>
              </p:ext>
            </p:extLst>
          </p:nvPr>
        </p:nvGraphicFramePr>
        <p:xfrm>
          <a:off x="636079" y="2257147"/>
          <a:ext cx="10931833" cy="3824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4804">
                  <a:extLst>
                    <a:ext uri="{9D8B030D-6E8A-4147-A177-3AD203B41FA5}">
                      <a16:colId xmlns:a16="http://schemas.microsoft.com/office/drawing/2014/main" xmlns="" val="1099459572"/>
                    </a:ext>
                  </a:extLst>
                </a:gridCol>
                <a:gridCol w="2687887">
                  <a:extLst>
                    <a:ext uri="{9D8B030D-6E8A-4147-A177-3AD203B41FA5}">
                      <a16:colId xmlns:a16="http://schemas.microsoft.com/office/drawing/2014/main" xmlns="" val="52457702"/>
                    </a:ext>
                  </a:extLst>
                </a:gridCol>
                <a:gridCol w="2622329">
                  <a:extLst>
                    <a:ext uri="{9D8B030D-6E8A-4147-A177-3AD203B41FA5}">
                      <a16:colId xmlns:a16="http://schemas.microsoft.com/office/drawing/2014/main" xmlns="" val="2804130536"/>
                    </a:ext>
                  </a:extLst>
                </a:gridCol>
                <a:gridCol w="3056813">
                  <a:extLst>
                    <a:ext uri="{9D8B030D-6E8A-4147-A177-3AD203B41FA5}">
                      <a16:colId xmlns:a16="http://schemas.microsoft.com/office/drawing/2014/main" xmlns="" val="4253485587"/>
                    </a:ext>
                  </a:extLst>
                </a:gridCol>
              </a:tblGrid>
              <a:tr h="355476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1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2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3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Etap 4</a:t>
                      </a:r>
                      <a:endParaRPr lang="pl-PL" sz="14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612849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badania UX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NOP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replikacja bazy danych EWP do SEPIS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wywiady w językach obcych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4012828247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przygotowanie infrastruktury informatycznej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pogłębiona integracja z EWP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ogniska epidemiologiczne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szczepienia i ozdrowieńcy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461389502"/>
                  </a:ext>
                </a:extLst>
              </a:tr>
              <a:tr h="25220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zakup sprzętu komputerowego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formularz dla Instytucji (kwarantanna)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obsługa osób bez nr PESEL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reinfekcje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161521363"/>
                  </a:ext>
                </a:extLst>
              </a:tr>
              <a:tr h="252207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wdrożenie pierwszej wersji systemu (Infolinia)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migracja DB API MNG do klastra (wydajność, bezpieczeństwo)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rozszerzenie wywiadów epidemiologicznych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mutacje i warianty wirusa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3811106337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wdrożenie formularzy na GOV.PL dla Obywateli (kwarantanna)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moduł zarządzania użytkownikami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uruchomienie </a:t>
                      </a:r>
                      <a:r>
                        <a:rPr lang="pl-PL" sz="1400" u="none" strike="noStrike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AuditLog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wysyłka eKLP do EWP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376310348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pierwsze integracje SEPIS z innymi systemami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prace refaktorowe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</a:t>
                      </a:r>
                      <a:r>
                        <a:rPr lang="pl-PL" sz="1400" u="none" strike="noStrike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eKLP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formularz zlecenia testów dla domowników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699928568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rezerwacja "Plusów"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Rozdzielenie zgłoszenia KWARANTANNA na WYWIAD EPIDEMIOLOGICZNY i BLISKI KONTAKT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4018048710"/>
                  </a:ext>
                </a:extLst>
              </a:tr>
              <a:tr h="139341"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"plusy online"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 różne poprawki i optymalizacje</a:t>
                      </a:r>
                      <a:endParaRPr lang="pl-PL" sz="14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/>
                </a:tc>
                <a:extLst>
                  <a:ext uri="{0D108BD9-81ED-4DB2-BD59-A6C34878D82A}">
                    <a16:rowId xmlns:a16="http://schemas.microsoft.com/office/drawing/2014/main" xmlns="" val="2560028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26407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61432" y="1855379"/>
            <a:ext cx="10379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>
                <a:solidFill>
                  <a:srgbClr val="002060"/>
                </a:solidFill>
              </a:rPr>
              <a:t>Rezultaty projektu:</a:t>
            </a:r>
          </a:p>
          <a:p>
            <a:endParaRPr lang="pl-PL" i="1">
              <a:solidFill>
                <a:srgbClr val="0070C0"/>
              </a:solidFill>
            </a:endParaRPr>
          </a:p>
          <a:p>
            <a:endParaRPr lang="pl-PL" i="1">
              <a:solidFill>
                <a:srgbClr val="0070C0"/>
              </a:solidFill>
            </a:endParaRPr>
          </a:p>
          <a:p>
            <a:endParaRPr lang="pl-PL">
              <a:solidFill>
                <a:prstClr val="black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96ED1904-36AE-4C1A-9936-95D0C04E5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04631"/>
              </p:ext>
            </p:extLst>
          </p:nvPr>
        </p:nvGraphicFramePr>
        <p:xfrm>
          <a:off x="1111996" y="2410915"/>
          <a:ext cx="9555983" cy="3987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55983">
                  <a:extLst>
                    <a:ext uri="{9D8B030D-6E8A-4147-A177-3AD203B41FA5}">
                      <a16:colId xmlns:a16="http://schemas.microsoft.com/office/drawing/2014/main" xmlns="" val="751495147"/>
                    </a:ext>
                  </a:extLst>
                </a:gridCol>
              </a:tblGrid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korzystania z systemu SEPIS pracownikom stacji sanitarnych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4163150164"/>
                  </a:ext>
                </a:extLst>
              </a:tr>
              <a:tr h="71005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Uruchomienie infolinii w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317586274"/>
                  </a:ext>
                </a:extLst>
              </a:tr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Przekazywanie informacji o kwarantannach z EWP do SEPIS (Integracja z EWP)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1010660144"/>
                  </a:ext>
                </a:extLst>
              </a:tr>
              <a:tr h="141017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elektronicznego wypełnienie formularza NOP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4183135937"/>
                  </a:ext>
                </a:extLst>
              </a:tr>
              <a:tr h="22853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Obywatelom dokonywania zgłoszeń o zakażeniu lub kontakcie z osobą zakażoną COVID-19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359539925"/>
                  </a:ext>
                </a:extLst>
              </a:tr>
              <a:tr h="12351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przekazywania wywiadów z SEPIS do SRWE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567251520"/>
                  </a:ext>
                </a:extLst>
              </a:tr>
              <a:tr h="141017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pobierania danych z rejestru PESEL i RDK do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620035688"/>
                  </a:ext>
                </a:extLst>
              </a:tr>
              <a:tr h="15852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rejestrowania w SEPIS chorób zakaźnych innych niż COVID-19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2911044698"/>
                  </a:ext>
                </a:extLst>
              </a:tr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Analiza, założenia i wstępny development dla pozostałych obszarów inspekcji sanitarnej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684017552"/>
                  </a:ext>
                </a:extLst>
              </a:tr>
              <a:tr h="141017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obsługi wiadomości (maili) do Obywateli w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1580094387"/>
                  </a:ext>
                </a:extLst>
              </a:tr>
              <a:tr h="228531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Instytucjom dokonywania zgłoszeń o zakażeniu lub kontakcie z osobą zakażoną COVID-19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732326861"/>
                  </a:ext>
                </a:extLst>
              </a:tr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rejestracji w systemie obcokrajowców (osób bez numeru PESEL)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2749471257"/>
                  </a:ext>
                </a:extLst>
              </a:tr>
              <a:tr h="17602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Obywatelom wypełnienie Elektronicznej Karty Podróżnego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144225752"/>
                  </a:ext>
                </a:extLst>
              </a:tr>
              <a:tr h="15852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obsługi zgłoszeń przez stacje obcojęzyczne w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2049340526"/>
                  </a:ext>
                </a:extLst>
              </a:tr>
              <a:tr h="304975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przekazania informacji o szczepieniach z EWP do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3313950"/>
                  </a:ext>
                </a:extLst>
              </a:tr>
              <a:tr h="123514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Umożliwienie obsługi mutacji wirusa Sars-CoV-2 w SEPIS</a:t>
                      </a:r>
                      <a:endParaRPr lang="pl-PL" sz="1600" b="0" i="0" u="none" strike="noStrike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694" marR="1694" marT="1694" marB="0" anchor="b"/>
                </a:tc>
                <a:extLst>
                  <a:ext uri="{0D108BD9-81ED-4DB2-BD59-A6C34878D82A}">
                    <a16:rowId xmlns:a16="http://schemas.microsoft.com/office/drawing/2014/main" xmlns="" val="295497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E81F5375-2651-B5F6-8C39-2A98E830F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485598"/>
              </p:ext>
            </p:extLst>
          </p:nvPr>
        </p:nvGraphicFramePr>
        <p:xfrm>
          <a:off x="695401" y="2347558"/>
          <a:ext cx="10783003" cy="3667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7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56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4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57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Rejestr zakażeń i zachorowań na chorobę zakaźną, ich podejrzeń oraz przypadków stwierdzenia dodatniego wyniku badania laboratoryjnego 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25.09.2020  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25.09.2020  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obsługi formularza “Zgłoszenie”  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25.09.2020  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25.09.2020  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"Dodaj osobę" 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30.10.2020 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obsługi formularza typu “Kwarantanna”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23.10.2020 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Mechanizm automatycznego nakładania kwarantanny   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06.11.2020 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"Sprawdź osobę" po numerze PESEL lub nr telefonu    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06.11.2020 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06.11.2020 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7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obsługi roli pracownika stacji wirtualnej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20.11.2020 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Możliwość edycji i uzupełniania wywiadów epidemiologicznych w SEPIS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27.11.2020 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27.11.2020 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Zakup sprzętu komputerowego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03.12.2020 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03.12.2020 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Rejestr przypadków dodatnich z EWP w SEPIS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11.12.2020  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11.12.2020  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Mechanizm automatycznej rejestracji zakończonych wywiadów w </a:t>
                      </a:r>
                      <a:r>
                        <a:rPr lang="pl-PL" sz="1200" b="1" i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EpiBaza</a:t>
                      </a:r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(SRWE)   </a:t>
                      </a:r>
                      <a:endParaRPr lang="pl-PL" sz="3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18.12.2020  </a:t>
                      </a:r>
                      <a:endParaRPr lang="pl-PL" sz="3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18.12.2020  </a:t>
                      </a:r>
                      <a:endParaRPr lang="pl-PL" sz="3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277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44358" y="140248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94B09539-8801-B04F-9D8D-5E985F7A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39014"/>
              </p:ext>
            </p:extLst>
          </p:nvPr>
        </p:nvGraphicFramePr>
        <p:xfrm>
          <a:off x="764255" y="2153084"/>
          <a:ext cx="10469881" cy="3575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43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28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3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783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Zmigrowane</a:t>
                      </a:r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serwisy GIS do Portalu RP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30.12.2020 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26.02.2021 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Rejestr zgłoszeń niepożądanych odczynów poszczepiennych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7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Rejestracja i obsługa karty zgłoszenia NOP (Niepożądane Odczyny Poszczepienne)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6117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Funkcja obsługi formularza ‘Kwarantanna’ dedykowanego dla Instytucji”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31.02.2021 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Rejestr zgłoszeń - obszar Bezpieczeństwa Żywności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n/d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Produkt został usunięty z założeń projektu decyzją Komitetu Sterującego z dnia 31.12.2021r., poprzez akceptację Planu Nadzwyczajnego.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Rejestr zakładów - obszar Bezpieczeństwa Żywności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n/d</a:t>
                      </a:r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Produkt został usunięty z założeń projektu decyzją Komitetu Sterującego z dnia 31.12.2021r., poprzez akceptację Planu Nadzwyczajnego.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System SEPIS rozbudowany o obszar pozostałych chorób zakaźnych</a:t>
                      </a:r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l-PL" sz="1200" b="1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n/d</a:t>
                      </a:r>
                      <a:endParaRPr lang="pl-PL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buNone/>
                      </a:pPr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Produkt został usunięty z założeń projektu decyzją Komitetu Sterującego z dnia 31.12.2021r., poprzez akceptację Planu Nadzwyczajnego. </a:t>
                      </a:r>
                      <a:endParaRPr lang="pl-PL" sz="1200" b="0" i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48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dtytuł 2">
            <a:extLst>
              <a:ext uri="{FF2B5EF4-FFF2-40B4-BE49-F238E27FC236}">
                <a16:creationId xmlns:a16="http://schemas.microsoft.com/office/drawing/2014/main" xmlns="" id="{58F0D0CD-16BA-8AEE-64A0-234EBC28E393}"/>
              </a:ext>
            </a:extLst>
          </p:cNvPr>
          <p:cNvSpPr txBox="1">
            <a:spLocks/>
          </p:cNvSpPr>
          <p:nvPr/>
        </p:nvSpPr>
        <p:spPr>
          <a:xfrm>
            <a:off x="1578731" y="198085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xmlns="" id="{D8D31EBC-A0BD-16D0-57CE-E7D0666D9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284997"/>
              </p:ext>
            </p:extLst>
          </p:nvPr>
        </p:nvGraphicFramePr>
        <p:xfrm>
          <a:off x="608588" y="2953507"/>
          <a:ext cx="10783008" cy="3118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42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70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995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Aktualizacja danych w systemie EWP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Komunikaty do Obywateli dotyczące systemu SEPIS w formie graficznej oraz tekstowej.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29.01.2021 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7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drukowania zgłoszeń NOP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05.02.2021 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05.02.2021 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Moduł Zarządzania Użytkownikami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09.03.2021 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09.03.2021 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rezerwacji Plusów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19.03.2021 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Mechanizm aktualizacji danych wprowadzonych do SEPIS w systemie EWP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Podstrona SEPIS Intranetu GIS z informacjami dotyczącymi poszczególnych elementów systemu SEPIS.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31.03.2021 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339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Rejestr ognisk epidemiologicznych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08.04.2021 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08.04.2021 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339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Mechanizm replikacji danych z EWP do SEPIS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30.04.2021 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30.04.2021 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4" name="Prostokąt 13">
            <a:extLst>
              <a:ext uri="{FF2B5EF4-FFF2-40B4-BE49-F238E27FC236}">
                <a16:creationId xmlns:a16="http://schemas.microsoft.com/office/drawing/2014/main" xmlns="" id="{9B8CFD9E-44EE-966C-332D-111F2E49D325}"/>
              </a:ext>
            </a:extLst>
          </p:cNvPr>
          <p:cNvSpPr/>
          <p:nvPr/>
        </p:nvSpPr>
        <p:spPr>
          <a:xfrm>
            <a:off x="636785" y="1235581"/>
            <a:ext cx="10726615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l-PL" sz="1400" b="1">
                <a:solidFill>
                  <a:srgbClr val="000000"/>
                </a:solidFill>
                <a:latin typeface="Calibri"/>
                <a:cs typeface="Calibri"/>
              </a:rPr>
              <a:t>Poniższe produkty były dodawane przez Komitet Sterujący i Właściciela biznesowego do pierwotnego zakresu projektu w toku jego realizacji</a:t>
            </a:r>
            <a:r>
              <a:rPr lang="pl-PL" sz="140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br>
              <a:rPr lang="pl-PL" sz="140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pl-PL" sz="1400">
                <a:solidFill>
                  <a:srgbClr val="000000"/>
                </a:solidFill>
                <a:latin typeface="Calibri"/>
                <a:cs typeface="Calibri"/>
              </a:rPr>
              <a:t>z uwagi na dynamicznie zmieniającą się sytuację epidemiczną w Polsce i nowe potrzeby Państwowej Inspekcji Sanitarnej. </a:t>
            </a:r>
            <a:endParaRPr lang="pl-PL" sz="1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705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dtytuł 2">
            <a:extLst>
              <a:ext uri="{FF2B5EF4-FFF2-40B4-BE49-F238E27FC236}">
                <a16:creationId xmlns:a16="http://schemas.microsoft.com/office/drawing/2014/main" xmlns="" id="{E328C87E-2811-C315-144E-BD2C36B6F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2066" y="1245164"/>
            <a:ext cx="8509677" cy="75059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xmlns="" id="{6A0B5C90-3E4E-54F9-F113-396592BF9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772029"/>
              </p:ext>
            </p:extLst>
          </p:nvPr>
        </p:nvGraphicFramePr>
        <p:xfrm>
          <a:off x="512520" y="2151208"/>
          <a:ext cx="10783008" cy="3210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0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5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77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69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2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/>
                        </a:rPr>
                        <a:t>Uwagi</a:t>
                      </a:r>
                      <a:endParaRPr lang="pl-PL" sz="12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34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rozszerzenia wywiadów epidemiologicznych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13.05.2021 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13.05.2021 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formularza dedykowanego instytucjom (np. szkołom, zakładom pracy)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617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osób bez nr PESEL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Formularz gov.pl - Turnus rehabilitacyjny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16.06.2021 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Formularz gov.pl - Elektroniczna Karta Lokalizacji Podróżnego (</a:t>
                      </a:r>
                      <a:r>
                        <a:rPr lang="pl-PL" sz="1200" b="1" i="0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eKLP</a:t>
                      </a:r>
                      <a:r>
                        <a:rPr lang="pl-PL" sz="1200" b="1" i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)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15.07.2021  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15.07.2021  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Przeprowadzone 3 szkolenia z obsługi systemu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31.07.2021 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31.07.2021 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wywiadów w językach obcych – stworzenie dedykowanych stacji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02.08.2021 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02.08.2021 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339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informacji o szczepieniach, statusie ozdrowieńców i zgonów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24.08.2021 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339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Mechanizm wysyłki treści </a:t>
                      </a:r>
                      <a:r>
                        <a:rPr lang="pl-PL" sz="1200" b="1" i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eKLP</a:t>
                      </a:r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do EWP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10.09.2021 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10.09.2021 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339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1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Funkcja obsługi reinfekcji, ponownego zachorowania  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24.09.2021 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200" b="0" i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24.09.2021 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077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732B7806F16D24BA42D3E0FC12C57CE" ma:contentTypeVersion="12" ma:contentTypeDescription="Utwórz nowy dokument." ma:contentTypeScope="" ma:versionID="b407f8cf9d252e353178e2b61b060276">
  <xsd:schema xmlns:xsd="http://www.w3.org/2001/XMLSchema" xmlns:xs="http://www.w3.org/2001/XMLSchema" xmlns:p="http://schemas.microsoft.com/office/2006/metadata/properties" xmlns:ns2="f819d3aa-ebef-4c0c-96a9-3f1544dfe4bb" xmlns:ns3="7a3385a0-11f2-49f5-8763-25abde981a01" targetNamespace="http://schemas.microsoft.com/office/2006/metadata/properties" ma:root="true" ma:fieldsID="1ff31637bbdb9cb49b7c4c6e687c391a" ns2:_="" ns3:_="">
    <xsd:import namespace="f819d3aa-ebef-4c0c-96a9-3f1544dfe4bb"/>
    <xsd:import namespace="7a3385a0-11f2-49f5-8763-25abde981a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19d3aa-ebef-4c0c-96a9-3f1544dfe4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385a0-11f2-49f5-8763-25abde981a0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openxmlformats.org/package/2006/metadata/core-properties"/>
    <ds:schemaRef ds:uri="f819d3aa-ebef-4c0c-96a9-3f1544dfe4bb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a3385a0-11f2-49f5-8763-25abde981a0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E07022-9E45-4EBC-BF8D-9B04E0171C50}">
  <ds:schemaRefs>
    <ds:schemaRef ds:uri="7a3385a0-11f2-49f5-8763-25abde981a01"/>
    <ds:schemaRef ds:uri="f819d3aa-ebef-4c0c-96a9-3f1544dfe4b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1432</Words>
  <Application>Microsoft Office PowerPoint</Application>
  <PresentationFormat>Panoramiczny</PresentationFormat>
  <Paragraphs>339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3</cp:revision>
  <dcterms:created xsi:type="dcterms:W3CDTF">2017-01-27T12:50:17Z</dcterms:created>
  <dcterms:modified xsi:type="dcterms:W3CDTF">2022-05-27T10:40:29Z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0x0101000732B7806F16D24BA42D3E0FC12C57CE</vt:lpwstr>
  </property>
</Properties>
</file>