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8"/>
  </p:notesMasterIdLst>
  <p:sldIdLst>
    <p:sldId id="256" r:id="rId2"/>
    <p:sldId id="265" r:id="rId3"/>
    <p:sldId id="274" r:id="rId4"/>
    <p:sldId id="275" r:id="rId5"/>
    <p:sldId id="276" r:id="rId6"/>
    <p:sldId id="277" r:id="rId7"/>
    <p:sldId id="287" r:id="rId8"/>
    <p:sldId id="278" r:id="rId9"/>
    <p:sldId id="279" r:id="rId10"/>
    <p:sldId id="280" r:id="rId11"/>
    <p:sldId id="281" r:id="rId12"/>
    <p:sldId id="282" r:id="rId13"/>
    <p:sldId id="283" r:id="rId14"/>
    <p:sldId id="284" r:id="rId15"/>
    <p:sldId id="285" r:id="rId16"/>
    <p:sldId id="286" r:id="rId17"/>
  </p:sldIdLst>
  <p:sldSz cx="10691813" cy="75596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 userDrawn="1">
          <p15:clr>
            <a:srgbClr val="A4A3A4"/>
          </p15:clr>
        </p15:guide>
        <p15:guide id="2" pos="3368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lenik Agnieszka" initials="PA" lastIdx="1" clrIdx="0">
    <p:extLst>
      <p:ext uri="{19B8F6BF-5375-455C-9EA6-DF929625EA0E}">
        <p15:presenceInfo xmlns:p15="http://schemas.microsoft.com/office/powerpoint/2012/main" userId="S::Agnieszka.Palenik@mfipr.gov.pl::6a0c958d-6557-4bbd-8aa6-03360055b1e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00A15C55-8517-42AA-B614-E9B94910E393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yl pośredni 2 — Ak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 showGuides="1">
      <p:cViewPr varScale="1">
        <p:scale>
          <a:sx n="100" d="100"/>
          <a:sy n="100" d="100"/>
        </p:scale>
        <p:origin x="1290" y="96"/>
      </p:cViewPr>
      <p:guideLst>
        <p:guide orient="horz" pos="2381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EEFF2B-0721-7148-92D1-1650B5B78E9F}" type="datetimeFigureOut">
              <a:rPr lang="pl-PL" smtClean="0"/>
              <a:t>29.07.2024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246188" y="1143000"/>
            <a:ext cx="43656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02B4DB-5212-AD42-B2C1-BD19AC94D45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927739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13" Type="http://schemas.openxmlformats.org/officeDocument/2006/relationships/image" Target="../media/image18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12" Type="http://schemas.openxmlformats.org/officeDocument/2006/relationships/image" Target="../media/image17.png"/><Relationship Id="rId17" Type="http://schemas.openxmlformats.org/officeDocument/2006/relationships/image" Target="../media/image22.png"/><Relationship Id="rId2" Type="http://schemas.openxmlformats.org/officeDocument/2006/relationships/image" Target="../media/image4.png"/><Relationship Id="rId16" Type="http://schemas.openxmlformats.org/officeDocument/2006/relationships/image" Target="../media/image2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1.png"/><Relationship Id="rId11" Type="http://schemas.openxmlformats.org/officeDocument/2006/relationships/image" Target="../media/image16.png"/><Relationship Id="rId5" Type="http://schemas.openxmlformats.org/officeDocument/2006/relationships/image" Target="../media/image10.png"/><Relationship Id="rId15" Type="http://schemas.openxmlformats.org/officeDocument/2006/relationships/image" Target="../media/image20.png"/><Relationship Id="rId10" Type="http://schemas.openxmlformats.org/officeDocument/2006/relationships/image" Target="../media/image15.png"/><Relationship Id="rId4" Type="http://schemas.openxmlformats.org/officeDocument/2006/relationships/image" Target="../media/image9.png"/><Relationship Id="rId9" Type="http://schemas.openxmlformats.org/officeDocument/2006/relationships/image" Target="../media/image14.png"/><Relationship Id="rId14" Type="http://schemas.openxmlformats.org/officeDocument/2006/relationships/image" Target="../media/image19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10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 (dług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>
            <a:extLst>
              <a:ext uri="{FF2B5EF4-FFF2-40B4-BE49-F238E27FC236}">
                <a16:creationId xmlns:a16="http://schemas.microsoft.com/office/drawing/2014/main" id="{A63EBD56-4A88-4F5C-BEAF-A33740721C44}"/>
              </a:ext>
            </a:extLst>
          </p:cNvPr>
          <p:cNvSpPr/>
          <p:nvPr userDrawn="1"/>
        </p:nvSpPr>
        <p:spPr>
          <a:xfrm>
            <a:off x="1026613" y="1973818"/>
            <a:ext cx="8639675" cy="4326381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48CDFE25-4437-7188-EA7B-7D9DAD502275}"/>
              </a:ext>
            </a:extLst>
          </p:cNvPr>
          <p:cNvSpPr/>
          <p:nvPr userDrawn="1"/>
        </p:nvSpPr>
        <p:spPr>
          <a:xfrm>
            <a:off x="1" y="0"/>
            <a:ext cx="4986337" cy="269390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3" name="Obraz 12" descr="Obraz zawierający tekst&#10;&#10;Opis wygenerowany automatycznie">
            <a:extLst>
              <a:ext uri="{FF2B5EF4-FFF2-40B4-BE49-F238E27FC236}">
                <a16:creationId xmlns:a16="http://schemas.microsoft.com/office/drawing/2014/main" id="{49D1ECBE-9DB2-9B2A-CE8F-84EF95EA484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760" y="1973818"/>
            <a:ext cx="3959225" cy="720090"/>
          </a:xfrm>
          <a:prstGeom prst="rect">
            <a:avLst/>
          </a:prstGeom>
        </p:spPr>
      </p:pic>
      <p:pic>
        <p:nvPicPr>
          <p:cNvPr id="14" name="Obraz 13">
            <a:extLst>
              <a:ext uri="{FF2B5EF4-FFF2-40B4-BE49-F238E27FC236}">
                <a16:creationId xmlns:a16="http://schemas.microsoft.com/office/drawing/2014/main" id="{2B41AD81-079D-B212-C8B7-9A9D3BEE517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632" y="540402"/>
            <a:ext cx="1080000" cy="1080000"/>
          </a:xfrm>
          <a:prstGeom prst="rect">
            <a:avLst/>
          </a:prstGeom>
        </p:spPr>
      </p:pic>
      <p:pic>
        <p:nvPicPr>
          <p:cNvPr id="15" name="Obraz 14">
            <a:extLst>
              <a:ext uri="{FF2B5EF4-FFF2-40B4-BE49-F238E27FC236}">
                <a16:creationId xmlns:a16="http://schemas.microsoft.com/office/drawing/2014/main" id="{0A433181-6EED-44B3-4822-4AF9E6BA906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5788" y="540402"/>
            <a:ext cx="1080000" cy="1080000"/>
          </a:xfrm>
          <a:prstGeom prst="rect">
            <a:avLst/>
          </a:prstGeom>
        </p:spPr>
      </p:pic>
      <p:pic>
        <p:nvPicPr>
          <p:cNvPr id="16" name="Obraz 15">
            <a:extLst>
              <a:ext uri="{FF2B5EF4-FFF2-40B4-BE49-F238E27FC236}">
                <a16:creationId xmlns:a16="http://schemas.microsoft.com/office/drawing/2014/main" id="{276322E5-6025-7EA2-67FB-9F57E9210052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3944" y="540402"/>
            <a:ext cx="1080000" cy="1080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5877" y="3059113"/>
            <a:ext cx="7920115" cy="1107677"/>
          </a:xfrm>
        </p:spPr>
        <p:txBody>
          <a:bodyPr anchor="t" anchorCtr="0">
            <a:normAutofit/>
          </a:bodyPr>
          <a:lstStyle>
            <a:lvl1pPr algn="l">
              <a:lnSpc>
                <a:spcPts val="4000"/>
              </a:lnSpc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5888" y="4861794"/>
            <a:ext cx="7920037" cy="1080000"/>
          </a:xfrm>
        </p:spPr>
        <p:txBody>
          <a:bodyPr>
            <a:normAutofit/>
          </a:bodyPr>
          <a:lstStyle>
            <a:lvl1pPr marL="0" indent="0" algn="l">
              <a:lnSpc>
                <a:spcPts val="3500"/>
              </a:lnSpc>
              <a:buNone/>
              <a:defRPr sz="2800" b="1">
                <a:solidFill>
                  <a:schemeClr val="tx2"/>
                </a:solidFill>
              </a:defRPr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5356" y="540402"/>
            <a:ext cx="1799844" cy="349114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D2A3D249-6366-4532-95C2-9DDC07D17B44}" type="datetime1">
              <a:rPr lang="pl-PL" smtClean="0"/>
              <a:t>29.07.2024</a:t>
            </a:fld>
            <a:endParaRPr lang="pl-PL" dirty="0"/>
          </a:p>
        </p:txBody>
      </p:sp>
      <p:pic>
        <p:nvPicPr>
          <p:cNvPr id="8" name="Obraz 7">
            <a:extLst>
              <a:ext uri="{FF2B5EF4-FFF2-40B4-BE49-F238E27FC236}">
                <a16:creationId xmlns:a16="http://schemas.microsoft.com/office/drawing/2014/main" id="{500FFCFA-D3A4-40A4-E76C-99575547246A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000" y="6371047"/>
            <a:ext cx="1621258" cy="949192"/>
          </a:xfrm>
          <a:prstGeom prst="rect">
            <a:avLst/>
          </a:prstGeom>
        </p:spPr>
      </p:pic>
      <p:pic>
        <p:nvPicPr>
          <p:cNvPr id="10" name="Obraz 9">
            <a:extLst>
              <a:ext uri="{FF2B5EF4-FFF2-40B4-BE49-F238E27FC236}">
                <a16:creationId xmlns:a16="http://schemas.microsoft.com/office/drawing/2014/main" id="{DC91A070-16DB-C0E1-0B7B-93924541A6E7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2000" y="6371047"/>
            <a:ext cx="2633371" cy="949192"/>
          </a:xfrm>
          <a:prstGeom prst="rect">
            <a:avLst/>
          </a:prstGeom>
        </p:spPr>
      </p:pic>
      <p:pic>
        <p:nvPicPr>
          <p:cNvPr id="12" name="Obraz 11">
            <a:extLst>
              <a:ext uri="{FF2B5EF4-FFF2-40B4-BE49-F238E27FC236}">
                <a16:creationId xmlns:a16="http://schemas.microsoft.com/office/drawing/2014/main" id="{AB280FEF-799B-B9CA-10D2-815DA71DA238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2743" y="6370378"/>
            <a:ext cx="2239772" cy="950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576728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końc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rostokąt 11">
            <a:extLst>
              <a:ext uri="{FF2B5EF4-FFF2-40B4-BE49-F238E27FC236}">
                <a16:creationId xmlns:a16="http://schemas.microsoft.com/office/drawing/2014/main" id="{F8E39A3A-22D6-B8ED-2F58-16F69704FFAA}"/>
              </a:ext>
            </a:extLst>
          </p:cNvPr>
          <p:cNvSpPr/>
          <p:nvPr userDrawn="1"/>
        </p:nvSpPr>
        <p:spPr>
          <a:xfrm>
            <a:off x="2465388" y="4500563"/>
            <a:ext cx="8226426" cy="179963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Symbol zastępczy obrazu 10">
            <a:extLst>
              <a:ext uri="{FF2B5EF4-FFF2-40B4-BE49-F238E27FC236}">
                <a16:creationId xmlns:a16="http://schemas.microsoft.com/office/drawing/2014/main" id="{A760FD32-D539-3290-0E5F-1B5EF08EB2F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025525" y="0"/>
            <a:ext cx="8640763" cy="5221288"/>
          </a:xfrm>
          <a:custGeom>
            <a:avLst/>
            <a:gdLst>
              <a:gd name="connsiteX0" fmla="*/ 0 w 8640763"/>
              <a:gd name="connsiteY0" fmla="*/ 0 h 5221288"/>
              <a:gd name="connsiteX1" fmla="*/ 8640763 w 8640763"/>
              <a:gd name="connsiteY1" fmla="*/ 0 h 5221288"/>
              <a:gd name="connsiteX2" fmla="*/ 8640763 w 8640763"/>
              <a:gd name="connsiteY2" fmla="*/ 4500563 h 5221288"/>
              <a:gd name="connsiteX3" fmla="*/ 1439863 w 8640763"/>
              <a:gd name="connsiteY3" fmla="*/ 4500563 h 5221288"/>
              <a:gd name="connsiteX4" fmla="*/ 1439863 w 8640763"/>
              <a:gd name="connsiteY4" fmla="*/ 5221288 h 5221288"/>
              <a:gd name="connsiteX5" fmla="*/ 0 w 8640763"/>
              <a:gd name="connsiteY5" fmla="*/ 5221288 h 5221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640763" h="5221288">
                <a:moveTo>
                  <a:pt x="0" y="0"/>
                </a:moveTo>
                <a:lnTo>
                  <a:pt x="8640763" y="0"/>
                </a:lnTo>
                <a:lnTo>
                  <a:pt x="8640763" y="4500563"/>
                </a:lnTo>
                <a:lnTo>
                  <a:pt x="1439863" y="4500563"/>
                </a:lnTo>
                <a:lnTo>
                  <a:pt x="1439863" y="5221288"/>
                </a:lnTo>
                <a:lnTo>
                  <a:pt x="0" y="522128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  <p:pic>
        <p:nvPicPr>
          <p:cNvPr id="7" name="Obraz 6" descr="Obraz zawierający tekst&#10;&#10;Opis wygenerowany automatycznie">
            <a:extLst>
              <a:ext uri="{FF2B5EF4-FFF2-40B4-BE49-F238E27FC236}">
                <a16:creationId xmlns:a16="http://schemas.microsoft.com/office/drawing/2014/main" id="{3B4B8A84-3D08-244B-BF5B-6E361D1A74B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6975" y="4500563"/>
            <a:ext cx="3959225" cy="720090"/>
          </a:xfrm>
          <a:prstGeom prst="rect">
            <a:avLst/>
          </a:prstGeom>
        </p:spPr>
      </p:pic>
      <p:sp>
        <p:nvSpPr>
          <p:cNvPr id="2" name="Tytuł 1">
            <a:extLst>
              <a:ext uri="{FF2B5EF4-FFF2-40B4-BE49-F238E27FC236}">
                <a16:creationId xmlns:a16="http://schemas.microsoft.com/office/drawing/2014/main" id="{C3C397EF-E780-3941-A190-8FF660EE90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25750" y="5593629"/>
            <a:ext cx="7559675" cy="705572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pl-PL" dirty="0"/>
          </a:p>
        </p:txBody>
      </p:sp>
      <p:pic>
        <p:nvPicPr>
          <p:cNvPr id="8" name="Obraz 7" descr="znak Funduszy Europejskich">
            <a:extLst>
              <a:ext uri="{FF2B5EF4-FFF2-40B4-BE49-F238E27FC236}">
                <a16:creationId xmlns:a16="http://schemas.microsoft.com/office/drawing/2014/main" id="{BFD80FA4-66E0-3049-A92A-085F431CEB0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000" y="6371047"/>
            <a:ext cx="1621258" cy="949192"/>
          </a:xfrm>
          <a:prstGeom prst="rect">
            <a:avLst/>
          </a:prstGeom>
        </p:spPr>
      </p:pic>
      <p:pic>
        <p:nvPicPr>
          <p:cNvPr id="9" name="Obraz 8" descr="flaga Unii Europejskie z dopiskiem dofinansowane przez Unię Europejską">
            <a:extLst>
              <a:ext uri="{FF2B5EF4-FFF2-40B4-BE49-F238E27FC236}">
                <a16:creationId xmlns:a16="http://schemas.microsoft.com/office/drawing/2014/main" id="{695F0183-048A-AF46-A850-8C265BFACC25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2000" y="6371047"/>
            <a:ext cx="2633371" cy="949192"/>
          </a:xfrm>
          <a:prstGeom prst="rect">
            <a:avLst/>
          </a:prstGeom>
        </p:spPr>
      </p:pic>
      <p:pic>
        <p:nvPicPr>
          <p:cNvPr id="10" name="Obraz 9" descr="barwy RP">
            <a:extLst>
              <a:ext uri="{FF2B5EF4-FFF2-40B4-BE49-F238E27FC236}">
                <a16:creationId xmlns:a16="http://schemas.microsoft.com/office/drawing/2014/main" id="{875F5C9C-57CB-134D-A405-3BC05A23D856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2743" y="6370378"/>
            <a:ext cx="2239772" cy="950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50847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2_Slajd tytułowy (dług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>
            <a:extLst>
              <a:ext uri="{FF2B5EF4-FFF2-40B4-BE49-F238E27FC236}">
                <a16:creationId xmlns:a16="http://schemas.microsoft.com/office/drawing/2014/main" id="{A63EBD56-4A88-4F5C-BEAF-A33740721C44}"/>
              </a:ext>
            </a:extLst>
          </p:cNvPr>
          <p:cNvSpPr/>
          <p:nvPr userDrawn="1"/>
        </p:nvSpPr>
        <p:spPr>
          <a:xfrm>
            <a:off x="1025525" y="1983572"/>
            <a:ext cx="8640763" cy="4316627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48CDFE25-4437-7188-EA7B-7D9DAD5022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" y="0"/>
            <a:ext cx="4986337" cy="269390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3" name="Obraz 12" descr="Obraz zawierający tekst&#10;&#10;Opis wygenerowany automatycznie">
            <a:extLst>
              <a:ext uri="{FF2B5EF4-FFF2-40B4-BE49-F238E27FC236}">
                <a16:creationId xmlns:a16="http://schemas.microsoft.com/office/drawing/2014/main" id="{49D1ECBE-9DB2-9B2A-CE8F-84EF95EA484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525" y="1983572"/>
            <a:ext cx="3959225" cy="72009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5877" y="3070227"/>
            <a:ext cx="7920115" cy="1087764"/>
          </a:xfrm>
        </p:spPr>
        <p:txBody>
          <a:bodyPr anchor="t" anchorCtr="0">
            <a:normAutofit/>
          </a:bodyPr>
          <a:lstStyle>
            <a:lvl1pPr algn="l">
              <a:lnSpc>
                <a:spcPts val="4000"/>
              </a:lnSpc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5888" y="4861794"/>
            <a:ext cx="7920037" cy="1080000"/>
          </a:xfrm>
        </p:spPr>
        <p:txBody>
          <a:bodyPr>
            <a:normAutofit/>
          </a:bodyPr>
          <a:lstStyle>
            <a:lvl1pPr marL="0" indent="0" algn="l">
              <a:lnSpc>
                <a:spcPts val="3500"/>
              </a:lnSpc>
              <a:buNone/>
              <a:defRPr sz="2800" b="1">
                <a:solidFill>
                  <a:schemeClr val="tx2"/>
                </a:solidFill>
              </a:defRPr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5356" y="540402"/>
            <a:ext cx="1799844" cy="349114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68EEE8EE-D7CF-4F1D-849B-3E54D1DD80B0}" type="datetime1">
              <a:rPr lang="pl-PL" smtClean="0"/>
              <a:t>29.07.2024</a:t>
            </a:fld>
            <a:endParaRPr lang="pl-PL" dirty="0"/>
          </a:p>
        </p:txBody>
      </p:sp>
      <p:pic>
        <p:nvPicPr>
          <p:cNvPr id="8" name="Obraz 7" descr="logo Funduszy Europejskich">
            <a:extLst>
              <a:ext uri="{FF2B5EF4-FFF2-40B4-BE49-F238E27FC236}">
                <a16:creationId xmlns:a16="http://schemas.microsoft.com/office/drawing/2014/main" id="{500FFCFA-D3A4-40A4-E76C-99575547246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000" y="6371047"/>
            <a:ext cx="1621258" cy="949192"/>
          </a:xfrm>
          <a:prstGeom prst="rect">
            <a:avLst/>
          </a:prstGeom>
        </p:spPr>
      </p:pic>
      <p:pic>
        <p:nvPicPr>
          <p:cNvPr id="10" name="Obraz 9" descr="flaga Unii Europejskiej z dopiskiem dofinansowane przez Unię Europejską">
            <a:extLst>
              <a:ext uri="{FF2B5EF4-FFF2-40B4-BE49-F238E27FC236}">
                <a16:creationId xmlns:a16="http://schemas.microsoft.com/office/drawing/2014/main" id="{DC91A070-16DB-C0E1-0B7B-93924541A6E7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2000" y="6371047"/>
            <a:ext cx="2633371" cy="949192"/>
          </a:xfrm>
          <a:prstGeom prst="rect">
            <a:avLst/>
          </a:prstGeom>
        </p:spPr>
      </p:pic>
      <p:pic>
        <p:nvPicPr>
          <p:cNvPr id="12" name="Obraz 11" descr="barwy RP">
            <a:extLst>
              <a:ext uri="{FF2B5EF4-FFF2-40B4-BE49-F238E27FC236}">
                <a16:creationId xmlns:a16="http://schemas.microsoft.com/office/drawing/2014/main" id="{AB280FEF-799B-B9CA-10D2-815DA71DA238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2743" y="6370378"/>
            <a:ext cx="2239772" cy="950531"/>
          </a:xfrm>
          <a:prstGeom prst="rect">
            <a:avLst/>
          </a:prstGeom>
        </p:spPr>
      </p:pic>
      <p:pic>
        <p:nvPicPr>
          <p:cNvPr id="6" name="Obraz 5">
            <a:extLst>
              <a:ext uri="{FF2B5EF4-FFF2-40B4-BE49-F238E27FC236}">
                <a16:creationId xmlns:a16="http://schemas.microsoft.com/office/drawing/2014/main" id="{039E0742-6ADE-F448-8437-7F591E1D07FA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757" y="1244366"/>
            <a:ext cx="381000" cy="381000"/>
          </a:xfrm>
          <a:prstGeom prst="rect">
            <a:avLst/>
          </a:prstGeom>
        </p:spPr>
      </p:pic>
      <p:pic>
        <p:nvPicPr>
          <p:cNvPr id="17" name="Obraz 16">
            <a:extLst>
              <a:ext uri="{FF2B5EF4-FFF2-40B4-BE49-F238E27FC236}">
                <a16:creationId xmlns:a16="http://schemas.microsoft.com/office/drawing/2014/main" id="{F60567DB-D582-D44E-A6AD-12B2B5F1FE7B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5250" y="545866"/>
            <a:ext cx="381000" cy="381000"/>
          </a:xfrm>
          <a:prstGeom prst="rect">
            <a:avLst/>
          </a:prstGeom>
        </p:spPr>
      </p:pic>
      <p:pic>
        <p:nvPicPr>
          <p:cNvPr id="19" name="Obraz 18">
            <a:extLst>
              <a:ext uri="{FF2B5EF4-FFF2-40B4-BE49-F238E27FC236}">
                <a16:creationId xmlns:a16="http://schemas.microsoft.com/office/drawing/2014/main" id="{39EEE39C-033E-F640-8C4C-E23D91BEA336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0511" y="1244366"/>
            <a:ext cx="381000" cy="381000"/>
          </a:xfrm>
          <a:prstGeom prst="rect">
            <a:avLst/>
          </a:prstGeom>
        </p:spPr>
      </p:pic>
      <p:pic>
        <p:nvPicPr>
          <p:cNvPr id="21" name="Obraz 20">
            <a:extLst>
              <a:ext uri="{FF2B5EF4-FFF2-40B4-BE49-F238E27FC236}">
                <a16:creationId xmlns:a16="http://schemas.microsoft.com/office/drawing/2014/main" id="{C169AC8E-96EA-1048-803E-97D6CEE5E102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786" y="538288"/>
            <a:ext cx="381000" cy="381000"/>
          </a:xfrm>
          <a:prstGeom prst="rect">
            <a:avLst/>
          </a:prstGeom>
        </p:spPr>
      </p:pic>
      <p:pic>
        <p:nvPicPr>
          <p:cNvPr id="23" name="Obraz 22">
            <a:extLst>
              <a:ext uri="{FF2B5EF4-FFF2-40B4-BE49-F238E27FC236}">
                <a16:creationId xmlns:a16="http://schemas.microsoft.com/office/drawing/2014/main" id="{D5D90F56-CFD2-1A40-B479-B556FC2D370D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525" y="545866"/>
            <a:ext cx="381000" cy="381000"/>
          </a:xfrm>
          <a:prstGeom prst="rect">
            <a:avLst/>
          </a:prstGeom>
        </p:spPr>
      </p:pic>
      <p:pic>
        <p:nvPicPr>
          <p:cNvPr id="25" name="Obraz 24">
            <a:extLst>
              <a:ext uri="{FF2B5EF4-FFF2-40B4-BE49-F238E27FC236}">
                <a16:creationId xmlns:a16="http://schemas.microsoft.com/office/drawing/2014/main" id="{48E96C1A-FA5C-A24F-9872-8608B9B3BC4F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4293" y="1254829"/>
            <a:ext cx="381000" cy="381000"/>
          </a:xfrm>
          <a:prstGeom prst="rect">
            <a:avLst/>
          </a:prstGeom>
        </p:spPr>
      </p:pic>
      <p:pic>
        <p:nvPicPr>
          <p:cNvPr id="27" name="Obraz 26">
            <a:extLst>
              <a:ext uri="{FF2B5EF4-FFF2-40B4-BE49-F238E27FC236}">
                <a16:creationId xmlns:a16="http://schemas.microsoft.com/office/drawing/2014/main" id="{28B2440F-CBE5-784D-ADC8-E797F64F472B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637" y="543567"/>
            <a:ext cx="381000" cy="381000"/>
          </a:xfrm>
          <a:prstGeom prst="rect">
            <a:avLst/>
          </a:prstGeom>
        </p:spPr>
      </p:pic>
      <p:pic>
        <p:nvPicPr>
          <p:cNvPr id="29" name="Obraz 28">
            <a:extLst>
              <a:ext uri="{FF2B5EF4-FFF2-40B4-BE49-F238E27FC236}">
                <a16:creationId xmlns:a16="http://schemas.microsoft.com/office/drawing/2014/main" id="{1C717A0E-10D0-FA43-BF65-49909BDCEAFA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7018" y="535269"/>
            <a:ext cx="381000" cy="381000"/>
          </a:xfrm>
          <a:prstGeom prst="rect">
            <a:avLst/>
          </a:prstGeom>
        </p:spPr>
      </p:pic>
      <p:pic>
        <p:nvPicPr>
          <p:cNvPr id="31" name="Obraz 30">
            <a:extLst>
              <a:ext uri="{FF2B5EF4-FFF2-40B4-BE49-F238E27FC236}">
                <a16:creationId xmlns:a16="http://schemas.microsoft.com/office/drawing/2014/main" id="{A2891D6F-956C-9342-B2BB-C701A5BC5154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2256" y="531095"/>
            <a:ext cx="381000" cy="381000"/>
          </a:xfrm>
          <a:prstGeom prst="rect">
            <a:avLst/>
          </a:prstGeom>
        </p:spPr>
      </p:pic>
      <p:pic>
        <p:nvPicPr>
          <p:cNvPr id="33" name="Obraz 32">
            <a:extLst>
              <a:ext uri="{FF2B5EF4-FFF2-40B4-BE49-F238E27FC236}">
                <a16:creationId xmlns:a16="http://schemas.microsoft.com/office/drawing/2014/main" id="{7DE0C268-A93E-1C47-9AA3-10F1F10D0971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4802" y="1251987"/>
            <a:ext cx="381000" cy="381000"/>
          </a:xfrm>
          <a:prstGeom prst="rect">
            <a:avLst/>
          </a:prstGeom>
        </p:spPr>
      </p:pic>
      <p:pic>
        <p:nvPicPr>
          <p:cNvPr id="35" name="Obraz 34">
            <a:extLst>
              <a:ext uri="{FF2B5EF4-FFF2-40B4-BE49-F238E27FC236}">
                <a16:creationId xmlns:a16="http://schemas.microsoft.com/office/drawing/2014/main" id="{45508241-FE91-D847-8686-4F72BD314220}"/>
              </a:ext>
            </a:extLst>
          </p:cNvPr>
          <p:cNvPicPr>
            <a:picLocks noChangeAspect="1"/>
          </p:cNvPicPr>
          <p:nvPr userDrawn="1"/>
        </p:nvPicPr>
        <p:blipFill>
          <a:blip r:embed="rId16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613" y="1250549"/>
            <a:ext cx="381000" cy="381000"/>
          </a:xfrm>
          <a:prstGeom prst="rect">
            <a:avLst/>
          </a:prstGeom>
        </p:spPr>
      </p:pic>
      <p:pic>
        <p:nvPicPr>
          <p:cNvPr id="37" name="Obraz 36">
            <a:extLst>
              <a:ext uri="{FF2B5EF4-FFF2-40B4-BE49-F238E27FC236}">
                <a16:creationId xmlns:a16="http://schemas.microsoft.com/office/drawing/2014/main" id="{EB9A3203-260A-FA4A-9526-A6276A5756DA}"/>
              </a:ext>
            </a:extLst>
          </p:cNvPr>
          <p:cNvPicPr>
            <a:picLocks noChangeAspect="1"/>
          </p:cNvPicPr>
          <p:nvPr userDrawn="1"/>
        </p:nvPicPr>
        <p:blipFill>
          <a:blip r:embed="rId17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637" y="1250549"/>
            <a:ext cx="381000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60260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owy (krótk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ymbol zastępczy obrazu 16">
            <a:extLst>
              <a:ext uri="{FF2B5EF4-FFF2-40B4-BE49-F238E27FC236}">
                <a16:creationId xmlns:a16="http://schemas.microsoft.com/office/drawing/2014/main" id="{69383BDA-94B1-6FB6-27E3-0CC3DEDF5AF5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6784975" cy="5221288"/>
          </a:xfrm>
          <a:custGeom>
            <a:avLst/>
            <a:gdLst>
              <a:gd name="connsiteX0" fmla="*/ 0 w 6784975"/>
              <a:gd name="connsiteY0" fmla="*/ 0 h 5221288"/>
              <a:gd name="connsiteX1" fmla="*/ 6784975 w 6784975"/>
              <a:gd name="connsiteY1" fmla="*/ 0 h 5221288"/>
              <a:gd name="connsiteX2" fmla="*/ 6784975 w 6784975"/>
              <a:gd name="connsiteY2" fmla="*/ 4500563 h 5221288"/>
              <a:gd name="connsiteX3" fmla="*/ 2825750 w 6784975"/>
              <a:gd name="connsiteY3" fmla="*/ 4500563 h 5221288"/>
              <a:gd name="connsiteX4" fmla="*/ 2825750 w 6784975"/>
              <a:gd name="connsiteY4" fmla="*/ 5221288 h 5221288"/>
              <a:gd name="connsiteX5" fmla="*/ 0 w 6784975"/>
              <a:gd name="connsiteY5" fmla="*/ 5221288 h 5221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784975" h="5221288">
                <a:moveTo>
                  <a:pt x="0" y="0"/>
                </a:moveTo>
                <a:lnTo>
                  <a:pt x="6784975" y="0"/>
                </a:lnTo>
                <a:lnTo>
                  <a:pt x="6784975" y="4500563"/>
                </a:lnTo>
                <a:lnTo>
                  <a:pt x="2825750" y="4500563"/>
                </a:lnTo>
                <a:lnTo>
                  <a:pt x="2825750" y="5221288"/>
                </a:lnTo>
                <a:lnTo>
                  <a:pt x="0" y="522128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 dirty="0"/>
              <a:t>Kliknij ikonę, aby dodać obraz</a:t>
            </a:r>
          </a:p>
        </p:txBody>
      </p:sp>
      <p:sp>
        <p:nvSpPr>
          <p:cNvPr id="13" name="Prostokąt 12">
            <a:extLst>
              <a:ext uri="{FF2B5EF4-FFF2-40B4-BE49-F238E27FC236}">
                <a16:creationId xmlns:a16="http://schemas.microsoft.com/office/drawing/2014/main" id="{38965D1A-9BC8-2AB7-6B73-C2BBDA5D66AA}"/>
              </a:ext>
            </a:extLst>
          </p:cNvPr>
          <p:cNvSpPr/>
          <p:nvPr userDrawn="1"/>
        </p:nvSpPr>
        <p:spPr>
          <a:xfrm>
            <a:off x="2825750" y="4500563"/>
            <a:ext cx="6840538" cy="179963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72808" y="5579563"/>
            <a:ext cx="6133117" cy="648546"/>
          </a:xfrm>
        </p:spPr>
        <p:txBody>
          <a:bodyPr anchor="t" anchorCtr="0">
            <a:normAutofit/>
          </a:bodyPr>
          <a:lstStyle>
            <a:lvl1pPr algn="l">
              <a:lnSpc>
                <a:spcPts val="3500"/>
              </a:lnSpc>
              <a:defRPr sz="28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6444" y="539750"/>
            <a:ext cx="1799844" cy="366725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D857886D-A165-4D54-8DB0-CE6586ECA8EC}" type="datetime1">
              <a:rPr lang="pl-PL" smtClean="0"/>
              <a:t>29.07.2024</a:t>
            </a:fld>
            <a:endParaRPr lang="pl-PL" dirty="0"/>
          </a:p>
        </p:txBody>
      </p:sp>
      <p:pic>
        <p:nvPicPr>
          <p:cNvPr id="8" name="Obraz 7" descr="logo Funduszy Europejskich">
            <a:extLst>
              <a:ext uri="{FF2B5EF4-FFF2-40B4-BE49-F238E27FC236}">
                <a16:creationId xmlns:a16="http://schemas.microsoft.com/office/drawing/2014/main" id="{70B23A41-17AB-76D8-3EFE-38FC22C5B56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000" y="6371047"/>
            <a:ext cx="1621258" cy="949192"/>
          </a:xfrm>
          <a:prstGeom prst="rect">
            <a:avLst/>
          </a:prstGeom>
        </p:spPr>
      </p:pic>
      <p:pic>
        <p:nvPicPr>
          <p:cNvPr id="10" name="Obraz 9" descr="flaga Unii Europejskie z dopiskiem dofinansowane przez Unię Europejską">
            <a:extLst>
              <a:ext uri="{FF2B5EF4-FFF2-40B4-BE49-F238E27FC236}">
                <a16:creationId xmlns:a16="http://schemas.microsoft.com/office/drawing/2014/main" id="{E8AB2AB5-3131-C310-7606-68997985114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2000" y="6371047"/>
            <a:ext cx="2633371" cy="949192"/>
          </a:xfrm>
          <a:prstGeom prst="rect">
            <a:avLst/>
          </a:prstGeom>
        </p:spPr>
      </p:pic>
      <p:pic>
        <p:nvPicPr>
          <p:cNvPr id="12" name="Obraz 11" descr="barwy RP">
            <a:extLst>
              <a:ext uri="{FF2B5EF4-FFF2-40B4-BE49-F238E27FC236}">
                <a16:creationId xmlns:a16="http://schemas.microsoft.com/office/drawing/2014/main" id="{7C93677B-A16E-82CA-7FC4-B6B515160706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2743" y="6370378"/>
            <a:ext cx="2239772" cy="950531"/>
          </a:xfrm>
          <a:prstGeom prst="rect">
            <a:avLst/>
          </a:prstGeom>
        </p:spPr>
      </p:pic>
      <p:pic>
        <p:nvPicPr>
          <p:cNvPr id="18" name="Obraz 17" descr="Obraz zawierający tekst&#10;&#10;Opis wygenerowany automatycznie">
            <a:extLst>
              <a:ext uri="{FF2B5EF4-FFF2-40B4-BE49-F238E27FC236}">
                <a16:creationId xmlns:a16="http://schemas.microsoft.com/office/drawing/2014/main" id="{EB4DB370-BCB9-D1E9-5613-5A9DCA5F3119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5750" y="4500563"/>
            <a:ext cx="3959225" cy="720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3935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92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ostokąt 9">
            <a:extLst>
              <a:ext uri="{FF2B5EF4-FFF2-40B4-BE49-F238E27FC236}">
                <a16:creationId xmlns:a16="http://schemas.microsoft.com/office/drawing/2014/main" id="{0D1F565A-4734-6B49-4F72-233C397DE031}"/>
              </a:ext>
            </a:extLst>
          </p:cNvPr>
          <p:cNvSpPr/>
          <p:nvPr userDrawn="1"/>
        </p:nvSpPr>
        <p:spPr>
          <a:xfrm>
            <a:off x="2825749" y="4500563"/>
            <a:ext cx="7196139" cy="215959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Symbol zastępczy obrazu 8">
            <a:extLst>
              <a:ext uri="{FF2B5EF4-FFF2-40B4-BE49-F238E27FC236}">
                <a16:creationId xmlns:a16="http://schemas.microsoft.com/office/drawing/2014/main" id="{12E8330A-FFD8-2BBA-E745-7200C0738BE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69925" y="0"/>
            <a:ext cx="6835775" cy="4859338"/>
          </a:xfrm>
          <a:custGeom>
            <a:avLst/>
            <a:gdLst>
              <a:gd name="connsiteX0" fmla="*/ 0 w 6835775"/>
              <a:gd name="connsiteY0" fmla="*/ 0 h 4859338"/>
              <a:gd name="connsiteX1" fmla="*/ 6835775 w 6835775"/>
              <a:gd name="connsiteY1" fmla="*/ 0 h 4859338"/>
              <a:gd name="connsiteX2" fmla="*/ 6835775 w 6835775"/>
              <a:gd name="connsiteY2" fmla="*/ 4500563 h 4859338"/>
              <a:gd name="connsiteX3" fmla="*/ 2155824 w 6835775"/>
              <a:gd name="connsiteY3" fmla="*/ 4500563 h 4859338"/>
              <a:gd name="connsiteX4" fmla="*/ 2155824 w 6835775"/>
              <a:gd name="connsiteY4" fmla="*/ 4859338 h 4859338"/>
              <a:gd name="connsiteX5" fmla="*/ 0 w 6835775"/>
              <a:gd name="connsiteY5" fmla="*/ 4859338 h 4859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835775" h="4859338">
                <a:moveTo>
                  <a:pt x="0" y="0"/>
                </a:moveTo>
                <a:lnTo>
                  <a:pt x="6835775" y="0"/>
                </a:lnTo>
                <a:lnTo>
                  <a:pt x="6835775" y="4500563"/>
                </a:lnTo>
                <a:lnTo>
                  <a:pt x="2155824" y="4500563"/>
                </a:lnTo>
                <a:lnTo>
                  <a:pt x="2155824" y="4859338"/>
                </a:lnTo>
                <a:lnTo>
                  <a:pt x="0" y="485933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  <p:sp>
        <p:nvSpPr>
          <p:cNvPr id="5" name="Prostokąt 4">
            <a:extLst>
              <a:ext uri="{FF2B5EF4-FFF2-40B4-BE49-F238E27FC236}">
                <a16:creationId xmlns:a16="http://schemas.microsoft.com/office/drawing/2014/main" id="{7BF7E1EF-0AB1-F3B1-F5CD-6A2AA3056193}"/>
              </a:ext>
            </a:extLst>
          </p:cNvPr>
          <p:cNvSpPr/>
          <p:nvPr userDrawn="1"/>
        </p:nvSpPr>
        <p:spPr>
          <a:xfrm>
            <a:off x="3905250" y="4500562"/>
            <a:ext cx="3600449" cy="359395"/>
          </a:xfrm>
          <a:prstGeom prst="rect">
            <a:avLst/>
          </a:prstGeom>
          <a:solidFill>
            <a:srgbClr val="0052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03E2C530-5988-0861-50D8-1C7FE1662A60}"/>
              </a:ext>
            </a:extLst>
          </p:cNvPr>
          <p:cNvSpPr/>
          <p:nvPr userDrawn="1"/>
        </p:nvSpPr>
        <p:spPr>
          <a:xfrm>
            <a:off x="2825751" y="4500561"/>
            <a:ext cx="1079500" cy="35877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86113" y="5195719"/>
            <a:ext cx="6480176" cy="1320421"/>
          </a:xfrm>
        </p:spPr>
        <p:txBody>
          <a:bodyPr anchor="t" anchorCtr="0">
            <a:normAutofit/>
          </a:bodyPr>
          <a:lstStyle>
            <a:lvl1pPr algn="l">
              <a:lnSpc>
                <a:spcPts val="3500"/>
              </a:lnSpc>
              <a:defRPr sz="28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79016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lajd - tytuł + zawartość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6BE561E-99B3-4335-3AEE-43699306B9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052797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Slajd - tytuł + 2 elementy zawartości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5906" y="1979837"/>
            <a:ext cx="4140000" cy="468001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25906" y="1979613"/>
            <a:ext cx="4140000" cy="468022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41AAA0E-45E9-08FB-9373-71A084B888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34000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lajd - tytuł + zdjęcie + zawartość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5906" y="899836"/>
            <a:ext cx="4320000" cy="1080001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5906" y="1979837"/>
            <a:ext cx="4320382" cy="468000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41AAA0E-45E9-08FB-9373-71A084B888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7" name="Symbol zastępczy obrazu 6">
            <a:extLst>
              <a:ext uri="{FF2B5EF4-FFF2-40B4-BE49-F238E27FC236}">
                <a16:creationId xmlns:a16="http://schemas.microsoft.com/office/drawing/2014/main" id="{E681B9F9-7BA5-2D43-A1BD-8AF5D025063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900113"/>
            <a:ext cx="4986338" cy="5759726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53987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1_Slajd - tytuł + zawartość bez pas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6BE561E-99B3-4335-3AEE-43699306B9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630E28BA-19A4-6182-CE10-65107EDF6B75}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699915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1_Slajd - tytuł + 2 elementy zawartości bez pas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5906" y="1979837"/>
            <a:ext cx="4140000" cy="4680018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25906" y="1979613"/>
            <a:ext cx="4140000" cy="468022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A72189C-757E-47DF-313E-E0F36399C09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E363107C-97A9-9A5D-A2A2-E6ABB7ED4C62}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95970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5525" y="899836"/>
            <a:ext cx="8640381" cy="1080001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5907" y="1979837"/>
            <a:ext cx="8640382" cy="468000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  <a:endParaRPr lang="en-US" dirty="0"/>
          </a:p>
        </p:txBody>
      </p:sp>
      <p:sp>
        <p:nvSpPr>
          <p:cNvPr id="10" name="Prostokąt 9">
            <a:extLst>
              <a:ext uri="{FF2B5EF4-FFF2-40B4-BE49-F238E27FC236}">
                <a16:creationId xmlns:a16="http://schemas.microsoft.com/office/drawing/2014/main" id="{617E16B8-2BD0-D12E-978E-94E428DF9717}"/>
              </a:ext>
            </a:extLst>
          </p:cNvPr>
          <p:cNvSpPr/>
          <p:nvPr userDrawn="1"/>
        </p:nvSpPr>
        <p:spPr>
          <a:xfrm>
            <a:off x="1025870" y="0"/>
            <a:ext cx="1080742" cy="1793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" name="Prostokąt 11">
            <a:extLst>
              <a:ext uri="{FF2B5EF4-FFF2-40B4-BE49-F238E27FC236}">
                <a16:creationId xmlns:a16="http://schemas.microsoft.com/office/drawing/2014/main" id="{662915FD-1FF3-5CF3-5C57-034114B5E6A2}"/>
              </a:ext>
            </a:extLst>
          </p:cNvPr>
          <p:cNvSpPr/>
          <p:nvPr userDrawn="1"/>
        </p:nvSpPr>
        <p:spPr>
          <a:xfrm>
            <a:off x="2106612" y="0"/>
            <a:ext cx="7559293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026AD61-FC69-65FC-05E3-06AA14C893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85200" y="7019837"/>
            <a:ext cx="1080000" cy="180000"/>
          </a:xfrm>
          <a:prstGeom prst="rect">
            <a:avLst/>
          </a:prstGeom>
          <a:noFill/>
        </p:spPr>
        <p:txBody>
          <a:bodyPr vert="horz" lIns="0" tIns="72000" rIns="0" bIns="72000" rtlCol="0" anchor="ctr" anchorCtr="0"/>
          <a:lstStyle>
            <a:lvl1pPr algn="r">
              <a:defRPr sz="10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id="{4C2A84FB-402E-BB6C-632B-D1ADD49B7D8C}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86163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25" r:id="rId2"/>
    <p:sldLayoutId id="2147483720" r:id="rId3"/>
    <p:sldLayoutId id="2147483721" r:id="rId4"/>
    <p:sldLayoutId id="2147483710" r:id="rId5"/>
    <p:sldLayoutId id="2147483712" r:id="rId6"/>
    <p:sldLayoutId id="2147483726" r:id="rId7"/>
    <p:sldLayoutId id="2147483740" r:id="rId8"/>
    <p:sldLayoutId id="2147483723" r:id="rId9"/>
    <p:sldLayoutId id="2147483728" r:id="rId10"/>
  </p:sldLayoutIdLst>
  <p:hf hdr="0" ftr="0"/>
  <p:txStyles>
    <p:titleStyle>
      <a:lvl1pPr algn="l" defTabSz="1007943" rtl="0" eaLnBrk="1" latinLnBrk="0" hangingPunct="1">
        <a:lnSpc>
          <a:spcPts val="3600"/>
        </a:lnSpc>
        <a:spcBef>
          <a:spcPct val="0"/>
        </a:spcBef>
        <a:buNone/>
        <a:defRPr sz="2800" b="1" kern="1200">
          <a:solidFill>
            <a:schemeClr val="tx2"/>
          </a:solidFill>
          <a:latin typeface="Open Sans" pitchFamily="2" charset="0"/>
          <a:ea typeface="Open Sans" pitchFamily="2" charset="0"/>
          <a:cs typeface="Open Sans" pitchFamily="2" charset="0"/>
        </a:defRPr>
      </a:lvl1pPr>
    </p:titleStyle>
    <p:bodyStyle>
      <a:lvl1pPr marL="251986" indent="-251986" algn="l" defTabSz="1007943" rtl="0" eaLnBrk="1" latinLnBrk="0" hangingPunct="1">
        <a:lnSpc>
          <a:spcPts val="2400"/>
        </a:lnSpc>
        <a:spcBef>
          <a:spcPts val="1102"/>
        </a:spcBef>
        <a:buClr>
          <a:schemeClr val="accent1"/>
        </a:buClr>
        <a:buFontTx/>
        <a:buBlip>
          <a:blip r:embed="rId12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1pPr>
      <a:lvl2pPr marL="755957" indent="-251986" algn="l" defTabSz="1007943" rtl="0" eaLnBrk="1" latinLnBrk="0" hangingPunct="1">
        <a:lnSpc>
          <a:spcPts val="2400"/>
        </a:lnSpc>
        <a:spcBef>
          <a:spcPts val="551"/>
        </a:spcBef>
        <a:buFontTx/>
        <a:buBlip>
          <a:blip r:embed="rId13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2pPr>
      <a:lvl3pPr marL="1259929" indent="-251986" algn="l" defTabSz="1007943" rtl="0" eaLnBrk="1" latinLnBrk="0" hangingPunct="1">
        <a:lnSpc>
          <a:spcPts val="2400"/>
        </a:lnSpc>
        <a:spcBef>
          <a:spcPts val="551"/>
        </a:spcBef>
        <a:buFontTx/>
        <a:buBlip>
          <a:blip r:embed="rId14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3pPr>
      <a:lvl4pPr marL="1763900" indent="-251986" algn="l" defTabSz="1007943" rtl="0" eaLnBrk="1" latinLnBrk="0" hangingPunct="1">
        <a:lnSpc>
          <a:spcPts val="2400"/>
        </a:lnSpc>
        <a:spcBef>
          <a:spcPts val="551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4pPr>
      <a:lvl5pPr marL="2267872" indent="-251986" algn="l" defTabSz="1007943" rtl="0" eaLnBrk="1" latinLnBrk="0" hangingPunct="1">
        <a:lnSpc>
          <a:spcPts val="2400"/>
        </a:lnSpc>
        <a:spcBef>
          <a:spcPts val="551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93" userDrawn="1">
          <p15:clr>
            <a:srgbClr val="F26B43"/>
          </p15:clr>
        </p15:guide>
        <p15:guide id="2" pos="419" userDrawn="1">
          <p15:clr>
            <a:srgbClr val="F26B43"/>
          </p15:clr>
        </p15:guide>
        <p15:guide id="3" pos="646" userDrawn="1">
          <p15:clr>
            <a:srgbClr val="F26B43"/>
          </p15:clr>
        </p15:guide>
        <p15:guide id="4" pos="873" userDrawn="1">
          <p15:clr>
            <a:srgbClr val="F26B43"/>
          </p15:clr>
        </p15:guide>
        <p15:guide id="5" pos="1100" userDrawn="1">
          <p15:clr>
            <a:srgbClr val="F26B43"/>
          </p15:clr>
        </p15:guide>
        <p15:guide id="6" pos="1327" userDrawn="1">
          <p15:clr>
            <a:srgbClr val="F26B43"/>
          </p15:clr>
        </p15:guide>
        <p15:guide id="7" pos="1553" userDrawn="1">
          <p15:clr>
            <a:srgbClr val="F26B43"/>
          </p15:clr>
        </p15:guide>
        <p15:guide id="8" pos="1780" userDrawn="1">
          <p15:clr>
            <a:srgbClr val="F26B43"/>
          </p15:clr>
        </p15:guide>
        <p15:guide id="9" pos="2007" userDrawn="1">
          <p15:clr>
            <a:srgbClr val="F26B43"/>
          </p15:clr>
        </p15:guide>
        <p15:guide id="10" pos="2234" userDrawn="1">
          <p15:clr>
            <a:srgbClr val="F26B43"/>
          </p15:clr>
        </p15:guide>
        <p15:guide id="11" pos="2460" userDrawn="1">
          <p15:clr>
            <a:srgbClr val="F26B43"/>
          </p15:clr>
        </p15:guide>
        <p15:guide id="12" pos="2687" userDrawn="1">
          <p15:clr>
            <a:srgbClr val="F26B43"/>
          </p15:clr>
        </p15:guide>
        <p15:guide id="13" pos="2914" userDrawn="1">
          <p15:clr>
            <a:srgbClr val="F26B43"/>
          </p15:clr>
        </p15:guide>
        <p15:guide id="14" pos="3141" userDrawn="1">
          <p15:clr>
            <a:srgbClr val="F26B43"/>
          </p15:clr>
        </p15:guide>
        <p15:guide id="15" pos="3368" userDrawn="1">
          <p15:clr>
            <a:srgbClr val="F26B43"/>
          </p15:clr>
        </p15:guide>
        <p15:guide id="16" pos="3594" userDrawn="1">
          <p15:clr>
            <a:srgbClr val="F26B43"/>
          </p15:clr>
        </p15:guide>
        <p15:guide id="17" pos="3821" userDrawn="1">
          <p15:clr>
            <a:srgbClr val="F26B43"/>
          </p15:clr>
        </p15:guide>
        <p15:guide id="18" pos="4048" userDrawn="1">
          <p15:clr>
            <a:srgbClr val="F26B43"/>
          </p15:clr>
        </p15:guide>
        <p15:guide id="19" pos="4275" userDrawn="1">
          <p15:clr>
            <a:srgbClr val="F26B43"/>
          </p15:clr>
        </p15:guide>
        <p15:guide id="20" pos="4501" userDrawn="1">
          <p15:clr>
            <a:srgbClr val="F26B43"/>
          </p15:clr>
        </p15:guide>
        <p15:guide id="21" pos="4728" userDrawn="1">
          <p15:clr>
            <a:srgbClr val="F26B43"/>
          </p15:clr>
        </p15:guide>
        <p15:guide id="22" pos="4955" userDrawn="1">
          <p15:clr>
            <a:srgbClr val="F26B43"/>
          </p15:clr>
        </p15:guide>
        <p15:guide id="23" pos="5182" userDrawn="1">
          <p15:clr>
            <a:srgbClr val="F26B43"/>
          </p15:clr>
        </p15:guide>
        <p15:guide id="24" pos="5408" userDrawn="1">
          <p15:clr>
            <a:srgbClr val="F26B43"/>
          </p15:clr>
        </p15:guide>
        <p15:guide id="25" pos="5635" userDrawn="1">
          <p15:clr>
            <a:srgbClr val="F26B43"/>
          </p15:clr>
        </p15:guide>
        <p15:guide id="26" pos="5862" userDrawn="1">
          <p15:clr>
            <a:srgbClr val="F26B43"/>
          </p15:clr>
        </p15:guide>
        <p15:guide id="27" pos="6089" userDrawn="1">
          <p15:clr>
            <a:srgbClr val="F26B43"/>
          </p15:clr>
        </p15:guide>
        <p15:guide id="28" pos="6316" userDrawn="1">
          <p15:clr>
            <a:srgbClr val="F26B43"/>
          </p15:clr>
        </p15:guide>
        <p15:guide id="29" pos="6542" userDrawn="1">
          <p15:clr>
            <a:srgbClr val="F26B43"/>
          </p15:clr>
        </p15:guide>
        <p15:guide id="30" orient="horz" pos="113" userDrawn="1">
          <p15:clr>
            <a:srgbClr val="F26B43"/>
          </p15:clr>
        </p15:guide>
        <p15:guide id="31" orient="horz" pos="340" userDrawn="1">
          <p15:clr>
            <a:srgbClr val="F26B43"/>
          </p15:clr>
        </p15:guide>
        <p15:guide id="32" orient="horz" pos="567" userDrawn="1">
          <p15:clr>
            <a:srgbClr val="F26B43"/>
          </p15:clr>
        </p15:guide>
        <p15:guide id="33" orient="horz" pos="794" userDrawn="1">
          <p15:clr>
            <a:srgbClr val="F26B43"/>
          </p15:clr>
        </p15:guide>
        <p15:guide id="34" orient="horz" pos="1020" userDrawn="1">
          <p15:clr>
            <a:srgbClr val="F26B43"/>
          </p15:clr>
        </p15:guide>
        <p15:guide id="35" orient="horz" pos="1247" userDrawn="1">
          <p15:clr>
            <a:srgbClr val="F26B43"/>
          </p15:clr>
        </p15:guide>
        <p15:guide id="36" orient="horz" pos="1474" userDrawn="1">
          <p15:clr>
            <a:srgbClr val="F26B43"/>
          </p15:clr>
        </p15:guide>
        <p15:guide id="37" orient="horz" pos="1701" userDrawn="1">
          <p15:clr>
            <a:srgbClr val="F26B43"/>
          </p15:clr>
        </p15:guide>
        <p15:guide id="38" orient="horz" pos="1927" userDrawn="1">
          <p15:clr>
            <a:srgbClr val="F26B43"/>
          </p15:clr>
        </p15:guide>
        <p15:guide id="39" orient="horz" pos="2154" userDrawn="1">
          <p15:clr>
            <a:srgbClr val="F26B43"/>
          </p15:clr>
        </p15:guide>
        <p15:guide id="40" orient="horz" pos="2381" userDrawn="1">
          <p15:clr>
            <a:srgbClr val="F26B43"/>
          </p15:clr>
        </p15:guide>
        <p15:guide id="41" orient="horz" pos="2608" userDrawn="1">
          <p15:clr>
            <a:srgbClr val="F26B43"/>
          </p15:clr>
        </p15:guide>
        <p15:guide id="42" orient="horz" pos="2835" userDrawn="1">
          <p15:clr>
            <a:srgbClr val="F26B43"/>
          </p15:clr>
        </p15:guide>
        <p15:guide id="43" orient="horz" pos="3061" userDrawn="1">
          <p15:clr>
            <a:srgbClr val="F26B43"/>
          </p15:clr>
        </p15:guide>
        <p15:guide id="44" orient="horz" pos="3288" userDrawn="1">
          <p15:clr>
            <a:srgbClr val="F26B43"/>
          </p15:clr>
        </p15:guide>
        <p15:guide id="45" orient="horz" pos="3515" userDrawn="1">
          <p15:clr>
            <a:srgbClr val="F26B43"/>
          </p15:clr>
        </p15:guide>
        <p15:guide id="46" orient="horz" pos="3742" userDrawn="1">
          <p15:clr>
            <a:srgbClr val="F26B43"/>
          </p15:clr>
        </p15:guide>
        <p15:guide id="47" orient="horz" pos="3968" userDrawn="1">
          <p15:clr>
            <a:srgbClr val="F26B43"/>
          </p15:clr>
        </p15:guide>
        <p15:guide id="48" orient="horz" pos="4195" userDrawn="1">
          <p15:clr>
            <a:srgbClr val="F26B43"/>
          </p15:clr>
        </p15:guide>
        <p15:guide id="49" orient="horz" pos="4422" userDrawn="1">
          <p15:clr>
            <a:srgbClr val="F26B43"/>
          </p15:clr>
        </p15:guide>
        <p15:guide id="50" orient="horz" pos="464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5.xml"/><Relationship Id="rId4" Type="http://schemas.openxmlformats.org/officeDocument/2006/relationships/hyperlink" Target="https://www.gov.pl/web/rodzina/limit-oplaty-za-pobyt-dziecka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5.xml"/><Relationship Id="rId6" Type="http://schemas.openxmlformats.org/officeDocument/2006/relationships/hyperlink" Target="https://uwgdansk.bip.gov.pl/maluch/obowiazki-informacyjne-ostatecznego-odbiorcy-wsparcia.html" TargetMode="External"/><Relationship Id="rId5" Type="http://schemas.openxmlformats.org/officeDocument/2006/relationships/hyperlink" Target="https://www.gov.pl/web/fundusze-regiony/wytyczne-na-lata-2021-2027" TargetMode="External"/><Relationship Id="rId4" Type="http://schemas.openxmlformats.org/officeDocument/2006/relationships/hyperlink" Target="https://www.gov.pl/web/rodzina/maluch-2022-2029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BBC6B03-5F6C-95D7-92CB-3C92ABBC9CAE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385888" y="3070225"/>
            <a:ext cx="7920037" cy="1087438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sz="4400" b="1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AKTYWNY MALUCH 2022-2029</a:t>
            </a:r>
          </a:p>
          <a:p>
            <a:r>
              <a:rPr lang="pl-PL" sz="2400" dirty="0">
                <a:solidFill>
                  <a:schemeClr val="accent4">
                    <a:lumMod val="50000"/>
                  </a:schemeClr>
                </a:solidFill>
              </a:rPr>
              <a:t>Program rozwoju instytucji opieki nad dziećmi </a:t>
            </a:r>
            <a:br>
              <a:rPr lang="pl-PL" sz="2400" dirty="0">
                <a:solidFill>
                  <a:schemeClr val="accent4">
                    <a:lumMod val="50000"/>
                  </a:schemeClr>
                </a:solidFill>
              </a:rPr>
            </a:br>
            <a:r>
              <a:rPr lang="pl-PL" sz="2400" dirty="0">
                <a:solidFill>
                  <a:schemeClr val="accent4">
                    <a:lumMod val="50000"/>
                  </a:schemeClr>
                </a:solidFill>
              </a:rPr>
              <a:t>w wieku do lat 3 </a:t>
            </a:r>
            <a:br>
              <a:rPr lang="pl-PL" dirty="0">
                <a:solidFill>
                  <a:schemeClr val="accent4">
                    <a:lumMod val="50000"/>
                  </a:schemeClr>
                </a:solidFill>
              </a:rPr>
            </a:br>
            <a:r>
              <a:rPr lang="pl-PL" dirty="0">
                <a:solidFill>
                  <a:schemeClr val="accent4">
                    <a:lumMod val="50000"/>
                  </a:schemeClr>
                </a:solidFill>
              </a:rPr>
              <a:t>	</a:t>
            </a:r>
            <a:br>
              <a:rPr lang="pl-PL" sz="140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</a:rPr>
            </a:br>
            <a:r>
              <a:rPr lang="pl-PL" sz="140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</a:rPr>
              <a:t> </a:t>
            </a:r>
            <a:r>
              <a:rPr lang="pl-PL" sz="2000" b="1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</a:rPr>
              <a:t>po zmianach z 25 kwietnia 2024 r.</a:t>
            </a:r>
            <a:endParaRPr lang="pl-PL" sz="2000" dirty="0">
              <a:solidFill>
                <a:schemeClr val="accent4">
                  <a:lumMod val="50000"/>
                </a:schemeClr>
              </a:solidFill>
            </a:endParaRPr>
          </a:p>
          <a:p>
            <a:endParaRPr lang="pl-PL" dirty="0">
              <a:solidFill>
                <a:schemeClr val="bg1"/>
              </a:solidFill>
            </a:endParaRPr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83F8288B-D641-2819-379C-73DAF90138B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7823"/>
          <a:stretch/>
        </p:blipFill>
        <p:spPr>
          <a:xfrm>
            <a:off x="881410" y="6300617"/>
            <a:ext cx="9439696" cy="12193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16822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2">
            <a:extLst>
              <a:ext uri="{FF2B5EF4-FFF2-40B4-BE49-F238E27FC236}">
                <a16:creationId xmlns:a16="http://schemas.microsoft.com/office/drawing/2014/main" id="{69ECC046-CE3E-F3EE-A99E-47C66409F9A5}"/>
              </a:ext>
            </a:extLst>
          </p:cNvPr>
          <p:cNvSpPr txBox="1">
            <a:spLocks/>
          </p:cNvSpPr>
          <p:nvPr/>
        </p:nvSpPr>
        <p:spPr>
          <a:xfrm>
            <a:off x="2048396" y="2077804"/>
            <a:ext cx="8272670" cy="179494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l-PL" dirty="0">
              <a:solidFill>
                <a:schemeClr val="accent4">
                  <a:lumMod val="75000"/>
                </a:schemeClr>
              </a:solidFill>
            </a:endParaRPr>
          </a:p>
          <a:p>
            <a:endParaRPr lang="pl-PL" dirty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3" name="Obraz 2">
            <a:extLst>
              <a:ext uri="{FF2B5EF4-FFF2-40B4-BE49-F238E27FC236}">
                <a16:creationId xmlns:a16="http://schemas.microsoft.com/office/drawing/2014/main" id="{88AFC10A-234C-94B4-DA99-A7E9C0B456B8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9602" y="6525279"/>
            <a:ext cx="5593941" cy="898412"/>
          </a:xfrm>
          <a:prstGeom prst="rect">
            <a:avLst/>
          </a:prstGeom>
        </p:spPr>
      </p:pic>
      <p:pic>
        <p:nvPicPr>
          <p:cNvPr id="5" name="Obraz 4">
            <a:extLst>
              <a:ext uri="{FF2B5EF4-FFF2-40B4-BE49-F238E27FC236}">
                <a16:creationId xmlns:a16="http://schemas.microsoft.com/office/drawing/2014/main" id="{FBCC647B-2401-EEF2-EFA9-026F495E317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03315" y="3353080"/>
            <a:ext cx="8285182" cy="853514"/>
          </a:xfrm>
          <a:prstGeom prst="rect">
            <a:avLst/>
          </a:prstGeom>
        </p:spPr>
      </p:pic>
      <p:sp>
        <p:nvSpPr>
          <p:cNvPr id="13" name="Symbol zastępczy zawartości 2">
            <a:extLst>
              <a:ext uri="{FF2B5EF4-FFF2-40B4-BE49-F238E27FC236}">
                <a16:creationId xmlns:a16="http://schemas.microsoft.com/office/drawing/2014/main" id="{6128EA15-EDC0-4252-E114-580668E35E4B}"/>
              </a:ext>
            </a:extLst>
          </p:cNvPr>
          <p:cNvSpPr txBox="1">
            <a:spLocks/>
          </p:cNvSpPr>
          <p:nvPr/>
        </p:nvSpPr>
        <p:spPr>
          <a:xfrm>
            <a:off x="2048396" y="2077804"/>
            <a:ext cx="8272670" cy="179494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l-PL" dirty="0">
              <a:solidFill>
                <a:schemeClr val="accent4">
                  <a:lumMod val="75000"/>
                </a:schemeClr>
              </a:solidFill>
            </a:endParaRPr>
          </a:p>
          <a:p>
            <a:endParaRPr lang="pl-PL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4" name="Symbol zastępczy zawartości 2">
            <a:extLst>
              <a:ext uri="{FF2B5EF4-FFF2-40B4-BE49-F238E27FC236}">
                <a16:creationId xmlns:a16="http://schemas.microsoft.com/office/drawing/2014/main" id="{0BD0D977-6BCA-A47D-04B9-03B71DA117BF}"/>
              </a:ext>
            </a:extLst>
          </p:cNvPr>
          <p:cNvSpPr txBox="1">
            <a:spLocks/>
          </p:cNvSpPr>
          <p:nvPr/>
        </p:nvSpPr>
        <p:spPr>
          <a:xfrm>
            <a:off x="2048396" y="2077804"/>
            <a:ext cx="8272670" cy="179494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l-PL" dirty="0">
              <a:solidFill>
                <a:schemeClr val="accent4">
                  <a:lumMod val="75000"/>
                </a:schemeClr>
              </a:solidFill>
            </a:endParaRPr>
          </a:p>
          <a:p>
            <a:endParaRPr lang="pl-PL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6" name="Symbol zastępczy zawartości 2">
            <a:extLst>
              <a:ext uri="{FF2B5EF4-FFF2-40B4-BE49-F238E27FC236}">
                <a16:creationId xmlns:a16="http://schemas.microsoft.com/office/drawing/2014/main" id="{40F4AD86-9071-BD10-BE1E-AE1E2819523A}"/>
              </a:ext>
            </a:extLst>
          </p:cNvPr>
          <p:cNvSpPr txBox="1">
            <a:spLocks/>
          </p:cNvSpPr>
          <p:nvPr/>
        </p:nvSpPr>
        <p:spPr>
          <a:xfrm>
            <a:off x="2048396" y="2077804"/>
            <a:ext cx="8272670" cy="179494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l-PL" dirty="0">
              <a:solidFill>
                <a:schemeClr val="accent4">
                  <a:lumMod val="75000"/>
                </a:schemeClr>
              </a:solidFill>
            </a:endParaRPr>
          </a:p>
          <a:p>
            <a:endParaRPr lang="pl-PL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7" name="Freeform 28">
            <a:extLst>
              <a:ext uri="{FF2B5EF4-FFF2-40B4-BE49-F238E27FC236}">
                <a16:creationId xmlns:a16="http://schemas.microsoft.com/office/drawing/2014/main" id="{3E1FB9CC-8C9E-C03C-D13A-96B0F89579DB}"/>
              </a:ext>
            </a:extLst>
          </p:cNvPr>
          <p:cNvSpPr>
            <a:spLocks/>
          </p:cNvSpPr>
          <p:nvPr/>
        </p:nvSpPr>
        <p:spPr bwMode="auto">
          <a:xfrm>
            <a:off x="12867042" y="115584"/>
            <a:ext cx="303061" cy="7801"/>
          </a:xfrm>
          <a:custGeom>
            <a:avLst/>
            <a:gdLst>
              <a:gd name="T0" fmla="*/ 115 w 115"/>
              <a:gd name="T1" fmla="*/ 2 h 2"/>
              <a:gd name="T2" fmla="*/ 0 w 115"/>
              <a:gd name="T3" fmla="*/ 2 h 2"/>
              <a:gd name="T4" fmla="*/ 115 w 115"/>
              <a:gd name="T5" fmla="*/ 2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5" h="2">
                <a:moveTo>
                  <a:pt x="115" y="2"/>
                </a:moveTo>
                <a:cubicBezTo>
                  <a:pt x="0" y="2"/>
                  <a:pt x="0" y="2"/>
                  <a:pt x="0" y="2"/>
                </a:cubicBezTo>
                <a:cubicBezTo>
                  <a:pt x="73" y="0"/>
                  <a:pt x="115" y="2"/>
                  <a:pt x="115" y="2"/>
                </a:cubicBezTo>
                <a:close/>
              </a:path>
            </a:pathLst>
          </a:custGeom>
          <a:solidFill>
            <a:srgbClr val="190E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9" name="TextBox 2">
            <a:extLst>
              <a:ext uri="{FF2B5EF4-FFF2-40B4-BE49-F238E27FC236}">
                <a16:creationId xmlns:a16="http://schemas.microsoft.com/office/drawing/2014/main" id="{F774CF37-8461-635A-0678-537203E46A03}"/>
              </a:ext>
            </a:extLst>
          </p:cNvPr>
          <p:cNvSpPr txBox="1"/>
          <p:nvPr/>
        </p:nvSpPr>
        <p:spPr>
          <a:xfrm>
            <a:off x="1049911" y="483040"/>
            <a:ext cx="8713322" cy="608829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>
            <a:defPPr>
              <a:defRPr lang="en-US"/>
            </a:defPPr>
            <a:lvl1pPr>
              <a:lnSpc>
                <a:spcPts val="4000"/>
              </a:lnSpc>
              <a:defRPr sz="3600" b="1">
                <a:solidFill>
                  <a:srgbClr val="002060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pl-PL" sz="3200" b="1" dirty="0">
                <a:solidFill>
                  <a:schemeClr val="accent4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AKTYWNY MALUCH 2022-2029 </a:t>
            </a:r>
          </a:p>
          <a:p>
            <a:pPr algn="ctr">
              <a:lnSpc>
                <a:spcPct val="100000"/>
              </a:lnSpc>
            </a:pPr>
            <a:r>
              <a:rPr lang="pl-PL" sz="2400" b="1" dirty="0">
                <a:solidFill>
                  <a:schemeClr val="accent4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najważniejsze zmiany po 24 kwietnia 2024</a:t>
            </a:r>
            <a:br>
              <a:rPr lang="pl-PL" sz="3200" b="1" dirty="0">
                <a:solidFill>
                  <a:schemeClr val="accent4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pl-PL" sz="3200" b="1" dirty="0">
                <a:solidFill>
                  <a:schemeClr val="accent4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br>
              <a:rPr lang="pl-PL" sz="3200" b="1" dirty="0">
                <a:solidFill>
                  <a:schemeClr val="accent4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br>
              <a:rPr lang="pl-PL" sz="3200" b="1" dirty="0">
                <a:solidFill>
                  <a:schemeClr val="accent4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endParaRPr lang="en-US" sz="2000" b="1" dirty="0">
              <a:solidFill>
                <a:schemeClr val="accent4">
                  <a:lumMod val="75000"/>
                </a:scheme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8" name="Freeform 28">
            <a:extLst>
              <a:ext uri="{FF2B5EF4-FFF2-40B4-BE49-F238E27FC236}">
                <a16:creationId xmlns:a16="http://schemas.microsoft.com/office/drawing/2014/main" id="{E96E7C68-BCE6-FD1E-16D8-0BC40C90EA75}"/>
              </a:ext>
            </a:extLst>
          </p:cNvPr>
          <p:cNvSpPr>
            <a:spLocks/>
          </p:cNvSpPr>
          <p:nvPr/>
        </p:nvSpPr>
        <p:spPr bwMode="auto">
          <a:xfrm>
            <a:off x="12867042" y="115584"/>
            <a:ext cx="303061" cy="7801"/>
          </a:xfrm>
          <a:custGeom>
            <a:avLst/>
            <a:gdLst>
              <a:gd name="T0" fmla="*/ 115 w 115"/>
              <a:gd name="T1" fmla="*/ 2 h 2"/>
              <a:gd name="T2" fmla="*/ 0 w 115"/>
              <a:gd name="T3" fmla="*/ 2 h 2"/>
              <a:gd name="T4" fmla="*/ 115 w 115"/>
              <a:gd name="T5" fmla="*/ 2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5" h="2">
                <a:moveTo>
                  <a:pt x="115" y="2"/>
                </a:moveTo>
                <a:cubicBezTo>
                  <a:pt x="0" y="2"/>
                  <a:pt x="0" y="2"/>
                  <a:pt x="0" y="2"/>
                </a:cubicBezTo>
                <a:cubicBezTo>
                  <a:pt x="73" y="0"/>
                  <a:pt x="115" y="2"/>
                  <a:pt x="115" y="2"/>
                </a:cubicBezTo>
                <a:close/>
              </a:path>
            </a:pathLst>
          </a:custGeom>
          <a:solidFill>
            <a:srgbClr val="190E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1" name="Rectangle: Rounded Corners 82">
            <a:extLst>
              <a:ext uri="{FF2B5EF4-FFF2-40B4-BE49-F238E27FC236}">
                <a16:creationId xmlns:a16="http://schemas.microsoft.com/office/drawing/2014/main" id="{A11E8DDB-10BE-4BEB-E17C-D2AC0AA808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203315" y="1907710"/>
            <a:ext cx="7915158" cy="459435"/>
          </a:xfrm>
          <a:prstGeom prst="roundRect">
            <a:avLst>
              <a:gd name="adj" fmla="val 50000"/>
            </a:avLst>
          </a:prstGeom>
          <a:solidFill>
            <a:schemeClr val="bg1">
              <a:lumMod val="85000"/>
            </a:schemeClr>
          </a:solidFill>
          <a:ln w="12700" cap="flat">
            <a:noFill/>
            <a:prstDash val="solid"/>
            <a:miter lim="800000"/>
            <a:headEnd/>
            <a:tailEnd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l-PL" sz="2000" b="1" dirty="0">
                <a:solidFill>
                  <a:schemeClr val="accent4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ZWIĘKSZENIE DOFINANSOWANIA dla </a:t>
            </a:r>
            <a:r>
              <a:rPr lang="pl-PL" sz="2000" b="1" dirty="0" err="1">
                <a:solidFill>
                  <a:schemeClr val="accent4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jst</a:t>
            </a:r>
            <a:endParaRPr lang="pl-PL" sz="2000" b="1" dirty="0">
              <a:solidFill>
                <a:schemeClr val="accent4">
                  <a:lumMod val="75000"/>
                </a:scheme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6" name="pole tekstowe 15">
            <a:extLst>
              <a:ext uri="{FF2B5EF4-FFF2-40B4-BE49-F238E27FC236}">
                <a16:creationId xmlns:a16="http://schemas.microsoft.com/office/drawing/2014/main" id="{ED6A6C5E-4F82-0A6B-3CDF-2758608F723F}"/>
              </a:ext>
            </a:extLst>
          </p:cNvPr>
          <p:cNvSpPr txBox="1"/>
          <p:nvPr/>
        </p:nvSpPr>
        <p:spPr>
          <a:xfrm>
            <a:off x="727185" y="3353080"/>
            <a:ext cx="9237442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l-PL" dirty="0">
                <a:solidFill>
                  <a:schemeClr val="accent4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Dla jednostek samorządu terytorialnego </a:t>
            </a:r>
            <a:r>
              <a:rPr lang="pl-PL" b="1" dirty="0">
                <a:solidFill>
                  <a:schemeClr val="accent4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(JST)</a:t>
            </a:r>
            <a:r>
              <a:rPr lang="pl-PL" dirty="0">
                <a:solidFill>
                  <a:schemeClr val="accent4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zwiększono o 21 666 zł wysokość dofinansowania na utworzenie jednego miejsca opieki ze środków z KPO, tj. z 35 862 zł bez VAT na jedno tworzone miejsce </a:t>
            </a:r>
            <a:r>
              <a:rPr lang="pl-PL" b="1" dirty="0">
                <a:solidFill>
                  <a:schemeClr val="accent4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w żłobku lub klubie dziecięcym </a:t>
            </a:r>
            <a:r>
              <a:rPr lang="pl-PL" dirty="0">
                <a:solidFill>
                  <a:schemeClr val="accent4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na </a:t>
            </a:r>
            <a:br>
              <a:rPr lang="pl-PL" dirty="0">
                <a:solidFill>
                  <a:schemeClr val="accent4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pl-PL" b="1" dirty="0">
                <a:solidFill>
                  <a:schemeClr val="accent4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57 528 zł bez VAT.</a:t>
            </a:r>
          </a:p>
        </p:txBody>
      </p:sp>
    </p:spTree>
    <p:extLst>
      <p:ext uri="{BB962C8B-B14F-4D97-AF65-F5344CB8AC3E}">
        <p14:creationId xmlns:p14="http://schemas.microsoft.com/office/powerpoint/2010/main" val="23312733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2">
            <a:extLst>
              <a:ext uri="{FF2B5EF4-FFF2-40B4-BE49-F238E27FC236}">
                <a16:creationId xmlns:a16="http://schemas.microsoft.com/office/drawing/2014/main" id="{69ECC046-CE3E-F3EE-A99E-47C66409F9A5}"/>
              </a:ext>
            </a:extLst>
          </p:cNvPr>
          <p:cNvSpPr txBox="1">
            <a:spLocks/>
          </p:cNvSpPr>
          <p:nvPr/>
        </p:nvSpPr>
        <p:spPr>
          <a:xfrm>
            <a:off x="2048396" y="2077804"/>
            <a:ext cx="8272670" cy="179494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l-PL" dirty="0">
              <a:solidFill>
                <a:schemeClr val="accent4">
                  <a:lumMod val="75000"/>
                </a:schemeClr>
              </a:solidFill>
            </a:endParaRPr>
          </a:p>
          <a:p>
            <a:endParaRPr lang="pl-PL" dirty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3" name="Obraz 2">
            <a:extLst>
              <a:ext uri="{FF2B5EF4-FFF2-40B4-BE49-F238E27FC236}">
                <a16:creationId xmlns:a16="http://schemas.microsoft.com/office/drawing/2014/main" id="{88AFC10A-234C-94B4-DA99-A7E9C0B456B8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9602" y="6525279"/>
            <a:ext cx="5593941" cy="898412"/>
          </a:xfrm>
          <a:prstGeom prst="rect">
            <a:avLst/>
          </a:prstGeom>
        </p:spPr>
      </p:pic>
      <p:pic>
        <p:nvPicPr>
          <p:cNvPr id="5" name="Obraz 4">
            <a:extLst>
              <a:ext uri="{FF2B5EF4-FFF2-40B4-BE49-F238E27FC236}">
                <a16:creationId xmlns:a16="http://schemas.microsoft.com/office/drawing/2014/main" id="{FBCC647B-2401-EEF2-EFA9-026F495E317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03315" y="3353080"/>
            <a:ext cx="8285182" cy="853514"/>
          </a:xfrm>
          <a:prstGeom prst="rect">
            <a:avLst/>
          </a:prstGeom>
        </p:spPr>
      </p:pic>
      <p:sp>
        <p:nvSpPr>
          <p:cNvPr id="13" name="Symbol zastępczy zawartości 2">
            <a:extLst>
              <a:ext uri="{FF2B5EF4-FFF2-40B4-BE49-F238E27FC236}">
                <a16:creationId xmlns:a16="http://schemas.microsoft.com/office/drawing/2014/main" id="{6128EA15-EDC0-4252-E114-580668E35E4B}"/>
              </a:ext>
            </a:extLst>
          </p:cNvPr>
          <p:cNvSpPr txBox="1">
            <a:spLocks/>
          </p:cNvSpPr>
          <p:nvPr/>
        </p:nvSpPr>
        <p:spPr>
          <a:xfrm>
            <a:off x="2048396" y="2077804"/>
            <a:ext cx="8272670" cy="179494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l-PL" dirty="0">
              <a:solidFill>
                <a:schemeClr val="accent4">
                  <a:lumMod val="75000"/>
                </a:schemeClr>
              </a:solidFill>
            </a:endParaRPr>
          </a:p>
          <a:p>
            <a:endParaRPr lang="pl-PL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4" name="Symbol zastępczy zawartości 2">
            <a:extLst>
              <a:ext uri="{FF2B5EF4-FFF2-40B4-BE49-F238E27FC236}">
                <a16:creationId xmlns:a16="http://schemas.microsoft.com/office/drawing/2014/main" id="{0BD0D977-6BCA-A47D-04B9-03B71DA117BF}"/>
              </a:ext>
            </a:extLst>
          </p:cNvPr>
          <p:cNvSpPr txBox="1">
            <a:spLocks/>
          </p:cNvSpPr>
          <p:nvPr/>
        </p:nvSpPr>
        <p:spPr>
          <a:xfrm>
            <a:off x="2048396" y="2077804"/>
            <a:ext cx="8272670" cy="179494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l-PL" dirty="0">
              <a:solidFill>
                <a:schemeClr val="accent4">
                  <a:lumMod val="75000"/>
                </a:schemeClr>
              </a:solidFill>
            </a:endParaRPr>
          </a:p>
          <a:p>
            <a:endParaRPr lang="pl-PL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6" name="Symbol zastępczy zawartości 2">
            <a:extLst>
              <a:ext uri="{FF2B5EF4-FFF2-40B4-BE49-F238E27FC236}">
                <a16:creationId xmlns:a16="http://schemas.microsoft.com/office/drawing/2014/main" id="{40F4AD86-9071-BD10-BE1E-AE1E2819523A}"/>
              </a:ext>
            </a:extLst>
          </p:cNvPr>
          <p:cNvSpPr txBox="1">
            <a:spLocks/>
          </p:cNvSpPr>
          <p:nvPr/>
        </p:nvSpPr>
        <p:spPr>
          <a:xfrm>
            <a:off x="2048396" y="2077804"/>
            <a:ext cx="8272670" cy="179494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l-PL" dirty="0">
              <a:solidFill>
                <a:schemeClr val="accent4">
                  <a:lumMod val="75000"/>
                </a:schemeClr>
              </a:solidFill>
            </a:endParaRPr>
          </a:p>
          <a:p>
            <a:endParaRPr lang="pl-PL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7" name="Freeform 28">
            <a:extLst>
              <a:ext uri="{FF2B5EF4-FFF2-40B4-BE49-F238E27FC236}">
                <a16:creationId xmlns:a16="http://schemas.microsoft.com/office/drawing/2014/main" id="{3E1FB9CC-8C9E-C03C-D13A-96B0F89579DB}"/>
              </a:ext>
            </a:extLst>
          </p:cNvPr>
          <p:cNvSpPr>
            <a:spLocks/>
          </p:cNvSpPr>
          <p:nvPr/>
        </p:nvSpPr>
        <p:spPr bwMode="auto">
          <a:xfrm>
            <a:off x="12867042" y="115584"/>
            <a:ext cx="303061" cy="7801"/>
          </a:xfrm>
          <a:custGeom>
            <a:avLst/>
            <a:gdLst>
              <a:gd name="T0" fmla="*/ 115 w 115"/>
              <a:gd name="T1" fmla="*/ 2 h 2"/>
              <a:gd name="T2" fmla="*/ 0 w 115"/>
              <a:gd name="T3" fmla="*/ 2 h 2"/>
              <a:gd name="T4" fmla="*/ 115 w 115"/>
              <a:gd name="T5" fmla="*/ 2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5" h="2">
                <a:moveTo>
                  <a:pt x="115" y="2"/>
                </a:moveTo>
                <a:cubicBezTo>
                  <a:pt x="0" y="2"/>
                  <a:pt x="0" y="2"/>
                  <a:pt x="0" y="2"/>
                </a:cubicBezTo>
                <a:cubicBezTo>
                  <a:pt x="73" y="0"/>
                  <a:pt x="115" y="2"/>
                  <a:pt x="115" y="2"/>
                </a:cubicBezTo>
                <a:close/>
              </a:path>
            </a:pathLst>
          </a:custGeom>
          <a:solidFill>
            <a:srgbClr val="190E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8" name="Freeform 28">
            <a:extLst>
              <a:ext uri="{FF2B5EF4-FFF2-40B4-BE49-F238E27FC236}">
                <a16:creationId xmlns:a16="http://schemas.microsoft.com/office/drawing/2014/main" id="{E96E7C68-BCE6-FD1E-16D8-0BC40C90EA75}"/>
              </a:ext>
            </a:extLst>
          </p:cNvPr>
          <p:cNvSpPr>
            <a:spLocks/>
          </p:cNvSpPr>
          <p:nvPr/>
        </p:nvSpPr>
        <p:spPr bwMode="auto">
          <a:xfrm>
            <a:off x="12867042" y="115584"/>
            <a:ext cx="303061" cy="7801"/>
          </a:xfrm>
          <a:custGeom>
            <a:avLst/>
            <a:gdLst>
              <a:gd name="T0" fmla="*/ 115 w 115"/>
              <a:gd name="T1" fmla="*/ 2 h 2"/>
              <a:gd name="T2" fmla="*/ 0 w 115"/>
              <a:gd name="T3" fmla="*/ 2 h 2"/>
              <a:gd name="T4" fmla="*/ 115 w 115"/>
              <a:gd name="T5" fmla="*/ 2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5" h="2">
                <a:moveTo>
                  <a:pt x="115" y="2"/>
                </a:moveTo>
                <a:cubicBezTo>
                  <a:pt x="0" y="2"/>
                  <a:pt x="0" y="2"/>
                  <a:pt x="0" y="2"/>
                </a:cubicBezTo>
                <a:cubicBezTo>
                  <a:pt x="73" y="0"/>
                  <a:pt x="115" y="2"/>
                  <a:pt x="115" y="2"/>
                </a:cubicBezTo>
                <a:close/>
              </a:path>
            </a:pathLst>
          </a:custGeom>
          <a:solidFill>
            <a:srgbClr val="190E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1" name="Rectangle: Rounded Corners 82">
            <a:extLst>
              <a:ext uri="{FF2B5EF4-FFF2-40B4-BE49-F238E27FC236}">
                <a16:creationId xmlns:a16="http://schemas.microsoft.com/office/drawing/2014/main" id="{A11E8DDB-10BE-4BEB-E17C-D2AC0AA808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237780" y="1749470"/>
            <a:ext cx="7915158" cy="459435"/>
          </a:xfrm>
          <a:prstGeom prst="roundRect">
            <a:avLst>
              <a:gd name="adj" fmla="val 50000"/>
            </a:avLst>
          </a:prstGeom>
          <a:solidFill>
            <a:schemeClr val="bg1">
              <a:lumMod val="85000"/>
            </a:schemeClr>
          </a:solidFill>
          <a:ln w="12700" cap="flat">
            <a:noFill/>
            <a:prstDash val="solid"/>
            <a:miter lim="800000"/>
            <a:headEnd/>
            <a:tailEnd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l-PL" sz="2000" b="1" dirty="0">
                <a:solidFill>
                  <a:schemeClr val="accent4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OBSADZENIE MIEJSC </a:t>
            </a:r>
          </a:p>
        </p:txBody>
      </p:sp>
      <p:sp>
        <p:nvSpPr>
          <p:cNvPr id="10" name="pole tekstowe 9">
            <a:extLst>
              <a:ext uri="{FF2B5EF4-FFF2-40B4-BE49-F238E27FC236}">
                <a16:creationId xmlns:a16="http://schemas.microsoft.com/office/drawing/2014/main" id="{9CC0F3BF-AB6D-67B2-E38F-6B2E82BC48DF}"/>
              </a:ext>
            </a:extLst>
          </p:cNvPr>
          <p:cNvSpPr txBox="1"/>
          <p:nvPr/>
        </p:nvSpPr>
        <p:spPr>
          <a:xfrm>
            <a:off x="436300" y="2534112"/>
            <a:ext cx="9518118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pl-PL" sz="1400" dirty="0">
                <a:solidFill>
                  <a:schemeClr val="accent2">
                    <a:lumMod val="25000"/>
                  </a:schemeClr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W przypadku nieosiągnięcia wskaźnika obsadzenia miejsc opieki na wymaganym minimalnym poziomie 80%, wojewoda otrzymał możliwość odstąpienia od dochodzenia zwrotu środków na tworzenie w przypadku środków </a:t>
            </a:r>
            <a:br>
              <a:rPr lang="pl-PL" sz="1400" dirty="0">
                <a:solidFill>
                  <a:schemeClr val="accent2">
                    <a:lumMod val="25000"/>
                  </a:schemeClr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</a:br>
            <a:r>
              <a:rPr lang="pl-PL" sz="1400" dirty="0">
                <a:solidFill>
                  <a:schemeClr val="accent2">
                    <a:lumMod val="25000"/>
                  </a:schemeClr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z KPO, jeśli podmiot udowodni, że nieosiągnięcie wymaganego obsadzenia było spowodowane obiektywnymi okolicznościami – pkt. 4.3. Programu (w przypadku FERS – działanie siły wyższej),</a:t>
            </a:r>
          </a:p>
          <a:p>
            <a:pPr algn="just"/>
            <a:endParaRPr lang="pl-PL" sz="1400" dirty="0">
              <a:solidFill>
                <a:schemeClr val="accent2">
                  <a:lumMod val="25000"/>
                </a:schemeClr>
              </a:solidFill>
              <a:latin typeface="Segoe UI" panose="020B0502040204020203" pitchFamily="34" charset="0"/>
              <a:ea typeface="Calibri" panose="020F0502020204030204" pitchFamily="34" charset="0"/>
              <a:cs typeface="Segoe UI" panose="020B0502040204020203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pl-PL" sz="1400" dirty="0">
                <a:solidFill>
                  <a:schemeClr val="accent2">
                    <a:lumMod val="25000"/>
                  </a:schemeClr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Dodanie zasady (pkt. 4.3.4.1), która stanowi, że dofinansowanie do funkcjonowania na utworzone w ramach Programu miejsca opieki nieobsadzone powyżej minimalnego wymaganego progu 80%, będzie przyznane, </a:t>
            </a:r>
            <a:br>
              <a:rPr lang="pl-PL" sz="1400" dirty="0">
                <a:solidFill>
                  <a:schemeClr val="accent2">
                    <a:lumMod val="25000"/>
                  </a:schemeClr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</a:br>
            <a:r>
              <a:rPr lang="pl-PL" sz="1400" dirty="0">
                <a:solidFill>
                  <a:schemeClr val="accent2">
                    <a:lumMod val="25000"/>
                  </a:schemeClr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jeśli w przypadku tych nieobsadzonych miejsc opieki, podmiot zapewni dostępność usługi opiekuńczej poprzez:</a:t>
            </a:r>
          </a:p>
          <a:p>
            <a:pPr marL="628650" lvl="1" indent="-171450" algn="just">
              <a:buFont typeface="Wingdings" panose="05000000000000000000" pitchFamily="2" charset="2"/>
              <a:buChar char="ü"/>
            </a:pPr>
            <a:r>
              <a:rPr lang="pl-PL" sz="1400" dirty="0">
                <a:solidFill>
                  <a:schemeClr val="accent2">
                    <a:lumMod val="25000"/>
                  </a:schemeClr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gotowość do przyjęcia dzieci (na przykład placówka pozostaje czynna, jest zatrudniony personel, prowadzona jest rekrutacja na nieobsadzone miejsca według obniżonej opłaty),</a:t>
            </a:r>
          </a:p>
          <a:p>
            <a:pPr marL="628650" lvl="1" indent="-171450" algn="just">
              <a:buFont typeface="Wingdings" panose="05000000000000000000" pitchFamily="2" charset="2"/>
              <a:buChar char="ü"/>
            </a:pPr>
            <a:r>
              <a:rPr lang="pl-PL" sz="1400" dirty="0">
                <a:solidFill>
                  <a:schemeClr val="accent2">
                    <a:lumMod val="25000"/>
                  </a:schemeClr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spełnienie innych warunków kwalifikowalności przewidzianych w Programie dla okresu funkcjonowania,</a:t>
            </a:r>
          </a:p>
          <a:p>
            <a:pPr lvl="1" algn="just"/>
            <a:endParaRPr lang="pl-PL" sz="1400" dirty="0">
              <a:solidFill>
                <a:schemeClr val="accent2">
                  <a:lumMod val="25000"/>
                </a:schemeClr>
              </a:solidFill>
              <a:latin typeface="Segoe UI" panose="020B0502040204020203" pitchFamily="34" charset="0"/>
              <a:ea typeface="Calibri" panose="020F0502020204030204" pitchFamily="34" charset="0"/>
              <a:cs typeface="Segoe UI" panose="020B0502040204020203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pl-PL" sz="1400" dirty="0">
                <a:solidFill>
                  <a:schemeClr val="accent2">
                    <a:lumMod val="25000"/>
                  </a:schemeClr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Wprowadzenie wykładni „miesiąca” jako okresu, za który przysługuje dofinansowanie do funkcjonowania oraz okresu podlegającego wskaźnikowaniu. Jeśli podmiot rozpocznie funkcjonowanie w trakcie trwania miesiąca, ale będzie świadczył opiekę do 10 godzin dziennie oraz w żaden inny sposób nie ograniczy prawa rodzica w dostępie do usługi opiekuńczej, wówczas taki miesiąc traktuje się jako pełny miesięczny okres funkcjonowania</a:t>
            </a:r>
            <a:r>
              <a:rPr lang="pl-PL" sz="1400" dirty="0">
                <a:solidFill>
                  <a:schemeClr val="accent4">
                    <a:lumMod val="75000"/>
                  </a:schemeClr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.</a:t>
            </a:r>
          </a:p>
        </p:txBody>
      </p:sp>
      <p:sp>
        <p:nvSpPr>
          <p:cNvPr id="12" name="TextBox 2">
            <a:extLst>
              <a:ext uri="{FF2B5EF4-FFF2-40B4-BE49-F238E27FC236}">
                <a16:creationId xmlns:a16="http://schemas.microsoft.com/office/drawing/2014/main" id="{F752FC05-FB5D-F9B1-EF48-0CE663ADD5CC}"/>
              </a:ext>
            </a:extLst>
          </p:cNvPr>
          <p:cNvSpPr txBox="1"/>
          <p:nvPr/>
        </p:nvSpPr>
        <p:spPr>
          <a:xfrm>
            <a:off x="1049911" y="483040"/>
            <a:ext cx="8713322" cy="608829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>
            <a:defPPr>
              <a:defRPr lang="en-US"/>
            </a:defPPr>
            <a:lvl1pPr>
              <a:lnSpc>
                <a:spcPts val="4000"/>
              </a:lnSpc>
              <a:defRPr sz="3600" b="1">
                <a:solidFill>
                  <a:srgbClr val="002060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pl-PL" sz="3200" b="1" dirty="0">
                <a:solidFill>
                  <a:schemeClr val="accent4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AKTYWNY MALUCH 2022-2029 </a:t>
            </a:r>
          </a:p>
          <a:p>
            <a:pPr algn="ctr">
              <a:lnSpc>
                <a:spcPct val="100000"/>
              </a:lnSpc>
            </a:pPr>
            <a:r>
              <a:rPr lang="pl-PL" sz="2400" b="1" dirty="0">
                <a:solidFill>
                  <a:schemeClr val="accent4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najważniejsze zmiany po 24 kwietnia 2024</a:t>
            </a:r>
            <a:br>
              <a:rPr lang="pl-PL" sz="3200" b="1" dirty="0">
                <a:solidFill>
                  <a:schemeClr val="accent4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pl-PL" sz="3200" b="1" dirty="0">
                <a:solidFill>
                  <a:schemeClr val="accent4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br>
              <a:rPr lang="pl-PL" sz="3200" b="1" dirty="0">
                <a:solidFill>
                  <a:schemeClr val="accent4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br>
              <a:rPr lang="pl-PL" sz="3200" b="1" dirty="0">
                <a:solidFill>
                  <a:schemeClr val="accent4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endParaRPr lang="en-US" sz="2000" b="1" dirty="0">
              <a:solidFill>
                <a:schemeClr val="accent4">
                  <a:lumMod val="75000"/>
                </a:scheme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34933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2">
            <a:extLst>
              <a:ext uri="{FF2B5EF4-FFF2-40B4-BE49-F238E27FC236}">
                <a16:creationId xmlns:a16="http://schemas.microsoft.com/office/drawing/2014/main" id="{69ECC046-CE3E-F3EE-A99E-47C66409F9A5}"/>
              </a:ext>
            </a:extLst>
          </p:cNvPr>
          <p:cNvSpPr txBox="1">
            <a:spLocks/>
          </p:cNvSpPr>
          <p:nvPr/>
        </p:nvSpPr>
        <p:spPr>
          <a:xfrm>
            <a:off x="2048396" y="2077804"/>
            <a:ext cx="8272670" cy="179494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l-PL" dirty="0">
              <a:solidFill>
                <a:schemeClr val="accent4">
                  <a:lumMod val="75000"/>
                </a:schemeClr>
              </a:solidFill>
            </a:endParaRPr>
          </a:p>
          <a:p>
            <a:endParaRPr lang="pl-PL" dirty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3" name="Obraz 2">
            <a:extLst>
              <a:ext uri="{FF2B5EF4-FFF2-40B4-BE49-F238E27FC236}">
                <a16:creationId xmlns:a16="http://schemas.microsoft.com/office/drawing/2014/main" id="{88AFC10A-234C-94B4-DA99-A7E9C0B456B8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9602" y="6525279"/>
            <a:ext cx="5593941" cy="898412"/>
          </a:xfrm>
          <a:prstGeom prst="rect">
            <a:avLst/>
          </a:prstGeom>
        </p:spPr>
      </p:pic>
      <p:pic>
        <p:nvPicPr>
          <p:cNvPr id="5" name="Obraz 4">
            <a:extLst>
              <a:ext uri="{FF2B5EF4-FFF2-40B4-BE49-F238E27FC236}">
                <a16:creationId xmlns:a16="http://schemas.microsoft.com/office/drawing/2014/main" id="{FBCC647B-2401-EEF2-EFA9-026F495E317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03315" y="3353080"/>
            <a:ext cx="8285182" cy="853514"/>
          </a:xfrm>
          <a:prstGeom prst="rect">
            <a:avLst/>
          </a:prstGeom>
        </p:spPr>
      </p:pic>
      <p:sp>
        <p:nvSpPr>
          <p:cNvPr id="13" name="Symbol zastępczy zawartości 2">
            <a:extLst>
              <a:ext uri="{FF2B5EF4-FFF2-40B4-BE49-F238E27FC236}">
                <a16:creationId xmlns:a16="http://schemas.microsoft.com/office/drawing/2014/main" id="{6128EA15-EDC0-4252-E114-580668E35E4B}"/>
              </a:ext>
            </a:extLst>
          </p:cNvPr>
          <p:cNvSpPr txBox="1">
            <a:spLocks/>
          </p:cNvSpPr>
          <p:nvPr/>
        </p:nvSpPr>
        <p:spPr>
          <a:xfrm>
            <a:off x="2048396" y="2077804"/>
            <a:ext cx="8272670" cy="179494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l-PL" dirty="0">
              <a:solidFill>
                <a:schemeClr val="accent4">
                  <a:lumMod val="75000"/>
                </a:schemeClr>
              </a:solidFill>
            </a:endParaRPr>
          </a:p>
          <a:p>
            <a:endParaRPr lang="pl-PL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4" name="Symbol zastępczy zawartości 2">
            <a:extLst>
              <a:ext uri="{FF2B5EF4-FFF2-40B4-BE49-F238E27FC236}">
                <a16:creationId xmlns:a16="http://schemas.microsoft.com/office/drawing/2014/main" id="{0BD0D977-6BCA-A47D-04B9-03B71DA117BF}"/>
              </a:ext>
            </a:extLst>
          </p:cNvPr>
          <p:cNvSpPr txBox="1">
            <a:spLocks/>
          </p:cNvSpPr>
          <p:nvPr/>
        </p:nvSpPr>
        <p:spPr>
          <a:xfrm>
            <a:off x="2048396" y="2077804"/>
            <a:ext cx="8272670" cy="179494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l-PL" dirty="0">
              <a:solidFill>
                <a:schemeClr val="accent4">
                  <a:lumMod val="75000"/>
                </a:schemeClr>
              </a:solidFill>
            </a:endParaRPr>
          </a:p>
          <a:p>
            <a:endParaRPr lang="pl-PL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6" name="Symbol zastępczy zawartości 2">
            <a:extLst>
              <a:ext uri="{FF2B5EF4-FFF2-40B4-BE49-F238E27FC236}">
                <a16:creationId xmlns:a16="http://schemas.microsoft.com/office/drawing/2014/main" id="{40F4AD86-9071-BD10-BE1E-AE1E2819523A}"/>
              </a:ext>
            </a:extLst>
          </p:cNvPr>
          <p:cNvSpPr txBox="1">
            <a:spLocks/>
          </p:cNvSpPr>
          <p:nvPr/>
        </p:nvSpPr>
        <p:spPr>
          <a:xfrm>
            <a:off x="2048396" y="2077804"/>
            <a:ext cx="8272670" cy="179494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l-PL" dirty="0">
              <a:solidFill>
                <a:schemeClr val="accent4">
                  <a:lumMod val="75000"/>
                </a:schemeClr>
              </a:solidFill>
            </a:endParaRPr>
          </a:p>
          <a:p>
            <a:endParaRPr lang="pl-PL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7" name="Freeform 28">
            <a:extLst>
              <a:ext uri="{FF2B5EF4-FFF2-40B4-BE49-F238E27FC236}">
                <a16:creationId xmlns:a16="http://schemas.microsoft.com/office/drawing/2014/main" id="{3E1FB9CC-8C9E-C03C-D13A-96B0F89579DB}"/>
              </a:ext>
            </a:extLst>
          </p:cNvPr>
          <p:cNvSpPr>
            <a:spLocks/>
          </p:cNvSpPr>
          <p:nvPr/>
        </p:nvSpPr>
        <p:spPr bwMode="auto">
          <a:xfrm>
            <a:off x="12867042" y="115584"/>
            <a:ext cx="303061" cy="7801"/>
          </a:xfrm>
          <a:custGeom>
            <a:avLst/>
            <a:gdLst>
              <a:gd name="T0" fmla="*/ 115 w 115"/>
              <a:gd name="T1" fmla="*/ 2 h 2"/>
              <a:gd name="T2" fmla="*/ 0 w 115"/>
              <a:gd name="T3" fmla="*/ 2 h 2"/>
              <a:gd name="T4" fmla="*/ 115 w 115"/>
              <a:gd name="T5" fmla="*/ 2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5" h="2">
                <a:moveTo>
                  <a:pt x="115" y="2"/>
                </a:moveTo>
                <a:cubicBezTo>
                  <a:pt x="0" y="2"/>
                  <a:pt x="0" y="2"/>
                  <a:pt x="0" y="2"/>
                </a:cubicBezTo>
                <a:cubicBezTo>
                  <a:pt x="73" y="0"/>
                  <a:pt x="115" y="2"/>
                  <a:pt x="115" y="2"/>
                </a:cubicBezTo>
                <a:close/>
              </a:path>
            </a:pathLst>
          </a:custGeom>
          <a:solidFill>
            <a:srgbClr val="190E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8" name="Freeform 28">
            <a:extLst>
              <a:ext uri="{FF2B5EF4-FFF2-40B4-BE49-F238E27FC236}">
                <a16:creationId xmlns:a16="http://schemas.microsoft.com/office/drawing/2014/main" id="{E96E7C68-BCE6-FD1E-16D8-0BC40C90EA75}"/>
              </a:ext>
            </a:extLst>
          </p:cNvPr>
          <p:cNvSpPr>
            <a:spLocks/>
          </p:cNvSpPr>
          <p:nvPr/>
        </p:nvSpPr>
        <p:spPr bwMode="auto">
          <a:xfrm>
            <a:off x="12867042" y="115584"/>
            <a:ext cx="303061" cy="7801"/>
          </a:xfrm>
          <a:custGeom>
            <a:avLst/>
            <a:gdLst>
              <a:gd name="T0" fmla="*/ 115 w 115"/>
              <a:gd name="T1" fmla="*/ 2 h 2"/>
              <a:gd name="T2" fmla="*/ 0 w 115"/>
              <a:gd name="T3" fmla="*/ 2 h 2"/>
              <a:gd name="T4" fmla="*/ 115 w 115"/>
              <a:gd name="T5" fmla="*/ 2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5" h="2">
                <a:moveTo>
                  <a:pt x="115" y="2"/>
                </a:moveTo>
                <a:cubicBezTo>
                  <a:pt x="0" y="2"/>
                  <a:pt x="0" y="2"/>
                  <a:pt x="0" y="2"/>
                </a:cubicBezTo>
                <a:cubicBezTo>
                  <a:pt x="73" y="0"/>
                  <a:pt x="115" y="2"/>
                  <a:pt x="115" y="2"/>
                </a:cubicBezTo>
                <a:close/>
              </a:path>
            </a:pathLst>
          </a:custGeom>
          <a:solidFill>
            <a:srgbClr val="190E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2" name="Freeform 28">
            <a:extLst>
              <a:ext uri="{FF2B5EF4-FFF2-40B4-BE49-F238E27FC236}">
                <a16:creationId xmlns:a16="http://schemas.microsoft.com/office/drawing/2014/main" id="{33A7D038-3957-1287-18F5-E69EBC7FF860}"/>
              </a:ext>
            </a:extLst>
          </p:cNvPr>
          <p:cNvSpPr>
            <a:spLocks/>
          </p:cNvSpPr>
          <p:nvPr/>
        </p:nvSpPr>
        <p:spPr bwMode="auto">
          <a:xfrm>
            <a:off x="12867042" y="115584"/>
            <a:ext cx="303061" cy="7801"/>
          </a:xfrm>
          <a:custGeom>
            <a:avLst/>
            <a:gdLst>
              <a:gd name="T0" fmla="*/ 115 w 115"/>
              <a:gd name="T1" fmla="*/ 2 h 2"/>
              <a:gd name="T2" fmla="*/ 0 w 115"/>
              <a:gd name="T3" fmla="*/ 2 h 2"/>
              <a:gd name="T4" fmla="*/ 115 w 115"/>
              <a:gd name="T5" fmla="*/ 2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5" h="2">
                <a:moveTo>
                  <a:pt x="115" y="2"/>
                </a:moveTo>
                <a:cubicBezTo>
                  <a:pt x="0" y="2"/>
                  <a:pt x="0" y="2"/>
                  <a:pt x="0" y="2"/>
                </a:cubicBezTo>
                <a:cubicBezTo>
                  <a:pt x="73" y="0"/>
                  <a:pt x="115" y="2"/>
                  <a:pt x="115" y="2"/>
                </a:cubicBezTo>
                <a:close/>
              </a:path>
            </a:pathLst>
          </a:custGeom>
          <a:solidFill>
            <a:srgbClr val="190E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solidFill>
                <a:schemeClr val="accent2">
                  <a:lumMod val="25000"/>
                </a:schemeClr>
              </a:solidFill>
            </a:endParaRPr>
          </a:p>
        </p:txBody>
      </p:sp>
      <p:sp>
        <p:nvSpPr>
          <p:cNvPr id="16" name="Rectangle: Rounded Corners 82">
            <a:extLst>
              <a:ext uri="{FF2B5EF4-FFF2-40B4-BE49-F238E27FC236}">
                <a16:creationId xmlns:a16="http://schemas.microsoft.com/office/drawing/2014/main" id="{6A9A1CDC-0AE9-7CEF-4BC4-0FBE5E2A5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642156" y="1648398"/>
            <a:ext cx="7915158" cy="459435"/>
          </a:xfrm>
          <a:prstGeom prst="roundRect">
            <a:avLst>
              <a:gd name="adj" fmla="val 50000"/>
            </a:avLst>
          </a:prstGeom>
          <a:solidFill>
            <a:schemeClr val="bg1">
              <a:lumMod val="85000"/>
            </a:schemeClr>
          </a:solidFill>
          <a:ln w="12700" cap="flat">
            <a:noFill/>
            <a:prstDash val="solid"/>
            <a:miter lim="800000"/>
            <a:headEnd/>
            <a:tailEnd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l-PL" sz="2000" b="1" dirty="0">
                <a:solidFill>
                  <a:schemeClr val="accent2">
                    <a:lumMod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OPŁATA PODSTAWOWA </a:t>
            </a:r>
          </a:p>
        </p:txBody>
      </p:sp>
      <p:sp>
        <p:nvSpPr>
          <p:cNvPr id="18" name="pole tekstowe 17">
            <a:extLst>
              <a:ext uri="{FF2B5EF4-FFF2-40B4-BE49-F238E27FC236}">
                <a16:creationId xmlns:a16="http://schemas.microsoft.com/office/drawing/2014/main" id="{40DA921D-09F2-F46D-039D-AC9EEAF62968}"/>
              </a:ext>
            </a:extLst>
          </p:cNvPr>
          <p:cNvSpPr txBox="1"/>
          <p:nvPr/>
        </p:nvSpPr>
        <p:spPr>
          <a:xfrm>
            <a:off x="281906" y="2699640"/>
            <a:ext cx="10039160" cy="3354765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pl-PL"/>
            </a:defPPr>
            <a:lvl1pPr>
              <a:defRPr>
                <a:solidFill>
                  <a:schemeClr val="bg1"/>
                </a:solidFill>
              </a:defRPr>
            </a:lvl1pPr>
          </a:lstStyle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pl-PL" sz="1400" b="0" i="0" u="none" strike="noStrike" kern="0" cap="none" spc="0" normalizeH="0" baseline="0" noProof="0" dirty="0">
                <a:ln>
                  <a:noFill/>
                </a:ln>
                <a:solidFill>
                  <a:schemeClr val="accent2">
                    <a:lumMod val="25000"/>
                  </a:schemeClr>
                </a:solidFill>
                <a:effectLst/>
                <a:uLnTx/>
                <a:uFillTx/>
                <a:latin typeface="Segoe UI" panose="020B0502040204020203" pitchFamily="34" charset="0"/>
                <a:cs typeface="Segoe UI" panose="020B0502040204020203" pitchFamily="34" charset="0"/>
              </a:rPr>
              <a:t>Doprecyzowanie definicji </a:t>
            </a:r>
            <a:r>
              <a:rPr kumimoji="0" lang="pl-PL" sz="1400" b="1" i="0" u="none" strike="noStrike" kern="0" cap="none" spc="0" normalizeH="0" baseline="0" noProof="0" dirty="0">
                <a:ln>
                  <a:noFill/>
                </a:ln>
                <a:solidFill>
                  <a:schemeClr val="accent2">
                    <a:lumMod val="25000"/>
                  </a:schemeClr>
                </a:solidFill>
                <a:effectLst/>
                <a:uLnTx/>
                <a:uFillTx/>
                <a:latin typeface="Segoe UI" panose="020B0502040204020203" pitchFamily="34" charset="0"/>
                <a:cs typeface="Segoe UI" panose="020B0502040204020203" pitchFamily="34" charset="0"/>
              </a:rPr>
              <a:t>opłaty podstawowej</a:t>
            </a:r>
            <a:r>
              <a:rPr kumimoji="0" lang="pl-PL" sz="1400" b="0" i="0" u="none" strike="noStrike" kern="0" cap="none" spc="0" normalizeH="0" baseline="0" noProof="0" dirty="0">
                <a:ln>
                  <a:noFill/>
                </a:ln>
                <a:solidFill>
                  <a:schemeClr val="accent2">
                    <a:lumMod val="25000"/>
                  </a:schemeClr>
                </a:solidFill>
                <a:effectLst/>
                <a:uLnTx/>
                <a:uFillTx/>
                <a:latin typeface="Segoe UI" panose="020B0502040204020203" pitchFamily="34" charset="0"/>
                <a:cs typeface="Segoe UI" panose="020B0502040204020203" pitchFamily="34" charset="0"/>
              </a:rPr>
              <a:t>, stanowiącej podstawę dla ustalania przez ministra maksymalnej wysokości opłaty – która stanowi 120% średniej miesięcznej opłaty podstawowej za pobyt pobieranej w miastach wojewódzkich przez podmioty inne niż </a:t>
            </a:r>
            <a:r>
              <a:rPr kumimoji="0" lang="pl-PL" sz="1400" b="0" i="0" u="none" strike="noStrike" kern="0" cap="none" spc="0" normalizeH="0" baseline="0" noProof="0" dirty="0" err="1">
                <a:ln>
                  <a:noFill/>
                </a:ln>
                <a:solidFill>
                  <a:schemeClr val="accent2">
                    <a:lumMod val="25000"/>
                  </a:schemeClr>
                </a:solidFill>
                <a:effectLst/>
                <a:uLnTx/>
                <a:uFillTx/>
                <a:latin typeface="Segoe UI" panose="020B0502040204020203" pitchFamily="34" charset="0"/>
                <a:cs typeface="Segoe UI" panose="020B0502040204020203" pitchFamily="34" charset="0"/>
              </a:rPr>
              <a:t>jst</a:t>
            </a:r>
            <a:r>
              <a:rPr kumimoji="0" lang="pl-PL" sz="1400" b="0" i="0" u="none" strike="noStrike" kern="0" cap="none" spc="0" normalizeH="0" baseline="0" noProof="0" dirty="0">
                <a:ln>
                  <a:noFill/>
                </a:ln>
                <a:solidFill>
                  <a:schemeClr val="accent2">
                    <a:lumMod val="25000"/>
                  </a:schemeClr>
                </a:solidFill>
                <a:effectLst/>
                <a:uLnTx/>
                <a:uFillTx/>
                <a:latin typeface="Segoe UI" panose="020B0502040204020203" pitchFamily="34" charset="0"/>
                <a:cs typeface="Segoe UI" panose="020B0502040204020203" pitchFamily="34" charset="0"/>
              </a:rPr>
              <a:t> z wyłączeniem instytucji publicznych – jaką podmiot może ustalić dla rodzica korzystającego z miejsc opieki utworzonych z Programu.</a:t>
            </a:r>
          </a:p>
          <a:p>
            <a:pPr marR="0" lvl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pl-PL" sz="1400" b="0" i="0" u="none" strike="noStrike" kern="0" cap="none" spc="0" normalizeH="0" baseline="0" noProof="0" dirty="0">
              <a:ln>
                <a:noFill/>
              </a:ln>
              <a:solidFill>
                <a:schemeClr val="accent2">
                  <a:lumMod val="25000"/>
                </a:schemeClr>
              </a:solidFill>
              <a:effectLst/>
              <a:uLnTx/>
              <a:uFillTx/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pl-PL" sz="1400" b="0" i="0" u="none" strike="noStrike" kern="0" cap="none" spc="0" normalizeH="0" baseline="0" noProof="0" dirty="0">
                <a:ln>
                  <a:noFill/>
                </a:ln>
                <a:solidFill>
                  <a:schemeClr val="accent2">
                    <a:lumMod val="25000"/>
                  </a:schemeClr>
                </a:solidFill>
                <a:effectLst/>
                <a:uLnTx/>
                <a:uFillTx/>
                <a:latin typeface="Segoe UI" panose="020B0502040204020203" pitchFamily="34" charset="0"/>
                <a:cs typeface="Segoe UI" panose="020B0502040204020203" pitchFamily="34" charset="0"/>
              </a:rPr>
              <a:t>Aktualizacja limitu opłaty będzie publikowana nie rzadziej niż co pół roku na stronie: </a:t>
            </a:r>
            <a:r>
              <a:rPr kumimoji="0" lang="pl-PL" sz="1400" b="0" i="0" u="none" strike="noStrike" kern="0" cap="none" spc="0" normalizeH="0" baseline="0" noProof="0" dirty="0">
                <a:ln>
                  <a:noFill/>
                </a:ln>
                <a:solidFill>
                  <a:schemeClr val="accent2">
                    <a:lumMod val="25000"/>
                  </a:schemeClr>
                </a:solidFill>
                <a:effectLst/>
                <a:uLnTx/>
                <a:uFillTx/>
                <a:latin typeface="Segoe UI" panose="020B0502040204020203" pitchFamily="34" charset="0"/>
                <a:cs typeface="Segoe UI" panose="020B0502040204020203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https://www.gov.pl/web/rodzina/limit-oplaty-za-pobyt-dziecka</a:t>
            </a:r>
            <a:endParaRPr kumimoji="0" lang="pl-PL" sz="1400" b="0" i="0" u="none" strike="noStrike" kern="0" cap="none" spc="0" normalizeH="0" baseline="0" noProof="0" dirty="0">
              <a:ln>
                <a:noFill/>
              </a:ln>
              <a:solidFill>
                <a:schemeClr val="accent2">
                  <a:lumMod val="25000"/>
                </a:schemeClr>
              </a:solidFill>
              <a:effectLst/>
              <a:uLnTx/>
              <a:uFillTx/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pl-PL" sz="1400" b="0" i="0" u="none" strike="noStrike" kern="0" cap="none" spc="0" normalizeH="0" baseline="0" noProof="0" dirty="0">
              <a:ln>
                <a:noFill/>
              </a:ln>
              <a:solidFill>
                <a:schemeClr val="accent2">
                  <a:lumMod val="25000"/>
                </a:schemeClr>
              </a:solidFill>
              <a:effectLst/>
              <a:uLnTx/>
              <a:uFillTx/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  <a:defRPr/>
            </a:pPr>
            <a:r>
              <a:rPr kumimoji="0" lang="pl-PL" sz="1400" b="0" i="0" u="none" strike="noStrike" kern="0" cap="none" spc="0" normalizeH="0" baseline="0" noProof="0" dirty="0">
                <a:ln>
                  <a:noFill/>
                </a:ln>
                <a:solidFill>
                  <a:schemeClr val="accent2">
                    <a:lumMod val="25000"/>
                  </a:schemeClr>
                </a:solidFill>
                <a:effectLst/>
                <a:uLnTx/>
                <a:uFillTx/>
                <a:latin typeface="Segoe UI" panose="020B0502040204020203" pitchFamily="34" charset="0"/>
                <a:cs typeface="Segoe UI" panose="020B0502040204020203" pitchFamily="34" charset="0"/>
              </a:rPr>
              <a:t>Limit miesięcznej opłaty za pobyt dziecka obowiązujący w drugim półroczu 2024 r. wynosi 2010 zł.</a:t>
            </a: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pl-PL" sz="1400" b="0" i="0" u="none" strike="noStrike" kern="0" cap="none" spc="0" normalizeH="0" baseline="0" noProof="0" dirty="0">
                <a:ln>
                  <a:noFill/>
                </a:ln>
                <a:solidFill>
                  <a:schemeClr val="accent2">
                    <a:lumMod val="25000"/>
                  </a:schemeClr>
                </a:solidFill>
                <a:effectLst/>
                <a:uLnTx/>
                <a:uFillTx/>
                <a:latin typeface="Segoe UI" panose="020B0502040204020203" pitchFamily="34" charset="0"/>
                <a:cs typeface="Segoe UI" panose="020B0502040204020203" pitchFamily="34" charset="0"/>
              </a:rPr>
              <a:t>Limit miesięcznej opłaty za pobyt dziecka obowiązujący w pierwszym półroczu 2024 r. wynosił 1560 zł.</a:t>
            </a: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pl-PL" sz="1400" b="0" i="0" u="none" strike="noStrike" kern="0" cap="none" spc="0" normalizeH="0" baseline="0" noProof="0" dirty="0">
                <a:ln>
                  <a:noFill/>
                </a:ln>
                <a:solidFill>
                  <a:schemeClr val="accent2">
                    <a:lumMod val="25000"/>
                  </a:schemeClr>
                </a:solidFill>
                <a:effectLst/>
                <a:uLnTx/>
                <a:uFillTx/>
                <a:latin typeface="Segoe UI" panose="020B0502040204020203" pitchFamily="34" charset="0"/>
                <a:cs typeface="Segoe UI" panose="020B0502040204020203" pitchFamily="34" charset="0"/>
              </a:rPr>
              <a:t>Limit miesięcznej opłaty za pobyt dziecka obowiązujący w drugim półroczu 2023 r. wynosił 1512 zł. (obowiązuje do końca grudnia 2023 r.)</a:t>
            </a: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pl-PL" sz="1400" b="0" i="0" u="none" strike="noStrike" kern="0" cap="none" spc="0" normalizeH="0" baseline="0" noProof="0" dirty="0">
                <a:ln>
                  <a:noFill/>
                </a:ln>
                <a:solidFill>
                  <a:schemeClr val="accent2">
                    <a:lumMod val="25000"/>
                  </a:schemeClr>
                </a:solidFill>
                <a:effectLst/>
                <a:uLnTx/>
                <a:uFillTx/>
                <a:latin typeface="Segoe UI" panose="020B0502040204020203" pitchFamily="34" charset="0"/>
                <a:cs typeface="Segoe UI" panose="020B0502040204020203" pitchFamily="34" charset="0"/>
              </a:rPr>
              <a:t>Limit miesięcznej opłaty za pobyt dziecka obowiązujący w pierwszym półroczu 2023 r. wynosił 1368 zł. (obowiązuje do końca czerwca 2023 r.) </a:t>
            </a: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pl-PL" sz="1600" b="0" i="0" u="none" strike="noStrike" kern="0" cap="none" spc="0" normalizeH="0" baseline="0" noProof="0" dirty="0">
              <a:ln>
                <a:noFill/>
              </a:ln>
              <a:solidFill>
                <a:schemeClr val="accent2">
                  <a:lumMod val="25000"/>
                </a:schemeClr>
              </a:solidFill>
              <a:effectLst/>
              <a:uLnTx/>
              <a:uFillTx/>
            </a:endParaRPr>
          </a:p>
        </p:txBody>
      </p:sp>
      <p:sp>
        <p:nvSpPr>
          <p:cNvPr id="9" name="TextBox 2">
            <a:extLst>
              <a:ext uri="{FF2B5EF4-FFF2-40B4-BE49-F238E27FC236}">
                <a16:creationId xmlns:a16="http://schemas.microsoft.com/office/drawing/2014/main" id="{C8E56486-F63D-F8CC-9F51-52817A8AAE27}"/>
              </a:ext>
            </a:extLst>
          </p:cNvPr>
          <p:cNvSpPr txBox="1"/>
          <p:nvPr/>
        </p:nvSpPr>
        <p:spPr>
          <a:xfrm>
            <a:off x="1049911" y="483040"/>
            <a:ext cx="8713322" cy="608829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>
            <a:defPPr>
              <a:defRPr lang="en-US"/>
            </a:defPPr>
            <a:lvl1pPr>
              <a:lnSpc>
                <a:spcPts val="4000"/>
              </a:lnSpc>
              <a:defRPr sz="3600" b="1">
                <a:solidFill>
                  <a:srgbClr val="002060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pl-PL" sz="3200" b="1" dirty="0">
                <a:solidFill>
                  <a:schemeClr val="accent4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AKTYWNY MALUCH 2022-2029 </a:t>
            </a:r>
          </a:p>
          <a:p>
            <a:pPr algn="ctr">
              <a:lnSpc>
                <a:spcPct val="100000"/>
              </a:lnSpc>
            </a:pPr>
            <a:r>
              <a:rPr lang="pl-PL" sz="2400" b="1" dirty="0">
                <a:solidFill>
                  <a:schemeClr val="accent4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najważniejsze zmiany po 24 kwietnia 2024</a:t>
            </a:r>
            <a:br>
              <a:rPr lang="pl-PL" sz="3200" b="1" dirty="0">
                <a:solidFill>
                  <a:schemeClr val="accent4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pl-PL" sz="3200" b="1" dirty="0">
                <a:solidFill>
                  <a:schemeClr val="accent4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br>
              <a:rPr lang="pl-PL" sz="3200" b="1" dirty="0">
                <a:solidFill>
                  <a:schemeClr val="accent4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br>
              <a:rPr lang="pl-PL" sz="3200" b="1" dirty="0">
                <a:solidFill>
                  <a:schemeClr val="accent4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endParaRPr lang="en-US" sz="2000" b="1" dirty="0">
              <a:solidFill>
                <a:schemeClr val="accent4">
                  <a:lumMod val="75000"/>
                </a:scheme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24271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2">
            <a:extLst>
              <a:ext uri="{FF2B5EF4-FFF2-40B4-BE49-F238E27FC236}">
                <a16:creationId xmlns:a16="http://schemas.microsoft.com/office/drawing/2014/main" id="{69ECC046-CE3E-F3EE-A99E-47C66409F9A5}"/>
              </a:ext>
            </a:extLst>
          </p:cNvPr>
          <p:cNvSpPr txBox="1">
            <a:spLocks/>
          </p:cNvSpPr>
          <p:nvPr/>
        </p:nvSpPr>
        <p:spPr>
          <a:xfrm>
            <a:off x="2048396" y="2077804"/>
            <a:ext cx="8272670" cy="179494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l-PL" dirty="0">
              <a:solidFill>
                <a:schemeClr val="accent4">
                  <a:lumMod val="75000"/>
                </a:schemeClr>
              </a:solidFill>
            </a:endParaRPr>
          </a:p>
          <a:p>
            <a:endParaRPr lang="pl-PL" dirty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3" name="Obraz 2">
            <a:extLst>
              <a:ext uri="{FF2B5EF4-FFF2-40B4-BE49-F238E27FC236}">
                <a16:creationId xmlns:a16="http://schemas.microsoft.com/office/drawing/2014/main" id="{88AFC10A-234C-94B4-DA99-A7E9C0B456B8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9602" y="6525279"/>
            <a:ext cx="5593941" cy="898412"/>
          </a:xfrm>
          <a:prstGeom prst="rect">
            <a:avLst/>
          </a:prstGeom>
        </p:spPr>
      </p:pic>
      <p:pic>
        <p:nvPicPr>
          <p:cNvPr id="5" name="Obraz 4">
            <a:extLst>
              <a:ext uri="{FF2B5EF4-FFF2-40B4-BE49-F238E27FC236}">
                <a16:creationId xmlns:a16="http://schemas.microsoft.com/office/drawing/2014/main" id="{FBCC647B-2401-EEF2-EFA9-026F495E317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03315" y="3353080"/>
            <a:ext cx="8285182" cy="853514"/>
          </a:xfrm>
          <a:prstGeom prst="rect">
            <a:avLst/>
          </a:prstGeom>
        </p:spPr>
      </p:pic>
      <p:sp>
        <p:nvSpPr>
          <p:cNvPr id="13" name="Symbol zastępczy zawartości 2">
            <a:extLst>
              <a:ext uri="{FF2B5EF4-FFF2-40B4-BE49-F238E27FC236}">
                <a16:creationId xmlns:a16="http://schemas.microsoft.com/office/drawing/2014/main" id="{6128EA15-EDC0-4252-E114-580668E35E4B}"/>
              </a:ext>
            </a:extLst>
          </p:cNvPr>
          <p:cNvSpPr txBox="1">
            <a:spLocks/>
          </p:cNvSpPr>
          <p:nvPr/>
        </p:nvSpPr>
        <p:spPr>
          <a:xfrm>
            <a:off x="2048396" y="2077804"/>
            <a:ext cx="8272670" cy="179494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l-PL" dirty="0">
              <a:solidFill>
                <a:schemeClr val="accent4">
                  <a:lumMod val="75000"/>
                </a:schemeClr>
              </a:solidFill>
            </a:endParaRPr>
          </a:p>
          <a:p>
            <a:endParaRPr lang="pl-PL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4" name="Symbol zastępczy zawartości 2">
            <a:extLst>
              <a:ext uri="{FF2B5EF4-FFF2-40B4-BE49-F238E27FC236}">
                <a16:creationId xmlns:a16="http://schemas.microsoft.com/office/drawing/2014/main" id="{0BD0D977-6BCA-A47D-04B9-03B71DA117BF}"/>
              </a:ext>
            </a:extLst>
          </p:cNvPr>
          <p:cNvSpPr txBox="1">
            <a:spLocks/>
          </p:cNvSpPr>
          <p:nvPr/>
        </p:nvSpPr>
        <p:spPr>
          <a:xfrm>
            <a:off x="2048396" y="2077804"/>
            <a:ext cx="8272670" cy="179494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l-PL" dirty="0">
              <a:solidFill>
                <a:schemeClr val="accent4">
                  <a:lumMod val="75000"/>
                </a:schemeClr>
              </a:solidFill>
            </a:endParaRPr>
          </a:p>
          <a:p>
            <a:endParaRPr lang="pl-PL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6" name="Symbol zastępczy zawartości 2">
            <a:extLst>
              <a:ext uri="{FF2B5EF4-FFF2-40B4-BE49-F238E27FC236}">
                <a16:creationId xmlns:a16="http://schemas.microsoft.com/office/drawing/2014/main" id="{40F4AD86-9071-BD10-BE1E-AE1E2819523A}"/>
              </a:ext>
            </a:extLst>
          </p:cNvPr>
          <p:cNvSpPr txBox="1">
            <a:spLocks/>
          </p:cNvSpPr>
          <p:nvPr/>
        </p:nvSpPr>
        <p:spPr>
          <a:xfrm>
            <a:off x="2048396" y="2077804"/>
            <a:ext cx="8272670" cy="179494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l-PL" dirty="0">
              <a:solidFill>
                <a:schemeClr val="accent4">
                  <a:lumMod val="75000"/>
                </a:schemeClr>
              </a:solidFill>
            </a:endParaRPr>
          </a:p>
          <a:p>
            <a:endParaRPr lang="pl-PL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7" name="Freeform 28">
            <a:extLst>
              <a:ext uri="{FF2B5EF4-FFF2-40B4-BE49-F238E27FC236}">
                <a16:creationId xmlns:a16="http://schemas.microsoft.com/office/drawing/2014/main" id="{3E1FB9CC-8C9E-C03C-D13A-96B0F89579DB}"/>
              </a:ext>
            </a:extLst>
          </p:cNvPr>
          <p:cNvSpPr>
            <a:spLocks/>
          </p:cNvSpPr>
          <p:nvPr/>
        </p:nvSpPr>
        <p:spPr bwMode="auto">
          <a:xfrm>
            <a:off x="12867042" y="115584"/>
            <a:ext cx="303061" cy="7801"/>
          </a:xfrm>
          <a:custGeom>
            <a:avLst/>
            <a:gdLst>
              <a:gd name="T0" fmla="*/ 115 w 115"/>
              <a:gd name="T1" fmla="*/ 2 h 2"/>
              <a:gd name="T2" fmla="*/ 0 w 115"/>
              <a:gd name="T3" fmla="*/ 2 h 2"/>
              <a:gd name="T4" fmla="*/ 115 w 115"/>
              <a:gd name="T5" fmla="*/ 2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5" h="2">
                <a:moveTo>
                  <a:pt x="115" y="2"/>
                </a:moveTo>
                <a:cubicBezTo>
                  <a:pt x="0" y="2"/>
                  <a:pt x="0" y="2"/>
                  <a:pt x="0" y="2"/>
                </a:cubicBezTo>
                <a:cubicBezTo>
                  <a:pt x="73" y="0"/>
                  <a:pt x="115" y="2"/>
                  <a:pt x="115" y="2"/>
                </a:cubicBezTo>
                <a:close/>
              </a:path>
            </a:pathLst>
          </a:custGeom>
          <a:solidFill>
            <a:srgbClr val="190E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8" name="Freeform 28">
            <a:extLst>
              <a:ext uri="{FF2B5EF4-FFF2-40B4-BE49-F238E27FC236}">
                <a16:creationId xmlns:a16="http://schemas.microsoft.com/office/drawing/2014/main" id="{E96E7C68-BCE6-FD1E-16D8-0BC40C90EA75}"/>
              </a:ext>
            </a:extLst>
          </p:cNvPr>
          <p:cNvSpPr>
            <a:spLocks/>
          </p:cNvSpPr>
          <p:nvPr/>
        </p:nvSpPr>
        <p:spPr bwMode="auto">
          <a:xfrm>
            <a:off x="12867042" y="115584"/>
            <a:ext cx="303061" cy="7801"/>
          </a:xfrm>
          <a:custGeom>
            <a:avLst/>
            <a:gdLst>
              <a:gd name="T0" fmla="*/ 115 w 115"/>
              <a:gd name="T1" fmla="*/ 2 h 2"/>
              <a:gd name="T2" fmla="*/ 0 w 115"/>
              <a:gd name="T3" fmla="*/ 2 h 2"/>
              <a:gd name="T4" fmla="*/ 115 w 115"/>
              <a:gd name="T5" fmla="*/ 2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5" h="2">
                <a:moveTo>
                  <a:pt x="115" y="2"/>
                </a:moveTo>
                <a:cubicBezTo>
                  <a:pt x="0" y="2"/>
                  <a:pt x="0" y="2"/>
                  <a:pt x="0" y="2"/>
                </a:cubicBezTo>
                <a:cubicBezTo>
                  <a:pt x="73" y="0"/>
                  <a:pt x="115" y="2"/>
                  <a:pt x="115" y="2"/>
                </a:cubicBezTo>
                <a:close/>
              </a:path>
            </a:pathLst>
          </a:custGeom>
          <a:solidFill>
            <a:srgbClr val="190E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2" name="Freeform 28">
            <a:extLst>
              <a:ext uri="{FF2B5EF4-FFF2-40B4-BE49-F238E27FC236}">
                <a16:creationId xmlns:a16="http://schemas.microsoft.com/office/drawing/2014/main" id="{33A7D038-3957-1287-18F5-E69EBC7FF860}"/>
              </a:ext>
            </a:extLst>
          </p:cNvPr>
          <p:cNvSpPr>
            <a:spLocks/>
          </p:cNvSpPr>
          <p:nvPr/>
        </p:nvSpPr>
        <p:spPr bwMode="auto">
          <a:xfrm>
            <a:off x="12867042" y="115584"/>
            <a:ext cx="303061" cy="7801"/>
          </a:xfrm>
          <a:custGeom>
            <a:avLst/>
            <a:gdLst>
              <a:gd name="T0" fmla="*/ 115 w 115"/>
              <a:gd name="T1" fmla="*/ 2 h 2"/>
              <a:gd name="T2" fmla="*/ 0 w 115"/>
              <a:gd name="T3" fmla="*/ 2 h 2"/>
              <a:gd name="T4" fmla="*/ 115 w 115"/>
              <a:gd name="T5" fmla="*/ 2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5" h="2">
                <a:moveTo>
                  <a:pt x="115" y="2"/>
                </a:moveTo>
                <a:cubicBezTo>
                  <a:pt x="0" y="2"/>
                  <a:pt x="0" y="2"/>
                  <a:pt x="0" y="2"/>
                </a:cubicBezTo>
                <a:cubicBezTo>
                  <a:pt x="73" y="0"/>
                  <a:pt x="115" y="2"/>
                  <a:pt x="115" y="2"/>
                </a:cubicBezTo>
                <a:close/>
              </a:path>
            </a:pathLst>
          </a:custGeom>
          <a:solidFill>
            <a:srgbClr val="190E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solidFill>
                <a:schemeClr val="accent2">
                  <a:lumMod val="25000"/>
                </a:schemeClr>
              </a:solidFill>
            </a:endParaRPr>
          </a:p>
        </p:txBody>
      </p:sp>
      <p:sp>
        <p:nvSpPr>
          <p:cNvPr id="9" name="Freeform 28">
            <a:extLst>
              <a:ext uri="{FF2B5EF4-FFF2-40B4-BE49-F238E27FC236}">
                <a16:creationId xmlns:a16="http://schemas.microsoft.com/office/drawing/2014/main" id="{3CF497DA-C8BF-3568-AA64-BDB40D5A4EB9}"/>
              </a:ext>
            </a:extLst>
          </p:cNvPr>
          <p:cNvSpPr>
            <a:spLocks/>
          </p:cNvSpPr>
          <p:nvPr/>
        </p:nvSpPr>
        <p:spPr bwMode="auto">
          <a:xfrm>
            <a:off x="12867042" y="115584"/>
            <a:ext cx="303061" cy="7801"/>
          </a:xfrm>
          <a:custGeom>
            <a:avLst/>
            <a:gdLst>
              <a:gd name="T0" fmla="*/ 115 w 115"/>
              <a:gd name="T1" fmla="*/ 2 h 2"/>
              <a:gd name="T2" fmla="*/ 0 w 115"/>
              <a:gd name="T3" fmla="*/ 2 h 2"/>
              <a:gd name="T4" fmla="*/ 115 w 115"/>
              <a:gd name="T5" fmla="*/ 2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5" h="2">
                <a:moveTo>
                  <a:pt x="115" y="2"/>
                </a:moveTo>
                <a:cubicBezTo>
                  <a:pt x="0" y="2"/>
                  <a:pt x="0" y="2"/>
                  <a:pt x="0" y="2"/>
                </a:cubicBezTo>
                <a:cubicBezTo>
                  <a:pt x="73" y="0"/>
                  <a:pt x="115" y="2"/>
                  <a:pt x="115" y="2"/>
                </a:cubicBezTo>
                <a:close/>
              </a:path>
            </a:pathLst>
          </a:custGeom>
          <a:solidFill>
            <a:srgbClr val="190E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4" name="Rectangle: Rounded Corners 82">
            <a:extLst>
              <a:ext uri="{FF2B5EF4-FFF2-40B4-BE49-F238E27FC236}">
                <a16:creationId xmlns:a16="http://schemas.microsoft.com/office/drawing/2014/main" id="{1573E237-C735-0303-DA3C-7040A18860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636057" y="1739766"/>
            <a:ext cx="7915158" cy="459435"/>
          </a:xfrm>
          <a:prstGeom prst="roundRect">
            <a:avLst>
              <a:gd name="adj" fmla="val 50000"/>
            </a:avLst>
          </a:prstGeom>
          <a:solidFill>
            <a:schemeClr val="bg1">
              <a:lumMod val="85000"/>
            </a:schemeClr>
          </a:solidFill>
          <a:ln w="12700" cap="flat">
            <a:noFill/>
            <a:prstDash val="solid"/>
            <a:miter lim="800000"/>
            <a:headEnd/>
            <a:tailEnd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l-PL" sz="2000" b="1" dirty="0">
                <a:solidFill>
                  <a:schemeClr val="accent2">
                    <a:lumMod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„CZĘŚCI WSPÓLNE” </a:t>
            </a:r>
          </a:p>
        </p:txBody>
      </p:sp>
      <p:sp>
        <p:nvSpPr>
          <p:cNvPr id="19" name="pole tekstowe 18">
            <a:extLst>
              <a:ext uri="{FF2B5EF4-FFF2-40B4-BE49-F238E27FC236}">
                <a16:creationId xmlns:a16="http://schemas.microsoft.com/office/drawing/2014/main" id="{4F00A785-0D88-4BAF-C401-78C114713F4F}"/>
              </a:ext>
            </a:extLst>
          </p:cNvPr>
          <p:cNvSpPr txBox="1"/>
          <p:nvPr/>
        </p:nvSpPr>
        <p:spPr>
          <a:xfrm>
            <a:off x="565627" y="2748785"/>
            <a:ext cx="10039160" cy="2062103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pl-PL"/>
            </a:defPPr>
            <a:lvl1pPr>
              <a:defRPr>
                <a:solidFill>
                  <a:schemeClr val="bg1"/>
                </a:solidFill>
              </a:defRPr>
            </a:lvl1pPr>
          </a:lstStyle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pl-PL" sz="1400" b="0" i="0" u="none" strike="noStrike" kern="0" cap="none" spc="0" normalizeH="0" baseline="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Segoe UI" panose="020B0502040204020203" pitchFamily="34" charset="0"/>
                <a:cs typeface="Segoe UI" panose="020B0502040204020203" pitchFamily="34" charset="0"/>
              </a:rPr>
              <a:t>Doprecyzowanie w zakresie kwalifikowalności kosztów w instytucji opieki, </a:t>
            </a:r>
            <a:r>
              <a:rPr kumimoji="0" lang="pl-PL" sz="1400" b="1" i="0" u="none" strike="noStrike" kern="0" cap="none" spc="0" normalizeH="0" baseline="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Segoe UI" panose="020B0502040204020203" pitchFamily="34" charset="0"/>
                <a:cs typeface="Segoe UI" panose="020B0502040204020203" pitchFamily="34" charset="0"/>
              </a:rPr>
              <a:t>która zwiększa liczbę miejsc opieki </a:t>
            </a:r>
            <a:br>
              <a:rPr kumimoji="0" lang="pl-PL" sz="1400" b="1" i="0" u="none" strike="noStrike" kern="0" cap="none" spc="0" normalizeH="0" baseline="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kumimoji="0" lang="pl-PL" sz="1400" b="1" i="0" u="none" strike="noStrike" kern="0" cap="none" spc="0" normalizeH="0" baseline="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Segoe UI" panose="020B0502040204020203" pitchFamily="34" charset="0"/>
                <a:cs typeface="Segoe UI" panose="020B0502040204020203" pitchFamily="34" charset="0"/>
              </a:rPr>
              <a:t>ze środków Programu </a:t>
            </a:r>
            <a:r>
              <a:rPr kumimoji="0" lang="pl-PL" sz="1400" b="0" i="0" u="none" strike="noStrike" kern="0" cap="none" spc="0" normalizeH="0" baseline="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Segoe UI" panose="020B0502040204020203" pitchFamily="34" charset="0"/>
                <a:cs typeface="Segoe UI" panose="020B0502040204020203" pitchFamily="34" charset="0"/>
              </a:rPr>
              <a:t>oraz doprecyzowanie obowiązywania zasady proporcjonalnej kwalifikowalności środków </a:t>
            </a:r>
            <a:br>
              <a:rPr kumimoji="0" lang="pl-PL" sz="1400" b="0" i="0" u="none" strike="noStrike" kern="0" cap="none" spc="0" normalizeH="0" baseline="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kumimoji="0" lang="pl-PL" sz="1400" b="0" i="0" u="none" strike="noStrike" kern="0" cap="none" spc="0" normalizeH="0" baseline="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Segoe UI" panose="020B0502040204020203" pitchFamily="34" charset="0"/>
                <a:cs typeface="Segoe UI" panose="020B0502040204020203" pitchFamily="34" charset="0"/>
              </a:rPr>
              <a:t>w przypadku finansowania tzw. „części wspólnych” ze środków programu.</a:t>
            </a: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pl-PL" sz="1400" b="0" i="0" u="none" strike="noStrike" kern="0" cap="none" spc="0" normalizeH="0" baseline="0" noProof="0" dirty="0">
              <a:ln>
                <a:noFill/>
              </a:ln>
              <a:solidFill>
                <a:schemeClr val="accent4">
                  <a:lumMod val="75000"/>
                </a:schemeClr>
              </a:solidFill>
              <a:effectLst/>
              <a:uLnTx/>
              <a:uFillTx/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pl-PL" sz="1400" b="1" i="0" u="none" strike="noStrike" kern="0" cap="none" spc="0" normalizeH="0" baseline="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Segoe UI" panose="020B0502040204020203" pitchFamily="34" charset="0"/>
                <a:cs typeface="Segoe UI" panose="020B0502040204020203" pitchFamily="34" charset="0"/>
              </a:rPr>
              <a:t>Pkt. 5.3.1.8 Programu:</a:t>
            </a:r>
          </a:p>
          <a:p>
            <a:pPr marR="0" lvl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pl-PL" sz="1400" b="0" i="0" u="none" strike="noStrike" kern="0" cap="none" spc="0" normalizeH="0" baseline="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Segoe UI" panose="020B0502040204020203" pitchFamily="34" charset="0"/>
                <a:cs typeface="Segoe UI" panose="020B0502040204020203" pitchFamily="34" charset="0"/>
              </a:rPr>
              <a:t>        w przypadku kosztów poniesionych na rzecz „części wspólnych” – koszty proporcjonalne do udziału nowych miejsc  opieki w  instytucji opieki w stosunku do wszystkich miejsc w instytucji po zakończeniu zadania, jeśli związane są z utworzeniem nowych miejsc.</a:t>
            </a: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pl-PL" sz="1600" b="0" i="0" u="none" strike="noStrike" kern="0" cap="none" spc="0" normalizeH="0" baseline="0" noProof="0" dirty="0">
              <a:ln>
                <a:noFill/>
              </a:ln>
              <a:solidFill>
                <a:schemeClr val="accent4">
                  <a:lumMod val="75000"/>
                </a:schemeClr>
              </a:solidFill>
              <a:effectLst/>
              <a:uLnTx/>
              <a:uFillTx/>
            </a:endParaRPr>
          </a:p>
        </p:txBody>
      </p:sp>
      <p:sp>
        <p:nvSpPr>
          <p:cNvPr id="20" name="pole tekstowe 19">
            <a:extLst>
              <a:ext uri="{FF2B5EF4-FFF2-40B4-BE49-F238E27FC236}">
                <a16:creationId xmlns:a16="http://schemas.microsoft.com/office/drawing/2014/main" id="{AD2EEC54-9602-ACF4-4D17-587FD061A036}"/>
              </a:ext>
            </a:extLst>
          </p:cNvPr>
          <p:cNvSpPr txBox="1"/>
          <p:nvPr/>
        </p:nvSpPr>
        <p:spPr>
          <a:xfrm>
            <a:off x="565627" y="4991140"/>
            <a:ext cx="983572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b="1" i="1" dirty="0">
                <a:solidFill>
                  <a:schemeClr val="accent4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Ważne! </a:t>
            </a:r>
            <a:r>
              <a:rPr lang="pl-PL" sz="1400" i="1" dirty="0">
                <a:solidFill>
                  <a:schemeClr val="accent4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W przypadku tworzenia miejsc w budynkach, gdzie funkcjonują inne instytucje/placówki zaleca się stosowanie zasady dzielenia kosztów dot. części wspólnych  proporcjonalnie do zajmowanej powierzchni, </a:t>
            </a:r>
            <a:br>
              <a:rPr lang="pl-PL" sz="1400" i="1" dirty="0">
                <a:solidFill>
                  <a:schemeClr val="accent4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pl-PL" sz="1400" i="1" dirty="0">
                <a:solidFill>
                  <a:schemeClr val="accent4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 następnie proporcjonalnie do miejsc (w przypadku tworzenia miejsc w instytucji opieki już funkcjonującej).</a:t>
            </a:r>
          </a:p>
        </p:txBody>
      </p:sp>
      <p:sp>
        <p:nvSpPr>
          <p:cNvPr id="10" name="TextBox 2">
            <a:extLst>
              <a:ext uri="{FF2B5EF4-FFF2-40B4-BE49-F238E27FC236}">
                <a16:creationId xmlns:a16="http://schemas.microsoft.com/office/drawing/2014/main" id="{D6B74E3D-21C9-EF93-EB85-39BC13F524F8}"/>
              </a:ext>
            </a:extLst>
          </p:cNvPr>
          <p:cNvSpPr txBox="1"/>
          <p:nvPr/>
        </p:nvSpPr>
        <p:spPr>
          <a:xfrm>
            <a:off x="1049911" y="483040"/>
            <a:ext cx="8713322" cy="608829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>
            <a:defPPr>
              <a:defRPr lang="en-US"/>
            </a:defPPr>
            <a:lvl1pPr>
              <a:lnSpc>
                <a:spcPts val="4000"/>
              </a:lnSpc>
              <a:defRPr sz="3600" b="1">
                <a:solidFill>
                  <a:srgbClr val="002060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pl-PL" sz="3200" b="1" dirty="0">
                <a:solidFill>
                  <a:schemeClr val="accent4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AKTYWNY MALUCH 2022-2029 </a:t>
            </a:r>
          </a:p>
          <a:p>
            <a:pPr algn="ctr">
              <a:lnSpc>
                <a:spcPct val="100000"/>
              </a:lnSpc>
            </a:pPr>
            <a:r>
              <a:rPr lang="pl-PL" sz="2400" b="1" dirty="0">
                <a:solidFill>
                  <a:schemeClr val="accent4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najważniejsze zmiany po 24 kwietnia 2024</a:t>
            </a:r>
            <a:br>
              <a:rPr lang="pl-PL" sz="3200" b="1" dirty="0">
                <a:solidFill>
                  <a:schemeClr val="accent4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pl-PL" sz="3200" b="1" dirty="0">
                <a:solidFill>
                  <a:schemeClr val="accent4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br>
              <a:rPr lang="pl-PL" sz="3200" b="1" dirty="0">
                <a:solidFill>
                  <a:schemeClr val="accent4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br>
              <a:rPr lang="pl-PL" sz="3200" b="1" dirty="0">
                <a:solidFill>
                  <a:schemeClr val="accent4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endParaRPr lang="en-US" sz="2000" b="1" dirty="0">
              <a:solidFill>
                <a:schemeClr val="accent4">
                  <a:lumMod val="75000"/>
                </a:scheme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1320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2">
            <a:extLst>
              <a:ext uri="{FF2B5EF4-FFF2-40B4-BE49-F238E27FC236}">
                <a16:creationId xmlns:a16="http://schemas.microsoft.com/office/drawing/2014/main" id="{69ECC046-CE3E-F3EE-A99E-47C66409F9A5}"/>
              </a:ext>
            </a:extLst>
          </p:cNvPr>
          <p:cNvSpPr txBox="1">
            <a:spLocks/>
          </p:cNvSpPr>
          <p:nvPr/>
        </p:nvSpPr>
        <p:spPr>
          <a:xfrm>
            <a:off x="2048396" y="2077804"/>
            <a:ext cx="8272670" cy="179494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l-PL" dirty="0">
              <a:solidFill>
                <a:schemeClr val="accent4">
                  <a:lumMod val="75000"/>
                </a:schemeClr>
              </a:solidFill>
            </a:endParaRPr>
          </a:p>
          <a:p>
            <a:endParaRPr lang="pl-PL" dirty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3" name="Obraz 2">
            <a:extLst>
              <a:ext uri="{FF2B5EF4-FFF2-40B4-BE49-F238E27FC236}">
                <a16:creationId xmlns:a16="http://schemas.microsoft.com/office/drawing/2014/main" id="{88AFC10A-234C-94B4-DA99-A7E9C0B456B8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9602" y="6525279"/>
            <a:ext cx="5593941" cy="898412"/>
          </a:xfrm>
          <a:prstGeom prst="rect">
            <a:avLst/>
          </a:prstGeom>
        </p:spPr>
      </p:pic>
      <p:pic>
        <p:nvPicPr>
          <p:cNvPr id="5" name="Obraz 4">
            <a:extLst>
              <a:ext uri="{FF2B5EF4-FFF2-40B4-BE49-F238E27FC236}">
                <a16:creationId xmlns:a16="http://schemas.microsoft.com/office/drawing/2014/main" id="{FBCC647B-2401-EEF2-EFA9-026F495E317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03315" y="3353080"/>
            <a:ext cx="8285182" cy="853514"/>
          </a:xfrm>
          <a:prstGeom prst="rect">
            <a:avLst/>
          </a:prstGeom>
        </p:spPr>
      </p:pic>
      <p:sp>
        <p:nvSpPr>
          <p:cNvPr id="13" name="Symbol zastępczy zawartości 2">
            <a:extLst>
              <a:ext uri="{FF2B5EF4-FFF2-40B4-BE49-F238E27FC236}">
                <a16:creationId xmlns:a16="http://schemas.microsoft.com/office/drawing/2014/main" id="{6128EA15-EDC0-4252-E114-580668E35E4B}"/>
              </a:ext>
            </a:extLst>
          </p:cNvPr>
          <p:cNvSpPr txBox="1">
            <a:spLocks/>
          </p:cNvSpPr>
          <p:nvPr/>
        </p:nvSpPr>
        <p:spPr>
          <a:xfrm>
            <a:off x="2048396" y="2077804"/>
            <a:ext cx="8272670" cy="179494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l-PL" dirty="0">
              <a:solidFill>
                <a:schemeClr val="accent4">
                  <a:lumMod val="75000"/>
                </a:schemeClr>
              </a:solidFill>
            </a:endParaRPr>
          </a:p>
          <a:p>
            <a:endParaRPr lang="pl-PL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4" name="Symbol zastępczy zawartości 2">
            <a:extLst>
              <a:ext uri="{FF2B5EF4-FFF2-40B4-BE49-F238E27FC236}">
                <a16:creationId xmlns:a16="http://schemas.microsoft.com/office/drawing/2014/main" id="{0BD0D977-6BCA-A47D-04B9-03B71DA117BF}"/>
              </a:ext>
            </a:extLst>
          </p:cNvPr>
          <p:cNvSpPr txBox="1">
            <a:spLocks/>
          </p:cNvSpPr>
          <p:nvPr/>
        </p:nvSpPr>
        <p:spPr>
          <a:xfrm>
            <a:off x="2048396" y="2077804"/>
            <a:ext cx="8272670" cy="179494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l-PL" dirty="0">
              <a:solidFill>
                <a:schemeClr val="accent4">
                  <a:lumMod val="75000"/>
                </a:schemeClr>
              </a:solidFill>
            </a:endParaRPr>
          </a:p>
          <a:p>
            <a:endParaRPr lang="pl-PL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6" name="Symbol zastępczy zawartości 2">
            <a:extLst>
              <a:ext uri="{FF2B5EF4-FFF2-40B4-BE49-F238E27FC236}">
                <a16:creationId xmlns:a16="http://schemas.microsoft.com/office/drawing/2014/main" id="{40F4AD86-9071-BD10-BE1E-AE1E2819523A}"/>
              </a:ext>
            </a:extLst>
          </p:cNvPr>
          <p:cNvSpPr txBox="1">
            <a:spLocks/>
          </p:cNvSpPr>
          <p:nvPr/>
        </p:nvSpPr>
        <p:spPr>
          <a:xfrm>
            <a:off x="2048396" y="2077804"/>
            <a:ext cx="8272670" cy="179494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l-PL" dirty="0">
              <a:solidFill>
                <a:schemeClr val="accent4">
                  <a:lumMod val="75000"/>
                </a:schemeClr>
              </a:solidFill>
            </a:endParaRPr>
          </a:p>
          <a:p>
            <a:endParaRPr lang="pl-PL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7" name="Freeform 28">
            <a:extLst>
              <a:ext uri="{FF2B5EF4-FFF2-40B4-BE49-F238E27FC236}">
                <a16:creationId xmlns:a16="http://schemas.microsoft.com/office/drawing/2014/main" id="{3E1FB9CC-8C9E-C03C-D13A-96B0F89579DB}"/>
              </a:ext>
            </a:extLst>
          </p:cNvPr>
          <p:cNvSpPr>
            <a:spLocks/>
          </p:cNvSpPr>
          <p:nvPr/>
        </p:nvSpPr>
        <p:spPr bwMode="auto">
          <a:xfrm>
            <a:off x="12867042" y="115584"/>
            <a:ext cx="303061" cy="7801"/>
          </a:xfrm>
          <a:custGeom>
            <a:avLst/>
            <a:gdLst>
              <a:gd name="T0" fmla="*/ 115 w 115"/>
              <a:gd name="T1" fmla="*/ 2 h 2"/>
              <a:gd name="T2" fmla="*/ 0 w 115"/>
              <a:gd name="T3" fmla="*/ 2 h 2"/>
              <a:gd name="T4" fmla="*/ 115 w 115"/>
              <a:gd name="T5" fmla="*/ 2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5" h="2">
                <a:moveTo>
                  <a:pt x="115" y="2"/>
                </a:moveTo>
                <a:cubicBezTo>
                  <a:pt x="0" y="2"/>
                  <a:pt x="0" y="2"/>
                  <a:pt x="0" y="2"/>
                </a:cubicBezTo>
                <a:cubicBezTo>
                  <a:pt x="73" y="0"/>
                  <a:pt x="115" y="2"/>
                  <a:pt x="115" y="2"/>
                </a:cubicBezTo>
                <a:close/>
              </a:path>
            </a:pathLst>
          </a:custGeom>
          <a:solidFill>
            <a:srgbClr val="190E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8" name="Freeform 28">
            <a:extLst>
              <a:ext uri="{FF2B5EF4-FFF2-40B4-BE49-F238E27FC236}">
                <a16:creationId xmlns:a16="http://schemas.microsoft.com/office/drawing/2014/main" id="{E96E7C68-BCE6-FD1E-16D8-0BC40C90EA75}"/>
              </a:ext>
            </a:extLst>
          </p:cNvPr>
          <p:cNvSpPr>
            <a:spLocks/>
          </p:cNvSpPr>
          <p:nvPr/>
        </p:nvSpPr>
        <p:spPr bwMode="auto">
          <a:xfrm>
            <a:off x="12867042" y="115584"/>
            <a:ext cx="303061" cy="7801"/>
          </a:xfrm>
          <a:custGeom>
            <a:avLst/>
            <a:gdLst>
              <a:gd name="T0" fmla="*/ 115 w 115"/>
              <a:gd name="T1" fmla="*/ 2 h 2"/>
              <a:gd name="T2" fmla="*/ 0 w 115"/>
              <a:gd name="T3" fmla="*/ 2 h 2"/>
              <a:gd name="T4" fmla="*/ 115 w 115"/>
              <a:gd name="T5" fmla="*/ 2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5" h="2">
                <a:moveTo>
                  <a:pt x="115" y="2"/>
                </a:moveTo>
                <a:cubicBezTo>
                  <a:pt x="0" y="2"/>
                  <a:pt x="0" y="2"/>
                  <a:pt x="0" y="2"/>
                </a:cubicBezTo>
                <a:cubicBezTo>
                  <a:pt x="73" y="0"/>
                  <a:pt x="115" y="2"/>
                  <a:pt x="115" y="2"/>
                </a:cubicBezTo>
                <a:close/>
              </a:path>
            </a:pathLst>
          </a:custGeom>
          <a:solidFill>
            <a:srgbClr val="190E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2" name="Freeform 28">
            <a:extLst>
              <a:ext uri="{FF2B5EF4-FFF2-40B4-BE49-F238E27FC236}">
                <a16:creationId xmlns:a16="http://schemas.microsoft.com/office/drawing/2014/main" id="{33A7D038-3957-1287-18F5-E69EBC7FF860}"/>
              </a:ext>
            </a:extLst>
          </p:cNvPr>
          <p:cNvSpPr>
            <a:spLocks/>
          </p:cNvSpPr>
          <p:nvPr/>
        </p:nvSpPr>
        <p:spPr bwMode="auto">
          <a:xfrm>
            <a:off x="12867042" y="115584"/>
            <a:ext cx="303061" cy="7801"/>
          </a:xfrm>
          <a:custGeom>
            <a:avLst/>
            <a:gdLst>
              <a:gd name="T0" fmla="*/ 115 w 115"/>
              <a:gd name="T1" fmla="*/ 2 h 2"/>
              <a:gd name="T2" fmla="*/ 0 w 115"/>
              <a:gd name="T3" fmla="*/ 2 h 2"/>
              <a:gd name="T4" fmla="*/ 115 w 115"/>
              <a:gd name="T5" fmla="*/ 2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5" h="2">
                <a:moveTo>
                  <a:pt x="115" y="2"/>
                </a:moveTo>
                <a:cubicBezTo>
                  <a:pt x="0" y="2"/>
                  <a:pt x="0" y="2"/>
                  <a:pt x="0" y="2"/>
                </a:cubicBezTo>
                <a:cubicBezTo>
                  <a:pt x="73" y="0"/>
                  <a:pt x="115" y="2"/>
                  <a:pt x="115" y="2"/>
                </a:cubicBezTo>
                <a:close/>
              </a:path>
            </a:pathLst>
          </a:custGeom>
          <a:solidFill>
            <a:srgbClr val="190E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solidFill>
                <a:schemeClr val="accent2">
                  <a:lumMod val="25000"/>
                </a:schemeClr>
              </a:solidFill>
            </a:endParaRPr>
          </a:p>
        </p:txBody>
      </p:sp>
      <p:sp>
        <p:nvSpPr>
          <p:cNvPr id="9" name="Freeform 28">
            <a:extLst>
              <a:ext uri="{FF2B5EF4-FFF2-40B4-BE49-F238E27FC236}">
                <a16:creationId xmlns:a16="http://schemas.microsoft.com/office/drawing/2014/main" id="{3CF497DA-C8BF-3568-AA64-BDB40D5A4EB9}"/>
              </a:ext>
            </a:extLst>
          </p:cNvPr>
          <p:cNvSpPr>
            <a:spLocks/>
          </p:cNvSpPr>
          <p:nvPr/>
        </p:nvSpPr>
        <p:spPr bwMode="auto">
          <a:xfrm>
            <a:off x="12867042" y="115584"/>
            <a:ext cx="303061" cy="7801"/>
          </a:xfrm>
          <a:custGeom>
            <a:avLst/>
            <a:gdLst>
              <a:gd name="T0" fmla="*/ 115 w 115"/>
              <a:gd name="T1" fmla="*/ 2 h 2"/>
              <a:gd name="T2" fmla="*/ 0 w 115"/>
              <a:gd name="T3" fmla="*/ 2 h 2"/>
              <a:gd name="T4" fmla="*/ 115 w 115"/>
              <a:gd name="T5" fmla="*/ 2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5" h="2">
                <a:moveTo>
                  <a:pt x="115" y="2"/>
                </a:moveTo>
                <a:cubicBezTo>
                  <a:pt x="0" y="2"/>
                  <a:pt x="0" y="2"/>
                  <a:pt x="0" y="2"/>
                </a:cubicBezTo>
                <a:cubicBezTo>
                  <a:pt x="73" y="0"/>
                  <a:pt x="115" y="2"/>
                  <a:pt x="115" y="2"/>
                </a:cubicBezTo>
                <a:close/>
              </a:path>
            </a:pathLst>
          </a:custGeom>
          <a:solidFill>
            <a:srgbClr val="190E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0" name="Freeform 28">
            <a:extLst>
              <a:ext uri="{FF2B5EF4-FFF2-40B4-BE49-F238E27FC236}">
                <a16:creationId xmlns:a16="http://schemas.microsoft.com/office/drawing/2014/main" id="{BA9412C0-FBE4-E904-6C54-36C7BDD29A61}"/>
              </a:ext>
            </a:extLst>
          </p:cNvPr>
          <p:cNvSpPr>
            <a:spLocks/>
          </p:cNvSpPr>
          <p:nvPr/>
        </p:nvSpPr>
        <p:spPr bwMode="auto">
          <a:xfrm>
            <a:off x="12867042" y="115584"/>
            <a:ext cx="303061" cy="7801"/>
          </a:xfrm>
          <a:custGeom>
            <a:avLst/>
            <a:gdLst>
              <a:gd name="T0" fmla="*/ 115 w 115"/>
              <a:gd name="T1" fmla="*/ 2 h 2"/>
              <a:gd name="T2" fmla="*/ 0 w 115"/>
              <a:gd name="T3" fmla="*/ 2 h 2"/>
              <a:gd name="T4" fmla="*/ 115 w 115"/>
              <a:gd name="T5" fmla="*/ 2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5" h="2">
                <a:moveTo>
                  <a:pt x="115" y="2"/>
                </a:moveTo>
                <a:cubicBezTo>
                  <a:pt x="0" y="2"/>
                  <a:pt x="0" y="2"/>
                  <a:pt x="0" y="2"/>
                </a:cubicBezTo>
                <a:cubicBezTo>
                  <a:pt x="73" y="0"/>
                  <a:pt x="115" y="2"/>
                  <a:pt x="115" y="2"/>
                </a:cubicBezTo>
                <a:close/>
              </a:path>
            </a:pathLst>
          </a:custGeom>
          <a:solidFill>
            <a:srgbClr val="190E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solidFill>
                <a:schemeClr val="accent2">
                  <a:lumMod val="25000"/>
                </a:schemeClr>
              </a:solidFill>
            </a:endParaRPr>
          </a:p>
        </p:txBody>
      </p:sp>
      <p:sp>
        <p:nvSpPr>
          <p:cNvPr id="16" name="Rectangle: Rounded Corners 82">
            <a:extLst>
              <a:ext uri="{FF2B5EF4-FFF2-40B4-BE49-F238E27FC236}">
                <a16:creationId xmlns:a16="http://schemas.microsoft.com/office/drawing/2014/main" id="{DCC7A7DD-552B-4E4F-7C55-FA9D254F1D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720973" y="1982300"/>
            <a:ext cx="7915158" cy="459435"/>
          </a:xfrm>
          <a:prstGeom prst="roundRect">
            <a:avLst>
              <a:gd name="adj" fmla="val 50000"/>
            </a:avLst>
          </a:prstGeom>
          <a:solidFill>
            <a:schemeClr val="bg1">
              <a:lumMod val="85000"/>
            </a:schemeClr>
          </a:solidFill>
          <a:ln w="12700" cap="flat">
            <a:noFill/>
            <a:prstDash val="solid"/>
            <a:miter lim="800000"/>
            <a:headEnd/>
            <a:tailEnd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l-PL" sz="2000" b="1" dirty="0">
                <a:solidFill>
                  <a:schemeClr val="accent2">
                    <a:lumMod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POZOSTAŁE ZMIANY</a:t>
            </a:r>
          </a:p>
        </p:txBody>
      </p:sp>
      <p:sp>
        <p:nvSpPr>
          <p:cNvPr id="18" name="pole tekstowe 17">
            <a:extLst>
              <a:ext uri="{FF2B5EF4-FFF2-40B4-BE49-F238E27FC236}">
                <a16:creationId xmlns:a16="http://schemas.microsoft.com/office/drawing/2014/main" id="{1D4F936B-11D5-A5CE-AD45-93BBDF47E66A}"/>
              </a:ext>
            </a:extLst>
          </p:cNvPr>
          <p:cNvSpPr txBox="1"/>
          <p:nvPr/>
        </p:nvSpPr>
        <p:spPr>
          <a:xfrm>
            <a:off x="651434" y="3178223"/>
            <a:ext cx="9510276" cy="14584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lnSpc>
                <a:spcPct val="107000"/>
              </a:lnSpc>
              <a:buFont typeface="Wingdings" panose="05000000000000000000" pitchFamily="2" charset="2"/>
              <a:buChar char="Ø"/>
            </a:pPr>
            <a:r>
              <a:rPr lang="pl-PL" sz="1400" dirty="0">
                <a:solidFill>
                  <a:schemeClr val="accent2">
                    <a:lumMod val="25000"/>
                  </a:schemeClr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Usunięcie z listy zadań ostatecznego odbiorcy wsparcia wymogu zamieszczenia tablicy informacyjnej o uczestnictwie w Programie, o której mowa w pkt 9.3.3.3. Programu – wersji przed zmianami (tzw. tablica krajowa – MALUCH+ 2022-2029).</a:t>
            </a:r>
          </a:p>
          <a:p>
            <a:pPr>
              <a:lnSpc>
                <a:spcPct val="107000"/>
              </a:lnSpc>
            </a:pPr>
            <a:endParaRPr lang="pl-PL" sz="1400" dirty="0">
              <a:solidFill>
                <a:schemeClr val="accent2">
                  <a:lumMod val="25000"/>
                </a:schemeClr>
              </a:solidFill>
              <a:latin typeface="Segoe UI" panose="020B0502040204020203" pitchFamily="34" charset="0"/>
              <a:ea typeface="Calibri" panose="020F0502020204030204" pitchFamily="34" charset="0"/>
              <a:cs typeface="Segoe UI" panose="020B0502040204020203" pitchFamily="34" charset="0"/>
            </a:endParaRP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pl-PL" sz="1400" dirty="0">
                <a:solidFill>
                  <a:schemeClr val="accent2">
                    <a:lumMod val="25000"/>
                  </a:schemeClr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Wprowadzenie rozdziału 12 regulującego zasady przejściowe, które obejmują wnioski uczestników pierwszego naboru wniosków oraz I, II i III tury naboru ciągłego.</a:t>
            </a:r>
          </a:p>
        </p:txBody>
      </p:sp>
      <p:sp>
        <p:nvSpPr>
          <p:cNvPr id="14" name="TextBox 2">
            <a:extLst>
              <a:ext uri="{FF2B5EF4-FFF2-40B4-BE49-F238E27FC236}">
                <a16:creationId xmlns:a16="http://schemas.microsoft.com/office/drawing/2014/main" id="{02D3DD3D-223F-38D9-0B6E-D8FED5597C59}"/>
              </a:ext>
            </a:extLst>
          </p:cNvPr>
          <p:cNvSpPr txBox="1"/>
          <p:nvPr/>
        </p:nvSpPr>
        <p:spPr>
          <a:xfrm>
            <a:off x="1049911" y="483040"/>
            <a:ext cx="8713322" cy="608829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>
            <a:defPPr>
              <a:defRPr lang="en-US"/>
            </a:defPPr>
            <a:lvl1pPr>
              <a:lnSpc>
                <a:spcPts val="4000"/>
              </a:lnSpc>
              <a:defRPr sz="3600" b="1">
                <a:solidFill>
                  <a:srgbClr val="002060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pl-PL" sz="3200" b="1" dirty="0">
                <a:solidFill>
                  <a:schemeClr val="accent4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AKTYWNY MALUCH 2022-2029 </a:t>
            </a:r>
          </a:p>
          <a:p>
            <a:pPr algn="ctr">
              <a:lnSpc>
                <a:spcPct val="100000"/>
              </a:lnSpc>
            </a:pPr>
            <a:r>
              <a:rPr lang="pl-PL" sz="2400" b="1" dirty="0">
                <a:solidFill>
                  <a:schemeClr val="accent4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najważniejsze zmiany po 24 kwietnia 2024</a:t>
            </a:r>
            <a:br>
              <a:rPr lang="pl-PL" sz="3200" b="1" dirty="0">
                <a:solidFill>
                  <a:schemeClr val="accent4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pl-PL" sz="3200" b="1" dirty="0">
                <a:solidFill>
                  <a:schemeClr val="accent4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br>
              <a:rPr lang="pl-PL" sz="3200" b="1" dirty="0">
                <a:solidFill>
                  <a:schemeClr val="accent4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br>
              <a:rPr lang="pl-PL" sz="3200" b="1" dirty="0">
                <a:solidFill>
                  <a:schemeClr val="accent4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endParaRPr lang="en-US" sz="2000" b="1" dirty="0">
              <a:solidFill>
                <a:schemeClr val="accent4">
                  <a:lumMod val="75000"/>
                </a:scheme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44715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2">
            <a:extLst>
              <a:ext uri="{FF2B5EF4-FFF2-40B4-BE49-F238E27FC236}">
                <a16:creationId xmlns:a16="http://schemas.microsoft.com/office/drawing/2014/main" id="{69ECC046-CE3E-F3EE-A99E-47C66409F9A5}"/>
              </a:ext>
            </a:extLst>
          </p:cNvPr>
          <p:cNvSpPr txBox="1">
            <a:spLocks/>
          </p:cNvSpPr>
          <p:nvPr/>
        </p:nvSpPr>
        <p:spPr>
          <a:xfrm>
            <a:off x="2048396" y="2077804"/>
            <a:ext cx="8272670" cy="179494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l-PL" dirty="0">
              <a:solidFill>
                <a:schemeClr val="accent4">
                  <a:lumMod val="75000"/>
                </a:schemeClr>
              </a:solidFill>
            </a:endParaRPr>
          </a:p>
          <a:p>
            <a:endParaRPr lang="pl-PL" dirty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3" name="Obraz 2">
            <a:extLst>
              <a:ext uri="{FF2B5EF4-FFF2-40B4-BE49-F238E27FC236}">
                <a16:creationId xmlns:a16="http://schemas.microsoft.com/office/drawing/2014/main" id="{88AFC10A-234C-94B4-DA99-A7E9C0B456B8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9602" y="6525279"/>
            <a:ext cx="5593941" cy="898412"/>
          </a:xfrm>
          <a:prstGeom prst="rect">
            <a:avLst/>
          </a:prstGeom>
        </p:spPr>
      </p:pic>
      <p:pic>
        <p:nvPicPr>
          <p:cNvPr id="5" name="Obraz 4">
            <a:extLst>
              <a:ext uri="{FF2B5EF4-FFF2-40B4-BE49-F238E27FC236}">
                <a16:creationId xmlns:a16="http://schemas.microsoft.com/office/drawing/2014/main" id="{FBCC647B-2401-EEF2-EFA9-026F495E317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03315" y="3353080"/>
            <a:ext cx="8285182" cy="853514"/>
          </a:xfrm>
          <a:prstGeom prst="rect">
            <a:avLst/>
          </a:prstGeom>
        </p:spPr>
      </p:pic>
      <p:sp>
        <p:nvSpPr>
          <p:cNvPr id="13" name="Symbol zastępczy zawartości 2">
            <a:extLst>
              <a:ext uri="{FF2B5EF4-FFF2-40B4-BE49-F238E27FC236}">
                <a16:creationId xmlns:a16="http://schemas.microsoft.com/office/drawing/2014/main" id="{6128EA15-EDC0-4252-E114-580668E35E4B}"/>
              </a:ext>
            </a:extLst>
          </p:cNvPr>
          <p:cNvSpPr txBox="1">
            <a:spLocks/>
          </p:cNvSpPr>
          <p:nvPr/>
        </p:nvSpPr>
        <p:spPr>
          <a:xfrm>
            <a:off x="2048396" y="2077804"/>
            <a:ext cx="8272670" cy="179494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l-PL" dirty="0">
              <a:solidFill>
                <a:schemeClr val="accent4">
                  <a:lumMod val="75000"/>
                </a:schemeClr>
              </a:solidFill>
            </a:endParaRPr>
          </a:p>
          <a:p>
            <a:endParaRPr lang="pl-PL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4" name="Symbol zastępczy zawartości 2">
            <a:extLst>
              <a:ext uri="{FF2B5EF4-FFF2-40B4-BE49-F238E27FC236}">
                <a16:creationId xmlns:a16="http://schemas.microsoft.com/office/drawing/2014/main" id="{0BD0D977-6BCA-A47D-04B9-03B71DA117BF}"/>
              </a:ext>
            </a:extLst>
          </p:cNvPr>
          <p:cNvSpPr txBox="1">
            <a:spLocks/>
          </p:cNvSpPr>
          <p:nvPr/>
        </p:nvSpPr>
        <p:spPr>
          <a:xfrm>
            <a:off x="2048396" y="2077804"/>
            <a:ext cx="8272670" cy="179494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l-PL" dirty="0">
              <a:solidFill>
                <a:schemeClr val="accent4">
                  <a:lumMod val="75000"/>
                </a:schemeClr>
              </a:solidFill>
            </a:endParaRPr>
          </a:p>
          <a:p>
            <a:endParaRPr lang="pl-PL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6" name="Symbol zastępczy zawartości 2">
            <a:extLst>
              <a:ext uri="{FF2B5EF4-FFF2-40B4-BE49-F238E27FC236}">
                <a16:creationId xmlns:a16="http://schemas.microsoft.com/office/drawing/2014/main" id="{40F4AD86-9071-BD10-BE1E-AE1E2819523A}"/>
              </a:ext>
            </a:extLst>
          </p:cNvPr>
          <p:cNvSpPr txBox="1">
            <a:spLocks/>
          </p:cNvSpPr>
          <p:nvPr/>
        </p:nvSpPr>
        <p:spPr>
          <a:xfrm>
            <a:off x="2048396" y="2077804"/>
            <a:ext cx="8272670" cy="179494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l-PL" dirty="0">
              <a:solidFill>
                <a:schemeClr val="accent4">
                  <a:lumMod val="75000"/>
                </a:schemeClr>
              </a:solidFill>
            </a:endParaRPr>
          </a:p>
          <a:p>
            <a:endParaRPr lang="pl-PL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7" name="Freeform 28">
            <a:extLst>
              <a:ext uri="{FF2B5EF4-FFF2-40B4-BE49-F238E27FC236}">
                <a16:creationId xmlns:a16="http://schemas.microsoft.com/office/drawing/2014/main" id="{3E1FB9CC-8C9E-C03C-D13A-96B0F89579DB}"/>
              </a:ext>
            </a:extLst>
          </p:cNvPr>
          <p:cNvSpPr>
            <a:spLocks/>
          </p:cNvSpPr>
          <p:nvPr/>
        </p:nvSpPr>
        <p:spPr bwMode="auto">
          <a:xfrm>
            <a:off x="12867042" y="115584"/>
            <a:ext cx="303061" cy="7801"/>
          </a:xfrm>
          <a:custGeom>
            <a:avLst/>
            <a:gdLst>
              <a:gd name="T0" fmla="*/ 115 w 115"/>
              <a:gd name="T1" fmla="*/ 2 h 2"/>
              <a:gd name="T2" fmla="*/ 0 w 115"/>
              <a:gd name="T3" fmla="*/ 2 h 2"/>
              <a:gd name="T4" fmla="*/ 115 w 115"/>
              <a:gd name="T5" fmla="*/ 2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5" h="2">
                <a:moveTo>
                  <a:pt x="115" y="2"/>
                </a:moveTo>
                <a:cubicBezTo>
                  <a:pt x="0" y="2"/>
                  <a:pt x="0" y="2"/>
                  <a:pt x="0" y="2"/>
                </a:cubicBezTo>
                <a:cubicBezTo>
                  <a:pt x="73" y="0"/>
                  <a:pt x="115" y="2"/>
                  <a:pt x="115" y="2"/>
                </a:cubicBezTo>
                <a:close/>
              </a:path>
            </a:pathLst>
          </a:custGeom>
          <a:solidFill>
            <a:srgbClr val="190E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8" name="Freeform 28">
            <a:extLst>
              <a:ext uri="{FF2B5EF4-FFF2-40B4-BE49-F238E27FC236}">
                <a16:creationId xmlns:a16="http://schemas.microsoft.com/office/drawing/2014/main" id="{E96E7C68-BCE6-FD1E-16D8-0BC40C90EA75}"/>
              </a:ext>
            </a:extLst>
          </p:cNvPr>
          <p:cNvSpPr>
            <a:spLocks/>
          </p:cNvSpPr>
          <p:nvPr/>
        </p:nvSpPr>
        <p:spPr bwMode="auto">
          <a:xfrm>
            <a:off x="12867042" y="115584"/>
            <a:ext cx="303061" cy="7801"/>
          </a:xfrm>
          <a:custGeom>
            <a:avLst/>
            <a:gdLst>
              <a:gd name="T0" fmla="*/ 115 w 115"/>
              <a:gd name="T1" fmla="*/ 2 h 2"/>
              <a:gd name="T2" fmla="*/ 0 w 115"/>
              <a:gd name="T3" fmla="*/ 2 h 2"/>
              <a:gd name="T4" fmla="*/ 115 w 115"/>
              <a:gd name="T5" fmla="*/ 2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5" h="2">
                <a:moveTo>
                  <a:pt x="115" y="2"/>
                </a:moveTo>
                <a:cubicBezTo>
                  <a:pt x="0" y="2"/>
                  <a:pt x="0" y="2"/>
                  <a:pt x="0" y="2"/>
                </a:cubicBezTo>
                <a:cubicBezTo>
                  <a:pt x="73" y="0"/>
                  <a:pt x="115" y="2"/>
                  <a:pt x="115" y="2"/>
                </a:cubicBezTo>
                <a:close/>
              </a:path>
            </a:pathLst>
          </a:custGeom>
          <a:solidFill>
            <a:srgbClr val="190E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2" name="Freeform 28">
            <a:extLst>
              <a:ext uri="{FF2B5EF4-FFF2-40B4-BE49-F238E27FC236}">
                <a16:creationId xmlns:a16="http://schemas.microsoft.com/office/drawing/2014/main" id="{33A7D038-3957-1287-18F5-E69EBC7FF860}"/>
              </a:ext>
            </a:extLst>
          </p:cNvPr>
          <p:cNvSpPr>
            <a:spLocks/>
          </p:cNvSpPr>
          <p:nvPr/>
        </p:nvSpPr>
        <p:spPr bwMode="auto">
          <a:xfrm>
            <a:off x="12867042" y="115584"/>
            <a:ext cx="303061" cy="7801"/>
          </a:xfrm>
          <a:custGeom>
            <a:avLst/>
            <a:gdLst>
              <a:gd name="T0" fmla="*/ 115 w 115"/>
              <a:gd name="T1" fmla="*/ 2 h 2"/>
              <a:gd name="T2" fmla="*/ 0 w 115"/>
              <a:gd name="T3" fmla="*/ 2 h 2"/>
              <a:gd name="T4" fmla="*/ 115 w 115"/>
              <a:gd name="T5" fmla="*/ 2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5" h="2">
                <a:moveTo>
                  <a:pt x="115" y="2"/>
                </a:moveTo>
                <a:cubicBezTo>
                  <a:pt x="0" y="2"/>
                  <a:pt x="0" y="2"/>
                  <a:pt x="0" y="2"/>
                </a:cubicBezTo>
                <a:cubicBezTo>
                  <a:pt x="73" y="0"/>
                  <a:pt x="115" y="2"/>
                  <a:pt x="115" y="2"/>
                </a:cubicBezTo>
                <a:close/>
              </a:path>
            </a:pathLst>
          </a:custGeom>
          <a:solidFill>
            <a:srgbClr val="190E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solidFill>
                <a:schemeClr val="accent2">
                  <a:lumMod val="25000"/>
                </a:schemeClr>
              </a:solidFill>
            </a:endParaRPr>
          </a:p>
        </p:txBody>
      </p:sp>
      <p:sp>
        <p:nvSpPr>
          <p:cNvPr id="9" name="Freeform 28">
            <a:extLst>
              <a:ext uri="{FF2B5EF4-FFF2-40B4-BE49-F238E27FC236}">
                <a16:creationId xmlns:a16="http://schemas.microsoft.com/office/drawing/2014/main" id="{3CF497DA-C8BF-3568-AA64-BDB40D5A4EB9}"/>
              </a:ext>
            </a:extLst>
          </p:cNvPr>
          <p:cNvSpPr>
            <a:spLocks/>
          </p:cNvSpPr>
          <p:nvPr/>
        </p:nvSpPr>
        <p:spPr bwMode="auto">
          <a:xfrm>
            <a:off x="12867042" y="115584"/>
            <a:ext cx="303061" cy="7801"/>
          </a:xfrm>
          <a:custGeom>
            <a:avLst/>
            <a:gdLst>
              <a:gd name="T0" fmla="*/ 115 w 115"/>
              <a:gd name="T1" fmla="*/ 2 h 2"/>
              <a:gd name="T2" fmla="*/ 0 w 115"/>
              <a:gd name="T3" fmla="*/ 2 h 2"/>
              <a:gd name="T4" fmla="*/ 115 w 115"/>
              <a:gd name="T5" fmla="*/ 2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5" h="2">
                <a:moveTo>
                  <a:pt x="115" y="2"/>
                </a:moveTo>
                <a:cubicBezTo>
                  <a:pt x="0" y="2"/>
                  <a:pt x="0" y="2"/>
                  <a:pt x="0" y="2"/>
                </a:cubicBezTo>
                <a:cubicBezTo>
                  <a:pt x="73" y="0"/>
                  <a:pt x="115" y="2"/>
                  <a:pt x="115" y="2"/>
                </a:cubicBezTo>
                <a:close/>
              </a:path>
            </a:pathLst>
          </a:custGeom>
          <a:solidFill>
            <a:srgbClr val="190E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0" name="Freeform 28">
            <a:extLst>
              <a:ext uri="{FF2B5EF4-FFF2-40B4-BE49-F238E27FC236}">
                <a16:creationId xmlns:a16="http://schemas.microsoft.com/office/drawing/2014/main" id="{BA9412C0-FBE4-E904-6C54-36C7BDD29A61}"/>
              </a:ext>
            </a:extLst>
          </p:cNvPr>
          <p:cNvSpPr>
            <a:spLocks/>
          </p:cNvSpPr>
          <p:nvPr/>
        </p:nvSpPr>
        <p:spPr bwMode="auto">
          <a:xfrm>
            <a:off x="12867042" y="115584"/>
            <a:ext cx="303061" cy="7801"/>
          </a:xfrm>
          <a:custGeom>
            <a:avLst/>
            <a:gdLst>
              <a:gd name="T0" fmla="*/ 115 w 115"/>
              <a:gd name="T1" fmla="*/ 2 h 2"/>
              <a:gd name="T2" fmla="*/ 0 w 115"/>
              <a:gd name="T3" fmla="*/ 2 h 2"/>
              <a:gd name="T4" fmla="*/ 115 w 115"/>
              <a:gd name="T5" fmla="*/ 2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5" h="2">
                <a:moveTo>
                  <a:pt x="115" y="2"/>
                </a:moveTo>
                <a:cubicBezTo>
                  <a:pt x="0" y="2"/>
                  <a:pt x="0" y="2"/>
                  <a:pt x="0" y="2"/>
                </a:cubicBezTo>
                <a:cubicBezTo>
                  <a:pt x="73" y="0"/>
                  <a:pt x="115" y="2"/>
                  <a:pt x="115" y="2"/>
                </a:cubicBezTo>
                <a:close/>
              </a:path>
            </a:pathLst>
          </a:custGeom>
          <a:solidFill>
            <a:srgbClr val="190E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solidFill>
                <a:schemeClr val="accent2">
                  <a:lumMod val="25000"/>
                </a:schemeClr>
              </a:solidFill>
            </a:endParaRPr>
          </a:p>
        </p:txBody>
      </p:sp>
      <p:sp>
        <p:nvSpPr>
          <p:cNvPr id="14" name="Freeform 28">
            <a:extLst>
              <a:ext uri="{FF2B5EF4-FFF2-40B4-BE49-F238E27FC236}">
                <a16:creationId xmlns:a16="http://schemas.microsoft.com/office/drawing/2014/main" id="{A2DD856F-697D-4EEA-685F-EBB3A5659FD5}"/>
              </a:ext>
            </a:extLst>
          </p:cNvPr>
          <p:cNvSpPr>
            <a:spLocks/>
          </p:cNvSpPr>
          <p:nvPr/>
        </p:nvSpPr>
        <p:spPr bwMode="auto">
          <a:xfrm>
            <a:off x="12867042" y="115584"/>
            <a:ext cx="303061" cy="7801"/>
          </a:xfrm>
          <a:custGeom>
            <a:avLst/>
            <a:gdLst>
              <a:gd name="T0" fmla="*/ 115 w 115"/>
              <a:gd name="T1" fmla="*/ 2 h 2"/>
              <a:gd name="T2" fmla="*/ 0 w 115"/>
              <a:gd name="T3" fmla="*/ 2 h 2"/>
              <a:gd name="T4" fmla="*/ 115 w 115"/>
              <a:gd name="T5" fmla="*/ 2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5" h="2">
                <a:moveTo>
                  <a:pt x="115" y="2"/>
                </a:moveTo>
                <a:cubicBezTo>
                  <a:pt x="0" y="2"/>
                  <a:pt x="0" y="2"/>
                  <a:pt x="0" y="2"/>
                </a:cubicBezTo>
                <a:cubicBezTo>
                  <a:pt x="73" y="0"/>
                  <a:pt x="115" y="2"/>
                  <a:pt x="115" y="2"/>
                </a:cubicBezTo>
                <a:close/>
              </a:path>
            </a:pathLst>
          </a:custGeom>
          <a:solidFill>
            <a:srgbClr val="190E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solidFill>
                <a:schemeClr val="accent2">
                  <a:lumMod val="25000"/>
                </a:schemeClr>
              </a:solidFill>
            </a:endParaRPr>
          </a:p>
        </p:txBody>
      </p:sp>
      <p:sp>
        <p:nvSpPr>
          <p:cNvPr id="19" name="Rectangle: Rounded Corners 82">
            <a:extLst>
              <a:ext uri="{FF2B5EF4-FFF2-40B4-BE49-F238E27FC236}">
                <a16:creationId xmlns:a16="http://schemas.microsoft.com/office/drawing/2014/main" id="{225B0AC8-E0F4-12A9-3E7F-9DC4DD03FB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543437" y="1743962"/>
            <a:ext cx="7915158" cy="459435"/>
          </a:xfrm>
          <a:prstGeom prst="roundRect">
            <a:avLst>
              <a:gd name="adj" fmla="val 50000"/>
            </a:avLst>
          </a:prstGeom>
          <a:solidFill>
            <a:schemeClr val="bg1">
              <a:lumMod val="85000"/>
            </a:schemeClr>
          </a:solidFill>
          <a:ln w="12700" cap="flat">
            <a:noFill/>
            <a:prstDash val="solid"/>
            <a:miter lim="800000"/>
            <a:headEnd/>
            <a:tailEnd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l-PL" sz="2000" b="1" dirty="0">
                <a:solidFill>
                  <a:schemeClr val="accent2">
                    <a:lumMod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WAŻNE PRZY REALIZACJI PROGRAMU</a:t>
            </a:r>
          </a:p>
        </p:txBody>
      </p:sp>
      <p:sp>
        <p:nvSpPr>
          <p:cNvPr id="21" name="pole tekstowe 20">
            <a:extLst>
              <a:ext uri="{FF2B5EF4-FFF2-40B4-BE49-F238E27FC236}">
                <a16:creationId xmlns:a16="http://schemas.microsoft.com/office/drawing/2014/main" id="{C7DCA941-7E6B-4432-E63C-372AFE7F152F}"/>
              </a:ext>
            </a:extLst>
          </p:cNvPr>
          <p:cNvSpPr txBox="1"/>
          <p:nvPr/>
        </p:nvSpPr>
        <p:spPr>
          <a:xfrm>
            <a:off x="809402" y="2525056"/>
            <a:ext cx="8892791" cy="37691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</a:pPr>
            <a:r>
              <a:rPr lang="pl-PL" sz="1600" b="1" dirty="0">
                <a:solidFill>
                  <a:schemeClr val="accent2">
                    <a:lumMod val="2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Obowiązek stosowania zasad i wytycznych wskazanych w Programie AKTYWNY MALUCH 2022-2029 opublikowanych i na bieżąco aktualizowanymi na stronach:</a:t>
            </a:r>
          </a:p>
          <a:p>
            <a:pPr>
              <a:lnSpc>
                <a:spcPct val="107000"/>
              </a:lnSpc>
            </a:pPr>
            <a:endParaRPr lang="pl-PL" sz="1600" dirty="0">
              <a:solidFill>
                <a:schemeClr val="accent2">
                  <a:lumMod val="25000"/>
                </a:schemeClr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07000"/>
              </a:lnSpc>
              <a:buFont typeface="Wingdings" panose="05000000000000000000" pitchFamily="2" charset="2"/>
              <a:buChar char="Ø"/>
            </a:pPr>
            <a:r>
              <a:rPr lang="pl-PL" sz="1600" dirty="0">
                <a:solidFill>
                  <a:schemeClr val="accent2">
                    <a:lumMod val="2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Ministerstwa Rodziny, Pracy i Polityki Społecznej pod adresem: </a:t>
            </a:r>
            <a:r>
              <a:rPr lang="pl-PL" sz="1600" dirty="0">
                <a:solidFill>
                  <a:schemeClr val="accent2">
                    <a:lumMod val="2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https://www.gov.pl/web/rodzina/maluch-2022-2029</a:t>
            </a:r>
            <a:r>
              <a:rPr lang="pl-PL" sz="1600" dirty="0">
                <a:solidFill>
                  <a:schemeClr val="accent2">
                    <a:lumMod val="2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>
              <a:lnSpc>
                <a:spcPct val="107000"/>
              </a:lnSpc>
            </a:pPr>
            <a:endParaRPr lang="pl-PL" sz="1600" dirty="0">
              <a:solidFill>
                <a:schemeClr val="accent2">
                  <a:lumMod val="25000"/>
                </a:schemeClr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07000"/>
              </a:lnSpc>
              <a:buFont typeface="Wingdings" panose="05000000000000000000" pitchFamily="2" charset="2"/>
              <a:buChar char="Ø"/>
            </a:pPr>
            <a:r>
              <a:rPr lang="pl-PL" sz="1600" dirty="0">
                <a:solidFill>
                  <a:schemeClr val="accent2">
                    <a:lumMod val="2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Ministerstwa Funduszy i Polityki Regionalnej pod adresem: </a:t>
            </a:r>
            <a:br>
              <a:rPr lang="pl-PL" sz="1600" dirty="0">
                <a:solidFill>
                  <a:schemeClr val="accent2">
                    <a:lumMod val="2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l-PL" sz="1600" dirty="0">
                <a:solidFill>
                  <a:schemeClr val="accent2">
                    <a:lumMod val="2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https://www.gov.pl/web/fundusze-regiony/wytyczne-na-lata-2021-2027</a:t>
            </a:r>
            <a:endParaRPr lang="pl-PL" sz="1600" dirty="0">
              <a:solidFill>
                <a:schemeClr val="accent2">
                  <a:lumMod val="25000"/>
                </a:schemeClr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endParaRPr lang="pl-PL" sz="1600" dirty="0">
              <a:solidFill>
                <a:schemeClr val="accent2">
                  <a:lumMod val="25000"/>
                </a:schemeClr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07000"/>
              </a:lnSpc>
              <a:buFont typeface="Wingdings" panose="05000000000000000000" pitchFamily="2" charset="2"/>
              <a:buChar char="Ø"/>
            </a:pPr>
            <a:r>
              <a:rPr lang="pl-PL" sz="1600" dirty="0">
                <a:solidFill>
                  <a:schemeClr val="accent2">
                    <a:lumMod val="2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Pomorskiego Urzędu Wojewódzkiego pod adresem: </a:t>
            </a:r>
            <a:br>
              <a:rPr lang="pl-PL" sz="1600" dirty="0">
                <a:solidFill>
                  <a:schemeClr val="accent2">
                    <a:lumMod val="2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l-PL" sz="1600" dirty="0">
                <a:solidFill>
                  <a:schemeClr val="accent2">
                    <a:lumMod val="2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https://uwgdansk.bip.gov.pl/maluch/obowiazki-informacyjne-ostatecznego-odbiorcy-wsparcia.html</a:t>
            </a:r>
            <a:endParaRPr lang="pl-PL" sz="1600" dirty="0">
              <a:solidFill>
                <a:schemeClr val="accent2">
                  <a:lumMod val="25000"/>
                </a:schemeClr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endParaRPr lang="pl-PL" sz="1600" dirty="0">
              <a:solidFill>
                <a:schemeClr val="accent2">
                  <a:lumMod val="25000"/>
                </a:schemeClr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endParaRPr lang="pl-PL" sz="1600" dirty="0">
              <a:solidFill>
                <a:schemeClr val="accent2">
                  <a:lumMod val="25000"/>
                </a:schemeClr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07000"/>
              </a:lnSpc>
              <a:buFont typeface="Wingdings" panose="05000000000000000000" pitchFamily="2" charset="2"/>
              <a:buChar char="Ø"/>
            </a:pPr>
            <a:endParaRPr lang="pl-PL" sz="1600" dirty="0">
              <a:solidFill>
                <a:schemeClr val="accent2">
                  <a:lumMod val="25000"/>
                </a:schemeClr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TextBox 2">
            <a:extLst>
              <a:ext uri="{FF2B5EF4-FFF2-40B4-BE49-F238E27FC236}">
                <a16:creationId xmlns:a16="http://schemas.microsoft.com/office/drawing/2014/main" id="{EFEF4F3D-7E18-7B9B-E680-DD591F3000AF}"/>
              </a:ext>
            </a:extLst>
          </p:cNvPr>
          <p:cNvSpPr txBox="1"/>
          <p:nvPr/>
        </p:nvSpPr>
        <p:spPr>
          <a:xfrm>
            <a:off x="1049911" y="483040"/>
            <a:ext cx="8713322" cy="608829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>
            <a:defPPr>
              <a:defRPr lang="en-US"/>
            </a:defPPr>
            <a:lvl1pPr>
              <a:lnSpc>
                <a:spcPts val="4000"/>
              </a:lnSpc>
              <a:defRPr sz="3600" b="1">
                <a:solidFill>
                  <a:srgbClr val="002060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pl-PL" sz="3200" b="1" dirty="0">
                <a:solidFill>
                  <a:schemeClr val="accent4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AKTYWNY MALUCH 2022-2029 </a:t>
            </a:r>
          </a:p>
          <a:p>
            <a:pPr algn="ctr">
              <a:lnSpc>
                <a:spcPct val="100000"/>
              </a:lnSpc>
            </a:pPr>
            <a:r>
              <a:rPr lang="pl-PL" sz="2400" b="1" dirty="0">
                <a:solidFill>
                  <a:schemeClr val="accent4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najważniejsze zmiany po 24 kwietnia 2024</a:t>
            </a:r>
            <a:br>
              <a:rPr lang="pl-PL" sz="3200" b="1" dirty="0">
                <a:solidFill>
                  <a:schemeClr val="accent4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pl-PL" sz="3200" b="1" dirty="0">
                <a:solidFill>
                  <a:schemeClr val="accent4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br>
              <a:rPr lang="pl-PL" sz="3200" b="1" dirty="0">
                <a:solidFill>
                  <a:schemeClr val="accent4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br>
              <a:rPr lang="pl-PL" sz="3200" b="1" dirty="0">
                <a:solidFill>
                  <a:schemeClr val="accent4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endParaRPr lang="en-US" sz="2000" b="1" dirty="0">
              <a:solidFill>
                <a:schemeClr val="accent4">
                  <a:lumMod val="75000"/>
                </a:scheme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34652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2">
            <a:extLst>
              <a:ext uri="{FF2B5EF4-FFF2-40B4-BE49-F238E27FC236}">
                <a16:creationId xmlns:a16="http://schemas.microsoft.com/office/drawing/2014/main" id="{69ECC046-CE3E-F3EE-A99E-47C66409F9A5}"/>
              </a:ext>
            </a:extLst>
          </p:cNvPr>
          <p:cNvSpPr txBox="1">
            <a:spLocks/>
          </p:cNvSpPr>
          <p:nvPr/>
        </p:nvSpPr>
        <p:spPr>
          <a:xfrm>
            <a:off x="2048396" y="2077804"/>
            <a:ext cx="8272670" cy="179494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l-PL" dirty="0">
              <a:solidFill>
                <a:schemeClr val="accent4">
                  <a:lumMod val="75000"/>
                </a:schemeClr>
              </a:solidFill>
            </a:endParaRPr>
          </a:p>
          <a:p>
            <a:endParaRPr lang="pl-PL" dirty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3" name="Obraz 2">
            <a:extLst>
              <a:ext uri="{FF2B5EF4-FFF2-40B4-BE49-F238E27FC236}">
                <a16:creationId xmlns:a16="http://schemas.microsoft.com/office/drawing/2014/main" id="{88AFC10A-234C-94B4-DA99-A7E9C0B456B8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9602" y="6525279"/>
            <a:ext cx="5593941" cy="898412"/>
          </a:xfrm>
          <a:prstGeom prst="rect">
            <a:avLst/>
          </a:prstGeom>
        </p:spPr>
      </p:pic>
      <p:pic>
        <p:nvPicPr>
          <p:cNvPr id="5" name="Obraz 4">
            <a:extLst>
              <a:ext uri="{FF2B5EF4-FFF2-40B4-BE49-F238E27FC236}">
                <a16:creationId xmlns:a16="http://schemas.microsoft.com/office/drawing/2014/main" id="{FBCC647B-2401-EEF2-EFA9-026F495E317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03315" y="3353080"/>
            <a:ext cx="8285182" cy="853514"/>
          </a:xfrm>
          <a:prstGeom prst="rect">
            <a:avLst/>
          </a:prstGeom>
        </p:spPr>
      </p:pic>
      <p:sp>
        <p:nvSpPr>
          <p:cNvPr id="13" name="Symbol zastępczy zawartości 2">
            <a:extLst>
              <a:ext uri="{FF2B5EF4-FFF2-40B4-BE49-F238E27FC236}">
                <a16:creationId xmlns:a16="http://schemas.microsoft.com/office/drawing/2014/main" id="{6128EA15-EDC0-4252-E114-580668E35E4B}"/>
              </a:ext>
            </a:extLst>
          </p:cNvPr>
          <p:cNvSpPr txBox="1">
            <a:spLocks/>
          </p:cNvSpPr>
          <p:nvPr/>
        </p:nvSpPr>
        <p:spPr>
          <a:xfrm>
            <a:off x="2048396" y="2077804"/>
            <a:ext cx="8272670" cy="179494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l-PL" dirty="0">
              <a:solidFill>
                <a:schemeClr val="accent4">
                  <a:lumMod val="75000"/>
                </a:schemeClr>
              </a:solidFill>
            </a:endParaRPr>
          </a:p>
          <a:p>
            <a:endParaRPr lang="pl-PL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4" name="Symbol zastępczy zawartości 2">
            <a:extLst>
              <a:ext uri="{FF2B5EF4-FFF2-40B4-BE49-F238E27FC236}">
                <a16:creationId xmlns:a16="http://schemas.microsoft.com/office/drawing/2014/main" id="{0BD0D977-6BCA-A47D-04B9-03B71DA117BF}"/>
              </a:ext>
            </a:extLst>
          </p:cNvPr>
          <p:cNvSpPr txBox="1">
            <a:spLocks/>
          </p:cNvSpPr>
          <p:nvPr/>
        </p:nvSpPr>
        <p:spPr>
          <a:xfrm>
            <a:off x="2048396" y="2077804"/>
            <a:ext cx="8272670" cy="179494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l-PL" dirty="0">
              <a:solidFill>
                <a:schemeClr val="accent4">
                  <a:lumMod val="75000"/>
                </a:schemeClr>
              </a:solidFill>
            </a:endParaRPr>
          </a:p>
          <a:p>
            <a:endParaRPr lang="pl-PL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6" name="Symbol zastępczy zawartości 2">
            <a:extLst>
              <a:ext uri="{FF2B5EF4-FFF2-40B4-BE49-F238E27FC236}">
                <a16:creationId xmlns:a16="http://schemas.microsoft.com/office/drawing/2014/main" id="{40F4AD86-9071-BD10-BE1E-AE1E2819523A}"/>
              </a:ext>
            </a:extLst>
          </p:cNvPr>
          <p:cNvSpPr txBox="1">
            <a:spLocks/>
          </p:cNvSpPr>
          <p:nvPr/>
        </p:nvSpPr>
        <p:spPr>
          <a:xfrm>
            <a:off x="2048396" y="2077804"/>
            <a:ext cx="8272670" cy="179494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l-PL" dirty="0">
              <a:solidFill>
                <a:schemeClr val="accent4">
                  <a:lumMod val="75000"/>
                </a:schemeClr>
              </a:solidFill>
            </a:endParaRPr>
          </a:p>
          <a:p>
            <a:endParaRPr lang="pl-PL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7" name="Freeform 28">
            <a:extLst>
              <a:ext uri="{FF2B5EF4-FFF2-40B4-BE49-F238E27FC236}">
                <a16:creationId xmlns:a16="http://schemas.microsoft.com/office/drawing/2014/main" id="{3E1FB9CC-8C9E-C03C-D13A-96B0F89579DB}"/>
              </a:ext>
            </a:extLst>
          </p:cNvPr>
          <p:cNvSpPr>
            <a:spLocks/>
          </p:cNvSpPr>
          <p:nvPr/>
        </p:nvSpPr>
        <p:spPr bwMode="auto">
          <a:xfrm>
            <a:off x="12867042" y="115584"/>
            <a:ext cx="303061" cy="7801"/>
          </a:xfrm>
          <a:custGeom>
            <a:avLst/>
            <a:gdLst>
              <a:gd name="T0" fmla="*/ 115 w 115"/>
              <a:gd name="T1" fmla="*/ 2 h 2"/>
              <a:gd name="T2" fmla="*/ 0 w 115"/>
              <a:gd name="T3" fmla="*/ 2 h 2"/>
              <a:gd name="T4" fmla="*/ 115 w 115"/>
              <a:gd name="T5" fmla="*/ 2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5" h="2">
                <a:moveTo>
                  <a:pt x="115" y="2"/>
                </a:moveTo>
                <a:cubicBezTo>
                  <a:pt x="0" y="2"/>
                  <a:pt x="0" y="2"/>
                  <a:pt x="0" y="2"/>
                </a:cubicBezTo>
                <a:cubicBezTo>
                  <a:pt x="73" y="0"/>
                  <a:pt x="115" y="2"/>
                  <a:pt x="115" y="2"/>
                </a:cubicBezTo>
                <a:close/>
              </a:path>
            </a:pathLst>
          </a:custGeom>
          <a:solidFill>
            <a:srgbClr val="190E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8" name="Freeform 28">
            <a:extLst>
              <a:ext uri="{FF2B5EF4-FFF2-40B4-BE49-F238E27FC236}">
                <a16:creationId xmlns:a16="http://schemas.microsoft.com/office/drawing/2014/main" id="{E96E7C68-BCE6-FD1E-16D8-0BC40C90EA75}"/>
              </a:ext>
            </a:extLst>
          </p:cNvPr>
          <p:cNvSpPr>
            <a:spLocks/>
          </p:cNvSpPr>
          <p:nvPr/>
        </p:nvSpPr>
        <p:spPr bwMode="auto">
          <a:xfrm>
            <a:off x="12867042" y="115584"/>
            <a:ext cx="303061" cy="7801"/>
          </a:xfrm>
          <a:custGeom>
            <a:avLst/>
            <a:gdLst>
              <a:gd name="T0" fmla="*/ 115 w 115"/>
              <a:gd name="T1" fmla="*/ 2 h 2"/>
              <a:gd name="T2" fmla="*/ 0 w 115"/>
              <a:gd name="T3" fmla="*/ 2 h 2"/>
              <a:gd name="T4" fmla="*/ 115 w 115"/>
              <a:gd name="T5" fmla="*/ 2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5" h="2">
                <a:moveTo>
                  <a:pt x="115" y="2"/>
                </a:moveTo>
                <a:cubicBezTo>
                  <a:pt x="0" y="2"/>
                  <a:pt x="0" y="2"/>
                  <a:pt x="0" y="2"/>
                </a:cubicBezTo>
                <a:cubicBezTo>
                  <a:pt x="73" y="0"/>
                  <a:pt x="115" y="2"/>
                  <a:pt x="115" y="2"/>
                </a:cubicBezTo>
                <a:close/>
              </a:path>
            </a:pathLst>
          </a:custGeom>
          <a:solidFill>
            <a:srgbClr val="190E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2" name="Freeform 28">
            <a:extLst>
              <a:ext uri="{FF2B5EF4-FFF2-40B4-BE49-F238E27FC236}">
                <a16:creationId xmlns:a16="http://schemas.microsoft.com/office/drawing/2014/main" id="{33A7D038-3957-1287-18F5-E69EBC7FF860}"/>
              </a:ext>
            </a:extLst>
          </p:cNvPr>
          <p:cNvSpPr>
            <a:spLocks/>
          </p:cNvSpPr>
          <p:nvPr/>
        </p:nvSpPr>
        <p:spPr bwMode="auto">
          <a:xfrm>
            <a:off x="12867042" y="115584"/>
            <a:ext cx="303061" cy="7801"/>
          </a:xfrm>
          <a:custGeom>
            <a:avLst/>
            <a:gdLst>
              <a:gd name="T0" fmla="*/ 115 w 115"/>
              <a:gd name="T1" fmla="*/ 2 h 2"/>
              <a:gd name="T2" fmla="*/ 0 w 115"/>
              <a:gd name="T3" fmla="*/ 2 h 2"/>
              <a:gd name="T4" fmla="*/ 115 w 115"/>
              <a:gd name="T5" fmla="*/ 2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5" h="2">
                <a:moveTo>
                  <a:pt x="115" y="2"/>
                </a:moveTo>
                <a:cubicBezTo>
                  <a:pt x="0" y="2"/>
                  <a:pt x="0" y="2"/>
                  <a:pt x="0" y="2"/>
                </a:cubicBezTo>
                <a:cubicBezTo>
                  <a:pt x="73" y="0"/>
                  <a:pt x="115" y="2"/>
                  <a:pt x="115" y="2"/>
                </a:cubicBezTo>
                <a:close/>
              </a:path>
            </a:pathLst>
          </a:custGeom>
          <a:solidFill>
            <a:srgbClr val="190E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solidFill>
                <a:schemeClr val="accent2">
                  <a:lumMod val="25000"/>
                </a:schemeClr>
              </a:solidFill>
            </a:endParaRPr>
          </a:p>
        </p:txBody>
      </p:sp>
      <p:sp>
        <p:nvSpPr>
          <p:cNvPr id="9" name="Freeform 28">
            <a:extLst>
              <a:ext uri="{FF2B5EF4-FFF2-40B4-BE49-F238E27FC236}">
                <a16:creationId xmlns:a16="http://schemas.microsoft.com/office/drawing/2014/main" id="{3CF497DA-C8BF-3568-AA64-BDB40D5A4EB9}"/>
              </a:ext>
            </a:extLst>
          </p:cNvPr>
          <p:cNvSpPr>
            <a:spLocks/>
          </p:cNvSpPr>
          <p:nvPr/>
        </p:nvSpPr>
        <p:spPr bwMode="auto">
          <a:xfrm>
            <a:off x="12867042" y="115584"/>
            <a:ext cx="303061" cy="7801"/>
          </a:xfrm>
          <a:custGeom>
            <a:avLst/>
            <a:gdLst>
              <a:gd name="T0" fmla="*/ 115 w 115"/>
              <a:gd name="T1" fmla="*/ 2 h 2"/>
              <a:gd name="T2" fmla="*/ 0 w 115"/>
              <a:gd name="T3" fmla="*/ 2 h 2"/>
              <a:gd name="T4" fmla="*/ 115 w 115"/>
              <a:gd name="T5" fmla="*/ 2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5" h="2">
                <a:moveTo>
                  <a:pt x="115" y="2"/>
                </a:moveTo>
                <a:cubicBezTo>
                  <a:pt x="0" y="2"/>
                  <a:pt x="0" y="2"/>
                  <a:pt x="0" y="2"/>
                </a:cubicBezTo>
                <a:cubicBezTo>
                  <a:pt x="73" y="0"/>
                  <a:pt x="115" y="2"/>
                  <a:pt x="115" y="2"/>
                </a:cubicBezTo>
                <a:close/>
              </a:path>
            </a:pathLst>
          </a:custGeom>
          <a:solidFill>
            <a:srgbClr val="190E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0" name="Freeform 28">
            <a:extLst>
              <a:ext uri="{FF2B5EF4-FFF2-40B4-BE49-F238E27FC236}">
                <a16:creationId xmlns:a16="http://schemas.microsoft.com/office/drawing/2014/main" id="{BA9412C0-FBE4-E904-6C54-36C7BDD29A61}"/>
              </a:ext>
            </a:extLst>
          </p:cNvPr>
          <p:cNvSpPr>
            <a:spLocks/>
          </p:cNvSpPr>
          <p:nvPr/>
        </p:nvSpPr>
        <p:spPr bwMode="auto">
          <a:xfrm>
            <a:off x="12867042" y="115584"/>
            <a:ext cx="303061" cy="7801"/>
          </a:xfrm>
          <a:custGeom>
            <a:avLst/>
            <a:gdLst>
              <a:gd name="T0" fmla="*/ 115 w 115"/>
              <a:gd name="T1" fmla="*/ 2 h 2"/>
              <a:gd name="T2" fmla="*/ 0 w 115"/>
              <a:gd name="T3" fmla="*/ 2 h 2"/>
              <a:gd name="T4" fmla="*/ 115 w 115"/>
              <a:gd name="T5" fmla="*/ 2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5" h="2">
                <a:moveTo>
                  <a:pt x="115" y="2"/>
                </a:moveTo>
                <a:cubicBezTo>
                  <a:pt x="0" y="2"/>
                  <a:pt x="0" y="2"/>
                  <a:pt x="0" y="2"/>
                </a:cubicBezTo>
                <a:cubicBezTo>
                  <a:pt x="73" y="0"/>
                  <a:pt x="115" y="2"/>
                  <a:pt x="115" y="2"/>
                </a:cubicBezTo>
                <a:close/>
              </a:path>
            </a:pathLst>
          </a:custGeom>
          <a:solidFill>
            <a:srgbClr val="190E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solidFill>
                <a:schemeClr val="accent2">
                  <a:lumMod val="25000"/>
                </a:schemeClr>
              </a:solidFill>
            </a:endParaRPr>
          </a:p>
        </p:txBody>
      </p:sp>
      <p:sp>
        <p:nvSpPr>
          <p:cNvPr id="14" name="Freeform 28">
            <a:extLst>
              <a:ext uri="{FF2B5EF4-FFF2-40B4-BE49-F238E27FC236}">
                <a16:creationId xmlns:a16="http://schemas.microsoft.com/office/drawing/2014/main" id="{A2DD856F-697D-4EEA-685F-EBB3A5659FD5}"/>
              </a:ext>
            </a:extLst>
          </p:cNvPr>
          <p:cNvSpPr>
            <a:spLocks/>
          </p:cNvSpPr>
          <p:nvPr/>
        </p:nvSpPr>
        <p:spPr bwMode="auto">
          <a:xfrm>
            <a:off x="12867042" y="115584"/>
            <a:ext cx="303061" cy="7801"/>
          </a:xfrm>
          <a:custGeom>
            <a:avLst/>
            <a:gdLst>
              <a:gd name="T0" fmla="*/ 115 w 115"/>
              <a:gd name="T1" fmla="*/ 2 h 2"/>
              <a:gd name="T2" fmla="*/ 0 w 115"/>
              <a:gd name="T3" fmla="*/ 2 h 2"/>
              <a:gd name="T4" fmla="*/ 115 w 115"/>
              <a:gd name="T5" fmla="*/ 2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5" h="2">
                <a:moveTo>
                  <a:pt x="115" y="2"/>
                </a:moveTo>
                <a:cubicBezTo>
                  <a:pt x="0" y="2"/>
                  <a:pt x="0" y="2"/>
                  <a:pt x="0" y="2"/>
                </a:cubicBezTo>
                <a:cubicBezTo>
                  <a:pt x="73" y="0"/>
                  <a:pt x="115" y="2"/>
                  <a:pt x="115" y="2"/>
                </a:cubicBezTo>
                <a:close/>
              </a:path>
            </a:pathLst>
          </a:custGeom>
          <a:solidFill>
            <a:srgbClr val="190E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solidFill>
                <a:schemeClr val="accent2">
                  <a:lumMod val="25000"/>
                </a:schemeClr>
              </a:solidFill>
            </a:endParaRPr>
          </a:p>
        </p:txBody>
      </p:sp>
      <p:sp>
        <p:nvSpPr>
          <p:cNvPr id="11" name="TextBox 2">
            <a:extLst>
              <a:ext uri="{FF2B5EF4-FFF2-40B4-BE49-F238E27FC236}">
                <a16:creationId xmlns:a16="http://schemas.microsoft.com/office/drawing/2014/main" id="{82C14995-8731-49E3-A004-887241974898}"/>
              </a:ext>
            </a:extLst>
          </p:cNvPr>
          <p:cNvSpPr txBox="1"/>
          <p:nvPr/>
        </p:nvSpPr>
        <p:spPr>
          <a:xfrm>
            <a:off x="2007479" y="2311274"/>
            <a:ext cx="6676854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pl-PL" sz="4000" b="1" dirty="0">
                <a:solidFill>
                  <a:schemeClr val="accent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DZIĘKUJEMY ZA UWAGĘ</a:t>
            </a:r>
          </a:p>
        </p:txBody>
      </p:sp>
      <p:sp>
        <p:nvSpPr>
          <p:cNvPr id="15" name="Rectangle 3">
            <a:extLst>
              <a:ext uri="{FF2B5EF4-FFF2-40B4-BE49-F238E27FC236}">
                <a16:creationId xmlns:a16="http://schemas.microsoft.com/office/drawing/2014/main" id="{CD259927-4628-BDC9-5562-05FD5519ED6C}"/>
              </a:ext>
            </a:extLst>
          </p:cNvPr>
          <p:cNvSpPr/>
          <p:nvPr/>
        </p:nvSpPr>
        <p:spPr>
          <a:xfrm>
            <a:off x="3617714" y="3353080"/>
            <a:ext cx="3851654" cy="92935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l-PL" sz="1400" b="1" dirty="0">
                <a:solidFill>
                  <a:schemeClr val="accent2">
                    <a:lumMod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Wydział Finansów i Budżetu</a:t>
            </a:r>
          </a:p>
          <a:p>
            <a:pPr algn="ctr">
              <a:lnSpc>
                <a:spcPct val="150000"/>
              </a:lnSpc>
            </a:pPr>
            <a:r>
              <a:rPr lang="pl-PL" sz="1400" b="1" dirty="0">
                <a:solidFill>
                  <a:schemeClr val="accent2">
                    <a:lumMod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Oddział do Spraw Realizacji Programu Maluch</a:t>
            </a:r>
          </a:p>
          <a:p>
            <a:pPr algn="ctr">
              <a:lnSpc>
                <a:spcPct val="150000"/>
              </a:lnSpc>
            </a:pPr>
            <a:r>
              <a:rPr lang="pl-PL" sz="1400" dirty="0">
                <a:solidFill>
                  <a:schemeClr val="accent2">
                    <a:lumMod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maluch@gdansk.uw.gov.pl </a:t>
            </a:r>
            <a:endParaRPr lang="en-US" sz="1400" i="1" dirty="0">
              <a:solidFill>
                <a:schemeClr val="accent2">
                  <a:lumMod val="25000"/>
                </a:scheme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06388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71CAA801-ED54-4564-2865-79AFD5159915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385888" y="2843733"/>
            <a:ext cx="7920037" cy="10259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l-PL" sz="4000" b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Program </a:t>
            </a:r>
            <a:br>
              <a:rPr lang="pl-PL" sz="4000" b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pl-PL" sz="4000" b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AKTYWNY MALUCH 2022-2029</a:t>
            </a:r>
          </a:p>
        </p:txBody>
      </p:sp>
      <p:sp>
        <p:nvSpPr>
          <p:cNvPr id="6" name="Symbol zastępczy zawartości 2">
            <a:extLst>
              <a:ext uri="{FF2B5EF4-FFF2-40B4-BE49-F238E27FC236}">
                <a16:creationId xmlns:a16="http://schemas.microsoft.com/office/drawing/2014/main" id="{1707996D-CF76-CA81-8142-12274501DFE7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241451" y="4067869"/>
            <a:ext cx="8208912" cy="1944216"/>
          </a:xfrm>
          <a:prstGeom prst="rect">
            <a:avLst/>
          </a:prstGeom>
        </p:spPr>
        <p:txBody>
          <a:bodyPr>
            <a:normAutofit fontScale="92500"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pl-PL" sz="1300" b="0" dirty="0">
                <a:solidFill>
                  <a:schemeClr val="accent4">
                    <a:lumMod val="75000"/>
                  </a:schemeClr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25 kwietnia br. – ogłoszenie przez </a:t>
            </a:r>
            <a:r>
              <a:rPr lang="pl-PL" sz="1300" b="0" dirty="0" err="1">
                <a:solidFill>
                  <a:schemeClr val="accent4">
                    <a:lumMod val="75000"/>
                  </a:schemeClr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MRPiPS</a:t>
            </a:r>
            <a:r>
              <a:rPr lang="pl-PL" sz="1300" b="0" dirty="0">
                <a:solidFill>
                  <a:schemeClr val="accent4">
                    <a:lumMod val="75000"/>
                  </a:schemeClr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Programu Aktywny Maluch 2022-2029 (wcześniej Maluch+ 2022-2029), </a:t>
            </a:r>
          </a:p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pl-PL" sz="1300" b="0" dirty="0">
                <a:solidFill>
                  <a:schemeClr val="accent4">
                    <a:lumMod val="75000"/>
                  </a:schemeClr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Zadanie realizowane na podstawie art. 62 ustawy z dnia 4 lutego 2011 r. ustawy o opiece nad dziećmi w wieku do lat 3.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pl-PL" sz="1300" b="0" dirty="0">
                <a:solidFill>
                  <a:schemeClr val="accent4">
                    <a:lumMod val="75000"/>
                  </a:schemeClr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Modyfikacje zapisów Programu powstały wskutek zgłoszeń jednostek samorządu terytorialnego oraz podmiotów prywatnych, które uczestniczą już w Programie oraz tych planujących aplikować o środki. Aktualizacja Programu ma na celu dostosowanie Programu do kierunku działań </a:t>
            </a:r>
            <a:r>
              <a:rPr lang="pl-PL" sz="1300" b="0" dirty="0" err="1">
                <a:solidFill>
                  <a:schemeClr val="accent4">
                    <a:lumMod val="75000"/>
                  </a:schemeClr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MRPiPS</a:t>
            </a:r>
            <a:r>
              <a:rPr lang="pl-PL" sz="1300" b="0" dirty="0">
                <a:solidFill>
                  <a:schemeClr val="accent4">
                    <a:lumMod val="75000"/>
                  </a:schemeClr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związanych z nowym podejściem do polityki rodzinnej, która ma stanowić kompleksowe wsparcie finansowe i instytucjonalne wychowania dzieci w wieku do lat 3.</a:t>
            </a:r>
            <a:br>
              <a:rPr lang="pl-PL" sz="1300" b="0" dirty="0">
                <a:solidFill>
                  <a:schemeClr val="accent4">
                    <a:lumMod val="75000"/>
                  </a:schemeClr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</a:br>
            <a:endParaRPr lang="pl-PL" sz="1400" b="1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7" name="Obraz 6">
            <a:extLst>
              <a:ext uri="{FF2B5EF4-FFF2-40B4-BE49-F238E27FC236}">
                <a16:creationId xmlns:a16="http://schemas.microsoft.com/office/drawing/2014/main" id="{75DD2B11-C12B-B472-0A98-F0414E777DD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-2393" r="7392"/>
          <a:stretch/>
        </p:blipFill>
        <p:spPr>
          <a:xfrm>
            <a:off x="481449" y="6300117"/>
            <a:ext cx="9728914" cy="12595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18393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2">
            <a:extLst>
              <a:ext uri="{FF2B5EF4-FFF2-40B4-BE49-F238E27FC236}">
                <a16:creationId xmlns:a16="http://schemas.microsoft.com/office/drawing/2014/main" id="{69ECC046-CE3E-F3EE-A99E-47C66409F9A5}"/>
              </a:ext>
            </a:extLst>
          </p:cNvPr>
          <p:cNvSpPr txBox="1">
            <a:spLocks/>
          </p:cNvSpPr>
          <p:nvPr/>
        </p:nvSpPr>
        <p:spPr>
          <a:xfrm>
            <a:off x="2048396" y="2077804"/>
            <a:ext cx="8272670" cy="179494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l-PL" dirty="0">
              <a:solidFill>
                <a:schemeClr val="accent2">
                  <a:lumMod val="25000"/>
                </a:schemeClr>
              </a:solidFill>
            </a:endParaRPr>
          </a:p>
          <a:p>
            <a:endParaRPr lang="pl-PL" dirty="0">
              <a:solidFill>
                <a:schemeClr val="accent2">
                  <a:lumMod val="25000"/>
                </a:schemeClr>
              </a:solidFill>
            </a:endParaRPr>
          </a:p>
        </p:txBody>
      </p:sp>
      <p:pic>
        <p:nvPicPr>
          <p:cNvPr id="3" name="Obraz 2">
            <a:extLst>
              <a:ext uri="{FF2B5EF4-FFF2-40B4-BE49-F238E27FC236}">
                <a16:creationId xmlns:a16="http://schemas.microsoft.com/office/drawing/2014/main" id="{88AFC10A-234C-94B4-DA99-A7E9C0B456B8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9602" y="6535831"/>
            <a:ext cx="5593941" cy="1023844"/>
          </a:xfrm>
          <a:prstGeom prst="rect">
            <a:avLst/>
          </a:prstGeom>
        </p:spPr>
      </p:pic>
      <p:sp>
        <p:nvSpPr>
          <p:cNvPr id="7" name="TextBox 345">
            <a:extLst>
              <a:ext uri="{FF2B5EF4-FFF2-40B4-BE49-F238E27FC236}">
                <a16:creationId xmlns:a16="http://schemas.microsoft.com/office/drawing/2014/main" id="{7567A1E7-59F5-FC36-492F-38415A07992B}"/>
              </a:ext>
            </a:extLst>
          </p:cNvPr>
          <p:cNvSpPr txBox="1"/>
          <p:nvPr/>
        </p:nvSpPr>
        <p:spPr>
          <a:xfrm>
            <a:off x="1259427" y="546195"/>
            <a:ext cx="8022336" cy="49244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pl-PL" sz="3200" b="1" dirty="0">
                <a:solidFill>
                  <a:schemeClr val="accent2">
                    <a:lumMod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AKTYWNY MALUCH 2022-2029</a:t>
            </a:r>
            <a:endParaRPr lang="en-US" sz="3200" b="1" dirty="0">
              <a:solidFill>
                <a:schemeClr val="accent2">
                  <a:lumMod val="25000"/>
                </a:scheme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8" name="Rectangle: Rounded Corners 82">
            <a:extLst>
              <a:ext uri="{FF2B5EF4-FFF2-40B4-BE49-F238E27FC236}">
                <a16:creationId xmlns:a16="http://schemas.microsoft.com/office/drawing/2014/main" id="{A60A35B9-CD77-3864-8214-88448E4EB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088639" y="1679090"/>
            <a:ext cx="6363912" cy="459435"/>
          </a:xfrm>
          <a:prstGeom prst="roundRect">
            <a:avLst>
              <a:gd name="adj" fmla="val 50000"/>
            </a:avLst>
          </a:prstGeom>
          <a:solidFill>
            <a:schemeClr val="bg1">
              <a:lumMod val="85000"/>
            </a:schemeClr>
          </a:solidFill>
          <a:ln w="12700" cap="flat">
            <a:noFill/>
            <a:prstDash val="solid"/>
            <a:miter lim="800000"/>
            <a:headEnd/>
            <a:tailEnd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l-PL" b="1" dirty="0">
                <a:solidFill>
                  <a:schemeClr val="accent2">
                    <a:lumMod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ADRESACI PROGRAMU:</a:t>
            </a:r>
            <a:endParaRPr lang="en-US" b="1" dirty="0">
              <a:solidFill>
                <a:schemeClr val="accent2">
                  <a:lumMod val="25000"/>
                </a:scheme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9" name="Symbol zastępczy zawartości 2">
            <a:extLst>
              <a:ext uri="{FF2B5EF4-FFF2-40B4-BE49-F238E27FC236}">
                <a16:creationId xmlns:a16="http://schemas.microsoft.com/office/drawing/2014/main" id="{FE5CE643-5E10-25D8-B466-D5CA81A1E182}"/>
              </a:ext>
            </a:extLst>
          </p:cNvPr>
          <p:cNvSpPr txBox="1">
            <a:spLocks/>
          </p:cNvSpPr>
          <p:nvPr/>
        </p:nvSpPr>
        <p:spPr>
          <a:xfrm>
            <a:off x="370747" y="2555701"/>
            <a:ext cx="9799696" cy="3502233"/>
          </a:xfrm>
          <a:prstGeom prst="rect">
            <a:avLst/>
          </a:prstGeom>
          <a:noFill/>
        </p:spPr>
        <p:txBody>
          <a:bodyPr anchor="t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lvl="0" algn="just" fontAlgn="base">
              <a:spcAft>
                <a:spcPts val="800"/>
              </a:spcAft>
              <a:buClr>
                <a:schemeClr val="accent4">
                  <a:lumMod val="75000"/>
                </a:schemeClr>
              </a:buClr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pl-PL" sz="1600" b="1" dirty="0">
                <a:solidFill>
                  <a:schemeClr val="accent4">
                    <a:lumMod val="75000"/>
                  </a:schemeClr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Jednostki samorządu terytorialnego (</a:t>
            </a:r>
            <a:r>
              <a:rPr lang="pl-PL" sz="1600" b="1" dirty="0" err="1">
                <a:solidFill>
                  <a:schemeClr val="accent4">
                    <a:lumMod val="75000"/>
                  </a:schemeClr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jst</a:t>
            </a:r>
            <a:r>
              <a:rPr lang="pl-PL" sz="1600" b="1" dirty="0">
                <a:solidFill>
                  <a:schemeClr val="accent4">
                    <a:lumMod val="75000"/>
                  </a:schemeClr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), </a:t>
            </a:r>
            <a:r>
              <a:rPr lang="pl-PL" sz="1200" dirty="0">
                <a:solidFill>
                  <a:schemeClr val="accent4">
                    <a:lumMod val="75000"/>
                  </a:schemeClr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w których istnieje potrzeba rozwoju instytucji opieki dla dzieci do lat 3, </a:t>
            </a:r>
            <a:br>
              <a:rPr lang="pl-PL" sz="1200" dirty="0">
                <a:solidFill>
                  <a:schemeClr val="accent4">
                    <a:lumMod val="75000"/>
                  </a:schemeClr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</a:br>
            <a:r>
              <a:rPr lang="pl-PL" sz="1200" dirty="0">
                <a:solidFill>
                  <a:schemeClr val="accent4">
                    <a:lumMod val="75000"/>
                  </a:schemeClr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ze względu na niezaspokojone potrzeby społeczności lokalnych,</a:t>
            </a:r>
          </a:p>
          <a:p>
            <a:pPr marL="0" lvl="0" indent="0" algn="just" fontAlgn="base">
              <a:spcAft>
                <a:spcPts val="800"/>
              </a:spcAft>
              <a:buClr>
                <a:schemeClr val="bg1"/>
              </a:buClr>
              <a:buNone/>
              <a:tabLst>
                <a:tab pos="457200" algn="l"/>
              </a:tabLst>
            </a:pPr>
            <a:endParaRPr lang="pl-PL" sz="1400" dirty="0">
              <a:solidFill>
                <a:schemeClr val="accent4">
                  <a:lumMod val="75000"/>
                </a:schemeClr>
              </a:solidFill>
              <a:effectLst/>
              <a:latin typeface="Segoe UI" panose="020B0502040204020203" pitchFamily="34" charset="0"/>
              <a:ea typeface="Times New Roman" panose="02020603050405020304" pitchFamily="18" charset="0"/>
              <a:cs typeface="Segoe UI" panose="020B0502040204020203" pitchFamily="34" charset="0"/>
            </a:endParaRPr>
          </a:p>
          <a:p>
            <a:pPr algn="just" fontAlgn="base">
              <a:spcAft>
                <a:spcPts val="800"/>
              </a:spcAft>
              <a:buClr>
                <a:schemeClr val="accent4">
                  <a:lumMod val="75000"/>
                </a:schemeClr>
              </a:buClr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pl-PL" sz="1600" b="1" dirty="0">
                <a:solidFill>
                  <a:schemeClr val="accent4">
                    <a:lumMod val="75000"/>
                  </a:schemeClr>
                </a:solidFill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P</a:t>
            </a:r>
            <a:r>
              <a:rPr lang="pl-PL" sz="1600" b="1" dirty="0">
                <a:solidFill>
                  <a:schemeClr val="accent4">
                    <a:lumMod val="75000"/>
                  </a:schemeClr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odmioty inne niż </a:t>
            </a:r>
            <a:r>
              <a:rPr lang="pl-PL" sz="1600" b="1" dirty="0" err="1">
                <a:solidFill>
                  <a:schemeClr val="accent4">
                    <a:lumMod val="75000"/>
                  </a:schemeClr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jst</a:t>
            </a:r>
            <a:r>
              <a:rPr lang="pl-PL" sz="1600" b="1" dirty="0">
                <a:solidFill>
                  <a:schemeClr val="accent4">
                    <a:lumMod val="75000"/>
                  </a:schemeClr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, </a:t>
            </a:r>
            <a:r>
              <a:rPr lang="pl-PL" sz="1600" dirty="0">
                <a:solidFill>
                  <a:schemeClr val="accent4">
                    <a:lumMod val="75000"/>
                  </a:schemeClr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tj</a:t>
            </a:r>
            <a:r>
              <a:rPr lang="pl-PL" sz="1200" dirty="0">
                <a:solidFill>
                  <a:schemeClr val="accent4">
                    <a:lumMod val="75000"/>
                  </a:schemeClr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.:</a:t>
            </a:r>
            <a:r>
              <a:rPr lang="pl-PL" sz="1200" dirty="0">
                <a:solidFill>
                  <a:schemeClr val="accent4">
                    <a:lumMod val="75000"/>
                  </a:schemeClr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</a:t>
            </a:r>
            <a:r>
              <a:rPr lang="pl-PL" sz="1200" dirty="0">
                <a:solidFill>
                  <a:schemeClr val="accent4">
                    <a:lumMod val="75000"/>
                  </a:schemeClr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osoby fizyczne, w tym pracodawcy oraz podmioty współpracujące z pracodawcami,</a:t>
            </a:r>
            <a:r>
              <a:rPr lang="pl-PL" sz="1200" dirty="0">
                <a:solidFill>
                  <a:schemeClr val="accent4">
                    <a:lumMod val="75000"/>
                  </a:schemeClr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</a:t>
            </a:r>
            <a:r>
              <a:rPr lang="pl-PL" sz="1200" dirty="0">
                <a:solidFill>
                  <a:schemeClr val="accent4">
                    <a:lumMod val="75000"/>
                  </a:schemeClr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osoby prawne </a:t>
            </a:r>
            <a:br>
              <a:rPr lang="pl-PL" sz="1200" dirty="0">
                <a:solidFill>
                  <a:schemeClr val="accent4">
                    <a:lumMod val="75000"/>
                  </a:schemeClr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</a:br>
            <a:r>
              <a:rPr lang="pl-PL" sz="1200" dirty="0">
                <a:solidFill>
                  <a:schemeClr val="accent4">
                    <a:lumMod val="75000"/>
                  </a:schemeClr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i jednostki organizacyjne nieposiadające osobowości prawnej, w tym uczelnie i współpracujące z nimi podmioty oraz pracodawcy </a:t>
            </a:r>
            <a:br>
              <a:rPr lang="pl-PL" sz="1200" dirty="0">
                <a:solidFill>
                  <a:schemeClr val="accent4">
                    <a:lumMod val="75000"/>
                  </a:schemeClr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</a:br>
            <a:r>
              <a:rPr lang="pl-PL" sz="1200" dirty="0">
                <a:solidFill>
                  <a:schemeClr val="accent4">
                    <a:lumMod val="75000"/>
                  </a:schemeClr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i współpracujące z nimi podmioty, instytucje publiczne oraz współpracujące z nimi podmioty, prowadzące lub zamierzające prowadzić </a:t>
            </a:r>
            <a:br>
              <a:rPr lang="pl-PL" sz="1200" dirty="0">
                <a:solidFill>
                  <a:schemeClr val="accent4">
                    <a:lumMod val="75000"/>
                  </a:schemeClr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</a:br>
            <a:r>
              <a:rPr lang="pl-PL" sz="1200" dirty="0">
                <a:solidFill>
                  <a:schemeClr val="accent4">
                    <a:lumMod val="75000"/>
                  </a:schemeClr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w latach 2023–2029 instytucje opieki dla dzieci w wieku do lat 3, którzy nie są wykluczeni z dofinansowania na podstawie art. 207 ustawy </a:t>
            </a:r>
            <a:br>
              <a:rPr lang="pl-PL" sz="1200" dirty="0">
                <a:solidFill>
                  <a:schemeClr val="accent4">
                    <a:lumMod val="75000"/>
                  </a:schemeClr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</a:br>
            <a:r>
              <a:rPr lang="pl-PL" sz="1200" dirty="0">
                <a:solidFill>
                  <a:schemeClr val="accent4">
                    <a:lumMod val="75000"/>
                  </a:schemeClr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z dnia 27 sierpnia 2009 r. o finansach publicznych (Dz. U. z 2021 r. poz. 305, 1236 i 1535 z </a:t>
            </a:r>
            <a:r>
              <a:rPr lang="pl-PL" sz="1200" dirty="0" err="1">
                <a:solidFill>
                  <a:schemeClr val="accent4">
                    <a:lumMod val="75000"/>
                  </a:schemeClr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późn</a:t>
            </a:r>
            <a:r>
              <a:rPr lang="pl-PL" sz="1200" dirty="0">
                <a:solidFill>
                  <a:schemeClr val="accent4">
                    <a:lumMod val="75000"/>
                  </a:schemeClr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. zm.).</a:t>
            </a:r>
          </a:p>
          <a:p>
            <a:pPr marL="0" indent="0" algn="just" fontAlgn="base">
              <a:spcAft>
                <a:spcPts val="800"/>
              </a:spcAft>
              <a:buNone/>
            </a:pPr>
            <a:r>
              <a:rPr lang="pl-PL" sz="1600" b="1" dirty="0">
                <a:solidFill>
                  <a:schemeClr val="accent4">
                    <a:lumMod val="75000"/>
                  </a:schemeClr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	</a:t>
            </a:r>
          </a:p>
          <a:p>
            <a:pPr marL="0" indent="0" algn="just" fontAlgn="base">
              <a:spcAft>
                <a:spcPts val="800"/>
              </a:spcAft>
              <a:buNone/>
            </a:pPr>
            <a:r>
              <a:rPr lang="pl-PL" sz="1600" b="1" dirty="0">
                <a:solidFill>
                  <a:schemeClr val="accent4">
                    <a:lumMod val="75000"/>
                  </a:schemeClr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Program kierowany jest w pierwszej kolejności do gmin, ale wnioski mogą składać wszystkie podmioty, które, zgodnie z ustawą o opiece nad dziećmi w wieku do lat 3, mogą tworzyć i prowadzić miejsca opieki nad najmłodszymi dziećmi.</a:t>
            </a:r>
            <a:endParaRPr lang="pl-PL" sz="1600" b="1" dirty="0">
              <a:solidFill>
                <a:schemeClr val="accent4">
                  <a:lumMod val="75000"/>
                </a:schemeClr>
              </a:solidFill>
              <a:effectLst/>
              <a:latin typeface="Segoe UI" panose="020B0502040204020203" pitchFamily="34" charset="0"/>
              <a:ea typeface="Calibri" panose="020F0502020204030204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29927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2">
            <a:extLst>
              <a:ext uri="{FF2B5EF4-FFF2-40B4-BE49-F238E27FC236}">
                <a16:creationId xmlns:a16="http://schemas.microsoft.com/office/drawing/2014/main" id="{69ECC046-CE3E-F3EE-A99E-47C66409F9A5}"/>
              </a:ext>
            </a:extLst>
          </p:cNvPr>
          <p:cNvSpPr txBox="1">
            <a:spLocks/>
          </p:cNvSpPr>
          <p:nvPr/>
        </p:nvSpPr>
        <p:spPr>
          <a:xfrm>
            <a:off x="2048396" y="2077804"/>
            <a:ext cx="8272670" cy="179494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l-PL" dirty="0">
              <a:solidFill>
                <a:schemeClr val="accent2">
                  <a:lumMod val="25000"/>
                </a:schemeClr>
              </a:solidFill>
            </a:endParaRPr>
          </a:p>
          <a:p>
            <a:endParaRPr lang="pl-PL" dirty="0">
              <a:solidFill>
                <a:schemeClr val="accent2">
                  <a:lumMod val="25000"/>
                </a:schemeClr>
              </a:solidFill>
            </a:endParaRPr>
          </a:p>
        </p:txBody>
      </p:sp>
      <p:pic>
        <p:nvPicPr>
          <p:cNvPr id="3" name="Obraz 2">
            <a:extLst>
              <a:ext uri="{FF2B5EF4-FFF2-40B4-BE49-F238E27FC236}">
                <a16:creationId xmlns:a16="http://schemas.microsoft.com/office/drawing/2014/main" id="{88AFC10A-234C-94B4-DA99-A7E9C0B456B8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9602" y="6525279"/>
            <a:ext cx="5593941" cy="898412"/>
          </a:xfrm>
          <a:prstGeom prst="rect">
            <a:avLst/>
          </a:prstGeom>
        </p:spPr>
      </p:pic>
      <p:pic>
        <p:nvPicPr>
          <p:cNvPr id="5" name="Obraz 4">
            <a:extLst>
              <a:ext uri="{FF2B5EF4-FFF2-40B4-BE49-F238E27FC236}">
                <a16:creationId xmlns:a16="http://schemas.microsoft.com/office/drawing/2014/main" id="{FBCC647B-2401-EEF2-EFA9-026F495E317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03315" y="3353080"/>
            <a:ext cx="8285182" cy="853514"/>
          </a:xfrm>
          <a:prstGeom prst="rect">
            <a:avLst/>
          </a:prstGeom>
        </p:spPr>
      </p:pic>
      <p:sp>
        <p:nvSpPr>
          <p:cNvPr id="6" name="TextBox 2">
            <a:extLst>
              <a:ext uri="{FF2B5EF4-FFF2-40B4-BE49-F238E27FC236}">
                <a16:creationId xmlns:a16="http://schemas.microsoft.com/office/drawing/2014/main" id="{D656CCF1-3E4D-C79D-9EE3-298FA4027E5A}"/>
              </a:ext>
            </a:extLst>
          </p:cNvPr>
          <p:cNvSpPr txBox="1"/>
          <p:nvPr/>
        </p:nvSpPr>
        <p:spPr>
          <a:xfrm>
            <a:off x="59852" y="413458"/>
            <a:ext cx="10572107" cy="841473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>
            <a:defPPr>
              <a:defRPr lang="en-US"/>
            </a:defPPr>
            <a:lvl1pPr>
              <a:lnSpc>
                <a:spcPts val="4000"/>
              </a:lnSpc>
              <a:defRPr sz="3600" b="1">
                <a:solidFill>
                  <a:srgbClr val="002060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algn="ctr"/>
            <a:r>
              <a:rPr lang="pl-PL" sz="3200" b="1" dirty="0">
                <a:solidFill>
                  <a:schemeClr val="accent4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AKTYWNY MALUCH 2022-2029 </a:t>
            </a:r>
          </a:p>
          <a:p>
            <a:pPr algn="ctr"/>
            <a:r>
              <a:rPr lang="pl-PL" sz="3200" b="1" dirty="0">
                <a:solidFill>
                  <a:schemeClr val="accent4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DLA JST </a:t>
            </a:r>
            <a:endParaRPr lang="en-US" sz="3200" b="1" dirty="0">
              <a:solidFill>
                <a:schemeClr val="accent4">
                  <a:lumMod val="75000"/>
                </a:scheme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3" name="Symbol zastępczy zawartości 2">
            <a:extLst>
              <a:ext uri="{FF2B5EF4-FFF2-40B4-BE49-F238E27FC236}">
                <a16:creationId xmlns:a16="http://schemas.microsoft.com/office/drawing/2014/main" id="{6128EA15-EDC0-4252-E114-580668E35E4B}"/>
              </a:ext>
            </a:extLst>
          </p:cNvPr>
          <p:cNvSpPr txBox="1">
            <a:spLocks/>
          </p:cNvSpPr>
          <p:nvPr/>
        </p:nvSpPr>
        <p:spPr>
          <a:xfrm>
            <a:off x="2048396" y="2077804"/>
            <a:ext cx="8272670" cy="179494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l-PL" dirty="0">
              <a:solidFill>
                <a:schemeClr val="accent4">
                  <a:lumMod val="75000"/>
                </a:schemeClr>
              </a:solidFill>
            </a:endParaRPr>
          </a:p>
          <a:p>
            <a:endParaRPr lang="pl-PL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6" name="Rectangle 106">
            <a:extLst>
              <a:ext uri="{FF2B5EF4-FFF2-40B4-BE49-F238E27FC236}">
                <a16:creationId xmlns:a16="http://schemas.microsoft.com/office/drawing/2014/main" id="{C1619778-78D2-62CD-5BA7-19721ED6291B}"/>
              </a:ext>
            </a:extLst>
          </p:cNvPr>
          <p:cNvSpPr/>
          <p:nvPr/>
        </p:nvSpPr>
        <p:spPr>
          <a:xfrm>
            <a:off x="732963" y="2392408"/>
            <a:ext cx="8755534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pl-PL" sz="1400" dirty="0">
                <a:solidFill>
                  <a:schemeClr val="accent4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W wyniku rewizji </a:t>
            </a:r>
            <a:r>
              <a:rPr lang="pl-PL" sz="1400" b="1" dirty="0">
                <a:solidFill>
                  <a:schemeClr val="accent4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KPO</a:t>
            </a:r>
            <a:r>
              <a:rPr lang="pl-PL" sz="1400" dirty="0">
                <a:solidFill>
                  <a:schemeClr val="accent4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podwyższeniu ulega wysokość dofinansowania na tworzenie miejsc opieki dla </a:t>
            </a:r>
            <a:r>
              <a:rPr lang="pl-PL" sz="1400" dirty="0" err="1">
                <a:solidFill>
                  <a:schemeClr val="accent4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jst</a:t>
            </a:r>
            <a:r>
              <a:rPr lang="pl-PL" sz="1400" dirty="0">
                <a:solidFill>
                  <a:schemeClr val="accent4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z </a:t>
            </a:r>
            <a:r>
              <a:rPr lang="pl-PL" sz="1400" b="1" dirty="0">
                <a:solidFill>
                  <a:schemeClr val="accent4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KPO</a:t>
            </a:r>
            <a:r>
              <a:rPr lang="pl-PL" sz="1400" dirty="0">
                <a:solidFill>
                  <a:schemeClr val="accent4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, tj. z 35 862 zł bez VAT na jedno tworzone miejsce </a:t>
            </a:r>
            <a:r>
              <a:rPr lang="pl-PL" sz="1400" b="1" dirty="0">
                <a:solidFill>
                  <a:schemeClr val="accent4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w żłobku lub klubie dziecięcym </a:t>
            </a:r>
            <a:r>
              <a:rPr lang="pl-PL" sz="1400" dirty="0">
                <a:solidFill>
                  <a:schemeClr val="accent4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na</a:t>
            </a:r>
            <a:r>
              <a:rPr lang="pl-PL" sz="1400" b="1" dirty="0">
                <a:solidFill>
                  <a:schemeClr val="accent4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57 528 zł bez VAT</a:t>
            </a:r>
            <a:endParaRPr lang="en-US" sz="1400" b="1" dirty="0">
              <a:solidFill>
                <a:schemeClr val="accent4">
                  <a:lumMod val="75000"/>
                </a:scheme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7" name="pole tekstowe 16">
            <a:extLst>
              <a:ext uri="{FF2B5EF4-FFF2-40B4-BE49-F238E27FC236}">
                <a16:creationId xmlns:a16="http://schemas.microsoft.com/office/drawing/2014/main" id="{1763A108-3C5F-324A-2418-2AD38F467CB0}"/>
              </a:ext>
            </a:extLst>
          </p:cNvPr>
          <p:cNvSpPr txBox="1"/>
          <p:nvPr/>
        </p:nvSpPr>
        <p:spPr>
          <a:xfrm>
            <a:off x="639254" y="3055925"/>
            <a:ext cx="872671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1400" dirty="0">
                <a:solidFill>
                  <a:schemeClr val="accent4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Wysokość dofinansowania na tworzenie miejsc opieki na jedno tworzone miejsce w żłobku, </a:t>
            </a:r>
            <a:br>
              <a:rPr lang="pl-PL" sz="1400" dirty="0">
                <a:solidFill>
                  <a:schemeClr val="accent4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pl-PL" sz="1400" dirty="0">
                <a:solidFill>
                  <a:schemeClr val="accent4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klubie dziecięcym lub u dziennego opiekuna dla </a:t>
            </a:r>
            <a:r>
              <a:rPr lang="pl-PL" sz="1400" dirty="0" err="1">
                <a:solidFill>
                  <a:schemeClr val="accent4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jst</a:t>
            </a:r>
            <a:r>
              <a:rPr lang="pl-PL" sz="1400" dirty="0">
                <a:solidFill>
                  <a:schemeClr val="accent4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 </a:t>
            </a:r>
            <a:r>
              <a:rPr lang="pl-PL" sz="1400" b="1" dirty="0">
                <a:solidFill>
                  <a:schemeClr val="accent4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z FERS  </a:t>
            </a:r>
            <a:r>
              <a:rPr lang="pl-PL" sz="1400" dirty="0">
                <a:solidFill>
                  <a:schemeClr val="accent4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pozostaje </a:t>
            </a:r>
            <a:r>
              <a:rPr lang="pl-PL" sz="1400" b="1" dirty="0">
                <a:solidFill>
                  <a:schemeClr val="accent4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12 410 zł z VAT </a:t>
            </a:r>
            <a:br>
              <a:rPr lang="pl-PL" sz="1200" dirty="0">
                <a:solidFill>
                  <a:schemeClr val="accent4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endParaRPr lang="pl-PL" sz="1200" dirty="0">
              <a:solidFill>
                <a:schemeClr val="accent4">
                  <a:lumMod val="75000"/>
                </a:scheme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8" name="pole tekstowe 17">
            <a:extLst>
              <a:ext uri="{FF2B5EF4-FFF2-40B4-BE49-F238E27FC236}">
                <a16:creationId xmlns:a16="http://schemas.microsoft.com/office/drawing/2014/main" id="{6434998A-7107-EAA7-D721-4709810206B9}"/>
              </a:ext>
            </a:extLst>
          </p:cNvPr>
          <p:cNvSpPr txBox="1"/>
          <p:nvPr/>
        </p:nvSpPr>
        <p:spPr>
          <a:xfrm>
            <a:off x="639254" y="3763811"/>
            <a:ext cx="8832599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pl-PL" sz="1400" dirty="0">
                <a:solidFill>
                  <a:schemeClr val="accent4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Kwota dofinansowania do funkcjonowania jednego utworzonego miejsca opieki </a:t>
            </a:r>
            <a:br>
              <a:rPr lang="pl-PL" sz="1400" dirty="0">
                <a:solidFill>
                  <a:schemeClr val="accent4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pl-PL" sz="1400" dirty="0">
                <a:solidFill>
                  <a:schemeClr val="accent4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(wypłacana co m-c przez 3 lata funkcjonowania): </a:t>
            </a:r>
            <a:r>
              <a:rPr lang="pl-PL" sz="1400" b="1" dirty="0">
                <a:solidFill>
                  <a:schemeClr val="accent4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837 zł </a:t>
            </a:r>
            <a:br>
              <a:rPr lang="pl-PL" sz="1200" dirty="0">
                <a:solidFill>
                  <a:schemeClr val="accent4">
                    <a:lumMod val="75000"/>
                  </a:schemeClr>
                </a:solidFill>
              </a:rPr>
            </a:br>
            <a:endParaRPr lang="pl-PL" sz="12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9" name="pole tekstowe 18">
            <a:extLst>
              <a:ext uri="{FF2B5EF4-FFF2-40B4-BE49-F238E27FC236}">
                <a16:creationId xmlns:a16="http://schemas.microsoft.com/office/drawing/2014/main" id="{DE3CC812-E081-287F-E1E6-7235D3C96825}"/>
              </a:ext>
            </a:extLst>
          </p:cNvPr>
          <p:cNvSpPr txBox="1"/>
          <p:nvPr/>
        </p:nvSpPr>
        <p:spPr>
          <a:xfrm>
            <a:off x="641499" y="5367844"/>
            <a:ext cx="7708392" cy="8617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pl-PL" sz="1400" b="1" dirty="0">
                <a:solidFill>
                  <a:schemeClr val="accent4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Wnioski należy składać wyłącznie w formie elektronicznej.</a:t>
            </a:r>
          </a:p>
          <a:p>
            <a:pPr marL="0" indent="0">
              <a:buNone/>
            </a:pPr>
            <a:endParaRPr lang="pl-PL" sz="1000" b="1" dirty="0">
              <a:solidFill>
                <a:schemeClr val="accent4">
                  <a:lumMod val="75000"/>
                </a:scheme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0" indent="0">
              <a:buNone/>
            </a:pPr>
            <a:r>
              <a:rPr lang="pl-PL" sz="1400" b="1" dirty="0">
                <a:solidFill>
                  <a:schemeClr val="accent4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JST</a:t>
            </a:r>
            <a:r>
              <a:rPr lang="pl-PL" sz="1400" dirty="0">
                <a:solidFill>
                  <a:schemeClr val="accent4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– za pośrednictwem formularza w Module 2 systemu teleinformatycznego Rejestr Żłobków.</a:t>
            </a:r>
            <a:br>
              <a:rPr lang="pl-PL" sz="1200" dirty="0">
                <a:solidFill>
                  <a:schemeClr val="accent4">
                    <a:lumMod val="75000"/>
                  </a:schemeClr>
                </a:solidFill>
              </a:rPr>
            </a:br>
            <a:endParaRPr lang="pl-PL" sz="12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1" name="Rectangle: Rounded Corners 82">
            <a:extLst>
              <a:ext uri="{FF2B5EF4-FFF2-40B4-BE49-F238E27FC236}">
                <a16:creationId xmlns:a16="http://schemas.microsoft.com/office/drawing/2014/main" id="{71FDC144-FFB0-D293-B6EA-5147D8E48D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163949" y="1623175"/>
            <a:ext cx="6363912" cy="459435"/>
          </a:xfrm>
          <a:prstGeom prst="roundRect">
            <a:avLst>
              <a:gd name="adj" fmla="val 50000"/>
            </a:avLst>
          </a:prstGeom>
          <a:solidFill>
            <a:schemeClr val="bg1">
              <a:lumMod val="85000"/>
            </a:schemeClr>
          </a:solidFill>
          <a:ln w="12700" cap="flat">
            <a:noFill/>
            <a:prstDash val="solid"/>
            <a:miter lim="800000"/>
            <a:headEnd/>
            <a:tailEnd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l-PL" b="1" dirty="0">
                <a:solidFill>
                  <a:schemeClr val="accent4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WYSOKOŚC DOFINANSOWANIA:</a:t>
            </a:r>
            <a:endParaRPr lang="en-US" b="1" dirty="0">
              <a:solidFill>
                <a:schemeClr val="accent4">
                  <a:lumMod val="75000"/>
                </a:scheme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2" name="Rectangle: Rounded Corners 82">
            <a:extLst>
              <a:ext uri="{FF2B5EF4-FFF2-40B4-BE49-F238E27FC236}">
                <a16:creationId xmlns:a16="http://schemas.microsoft.com/office/drawing/2014/main" id="{8C56B3BB-83A6-A871-A6F2-1A20F85A29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224616" y="4619527"/>
            <a:ext cx="6363912" cy="459435"/>
          </a:xfrm>
          <a:prstGeom prst="roundRect">
            <a:avLst>
              <a:gd name="adj" fmla="val 50000"/>
            </a:avLst>
          </a:prstGeom>
          <a:solidFill>
            <a:schemeClr val="bg1">
              <a:lumMod val="85000"/>
            </a:schemeClr>
          </a:solidFill>
          <a:ln w="12700" cap="flat">
            <a:noFill/>
            <a:prstDash val="solid"/>
            <a:miter lim="800000"/>
            <a:headEnd/>
            <a:tailEnd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l-PL" sz="1800" b="1" dirty="0">
                <a:solidFill>
                  <a:schemeClr val="accent4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JAK I GDZIE APLIKOWAĆ?</a:t>
            </a:r>
            <a:endParaRPr lang="en-US" sz="1800" b="1" dirty="0">
              <a:solidFill>
                <a:schemeClr val="accent4">
                  <a:lumMod val="75000"/>
                </a:scheme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17956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2">
            <a:extLst>
              <a:ext uri="{FF2B5EF4-FFF2-40B4-BE49-F238E27FC236}">
                <a16:creationId xmlns:a16="http://schemas.microsoft.com/office/drawing/2014/main" id="{69ECC046-CE3E-F3EE-A99E-47C66409F9A5}"/>
              </a:ext>
            </a:extLst>
          </p:cNvPr>
          <p:cNvSpPr txBox="1">
            <a:spLocks/>
          </p:cNvSpPr>
          <p:nvPr/>
        </p:nvSpPr>
        <p:spPr>
          <a:xfrm>
            <a:off x="2048396" y="2077804"/>
            <a:ext cx="8272670" cy="179494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l-PL" dirty="0">
              <a:solidFill>
                <a:schemeClr val="accent2">
                  <a:lumMod val="25000"/>
                </a:schemeClr>
              </a:solidFill>
            </a:endParaRPr>
          </a:p>
          <a:p>
            <a:endParaRPr lang="pl-PL" dirty="0">
              <a:solidFill>
                <a:schemeClr val="accent2">
                  <a:lumMod val="25000"/>
                </a:schemeClr>
              </a:solidFill>
            </a:endParaRPr>
          </a:p>
        </p:txBody>
      </p:sp>
      <p:pic>
        <p:nvPicPr>
          <p:cNvPr id="3" name="Obraz 2">
            <a:extLst>
              <a:ext uri="{FF2B5EF4-FFF2-40B4-BE49-F238E27FC236}">
                <a16:creationId xmlns:a16="http://schemas.microsoft.com/office/drawing/2014/main" id="{88AFC10A-234C-94B4-DA99-A7E9C0B456B8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9602" y="6525279"/>
            <a:ext cx="5593941" cy="898412"/>
          </a:xfrm>
          <a:prstGeom prst="rect">
            <a:avLst/>
          </a:prstGeom>
        </p:spPr>
      </p:pic>
      <p:pic>
        <p:nvPicPr>
          <p:cNvPr id="5" name="Obraz 4">
            <a:extLst>
              <a:ext uri="{FF2B5EF4-FFF2-40B4-BE49-F238E27FC236}">
                <a16:creationId xmlns:a16="http://schemas.microsoft.com/office/drawing/2014/main" id="{FBCC647B-2401-EEF2-EFA9-026F495E317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03315" y="3353080"/>
            <a:ext cx="8285182" cy="853514"/>
          </a:xfrm>
          <a:prstGeom prst="rect">
            <a:avLst/>
          </a:prstGeom>
        </p:spPr>
      </p:pic>
      <p:sp>
        <p:nvSpPr>
          <p:cNvPr id="13" name="Symbol zastępczy zawartości 2">
            <a:extLst>
              <a:ext uri="{FF2B5EF4-FFF2-40B4-BE49-F238E27FC236}">
                <a16:creationId xmlns:a16="http://schemas.microsoft.com/office/drawing/2014/main" id="{6128EA15-EDC0-4252-E114-580668E35E4B}"/>
              </a:ext>
            </a:extLst>
          </p:cNvPr>
          <p:cNvSpPr txBox="1">
            <a:spLocks/>
          </p:cNvSpPr>
          <p:nvPr/>
        </p:nvSpPr>
        <p:spPr>
          <a:xfrm>
            <a:off x="2048396" y="2077804"/>
            <a:ext cx="8272670" cy="179494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l-PL" dirty="0">
              <a:solidFill>
                <a:schemeClr val="accent4">
                  <a:lumMod val="75000"/>
                </a:schemeClr>
              </a:solidFill>
            </a:endParaRPr>
          </a:p>
          <a:p>
            <a:endParaRPr lang="pl-PL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4" name="Symbol zastępczy zawartości 2">
            <a:extLst>
              <a:ext uri="{FF2B5EF4-FFF2-40B4-BE49-F238E27FC236}">
                <a16:creationId xmlns:a16="http://schemas.microsoft.com/office/drawing/2014/main" id="{0BD0D977-6BCA-A47D-04B9-03B71DA117BF}"/>
              </a:ext>
            </a:extLst>
          </p:cNvPr>
          <p:cNvSpPr txBox="1">
            <a:spLocks/>
          </p:cNvSpPr>
          <p:nvPr/>
        </p:nvSpPr>
        <p:spPr>
          <a:xfrm>
            <a:off x="2048396" y="2077804"/>
            <a:ext cx="8272670" cy="179494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l-PL" dirty="0">
              <a:solidFill>
                <a:schemeClr val="accent4">
                  <a:lumMod val="75000"/>
                </a:schemeClr>
              </a:solidFill>
            </a:endParaRPr>
          </a:p>
          <a:p>
            <a:endParaRPr lang="pl-PL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8" name="TextBox 2">
            <a:extLst>
              <a:ext uri="{FF2B5EF4-FFF2-40B4-BE49-F238E27FC236}">
                <a16:creationId xmlns:a16="http://schemas.microsoft.com/office/drawing/2014/main" id="{70F20A8B-5B6B-5ACA-2DD0-2B164FF6B3EB}"/>
              </a:ext>
            </a:extLst>
          </p:cNvPr>
          <p:cNvSpPr txBox="1"/>
          <p:nvPr/>
        </p:nvSpPr>
        <p:spPr>
          <a:xfrm>
            <a:off x="59852" y="421821"/>
            <a:ext cx="10572107" cy="841473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>
            <a:defPPr>
              <a:defRPr lang="en-US"/>
            </a:defPPr>
            <a:lvl1pPr>
              <a:lnSpc>
                <a:spcPts val="4000"/>
              </a:lnSpc>
              <a:defRPr sz="3600" b="1">
                <a:solidFill>
                  <a:srgbClr val="002060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algn="ctr"/>
            <a:r>
              <a:rPr lang="pl-PL" sz="3200" b="1" dirty="0">
                <a:solidFill>
                  <a:schemeClr val="accent4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AKTYWNY MALUCH 2022-2029 </a:t>
            </a:r>
            <a:br>
              <a:rPr lang="pl-PL" sz="3200" b="1" dirty="0">
                <a:solidFill>
                  <a:schemeClr val="accent4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pl-PL" sz="3200" b="1" dirty="0">
                <a:solidFill>
                  <a:schemeClr val="accent4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DLA JST c.d.</a:t>
            </a:r>
            <a:endParaRPr lang="en-US" sz="3200" b="1" dirty="0">
              <a:solidFill>
                <a:schemeClr val="accent4">
                  <a:lumMod val="75000"/>
                </a:scheme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0" name="Rectangle: Rounded Corners 82">
            <a:extLst>
              <a:ext uri="{FF2B5EF4-FFF2-40B4-BE49-F238E27FC236}">
                <a16:creationId xmlns:a16="http://schemas.microsoft.com/office/drawing/2014/main" id="{0D054E88-DDEA-772C-5C32-5E13A727D7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910516" y="1764818"/>
            <a:ext cx="6870777" cy="428919"/>
          </a:xfrm>
          <a:prstGeom prst="roundRect">
            <a:avLst>
              <a:gd name="adj" fmla="val 50000"/>
            </a:avLst>
          </a:prstGeom>
          <a:solidFill>
            <a:schemeClr val="bg1">
              <a:lumMod val="85000"/>
            </a:schemeClr>
          </a:solidFill>
          <a:ln w="12700" cap="flat">
            <a:noFill/>
            <a:prstDash val="solid"/>
            <a:miter lim="800000"/>
            <a:headEnd/>
            <a:tailEnd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l-PL" sz="2000" b="1" dirty="0">
                <a:solidFill>
                  <a:schemeClr val="accent4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ŹRÓDŁA I CEL FINANSOWANIA</a:t>
            </a:r>
            <a:endParaRPr lang="en-US" sz="2000" b="1" dirty="0">
              <a:solidFill>
                <a:schemeClr val="accent4">
                  <a:lumMod val="75000"/>
                </a:scheme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1" name="pole tekstowe 10">
            <a:extLst>
              <a:ext uri="{FF2B5EF4-FFF2-40B4-BE49-F238E27FC236}">
                <a16:creationId xmlns:a16="http://schemas.microsoft.com/office/drawing/2014/main" id="{9BA41A7A-1D74-B790-A2EC-FDB5624D292D}"/>
              </a:ext>
            </a:extLst>
          </p:cNvPr>
          <p:cNvSpPr txBox="1"/>
          <p:nvPr/>
        </p:nvSpPr>
        <p:spPr>
          <a:xfrm>
            <a:off x="521370" y="2342576"/>
            <a:ext cx="8708859" cy="418576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1400" b="1" dirty="0">
                <a:solidFill>
                  <a:schemeClr val="accent4">
                    <a:lumMod val="75000"/>
                  </a:schemeClr>
                </a:solidFill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Środki finansowe z KPO – 57 528 zł bez VAT na tworzenie nowych miejsc w  żłobkach </a:t>
            </a:r>
            <a:br>
              <a:rPr lang="pl-PL" sz="1400" b="1" dirty="0">
                <a:solidFill>
                  <a:schemeClr val="accent4">
                    <a:lumMod val="75000"/>
                  </a:schemeClr>
                </a:solidFill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</a:br>
            <a:r>
              <a:rPr lang="pl-PL" sz="1400" b="1" dirty="0">
                <a:solidFill>
                  <a:schemeClr val="accent4">
                    <a:lumMod val="75000"/>
                  </a:schemeClr>
                </a:solidFill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i klubach dziecięcych mogą być przeznaczone na:</a:t>
            </a:r>
            <a:endParaRPr lang="pl-PL" sz="1400" dirty="0">
              <a:solidFill>
                <a:schemeClr val="accent4">
                  <a:lumMod val="75000"/>
                </a:schemeClr>
              </a:solidFill>
              <a:latin typeface="Segoe UI" panose="020B0502040204020203" pitchFamily="34" charset="0"/>
              <a:ea typeface="Times New Roman" panose="02020603050405020304" pitchFamily="18" charset="0"/>
              <a:cs typeface="Segoe UI" panose="020B0502040204020203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pl-PL" sz="1200" dirty="0">
                <a:solidFill>
                  <a:schemeClr val="accent4">
                    <a:lumMod val="75000"/>
                  </a:schemeClr>
                </a:solidFill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na zakup nieruchomości,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pl-PL" sz="1200" dirty="0">
                <a:solidFill>
                  <a:schemeClr val="accent4">
                    <a:lumMod val="75000"/>
                  </a:schemeClr>
                </a:solidFill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budowę zgodnie z zasadami uniwersalnego projektowania,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pl-PL" sz="1200" dirty="0">
                <a:solidFill>
                  <a:schemeClr val="accent4">
                    <a:lumMod val="75000"/>
                  </a:schemeClr>
                </a:solidFill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odbudowę, rozbudowę, nadbudowę obiektu budowlanego,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pl-PL" sz="1200" dirty="0">
                <a:solidFill>
                  <a:schemeClr val="accent4">
                    <a:lumMod val="75000"/>
                  </a:schemeClr>
                </a:solidFill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adaptację zgodnie z zasadami uniwersalnego projektowania,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pl-PL" sz="1200" dirty="0">
                <a:solidFill>
                  <a:schemeClr val="accent4">
                    <a:lumMod val="75000"/>
                  </a:schemeClr>
                </a:solidFill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rozbiórkę obiektu budowlanego,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pl-PL" sz="1200" dirty="0">
                <a:solidFill>
                  <a:schemeClr val="accent4">
                    <a:lumMod val="75000"/>
                  </a:schemeClr>
                </a:solidFill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zakup i montaż wyposażenia,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pl-PL" sz="1200" dirty="0">
                <a:solidFill>
                  <a:schemeClr val="accent4">
                    <a:lumMod val="75000"/>
                  </a:schemeClr>
                </a:solidFill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zakup pomocy do prowadzenia zajęć opiekuńczo-wychowawczych i edukacyjnych,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pl-PL" sz="1200" dirty="0">
                <a:solidFill>
                  <a:schemeClr val="accent4">
                    <a:lumMod val="75000"/>
                  </a:schemeClr>
                </a:solidFill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dostosowanie otoczenia, wyposażenie i montaż placu zabaw wraz z bezpieczną nawierzchnią i ogrodzeniem,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pl-PL" sz="1200" dirty="0">
                <a:solidFill>
                  <a:schemeClr val="accent4">
                    <a:lumMod val="75000"/>
                  </a:schemeClr>
                </a:solidFill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promocję i informację.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pl-PL" sz="1400" b="1" dirty="0">
              <a:solidFill>
                <a:schemeClr val="accent4">
                  <a:lumMod val="75000"/>
                </a:schemeClr>
              </a:solidFill>
              <a:latin typeface="Segoe UI" panose="020B0502040204020203" pitchFamily="34" charset="0"/>
              <a:ea typeface="Times New Roman" panose="02020603050405020304" pitchFamily="18" charset="0"/>
              <a:cs typeface="Segoe UI" panose="020B0502040204020203" pitchFamily="34" charset="0"/>
            </a:endParaRPr>
          </a:p>
          <a:p>
            <a:endParaRPr lang="pl-PL" sz="1400" b="1" dirty="0">
              <a:solidFill>
                <a:schemeClr val="accent4">
                  <a:lumMod val="75000"/>
                </a:schemeClr>
              </a:solidFill>
              <a:latin typeface="Segoe UI" panose="020B0502040204020203" pitchFamily="34" charset="0"/>
              <a:ea typeface="Times New Roman" panose="02020603050405020304" pitchFamily="18" charset="0"/>
              <a:cs typeface="Segoe UI" panose="020B0502040204020203" pitchFamily="34" charset="0"/>
            </a:endParaRPr>
          </a:p>
          <a:p>
            <a:r>
              <a:rPr lang="pl-PL" sz="1400" b="1" dirty="0">
                <a:solidFill>
                  <a:schemeClr val="accent4">
                    <a:lumMod val="75000"/>
                  </a:schemeClr>
                </a:solidFill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Środki finansowe z FERS – 12 410 zł na tworzenie nowych miejsc opieki w żłobkach, </a:t>
            </a:r>
            <a:br>
              <a:rPr lang="pl-PL" sz="1400" b="1" dirty="0">
                <a:solidFill>
                  <a:schemeClr val="accent4">
                    <a:lumMod val="75000"/>
                  </a:schemeClr>
                </a:solidFill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</a:br>
            <a:r>
              <a:rPr lang="pl-PL" sz="1400" b="1" dirty="0">
                <a:solidFill>
                  <a:schemeClr val="accent4">
                    <a:lumMod val="75000"/>
                  </a:schemeClr>
                </a:solidFill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klubach dziecięcych i u dziennego opiekuna mogą być przeznaczone na: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pl-PL" sz="1200" dirty="0">
                <a:solidFill>
                  <a:schemeClr val="accent4">
                    <a:lumMod val="75000"/>
                  </a:schemeClr>
                </a:solidFill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adaptację zgodnie z zasadami uniwersalnego projektowania,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pl-PL" sz="1200" dirty="0">
                <a:solidFill>
                  <a:schemeClr val="accent4">
                    <a:lumMod val="75000"/>
                  </a:schemeClr>
                </a:solidFill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zakup i montaż wyposażenia (m. in. meble, wyposażenie sanitarne, wyposażenie kuchenne, zabawki),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pl-PL" sz="1200" dirty="0">
                <a:solidFill>
                  <a:schemeClr val="accent4">
                    <a:lumMod val="75000"/>
                  </a:schemeClr>
                </a:solidFill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zakup pomocy do prowadzenia zajęć opiekuńczo-wychowawczych i edukacyjnych,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pl-PL" sz="1200" dirty="0">
                <a:solidFill>
                  <a:schemeClr val="accent4">
                    <a:lumMod val="75000"/>
                  </a:schemeClr>
                </a:solidFill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dostosowanie otoczenia, wyposażenie i montaż placu zabaw wraz z bezpieczną nawierzchnią i ogrodzeniem,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pl-PL" sz="1200" dirty="0">
                <a:solidFill>
                  <a:schemeClr val="accent4">
                    <a:lumMod val="75000"/>
                  </a:schemeClr>
                </a:solidFill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promocję i informację.</a:t>
            </a:r>
            <a:endParaRPr lang="pl-PL" sz="1400" b="1" dirty="0">
              <a:solidFill>
                <a:schemeClr val="accent4">
                  <a:lumMod val="75000"/>
                </a:schemeClr>
              </a:solidFill>
              <a:latin typeface="Segoe UI" panose="020B0502040204020203" pitchFamily="34" charset="0"/>
              <a:ea typeface="Times New Roman" panose="02020603050405020304" pitchFamily="18" charset="0"/>
              <a:cs typeface="Segoe UI" panose="020B0502040204020203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pl-PL" sz="1400" b="1" dirty="0">
              <a:solidFill>
                <a:schemeClr val="accent4">
                  <a:lumMod val="75000"/>
                </a:schemeClr>
              </a:solidFill>
              <a:latin typeface="Segoe UI" panose="020B0502040204020203" pitchFamily="34" charset="0"/>
              <a:ea typeface="Times New Roman" panose="02020603050405020304" pitchFamily="18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73970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2">
            <a:extLst>
              <a:ext uri="{FF2B5EF4-FFF2-40B4-BE49-F238E27FC236}">
                <a16:creationId xmlns:a16="http://schemas.microsoft.com/office/drawing/2014/main" id="{69ECC046-CE3E-F3EE-A99E-47C66409F9A5}"/>
              </a:ext>
            </a:extLst>
          </p:cNvPr>
          <p:cNvSpPr txBox="1">
            <a:spLocks/>
          </p:cNvSpPr>
          <p:nvPr/>
        </p:nvSpPr>
        <p:spPr>
          <a:xfrm>
            <a:off x="2048396" y="2077804"/>
            <a:ext cx="8272670" cy="179494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l-PL" dirty="0">
              <a:solidFill>
                <a:schemeClr val="accent4">
                  <a:lumMod val="75000"/>
                </a:schemeClr>
              </a:solidFill>
            </a:endParaRPr>
          </a:p>
          <a:p>
            <a:endParaRPr lang="pl-PL" dirty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3" name="Obraz 2">
            <a:extLst>
              <a:ext uri="{FF2B5EF4-FFF2-40B4-BE49-F238E27FC236}">
                <a16:creationId xmlns:a16="http://schemas.microsoft.com/office/drawing/2014/main" id="{88AFC10A-234C-94B4-DA99-A7E9C0B456B8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9602" y="6525279"/>
            <a:ext cx="5593941" cy="898412"/>
          </a:xfrm>
          <a:prstGeom prst="rect">
            <a:avLst/>
          </a:prstGeom>
        </p:spPr>
      </p:pic>
      <p:pic>
        <p:nvPicPr>
          <p:cNvPr id="5" name="Obraz 4">
            <a:extLst>
              <a:ext uri="{FF2B5EF4-FFF2-40B4-BE49-F238E27FC236}">
                <a16:creationId xmlns:a16="http://schemas.microsoft.com/office/drawing/2014/main" id="{FBCC647B-2401-EEF2-EFA9-026F495E317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03315" y="3353080"/>
            <a:ext cx="8285182" cy="853514"/>
          </a:xfrm>
          <a:prstGeom prst="rect">
            <a:avLst/>
          </a:prstGeom>
        </p:spPr>
      </p:pic>
      <p:sp>
        <p:nvSpPr>
          <p:cNvPr id="13" name="Symbol zastępczy zawartości 2">
            <a:extLst>
              <a:ext uri="{FF2B5EF4-FFF2-40B4-BE49-F238E27FC236}">
                <a16:creationId xmlns:a16="http://schemas.microsoft.com/office/drawing/2014/main" id="{6128EA15-EDC0-4252-E114-580668E35E4B}"/>
              </a:ext>
            </a:extLst>
          </p:cNvPr>
          <p:cNvSpPr txBox="1">
            <a:spLocks/>
          </p:cNvSpPr>
          <p:nvPr/>
        </p:nvSpPr>
        <p:spPr>
          <a:xfrm>
            <a:off x="2048396" y="2077804"/>
            <a:ext cx="8272670" cy="179494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l-PL" dirty="0">
              <a:solidFill>
                <a:schemeClr val="accent4">
                  <a:lumMod val="75000"/>
                </a:schemeClr>
              </a:solidFill>
            </a:endParaRPr>
          </a:p>
          <a:p>
            <a:endParaRPr lang="pl-PL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4" name="Symbol zastępczy zawartości 2">
            <a:extLst>
              <a:ext uri="{FF2B5EF4-FFF2-40B4-BE49-F238E27FC236}">
                <a16:creationId xmlns:a16="http://schemas.microsoft.com/office/drawing/2014/main" id="{0BD0D977-6BCA-A47D-04B9-03B71DA117BF}"/>
              </a:ext>
            </a:extLst>
          </p:cNvPr>
          <p:cNvSpPr txBox="1">
            <a:spLocks/>
          </p:cNvSpPr>
          <p:nvPr/>
        </p:nvSpPr>
        <p:spPr>
          <a:xfrm>
            <a:off x="2048396" y="2077804"/>
            <a:ext cx="8272670" cy="179494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l-PL" dirty="0">
              <a:solidFill>
                <a:schemeClr val="accent4">
                  <a:lumMod val="75000"/>
                </a:schemeClr>
              </a:solidFill>
            </a:endParaRPr>
          </a:p>
          <a:p>
            <a:endParaRPr lang="pl-PL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6" name="Symbol zastępczy zawartości 2">
            <a:extLst>
              <a:ext uri="{FF2B5EF4-FFF2-40B4-BE49-F238E27FC236}">
                <a16:creationId xmlns:a16="http://schemas.microsoft.com/office/drawing/2014/main" id="{40F4AD86-9071-BD10-BE1E-AE1E2819523A}"/>
              </a:ext>
            </a:extLst>
          </p:cNvPr>
          <p:cNvSpPr txBox="1">
            <a:spLocks/>
          </p:cNvSpPr>
          <p:nvPr/>
        </p:nvSpPr>
        <p:spPr>
          <a:xfrm>
            <a:off x="2048396" y="2077804"/>
            <a:ext cx="8272670" cy="179494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l-PL" dirty="0">
              <a:solidFill>
                <a:schemeClr val="accent4">
                  <a:lumMod val="75000"/>
                </a:schemeClr>
              </a:solidFill>
            </a:endParaRPr>
          </a:p>
          <a:p>
            <a:endParaRPr lang="pl-PL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2" name="TextBox 2">
            <a:extLst>
              <a:ext uri="{FF2B5EF4-FFF2-40B4-BE49-F238E27FC236}">
                <a16:creationId xmlns:a16="http://schemas.microsoft.com/office/drawing/2014/main" id="{53A14C32-0156-AE73-5050-414443A630C7}"/>
              </a:ext>
            </a:extLst>
          </p:cNvPr>
          <p:cNvSpPr txBox="1"/>
          <p:nvPr/>
        </p:nvSpPr>
        <p:spPr>
          <a:xfrm>
            <a:off x="461345" y="338720"/>
            <a:ext cx="9020271" cy="841473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>
            <a:defPPr>
              <a:defRPr lang="en-US"/>
            </a:defPPr>
            <a:lvl1pPr>
              <a:lnSpc>
                <a:spcPts val="4000"/>
              </a:lnSpc>
              <a:defRPr sz="3600" b="1">
                <a:solidFill>
                  <a:srgbClr val="002060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pl-PL" sz="3200" b="1" dirty="0">
                <a:solidFill>
                  <a:schemeClr val="accent4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AKTYWNY MALUCH 2022-2029</a:t>
            </a:r>
            <a:br>
              <a:rPr lang="pl-PL" sz="3200" b="1" dirty="0">
                <a:solidFill>
                  <a:schemeClr val="accent4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pl-PL" sz="2400" b="1" dirty="0">
                <a:solidFill>
                  <a:schemeClr val="accent4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DLA </a:t>
            </a:r>
            <a:r>
              <a:rPr lang="pl-PL" sz="2400" dirty="0">
                <a:solidFill>
                  <a:schemeClr val="accent4">
                    <a:lumMod val="75000"/>
                  </a:schemeClr>
                </a:solidFill>
              </a:rPr>
              <a:t>PODMIOTÓW INNYCH NIŻ JST</a:t>
            </a:r>
            <a:endParaRPr lang="en-US" sz="2400" b="1" dirty="0">
              <a:solidFill>
                <a:schemeClr val="accent4">
                  <a:lumMod val="75000"/>
                </a:scheme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4" name="Rectangle: Rounded Corners 82">
            <a:extLst>
              <a:ext uri="{FF2B5EF4-FFF2-40B4-BE49-F238E27FC236}">
                <a16:creationId xmlns:a16="http://schemas.microsoft.com/office/drawing/2014/main" id="{63C4CDC6-4142-051B-E1AD-9A1A968FC9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183843" y="1687784"/>
            <a:ext cx="6363912" cy="459435"/>
          </a:xfrm>
          <a:prstGeom prst="roundRect">
            <a:avLst>
              <a:gd name="adj" fmla="val 50000"/>
            </a:avLst>
          </a:prstGeom>
          <a:solidFill>
            <a:schemeClr val="bg1">
              <a:lumMod val="85000"/>
            </a:schemeClr>
          </a:solidFill>
          <a:ln w="12700" cap="flat">
            <a:noFill/>
            <a:prstDash val="solid"/>
            <a:miter lim="800000"/>
            <a:headEnd/>
            <a:tailEnd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l-PL" b="1" dirty="0">
                <a:solidFill>
                  <a:schemeClr val="accent4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JAKA KWOTA?</a:t>
            </a:r>
            <a:endParaRPr lang="en-US" b="1" dirty="0">
              <a:solidFill>
                <a:schemeClr val="accent4">
                  <a:lumMod val="75000"/>
                </a:scheme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5" name="Rectangle 106">
            <a:extLst>
              <a:ext uri="{FF2B5EF4-FFF2-40B4-BE49-F238E27FC236}">
                <a16:creationId xmlns:a16="http://schemas.microsoft.com/office/drawing/2014/main" id="{0F2C89A4-489F-9D5C-434D-4B640B898D3A}"/>
              </a:ext>
            </a:extLst>
          </p:cNvPr>
          <p:cNvSpPr/>
          <p:nvPr/>
        </p:nvSpPr>
        <p:spPr>
          <a:xfrm>
            <a:off x="784447" y="2459074"/>
            <a:ext cx="7412736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pl-PL" sz="1400" dirty="0">
                <a:solidFill>
                  <a:schemeClr val="accent4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Wysokość dofinansowania </a:t>
            </a:r>
            <a:r>
              <a:rPr lang="pl-PL" sz="1400" b="1" dirty="0">
                <a:solidFill>
                  <a:schemeClr val="accent4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z KPO </a:t>
            </a:r>
            <a:r>
              <a:rPr lang="pl-PL" sz="1400" dirty="0">
                <a:solidFill>
                  <a:schemeClr val="accent4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na tworzenie miejsc opieki dla podmiotów innych niż </a:t>
            </a:r>
            <a:r>
              <a:rPr lang="pl-PL" sz="1400" dirty="0" err="1">
                <a:solidFill>
                  <a:schemeClr val="accent4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jst</a:t>
            </a:r>
            <a:r>
              <a:rPr lang="pl-PL" sz="1400" dirty="0">
                <a:solidFill>
                  <a:schemeClr val="accent4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wynosi </a:t>
            </a:r>
            <a:r>
              <a:rPr lang="pl-PL" sz="1400" b="1" dirty="0">
                <a:solidFill>
                  <a:schemeClr val="accent4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12 410 zł z VAT na 1 nowo tworzone miejsce w żłobku lub klubie dziecięcym.</a:t>
            </a:r>
            <a:endParaRPr lang="en-US" sz="1400" b="1" dirty="0">
              <a:solidFill>
                <a:schemeClr val="accent4">
                  <a:lumMod val="75000"/>
                </a:scheme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6" name="pole tekstowe 15">
            <a:extLst>
              <a:ext uri="{FF2B5EF4-FFF2-40B4-BE49-F238E27FC236}">
                <a16:creationId xmlns:a16="http://schemas.microsoft.com/office/drawing/2014/main" id="{A62C54C5-8070-5E8C-E338-72B65A5107AF}"/>
              </a:ext>
            </a:extLst>
          </p:cNvPr>
          <p:cNvSpPr txBox="1"/>
          <p:nvPr/>
        </p:nvSpPr>
        <p:spPr>
          <a:xfrm>
            <a:off x="665386" y="3023653"/>
            <a:ext cx="741273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1400" dirty="0">
                <a:solidFill>
                  <a:schemeClr val="accent4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Wysokość dofinansowania </a:t>
            </a:r>
            <a:r>
              <a:rPr lang="pl-PL" sz="1400" b="1" dirty="0">
                <a:solidFill>
                  <a:schemeClr val="accent4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z FERS </a:t>
            </a:r>
            <a:r>
              <a:rPr lang="pl-PL" sz="1400" dirty="0">
                <a:solidFill>
                  <a:schemeClr val="accent4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na utworzenie jednego miejsca opieki w żłobku, klubie dziecięcym lub u dziennego opiekuna dla przedsiębiorców  </a:t>
            </a:r>
            <a:r>
              <a:rPr lang="pl-PL" sz="1400" b="1" dirty="0">
                <a:solidFill>
                  <a:schemeClr val="accent4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z wynosi 12 410 zł z VAT.</a:t>
            </a:r>
            <a:endParaRPr lang="pl-PL" sz="1200" dirty="0">
              <a:solidFill>
                <a:schemeClr val="accent4">
                  <a:lumMod val="75000"/>
                </a:scheme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7" name="pole tekstowe 16">
            <a:extLst>
              <a:ext uri="{FF2B5EF4-FFF2-40B4-BE49-F238E27FC236}">
                <a16:creationId xmlns:a16="http://schemas.microsoft.com/office/drawing/2014/main" id="{A2D6C585-63BE-9F8A-B413-CA66C5F76D17}"/>
              </a:ext>
            </a:extLst>
          </p:cNvPr>
          <p:cNvSpPr txBox="1"/>
          <p:nvPr/>
        </p:nvSpPr>
        <p:spPr>
          <a:xfrm>
            <a:off x="665387" y="3680086"/>
            <a:ext cx="7412735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1400" dirty="0">
                <a:solidFill>
                  <a:schemeClr val="accent4">
                    <a:lumMod val="75000"/>
                  </a:schemeClr>
                </a:solidFill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Miesięczna kwota dofinansowania </a:t>
            </a:r>
            <a:r>
              <a:rPr lang="pl-PL" sz="1400" b="1" dirty="0">
                <a:solidFill>
                  <a:schemeClr val="accent4">
                    <a:lumMod val="75000"/>
                  </a:schemeClr>
                </a:solidFill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ze środków FERS do funkcjonowania</a:t>
            </a:r>
            <a:r>
              <a:rPr lang="pl-PL" sz="1400" dirty="0">
                <a:solidFill>
                  <a:schemeClr val="accent4">
                    <a:lumMod val="75000"/>
                  </a:schemeClr>
                </a:solidFill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 1 miejsca opieki utworzonego ze środków KPO lub FERS przez 12 i 24 m-ce to ok.</a:t>
            </a:r>
            <a:r>
              <a:rPr lang="pl-PL" sz="1400" b="1" dirty="0">
                <a:solidFill>
                  <a:schemeClr val="accent4">
                    <a:lumMod val="75000"/>
                  </a:schemeClr>
                </a:solidFill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 837 zł. </a:t>
            </a:r>
          </a:p>
          <a:p>
            <a:endParaRPr lang="pl-PL" sz="1400" b="1" dirty="0">
              <a:solidFill>
                <a:schemeClr val="accent4">
                  <a:lumMod val="75000"/>
                </a:schemeClr>
              </a:solidFill>
              <a:latin typeface="Segoe UI" panose="020B0502040204020203" pitchFamily="34" charset="0"/>
              <a:ea typeface="Times New Roman" panose="02020603050405020304" pitchFamily="18" charset="0"/>
              <a:cs typeface="Segoe UI" panose="020B0502040204020203" pitchFamily="34" charset="0"/>
            </a:endParaRPr>
          </a:p>
        </p:txBody>
      </p:sp>
      <p:sp>
        <p:nvSpPr>
          <p:cNvPr id="18" name="Rectangle: Rounded Corners 82">
            <a:extLst>
              <a:ext uri="{FF2B5EF4-FFF2-40B4-BE49-F238E27FC236}">
                <a16:creationId xmlns:a16="http://schemas.microsoft.com/office/drawing/2014/main" id="{F055AF18-8B6D-75AA-8AF6-8C9B711509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163950" y="4370870"/>
            <a:ext cx="6363912" cy="459435"/>
          </a:xfrm>
          <a:prstGeom prst="roundRect">
            <a:avLst>
              <a:gd name="adj" fmla="val 50000"/>
            </a:avLst>
          </a:prstGeom>
          <a:solidFill>
            <a:schemeClr val="bg1">
              <a:lumMod val="85000"/>
            </a:schemeClr>
          </a:solidFill>
          <a:ln w="12700" cap="flat">
            <a:noFill/>
            <a:prstDash val="solid"/>
            <a:miter lim="800000"/>
            <a:headEnd/>
            <a:tailEnd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l-PL" b="1" dirty="0">
                <a:solidFill>
                  <a:schemeClr val="accent4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JAK I GDZIE APLIKOWAĆ?</a:t>
            </a:r>
            <a:endParaRPr lang="en-US" b="1" dirty="0">
              <a:solidFill>
                <a:schemeClr val="accent4">
                  <a:lumMod val="75000"/>
                </a:scheme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9" name="pole tekstowe 18">
            <a:extLst>
              <a:ext uri="{FF2B5EF4-FFF2-40B4-BE49-F238E27FC236}">
                <a16:creationId xmlns:a16="http://schemas.microsoft.com/office/drawing/2014/main" id="{ABB951E6-ABAC-BB8C-1853-6925E3E77330}"/>
              </a:ext>
            </a:extLst>
          </p:cNvPr>
          <p:cNvSpPr txBox="1"/>
          <p:nvPr/>
        </p:nvSpPr>
        <p:spPr>
          <a:xfrm>
            <a:off x="636618" y="5121450"/>
            <a:ext cx="8669727" cy="892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pl-PL" sz="1400" b="1" dirty="0">
                <a:solidFill>
                  <a:schemeClr val="accent4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Wnioski należy składać wyłącznie w formie elektronicznej.</a:t>
            </a:r>
          </a:p>
          <a:p>
            <a:pPr marL="0" indent="0">
              <a:buNone/>
            </a:pPr>
            <a:endParaRPr lang="pl-PL" sz="1000" b="1" dirty="0">
              <a:solidFill>
                <a:schemeClr val="accent4">
                  <a:lumMod val="75000"/>
                </a:scheme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0" indent="0">
              <a:buNone/>
            </a:pPr>
            <a:r>
              <a:rPr lang="pl-PL" sz="1400" b="1" dirty="0">
                <a:solidFill>
                  <a:schemeClr val="accent4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Podmioty inne niż JST </a:t>
            </a:r>
            <a:r>
              <a:rPr lang="pl-PL" sz="1400" dirty="0">
                <a:solidFill>
                  <a:schemeClr val="accent4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– za pośrednictwem formularza w na Portalu Informacyjno-Usługowym </a:t>
            </a:r>
            <a:r>
              <a:rPr lang="pl-PL" sz="1400" dirty="0" err="1">
                <a:solidFill>
                  <a:schemeClr val="accent4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Emp@tia</a:t>
            </a:r>
            <a:r>
              <a:rPr lang="pl-PL" sz="1400" dirty="0">
                <a:solidFill>
                  <a:schemeClr val="accent4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pl-PL" sz="1400" b="1" dirty="0">
                <a:solidFill>
                  <a:schemeClr val="accent4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(PIU </a:t>
            </a:r>
            <a:r>
              <a:rPr lang="pl-PL" sz="1400" b="1" dirty="0" err="1">
                <a:solidFill>
                  <a:schemeClr val="accent4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Emp@tia</a:t>
            </a:r>
            <a:r>
              <a:rPr lang="pl-PL" sz="1400" b="1" dirty="0">
                <a:solidFill>
                  <a:schemeClr val="accent4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).</a:t>
            </a:r>
            <a:endParaRPr lang="pl-PL" sz="1200" b="1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74225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2">
            <a:extLst>
              <a:ext uri="{FF2B5EF4-FFF2-40B4-BE49-F238E27FC236}">
                <a16:creationId xmlns:a16="http://schemas.microsoft.com/office/drawing/2014/main" id="{69ECC046-CE3E-F3EE-A99E-47C66409F9A5}"/>
              </a:ext>
            </a:extLst>
          </p:cNvPr>
          <p:cNvSpPr txBox="1">
            <a:spLocks/>
          </p:cNvSpPr>
          <p:nvPr/>
        </p:nvSpPr>
        <p:spPr>
          <a:xfrm>
            <a:off x="2048396" y="2077804"/>
            <a:ext cx="8272670" cy="179494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l-PL" dirty="0">
              <a:solidFill>
                <a:schemeClr val="accent2">
                  <a:lumMod val="25000"/>
                </a:schemeClr>
              </a:solidFill>
            </a:endParaRPr>
          </a:p>
          <a:p>
            <a:endParaRPr lang="pl-PL" dirty="0">
              <a:solidFill>
                <a:schemeClr val="accent2">
                  <a:lumMod val="25000"/>
                </a:schemeClr>
              </a:solidFill>
            </a:endParaRPr>
          </a:p>
        </p:txBody>
      </p:sp>
      <p:pic>
        <p:nvPicPr>
          <p:cNvPr id="3" name="Obraz 2">
            <a:extLst>
              <a:ext uri="{FF2B5EF4-FFF2-40B4-BE49-F238E27FC236}">
                <a16:creationId xmlns:a16="http://schemas.microsoft.com/office/drawing/2014/main" id="{88AFC10A-234C-94B4-DA99-A7E9C0B456B8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9602" y="6525279"/>
            <a:ext cx="5593941" cy="898412"/>
          </a:xfrm>
          <a:prstGeom prst="rect">
            <a:avLst/>
          </a:prstGeom>
        </p:spPr>
      </p:pic>
      <p:pic>
        <p:nvPicPr>
          <p:cNvPr id="5" name="Obraz 4">
            <a:extLst>
              <a:ext uri="{FF2B5EF4-FFF2-40B4-BE49-F238E27FC236}">
                <a16:creationId xmlns:a16="http://schemas.microsoft.com/office/drawing/2014/main" id="{FBCC647B-2401-EEF2-EFA9-026F495E317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03315" y="3353080"/>
            <a:ext cx="8285182" cy="853514"/>
          </a:xfrm>
          <a:prstGeom prst="rect">
            <a:avLst/>
          </a:prstGeom>
        </p:spPr>
      </p:pic>
      <p:sp>
        <p:nvSpPr>
          <p:cNvPr id="13" name="Symbol zastępczy zawartości 2">
            <a:extLst>
              <a:ext uri="{FF2B5EF4-FFF2-40B4-BE49-F238E27FC236}">
                <a16:creationId xmlns:a16="http://schemas.microsoft.com/office/drawing/2014/main" id="{6128EA15-EDC0-4252-E114-580668E35E4B}"/>
              </a:ext>
            </a:extLst>
          </p:cNvPr>
          <p:cNvSpPr txBox="1">
            <a:spLocks/>
          </p:cNvSpPr>
          <p:nvPr/>
        </p:nvSpPr>
        <p:spPr>
          <a:xfrm>
            <a:off x="2048396" y="2077804"/>
            <a:ext cx="8272670" cy="179494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l-PL" dirty="0">
              <a:solidFill>
                <a:schemeClr val="accent4">
                  <a:lumMod val="75000"/>
                </a:schemeClr>
              </a:solidFill>
            </a:endParaRPr>
          </a:p>
          <a:p>
            <a:endParaRPr lang="pl-PL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4" name="Symbol zastępczy zawartości 2">
            <a:extLst>
              <a:ext uri="{FF2B5EF4-FFF2-40B4-BE49-F238E27FC236}">
                <a16:creationId xmlns:a16="http://schemas.microsoft.com/office/drawing/2014/main" id="{0BD0D977-6BCA-A47D-04B9-03B71DA117BF}"/>
              </a:ext>
            </a:extLst>
          </p:cNvPr>
          <p:cNvSpPr txBox="1">
            <a:spLocks/>
          </p:cNvSpPr>
          <p:nvPr/>
        </p:nvSpPr>
        <p:spPr>
          <a:xfrm>
            <a:off x="2048396" y="2077804"/>
            <a:ext cx="8272670" cy="179494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l-PL" dirty="0">
              <a:solidFill>
                <a:schemeClr val="accent4">
                  <a:lumMod val="75000"/>
                </a:schemeClr>
              </a:solidFill>
            </a:endParaRPr>
          </a:p>
          <a:p>
            <a:endParaRPr lang="pl-PL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6" name="Symbol zastępczy zawartości 2">
            <a:extLst>
              <a:ext uri="{FF2B5EF4-FFF2-40B4-BE49-F238E27FC236}">
                <a16:creationId xmlns:a16="http://schemas.microsoft.com/office/drawing/2014/main" id="{40F4AD86-9071-BD10-BE1E-AE1E2819523A}"/>
              </a:ext>
            </a:extLst>
          </p:cNvPr>
          <p:cNvSpPr txBox="1">
            <a:spLocks/>
          </p:cNvSpPr>
          <p:nvPr/>
        </p:nvSpPr>
        <p:spPr>
          <a:xfrm>
            <a:off x="2048396" y="2077804"/>
            <a:ext cx="8272670" cy="179494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l-PL" dirty="0">
              <a:solidFill>
                <a:srgbClr val="002060"/>
              </a:solidFill>
            </a:endParaRPr>
          </a:p>
          <a:p>
            <a:endParaRPr lang="pl-PL" dirty="0">
              <a:solidFill>
                <a:srgbClr val="002060"/>
              </a:solidFill>
            </a:endParaRPr>
          </a:p>
        </p:txBody>
      </p:sp>
      <p:sp>
        <p:nvSpPr>
          <p:cNvPr id="7" name="Freeform 28">
            <a:extLst>
              <a:ext uri="{FF2B5EF4-FFF2-40B4-BE49-F238E27FC236}">
                <a16:creationId xmlns:a16="http://schemas.microsoft.com/office/drawing/2014/main" id="{3E1FB9CC-8C9E-C03C-D13A-96B0F89579DB}"/>
              </a:ext>
            </a:extLst>
          </p:cNvPr>
          <p:cNvSpPr>
            <a:spLocks/>
          </p:cNvSpPr>
          <p:nvPr/>
        </p:nvSpPr>
        <p:spPr bwMode="auto">
          <a:xfrm>
            <a:off x="12867042" y="115584"/>
            <a:ext cx="303061" cy="7801"/>
          </a:xfrm>
          <a:custGeom>
            <a:avLst/>
            <a:gdLst>
              <a:gd name="T0" fmla="*/ 115 w 115"/>
              <a:gd name="T1" fmla="*/ 2 h 2"/>
              <a:gd name="T2" fmla="*/ 0 w 115"/>
              <a:gd name="T3" fmla="*/ 2 h 2"/>
              <a:gd name="T4" fmla="*/ 115 w 115"/>
              <a:gd name="T5" fmla="*/ 2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5" h="2">
                <a:moveTo>
                  <a:pt x="115" y="2"/>
                </a:moveTo>
                <a:cubicBezTo>
                  <a:pt x="0" y="2"/>
                  <a:pt x="0" y="2"/>
                  <a:pt x="0" y="2"/>
                </a:cubicBezTo>
                <a:cubicBezTo>
                  <a:pt x="73" y="0"/>
                  <a:pt x="115" y="2"/>
                  <a:pt x="115" y="2"/>
                </a:cubicBezTo>
                <a:close/>
              </a:path>
            </a:pathLst>
          </a:custGeom>
          <a:solidFill>
            <a:srgbClr val="190E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4" name="Rectangle: Rounded Corners 82">
            <a:extLst>
              <a:ext uri="{FF2B5EF4-FFF2-40B4-BE49-F238E27FC236}">
                <a16:creationId xmlns:a16="http://schemas.microsoft.com/office/drawing/2014/main" id="{4042F111-5DD2-5BB9-62AA-DF7E28A9A8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224616" y="1848086"/>
            <a:ext cx="6363912" cy="459435"/>
          </a:xfrm>
          <a:prstGeom prst="roundRect">
            <a:avLst>
              <a:gd name="adj" fmla="val 50000"/>
            </a:avLst>
          </a:prstGeom>
          <a:solidFill>
            <a:schemeClr val="bg1">
              <a:lumMod val="85000"/>
            </a:schemeClr>
          </a:solidFill>
          <a:ln w="12700" cap="flat">
            <a:noFill/>
            <a:prstDash val="solid"/>
            <a:miter lim="800000"/>
            <a:headEnd/>
            <a:tailEnd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l-PL" b="1" dirty="0">
                <a:solidFill>
                  <a:schemeClr val="accent4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ŹRÓDŁA I CEL FINANSOWANIA</a:t>
            </a:r>
            <a:endParaRPr lang="en-US" b="1" dirty="0">
              <a:solidFill>
                <a:schemeClr val="accent4">
                  <a:lumMod val="75000"/>
                </a:scheme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5" name="pole tekstowe 14">
            <a:extLst>
              <a:ext uri="{FF2B5EF4-FFF2-40B4-BE49-F238E27FC236}">
                <a16:creationId xmlns:a16="http://schemas.microsoft.com/office/drawing/2014/main" id="{C5E93941-07EE-13B6-31F8-3EFA97AF355E}"/>
              </a:ext>
            </a:extLst>
          </p:cNvPr>
          <p:cNvSpPr txBox="1"/>
          <p:nvPr/>
        </p:nvSpPr>
        <p:spPr>
          <a:xfrm>
            <a:off x="412519" y="2810885"/>
            <a:ext cx="8232535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1400" b="1" dirty="0">
                <a:solidFill>
                  <a:schemeClr val="accent4">
                    <a:lumMod val="75000"/>
                  </a:schemeClr>
                </a:solidFill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Środki finansowe z KPO – 12 410 zł z VAT na tworzenie nowych miejsc w  żłobkach </a:t>
            </a:r>
            <a:br>
              <a:rPr lang="pl-PL" sz="1400" b="1" dirty="0">
                <a:solidFill>
                  <a:schemeClr val="accent4">
                    <a:lumMod val="75000"/>
                  </a:schemeClr>
                </a:solidFill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</a:br>
            <a:r>
              <a:rPr lang="pl-PL" sz="1400" b="1" dirty="0">
                <a:solidFill>
                  <a:schemeClr val="accent4">
                    <a:lumMod val="75000"/>
                  </a:schemeClr>
                </a:solidFill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i klubach dziecięcych mogą być przeznaczone na:</a:t>
            </a:r>
            <a:endParaRPr lang="pl-PL" sz="1400" dirty="0">
              <a:solidFill>
                <a:schemeClr val="accent4">
                  <a:lumMod val="75000"/>
                </a:schemeClr>
              </a:solidFill>
              <a:latin typeface="Segoe UI" panose="020B0502040204020203" pitchFamily="34" charset="0"/>
              <a:ea typeface="Times New Roman" panose="02020603050405020304" pitchFamily="18" charset="0"/>
              <a:cs typeface="Segoe UI" panose="020B0502040204020203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pl-PL" sz="1200" dirty="0">
                <a:solidFill>
                  <a:schemeClr val="accent4">
                    <a:lumMod val="75000"/>
                  </a:schemeClr>
                </a:solidFill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adaptację zgodnie z zasadami uniwersalnego projektowania,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pl-PL" sz="1200" dirty="0">
                <a:solidFill>
                  <a:schemeClr val="accent4">
                    <a:lumMod val="75000"/>
                  </a:schemeClr>
                </a:solidFill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rozbiórkę obiektu budowlanego,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pl-PL" sz="1200" dirty="0">
                <a:solidFill>
                  <a:schemeClr val="accent4">
                    <a:lumMod val="75000"/>
                  </a:schemeClr>
                </a:solidFill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zakup i montaż wyposażenia,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pl-PL" sz="1200" dirty="0">
                <a:solidFill>
                  <a:schemeClr val="accent4">
                    <a:lumMod val="75000"/>
                  </a:schemeClr>
                </a:solidFill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zakup pomocy do prowadzenia zajęć opiekuńczo-wychowawczych i edukacyjnych,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pl-PL" sz="1200" dirty="0">
                <a:solidFill>
                  <a:schemeClr val="accent4">
                    <a:lumMod val="75000"/>
                  </a:schemeClr>
                </a:solidFill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dostosowanie otoczenia, wyposażenie i montaż placu zabaw wraz z bezpieczną nawierzchnią i ogrodzeniem,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pl-PL" sz="1200" dirty="0">
                <a:solidFill>
                  <a:schemeClr val="accent4">
                    <a:lumMod val="75000"/>
                  </a:schemeClr>
                </a:solidFill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promocję i informację.</a:t>
            </a:r>
          </a:p>
          <a:p>
            <a:endParaRPr lang="pl-PL" sz="1400" b="1" dirty="0">
              <a:solidFill>
                <a:schemeClr val="accent4">
                  <a:lumMod val="75000"/>
                </a:schemeClr>
              </a:solidFill>
              <a:latin typeface="Segoe UI" panose="020B0502040204020203" pitchFamily="34" charset="0"/>
              <a:ea typeface="Times New Roman" panose="02020603050405020304" pitchFamily="18" charset="0"/>
              <a:cs typeface="Segoe UI" panose="020B0502040204020203" pitchFamily="34" charset="0"/>
            </a:endParaRPr>
          </a:p>
          <a:p>
            <a:r>
              <a:rPr lang="pl-PL" sz="1400" b="1" dirty="0">
                <a:solidFill>
                  <a:schemeClr val="accent4">
                    <a:lumMod val="75000"/>
                  </a:schemeClr>
                </a:solidFill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Środki finansowe z FERS – 12 410 zł na tworzenie nowych miejsc opieki w żłobkach, </a:t>
            </a:r>
            <a:br>
              <a:rPr lang="pl-PL" sz="1400" b="1" dirty="0">
                <a:solidFill>
                  <a:schemeClr val="accent4">
                    <a:lumMod val="75000"/>
                  </a:schemeClr>
                </a:solidFill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</a:br>
            <a:r>
              <a:rPr lang="pl-PL" sz="1400" b="1" dirty="0">
                <a:solidFill>
                  <a:schemeClr val="accent4">
                    <a:lumMod val="75000"/>
                  </a:schemeClr>
                </a:solidFill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klubach dziecięcych i u dziennego opiekuna mogą być przeznaczone na: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pl-PL" sz="1200" dirty="0">
                <a:solidFill>
                  <a:schemeClr val="accent4">
                    <a:lumMod val="75000"/>
                  </a:schemeClr>
                </a:solidFill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adaptację zgodnie z zasadami uniwersalnego projektowania,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pl-PL" sz="1200" dirty="0">
                <a:solidFill>
                  <a:schemeClr val="accent4">
                    <a:lumMod val="75000"/>
                  </a:schemeClr>
                </a:solidFill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zakup i montaż wyposażenia (m. in. meble, wyposażenie sanitarne, wyposażenie kuchenne, zabawki),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pl-PL" sz="1200" dirty="0">
                <a:solidFill>
                  <a:schemeClr val="accent4">
                    <a:lumMod val="75000"/>
                  </a:schemeClr>
                </a:solidFill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zakup pomocy do prowadzenia zajęć opiekuńczo-wychowawczych i edukacyjnych,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pl-PL" sz="1200" dirty="0">
                <a:solidFill>
                  <a:schemeClr val="accent4">
                    <a:lumMod val="75000"/>
                  </a:schemeClr>
                </a:solidFill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dostosowanie otoczenia, wyposażenie i montaż placu zabaw wraz z bezpieczną nawierzchnią i ogrodzeniem,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pl-PL" sz="1200" dirty="0">
                <a:solidFill>
                  <a:schemeClr val="accent4">
                    <a:lumMod val="75000"/>
                  </a:schemeClr>
                </a:solidFill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promocję i informację.</a:t>
            </a:r>
            <a:endParaRPr lang="pl-PL" sz="1400" b="1" dirty="0">
              <a:solidFill>
                <a:schemeClr val="accent4">
                  <a:lumMod val="75000"/>
                </a:schemeClr>
              </a:solidFill>
              <a:latin typeface="Segoe UI" panose="020B0502040204020203" pitchFamily="34" charset="0"/>
              <a:ea typeface="Times New Roman" panose="02020603050405020304" pitchFamily="18" charset="0"/>
              <a:cs typeface="Segoe UI" panose="020B0502040204020203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pl-PL" sz="1400" b="1" dirty="0">
              <a:solidFill>
                <a:schemeClr val="accent4">
                  <a:lumMod val="75000"/>
                </a:schemeClr>
              </a:solidFill>
              <a:latin typeface="Segoe UI" panose="020B0502040204020203" pitchFamily="34" charset="0"/>
              <a:ea typeface="Times New Roman" panose="02020603050405020304" pitchFamily="18" charset="0"/>
              <a:cs typeface="Segoe UI" panose="020B0502040204020203" pitchFamily="34" charset="0"/>
            </a:endParaRPr>
          </a:p>
        </p:txBody>
      </p:sp>
      <p:sp>
        <p:nvSpPr>
          <p:cNvPr id="16" name="TextBox 2">
            <a:extLst>
              <a:ext uri="{FF2B5EF4-FFF2-40B4-BE49-F238E27FC236}">
                <a16:creationId xmlns:a16="http://schemas.microsoft.com/office/drawing/2014/main" id="{A3505325-BBBE-5212-41EA-9D2F5B44D64F}"/>
              </a:ext>
            </a:extLst>
          </p:cNvPr>
          <p:cNvSpPr txBox="1"/>
          <p:nvPr/>
        </p:nvSpPr>
        <p:spPr>
          <a:xfrm>
            <a:off x="835770" y="515525"/>
            <a:ext cx="9020271" cy="841473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>
            <a:defPPr>
              <a:defRPr lang="en-US"/>
            </a:defPPr>
            <a:lvl1pPr>
              <a:lnSpc>
                <a:spcPts val="4000"/>
              </a:lnSpc>
              <a:defRPr sz="3600" b="1">
                <a:solidFill>
                  <a:srgbClr val="002060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pl-PL" sz="3200" b="1" dirty="0">
                <a:solidFill>
                  <a:schemeClr val="accent4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AKTYWNY MALUCH 2022-2029</a:t>
            </a:r>
            <a:br>
              <a:rPr lang="pl-PL" sz="3200" b="1" dirty="0">
                <a:solidFill>
                  <a:schemeClr val="accent4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pl-PL" sz="2400" b="1" dirty="0">
                <a:solidFill>
                  <a:schemeClr val="accent4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DLA </a:t>
            </a:r>
            <a:r>
              <a:rPr lang="pl-PL" sz="2400" dirty="0">
                <a:solidFill>
                  <a:schemeClr val="accent4">
                    <a:lumMod val="75000"/>
                  </a:schemeClr>
                </a:solidFill>
              </a:rPr>
              <a:t>PODMIOTÓW INNYCH NIŻ JST</a:t>
            </a:r>
            <a:endParaRPr lang="en-US" sz="2400" b="1" dirty="0">
              <a:solidFill>
                <a:schemeClr val="accent4">
                  <a:lumMod val="75000"/>
                </a:scheme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34890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2">
            <a:extLst>
              <a:ext uri="{FF2B5EF4-FFF2-40B4-BE49-F238E27FC236}">
                <a16:creationId xmlns:a16="http://schemas.microsoft.com/office/drawing/2014/main" id="{69ECC046-CE3E-F3EE-A99E-47C66409F9A5}"/>
              </a:ext>
            </a:extLst>
          </p:cNvPr>
          <p:cNvSpPr txBox="1">
            <a:spLocks/>
          </p:cNvSpPr>
          <p:nvPr/>
        </p:nvSpPr>
        <p:spPr>
          <a:xfrm>
            <a:off x="2048396" y="2077804"/>
            <a:ext cx="8272670" cy="179494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l-PL" dirty="0">
              <a:solidFill>
                <a:schemeClr val="accent2">
                  <a:lumMod val="25000"/>
                </a:schemeClr>
              </a:solidFill>
            </a:endParaRPr>
          </a:p>
          <a:p>
            <a:endParaRPr lang="pl-PL" dirty="0">
              <a:solidFill>
                <a:schemeClr val="accent2">
                  <a:lumMod val="25000"/>
                </a:schemeClr>
              </a:solidFill>
            </a:endParaRPr>
          </a:p>
        </p:txBody>
      </p:sp>
      <p:pic>
        <p:nvPicPr>
          <p:cNvPr id="3" name="Obraz 2">
            <a:extLst>
              <a:ext uri="{FF2B5EF4-FFF2-40B4-BE49-F238E27FC236}">
                <a16:creationId xmlns:a16="http://schemas.microsoft.com/office/drawing/2014/main" id="{88AFC10A-234C-94B4-DA99-A7E9C0B456B8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9602" y="6525279"/>
            <a:ext cx="5593941" cy="898412"/>
          </a:xfrm>
          <a:prstGeom prst="rect">
            <a:avLst/>
          </a:prstGeom>
        </p:spPr>
      </p:pic>
      <p:pic>
        <p:nvPicPr>
          <p:cNvPr id="5" name="Obraz 4">
            <a:extLst>
              <a:ext uri="{FF2B5EF4-FFF2-40B4-BE49-F238E27FC236}">
                <a16:creationId xmlns:a16="http://schemas.microsoft.com/office/drawing/2014/main" id="{FBCC647B-2401-EEF2-EFA9-026F495E317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03315" y="3353080"/>
            <a:ext cx="8285182" cy="853514"/>
          </a:xfrm>
          <a:prstGeom prst="rect">
            <a:avLst/>
          </a:prstGeom>
        </p:spPr>
      </p:pic>
      <p:sp>
        <p:nvSpPr>
          <p:cNvPr id="13" name="Symbol zastępczy zawartości 2">
            <a:extLst>
              <a:ext uri="{FF2B5EF4-FFF2-40B4-BE49-F238E27FC236}">
                <a16:creationId xmlns:a16="http://schemas.microsoft.com/office/drawing/2014/main" id="{6128EA15-EDC0-4252-E114-580668E35E4B}"/>
              </a:ext>
            </a:extLst>
          </p:cNvPr>
          <p:cNvSpPr txBox="1">
            <a:spLocks/>
          </p:cNvSpPr>
          <p:nvPr/>
        </p:nvSpPr>
        <p:spPr>
          <a:xfrm>
            <a:off x="2048396" y="2077804"/>
            <a:ext cx="8272670" cy="179494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l-PL" dirty="0">
              <a:solidFill>
                <a:schemeClr val="accent4">
                  <a:lumMod val="75000"/>
                </a:schemeClr>
              </a:solidFill>
            </a:endParaRPr>
          </a:p>
          <a:p>
            <a:endParaRPr lang="pl-PL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4" name="Symbol zastępczy zawartości 2">
            <a:extLst>
              <a:ext uri="{FF2B5EF4-FFF2-40B4-BE49-F238E27FC236}">
                <a16:creationId xmlns:a16="http://schemas.microsoft.com/office/drawing/2014/main" id="{0BD0D977-6BCA-A47D-04B9-03B71DA117BF}"/>
              </a:ext>
            </a:extLst>
          </p:cNvPr>
          <p:cNvSpPr txBox="1">
            <a:spLocks/>
          </p:cNvSpPr>
          <p:nvPr/>
        </p:nvSpPr>
        <p:spPr>
          <a:xfrm>
            <a:off x="2048396" y="2077804"/>
            <a:ext cx="8272670" cy="179494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l-PL" dirty="0">
              <a:solidFill>
                <a:schemeClr val="accent4">
                  <a:lumMod val="75000"/>
                </a:schemeClr>
              </a:solidFill>
            </a:endParaRPr>
          </a:p>
          <a:p>
            <a:endParaRPr lang="pl-PL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6" name="Symbol zastępczy zawartości 2">
            <a:extLst>
              <a:ext uri="{FF2B5EF4-FFF2-40B4-BE49-F238E27FC236}">
                <a16:creationId xmlns:a16="http://schemas.microsoft.com/office/drawing/2014/main" id="{40F4AD86-9071-BD10-BE1E-AE1E2819523A}"/>
              </a:ext>
            </a:extLst>
          </p:cNvPr>
          <p:cNvSpPr txBox="1">
            <a:spLocks/>
          </p:cNvSpPr>
          <p:nvPr/>
        </p:nvSpPr>
        <p:spPr>
          <a:xfrm>
            <a:off x="2048396" y="2077804"/>
            <a:ext cx="8272670" cy="179494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l-PL" dirty="0">
              <a:solidFill>
                <a:srgbClr val="002060"/>
              </a:solidFill>
            </a:endParaRPr>
          </a:p>
          <a:p>
            <a:endParaRPr lang="pl-PL" dirty="0">
              <a:solidFill>
                <a:srgbClr val="002060"/>
              </a:solidFill>
            </a:endParaRPr>
          </a:p>
        </p:txBody>
      </p:sp>
      <p:sp>
        <p:nvSpPr>
          <p:cNvPr id="7" name="Freeform 28">
            <a:extLst>
              <a:ext uri="{FF2B5EF4-FFF2-40B4-BE49-F238E27FC236}">
                <a16:creationId xmlns:a16="http://schemas.microsoft.com/office/drawing/2014/main" id="{3E1FB9CC-8C9E-C03C-D13A-96B0F89579DB}"/>
              </a:ext>
            </a:extLst>
          </p:cNvPr>
          <p:cNvSpPr>
            <a:spLocks/>
          </p:cNvSpPr>
          <p:nvPr/>
        </p:nvSpPr>
        <p:spPr bwMode="auto">
          <a:xfrm>
            <a:off x="12867042" y="115584"/>
            <a:ext cx="303061" cy="7801"/>
          </a:xfrm>
          <a:custGeom>
            <a:avLst/>
            <a:gdLst>
              <a:gd name="T0" fmla="*/ 115 w 115"/>
              <a:gd name="T1" fmla="*/ 2 h 2"/>
              <a:gd name="T2" fmla="*/ 0 w 115"/>
              <a:gd name="T3" fmla="*/ 2 h 2"/>
              <a:gd name="T4" fmla="*/ 115 w 115"/>
              <a:gd name="T5" fmla="*/ 2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5" h="2">
                <a:moveTo>
                  <a:pt x="115" y="2"/>
                </a:moveTo>
                <a:cubicBezTo>
                  <a:pt x="0" y="2"/>
                  <a:pt x="0" y="2"/>
                  <a:pt x="0" y="2"/>
                </a:cubicBezTo>
                <a:cubicBezTo>
                  <a:pt x="73" y="0"/>
                  <a:pt x="115" y="2"/>
                  <a:pt x="115" y="2"/>
                </a:cubicBezTo>
                <a:close/>
              </a:path>
            </a:pathLst>
          </a:custGeom>
          <a:solidFill>
            <a:srgbClr val="190E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8" name="TextBox 2">
            <a:extLst>
              <a:ext uri="{FF2B5EF4-FFF2-40B4-BE49-F238E27FC236}">
                <a16:creationId xmlns:a16="http://schemas.microsoft.com/office/drawing/2014/main" id="{8F927430-0CD9-65EB-25DA-4AAA54837B16}"/>
              </a:ext>
            </a:extLst>
          </p:cNvPr>
          <p:cNvSpPr txBox="1"/>
          <p:nvPr/>
        </p:nvSpPr>
        <p:spPr>
          <a:xfrm>
            <a:off x="1773650" y="444342"/>
            <a:ext cx="7144512" cy="608829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>
            <a:defPPr>
              <a:defRPr lang="en-US"/>
            </a:defPPr>
            <a:lvl1pPr>
              <a:lnSpc>
                <a:spcPts val="4000"/>
              </a:lnSpc>
              <a:defRPr sz="3600" b="1">
                <a:solidFill>
                  <a:srgbClr val="002060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pl-PL" sz="3200" b="1" dirty="0">
                <a:solidFill>
                  <a:schemeClr val="accent4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AKTYWNY MALUCH 2022-2029 </a:t>
            </a:r>
            <a:br>
              <a:rPr lang="pl-PL" sz="3200" b="1" dirty="0">
                <a:solidFill>
                  <a:schemeClr val="accent4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br>
              <a:rPr lang="pl-PL" sz="3200" b="1" dirty="0">
                <a:solidFill>
                  <a:schemeClr val="accent4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endParaRPr lang="en-US" sz="2000" b="1" dirty="0">
              <a:solidFill>
                <a:schemeClr val="accent4">
                  <a:lumMod val="75000"/>
                </a:scheme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0" name="Rectangle: Rounded Corners 82">
            <a:extLst>
              <a:ext uri="{FF2B5EF4-FFF2-40B4-BE49-F238E27FC236}">
                <a16:creationId xmlns:a16="http://schemas.microsoft.com/office/drawing/2014/main" id="{07D5F016-F312-CFA3-9F00-7913B347F2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600080" y="1093278"/>
            <a:ext cx="7337786" cy="459435"/>
          </a:xfrm>
          <a:prstGeom prst="roundRect">
            <a:avLst>
              <a:gd name="adj" fmla="val 50000"/>
            </a:avLst>
          </a:prstGeom>
          <a:solidFill>
            <a:schemeClr val="bg1">
              <a:lumMod val="85000"/>
            </a:schemeClr>
          </a:solidFill>
          <a:ln w="12700" cap="flat">
            <a:noFill/>
            <a:prstDash val="solid"/>
            <a:miter lim="800000"/>
            <a:headEnd/>
            <a:tailEnd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l-PL" b="1" dirty="0">
                <a:solidFill>
                  <a:schemeClr val="accent4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KWALIFIKOWALNOŚĆ KOSZTÓW NA TWORZENIE MIEJSC:</a:t>
            </a:r>
            <a:endParaRPr lang="en-US" b="1" dirty="0">
              <a:solidFill>
                <a:schemeClr val="accent4">
                  <a:lumMod val="75000"/>
                </a:scheme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1" name="pole tekstowe 10">
            <a:extLst>
              <a:ext uri="{FF2B5EF4-FFF2-40B4-BE49-F238E27FC236}">
                <a16:creationId xmlns:a16="http://schemas.microsoft.com/office/drawing/2014/main" id="{6E06DA70-699B-3C57-D87E-32530925AB12}"/>
              </a:ext>
            </a:extLst>
          </p:cNvPr>
          <p:cNvSpPr txBox="1"/>
          <p:nvPr/>
        </p:nvSpPr>
        <p:spPr>
          <a:xfrm>
            <a:off x="521369" y="1807979"/>
            <a:ext cx="9577065" cy="44473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pl-PL" sz="1600" b="1" i="0" u="none" strike="noStrike" baseline="0" dirty="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</a:rPr>
              <a:t>KPO od 1.02.2020 r. do 30.06.2026 r.              </a:t>
            </a:r>
            <a:endParaRPr lang="pl-PL" sz="800" b="1" i="0" u="none" strike="noStrike" baseline="0" dirty="0">
              <a:solidFill>
                <a:schemeClr val="accent4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pl-PL" sz="1600" b="1" i="0" u="none" strike="noStrike" baseline="0" dirty="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</a:rPr>
              <a:t>FERS od 1.01.2021 r. do 31.12.2026 r</a:t>
            </a:r>
            <a:r>
              <a:rPr lang="pl-PL" sz="1800" i="0" u="none" strike="noStrike" baseline="0" dirty="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</a:rPr>
              <a:t>. </a:t>
            </a:r>
          </a:p>
          <a:p>
            <a:endParaRPr lang="pl-PL" sz="1000" dirty="0">
              <a:solidFill>
                <a:schemeClr val="accent4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r>
              <a:rPr lang="pl-PL" sz="1400" b="1" i="1" u="none" strike="noStrike" baseline="0" dirty="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</a:rPr>
              <a:t>Uwaga: </a:t>
            </a:r>
            <a:r>
              <a:rPr lang="pl-PL" sz="1400" i="1" u="none" strike="noStrike" baseline="0" dirty="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</a:rPr>
              <a:t>Dofinansowaniu </a:t>
            </a:r>
            <a:r>
              <a:rPr lang="pl-PL" sz="1400" b="1" i="1" u="none" strike="noStrike" baseline="0" dirty="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</a:rPr>
              <a:t>nie podlegają </a:t>
            </a:r>
            <a:r>
              <a:rPr lang="pl-PL" sz="1400" i="1" u="none" strike="noStrike" baseline="0" dirty="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</a:rPr>
              <a:t>miejsca opieki wpisane do rejestru/wykazu przed dniem ogłoszenia wyników przez Ministra w turze naboru, w której podmiot bierze udział. </a:t>
            </a:r>
            <a:br>
              <a:rPr lang="pl-PL" sz="1400" i="1" u="none" strike="noStrike" baseline="0" dirty="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</a:rPr>
            </a:br>
            <a:r>
              <a:rPr lang="pl-PL" sz="1400" i="1" u="none" strike="noStrike" baseline="0" dirty="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</a:rPr>
              <a:t>Zatem dofinansowaniu z Programu będą podlegały miejsca opieki wpisane do rejestru/wykazu </a:t>
            </a:r>
            <a:r>
              <a:rPr lang="pl-PL" sz="1400" i="1" u="sng" strike="noStrike" baseline="0" dirty="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</a:rPr>
              <a:t>najwcześniej w dniu ogłoszenia przez Ministra wyników dla danej tury naboru</a:t>
            </a:r>
            <a:r>
              <a:rPr lang="pl-PL" sz="1400" i="1" u="none" strike="noStrike" baseline="0" dirty="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</a:rPr>
              <a:t>.</a:t>
            </a:r>
            <a:endParaRPr lang="pl-PL" sz="1400" i="0" u="none" strike="noStrike" baseline="0" dirty="0">
              <a:solidFill>
                <a:schemeClr val="accent4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endParaRPr lang="pl-PL" sz="2000" b="1" i="0" u="none" strike="noStrike" baseline="0" dirty="0">
              <a:solidFill>
                <a:schemeClr val="accent4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endParaRPr lang="pl-PL" sz="2000" b="1" dirty="0">
              <a:solidFill>
                <a:schemeClr val="accent4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endParaRPr lang="pl-PL" sz="2000" b="1" dirty="0">
              <a:solidFill>
                <a:schemeClr val="accent4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endParaRPr lang="pl-PL" sz="2000" b="1" i="0" u="none" strike="noStrike" baseline="0" dirty="0">
              <a:solidFill>
                <a:schemeClr val="accent4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pl-PL" sz="1600" b="0" i="0" u="none" strike="noStrike" baseline="0" dirty="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pl-PL" sz="1600" b="1" i="0" u="none" strike="noStrike" baseline="0" dirty="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</a:rPr>
              <a:t>JST– </a:t>
            </a:r>
            <a:r>
              <a:rPr lang="pl-PL" sz="1600" b="0" i="0" u="none" strike="noStrike" baseline="0" dirty="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</a:rPr>
              <a:t>3 lata,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pl-PL" sz="1600" b="0" i="0" u="none" strike="noStrike" baseline="0" dirty="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pl-PL" sz="1600" b="1" i="0" u="none" strike="noStrike" baseline="0" dirty="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</a:rPr>
              <a:t>Pozostałe podmioty – </a:t>
            </a:r>
            <a:r>
              <a:rPr lang="pl-PL" sz="1600" b="0" i="0" u="none" strike="noStrike" baseline="0" dirty="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</a:rPr>
              <a:t>2 lata </a:t>
            </a:r>
            <a:r>
              <a:rPr lang="pl-PL" sz="1400" i="1" dirty="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</a:rPr>
              <a:t>L</a:t>
            </a:r>
            <a:r>
              <a:rPr lang="pl-PL" sz="1400" i="1" u="none" strike="noStrike" baseline="0" dirty="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</a:rPr>
              <a:t>icząc od ostatniego dnia na złożenie oświadczenia o przyjęciu środków,</a:t>
            </a:r>
            <a:r>
              <a:rPr lang="pl-PL" sz="1400" i="1" strike="noStrike" baseline="0" dirty="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br>
              <a:rPr lang="pl-PL" sz="1400" i="1" strike="noStrike" baseline="0" dirty="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</a:rPr>
            </a:br>
            <a:r>
              <a:rPr lang="pl-PL" sz="1400" i="1" strike="noStrike" baseline="0" dirty="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pl-PL" sz="1400" dirty="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</a:rPr>
              <a:t>j</a:t>
            </a:r>
            <a:r>
              <a:rPr lang="pl-PL" sz="1400" i="0" strike="noStrike" baseline="0" dirty="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</a:rPr>
              <a:t>ednak nie później niż do</a:t>
            </a:r>
            <a:r>
              <a:rPr lang="pl-PL" sz="1400" i="0" u="sng" strike="noStrike" baseline="0" dirty="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</a:rPr>
              <a:t>:</a:t>
            </a:r>
          </a:p>
          <a:p>
            <a:endParaRPr lang="pl-PL" sz="900" b="1" i="0" u="none" strike="noStrike" baseline="0" dirty="0">
              <a:solidFill>
                <a:schemeClr val="accent4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pl-PL" sz="1600" b="1" i="0" u="none" strike="noStrike" baseline="0" dirty="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</a:rPr>
              <a:t>KPO – 30 czerwca 2026r.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pl-PL" sz="1600" b="1" i="0" u="none" strike="noStrike" baseline="0" dirty="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</a:rPr>
              <a:t>FERS – 31 grudnia 2026r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pl-PL" sz="1600" b="1" i="0" u="none" strike="noStrike" baseline="0" dirty="0">
              <a:solidFill>
                <a:schemeClr val="accent4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20" name="Rectangle: Rounded Corners 82">
            <a:extLst>
              <a:ext uri="{FF2B5EF4-FFF2-40B4-BE49-F238E27FC236}">
                <a16:creationId xmlns:a16="http://schemas.microsoft.com/office/drawing/2014/main" id="{C594BF91-FB9F-814B-FD6B-6BE4A374B5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773650" y="3716327"/>
            <a:ext cx="7337786" cy="459435"/>
          </a:xfrm>
          <a:prstGeom prst="roundRect">
            <a:avLst>
              <a:gd name="adj" fmla="val 50000"/>
            </a:avLst>
          </a:prstGeom>
          <a:solidFill>
            <a:schemeClr val="bg1">
              <a:lumMod val="85000"/>
            </a:schemeClr>
          </a:solidFill>
          <a:ln w="12700" cap="flat">
            <a:noFill/>
            <a:prstDash val="solid"/>
            <a:miter lim="800000"/>
            <a:headEnd/>
            <a:tailEnd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l-PL" b="1" dirty="0">
                <a:solidFill>
                  <a:schemeClr val="accent4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CZAS NA REALIZACJĘ INWESTYCJI:</a:t>
            </a:r>
          </a:p>
        </p:txBody>
      </p:sp>
    </p:spTree>
    <p:extLst>
      <p:ext uri="{BB962C8B-B14F-4D97-AF65-F5344CB8AC3E}">
        <p14:creationId xmlns:p14="http://schemas.microsoft.com/office/powerpoint/2010/main" val="8558387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2">
            <a:extLst>
              <a:ext uri="{FF2B5EF4-FFF2-40B4-BE49-F238E27FC236}">
                <a16:creationId xmlns:a16="http://schemas.microsoft.com/office/drawing/2014/main" id="{69ECC046-CE3E-F3EE-A99E-47C66409F9A5}"/>
              </a:ext>
            </a:extLst>
          </p:cNvPr>
          <p:cNvSpPr txBox="1">
            <a:spLocks/>
          </p:cNvSpPr>
          <p:nvPr/>
        </p:nvSpPr>
        <p:spPr>
          <a:xfrm>
            <a:off x="2048396" y="2077804"/>
            <a:ext cx="8272670" cy="179494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l-PL" dirty="0">
              <a:solidFill>
                <a:schemeClr val="accent2">
                  <a:lumMod val="25000"/>
                </a:schemeClr>
              </a:solidFill>
            </a:endParaRPr>
          </a:p>
          <a:p>
            <a:endParaRPr lang="pl-PL" dirty="0">
              <a:solidFill>
                <a:schemeClr val="accent2">
                  <a:lumMod val="25000"/>
                </a:schemeClr>
              </a:solidFill>
            </a:endParaRPr>
          </a:p>
        </p:txBody>
      </p:sp>
      <p:pic>
        <p:nvPicPr>
          <p:cNvPr id="3" name="Obraz 2">
            <a:extLst>
              <a:ext uri="{FF2B5EF4-FFF2-40B4-BE49-F238E27FC236}">
                <a16:creationId xmlns:a16="http://schemas.microsoft.com/office/drawing/2014/main" id="{88AFC10A-234C-94B4-DA99-A7E9C0B456B8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9602" y="6525279"/>
            <a:ext cx="5593941" cy="898412"/>
          </a:xfrm>
          <a:prstGeom prst="rect">
            <a:avLst/>
          </a:prstGeom>
        </p:spPr>
      </p:pic>
      <p:pic>
        <p:nvPicPr>
          <p:cNvPr id="5" name="Obraz 4">
            <a:extLst>
              <a:ext uri="{FF2B5EF4-FFF2-40B4-BE49-F238E27FC236}">
                <a16:creationId xmlns:a16="http://schemas.microsoft.com/office/drawing/2014/main" id="{FBCC647B-2401-EEF2-EFA9-026F495E317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03315" y="3353080"/>
            <a:ext cx="8285182" cy="853514"/>
          </a:xfrm>
          <a:prstGeom prst="rect">
            <a:avLst/>
          </a:prstGeom>
        </p:spPr>
      </p:pic>
      <p:sp>
        <p:nvSpPr>
          <p:cNvPr id="13" name="Symbol zastępczy zawartości 2">
            <a:extLst>
              <a:ext uri="{FF2B5EF4-FFF2-40B4-BE49-F238E27FC236}">
                <a16:creationId xmlns:a16="http://schemas.microsoft.com/office/drawing/2014/main" id="{6128EA15-EDC0-4252-E114-580668E35E4B}"/>
              </a:ext>
            </a:extLst>
          </p:cNvPr>
          <p:cNvSpPr txBox="1">
            <a:spLocks/>
          </p:cNvSpPr>
          <p:nvPr/>
        </p:nvSpPr>
        <p:spPr>
          <a:xfrm>
            <a:off x="2048396" y="2077804"/>
            <a:ext cx="8272670" cy="179494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l-PL" dirty="0">
              <a:solidFill>
                <a:schemeClr val="accent4">
                  <a:lumMod val="75000"/>
                </a:schemeClr>
              </a:solidFill>
            </a:endParaRPr>
          </a:p>
          <a:p>
            <a:endParaRPr lang="pl-PL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4" name="Symbol zastępczy zawartości 2">
            <a:extLst>
              <a:ext uri="{FF2B5EF4-FFF2-40B4-BE49-F238E27FC236}">
                <a16:creationId xmlns:a16="http://schemas.microsoft.com/office/drawing/2014/main" id="{0BD0D977-6BCA-A47D-04B9-03B71DA117BF}"/>
              </a:ext>
            </a:extLst>
          </p:cNvPr>
          <p:cNvSpPr txBox="1">
            <a:spLocks/>
          </p:cNvSpPr>
          <p:nvPr/>
        </p:nvSpPr>
        <p:spPr>
          <a:xfrm>
            <a:off x="2048396" y="2077804"/>
            <a:ext cx="8272670" cy="179494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l-PL" dirty="0">
              <a:solidFill>
                <a:schemeClr val="accent4">
                  <a:lumMod val="75000"/>
                </a:schemeClr>
              </a:solidFill>
            </a:endParaRPr>
          </a:p>
          <a:p>
            <a:endParaRPr lang="pl-PL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6" name="Symbol zastępczy zawartości 2">
            <a:extLst>
              <a:ext uri="{FF2B5EF4-FFF2-40B4-BE49-F238E27FC236}">
                <a16:creationId xmlns:a16="http://schemas.microsoft.com/office/drawing/2014/main" id="{40F4AD86-9071-BD10-BE1E-AE1E2819523A}"/>
              </a:ext>
            </a:extLst>
          </p:cNvPr>
          <p:cNvSpPr txBox="1">
            <a:spLocks/>
          </p:cNvSpPr>
          <p:nvPr/>
        </p:nvSpPr>
        <p:spPr>
          <a:xfrm>
            <a:off x="2048396" y="2077804"/>
            <a:ext cx="8272670" cy="179494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l-PL" dirty="0">
              <a:solidFill>
                <a:srgbClr val="002060"/>
              </a:solidFill>
            </a:endParaRPr>
          </a:p>
          <a:p>
            <a:endParaRPr lang="pl-PL" dirty="0">
              <a:solidFill>
                <a:srgbClr val="002060"/>
              </a:solidFill>
            </a:endParaRPr>
          </a:p>
        </p:txBody>
      </p:sp>
      <p:sp>
        <p:nvSpPr>
          <p:cNvPr id="7" name="Freeform 28">
            <a:extLst>
              <a:ext uri="{FF2B5EF4-FFF2-40B4-BE49-F238E27FC236}">
                <a16:creationId xmlns:a16="http://schemas.microsoft.com/office/drawing/2014/main" id="{3E1FB9CC-8C9E-C03C-D13A-96B0F89579DB}"/>
              </a:ext>
            </a:extLst>
          </p:cNvPr>
          <p:cNvSpPr>
            <a:spLocks/>
          </p:cNvSpPr>
          <p:nvPr/>
        </p:nvSpPr>
        <p:spPr bwMode="auto">
          <a:xfrm>
            <a:off x="12867042" y="115584"/>
            <a:ext cx="303061" cy="7801"/>
          </a:xfrm>
          <a:custGeom>
            <a:avLst/>
            <a:gdLst>
              <a:gd name="T0" fmla="*/ 115 w 115"/>
              <a:gd name="T1" fmla="*/ 2 h 2"/>
              <a:gd name="T2" fmla="*/ 0 w 115"/>
              <a:gd name="T3" fmla="*/ 2 h 2"/>
              <a:gd name="T4" fmla="*/ 115 w 115"/>
              <a:gd name="T5" fmla="*/ 2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5" h="2">
                <a:moveTo>
                  <a:pt x="115" y="2"/>
                </a:moveTo>
                <a:cubicBezTo>
                  <a:pt x="0" y="2"/>
                  <a:pt x="0" y="2"/>
                  <a:pt x="0" y="2"/>
                </a:cubicBezTo>
                <a:cubicBezTo>
                  <a:pt x="73" y="0"/>
                  <a:pt x="115" y="2"/>
                  <a:pt x="115" y="2"/>
                </a:cubicBezTo>
                <a:close/>
              </a:path>
            </a:pathLst>
          </a:custGeom>
          <a:solidFill>
            <a:srgbClr val="190E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9" name="TextBox 2">
            <a:extLst>
              <a:ext uri="{FF2B5EF4-FFF2-40B4-BE49-F238E27FC236}">
                <a16:creationId xmlns:a16="http://schemas.microsoft.com/office/drawing/2014/main" id="{F774CF37-8461-635A-0678-537203E46A03}"/>
              </a:ext>
            </a:extLst>
          </p:cNvPr>
          <p:cNvSpPr txBox="1"/>
          <p:nvPr/>
        </p:nvSpPr>
        <p:spPr>
          <a:xfrm>
            <a:off x="1049911" y="433031"/>
            <a:ext cx="8713322" cy="608829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>
            <a:defPPr>
              <a:defRPr lang="en-US"/>
            </a:defPPr>
            <a:lvl1pPr>
              <a:lnSpc>
                <a:spcPts val="4000"/>
              </a:lnSpc>
              <a:defRPr sz="3600" b="1">
                <a:solidFill>
                  <a:srgbClr val="002060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pl-PL" sz="3200" b="1" dirty="0">
                <a:solidFill>
                  <a:schemeClr val="accent4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AKTYWNY MALUCH 2022-2029  </a:t>
            </a:r>
            <a:br>
              <a:rPr lang="pl-PL" sz="3200" b="1" dirty="0">
                <a:solidFill>
                  <a:schemeClr val="accent4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pl-PL" sz="1600" b="1" dirty="0">
                <a:solidFill>
                  <a:schemeClr val="accent4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Harmonogram naboru ciągłego (od 2024r.)</a:t>
            </a:r>
          </a:p>
          <a:p>
            <a:pPr algn="ctr">
              <a:lnSpc>
                <a:spcPct val="100000"/>
              </a:lnSpc>
            </a:pPr>
            <a:r>
              <a:rPr lang="pl-PL" sz="3200" b="1" dirty="0">
                <a:solidFill>
                  <a:schemeClr val="accent4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br>
              <a:rPr lang="pl-PL" sz="3200" b="1" dirty="0">
                <a:solidFill>
                  <a:schemeClr val="accent4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br>
              <a:rPr lang="pl-PL" sz="3200" b="1" dirty="0">
                <a:solidFill>
                  <a:schemeClr val="accent4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endParaRPr lang="en-US" sz="2000" b="1" dirty="0">
              <a:solidFill>
                <a:schemeClr val="accent4">
                  <a:lumMod val="75000"/>
                </a:scheme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graphicFrame>
        <p:nvGraphicFramePr>
          <p:cNvPr id="12" name="Tabela 11">
            <a:extLst>
              <a:ext uri="{FF2B5EF4-FFF2-40B4-BE49-F238E27FC236}">
                <a16:creationId xmlns:a16="http://schemas.microsoft.com/office/drawing/2014/main" id="{F78EA8C9-C0FC-0D05-AD5D-779411030F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5897869"/>
              </p:ext>
            </p:extLst>
          </p:nvPr>
        </p:nvGraphicFramePr>
        <p:xfrm>
          <a:off x="1995942" y="1331565"/>
          <a:ext cx="6647475" cy="5304414"/>
        </p:xfrm>
        <a:graphic>
          <a:graphicData uri="http://schemas.openxmlformats.org/drawingml/2006/table">
            <a:tbl>
              <a:tblPr firstRow="1" firstCol="1" bandRow="1"/>
              <a:tblGrid>
                <a:gridCol w="669963">
                  <a:extLst>
                    <a:ext uri="{9D8B030D-6E8A-4147-A177-3AD203B41FA5}">
                      <a16:colId xmlns:a16="http://schemas.microsoft.com/office/drawing/2014/main" val="4058264232"/>
                    </a:ext>
                  </a:extLst>
                </a:gridCol>
                <a:gridCol w="1192049">
                  <a:extLst>
                    <a:ext uri="{9D8B030D-6E8A-4147-A177-3AD203B41FA5}">
                      <a16:colId xmlns:a16="http://schemas.microsoft.com/office/drawing/2014/main" val="2962415725"/>
                    </a:ext>
                  </a:extLst>
                </a:gridCol>
                <a:gridCol w="1196366">
                  <a:extLst>
                    <a:ext uri="{9D8B030D-6E8A-4147-A177-3AD203B41FA5}">
                      <a16:colId xmlns:a16="http://schemas.microsoft.com/office/drawing/2014/main" val="87943231"/>
                    </a:ext>
                  </a:extLst>
                </a:gridCol>
                <a:gridCol w="1682108">
                  <a:extLst>
                    <a:ext uri="{9D8B030D-6E8A-4147-A177-3AD203B41FA5}">
                      <a16:colId xmlns:a16="http://schemas.microsoft.com/office/drawing/2014/main" val="679791196"/>
                    </a:ext>
                  </a:extLst>
                </a:gridCol>
                <a:gridCol w="1196366">
                  <a:extLst>
                    <a:ext uri="{9D8B030D-6E8A-4147-A177-3AD203B41FA5}">
                      <a16:colId xmlns:a16="http://schemas.microsoft.com/office/drawing/2014/main" val="2261774262"/>
                    </a:ext>
                  </a:extLst>
                </a:gridCol>
                <a:gridCol w="710623">
                  <a:extLst>
                    <a:ext uri="{9D8B030D-6E8A-4147-A177-3AD203B41FA5}">
                      <a16:colId xmlns:a16="http://schemas.microsoft.com/office/drawing/2014/main" val="386088743"/>
                    </a:ext>
                  </a:extLst>
                </a:gridCol>
              </a:tblGrid>
              <a:tr h="4540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pl-PL" sz="1000" b="1" kern="1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pl-PL" sz="1000" b="1" kern="1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Rok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endParaRPr lang="pl-PL" sz="1000" b="1" kern="1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720" marR="22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pl-PL" sz="1000" b="1" kern="1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miesiąc</a:t>
                      </a:r>
                      <a:endParaRPr lang="pl-PL" sz="1000" b="1" kern="1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720" marR="22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pl-PL" sz="1000" b="1" kern="1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Wszczęcie Ministra naboru wniosków </a:t>
                      </a:r>
                      <a:endParaRPr lang="pl-PL" sz="1000" b="1" kern="1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720" marR="22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pl-PL" sz="1000" b="1" kern="1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Możliwość składania wniosków*</a:t>
                      </a:r>
                      <a:endParaRPr lang="pl-PL" sz="1000" b="1" kern="1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pl-PL" sz="1000" b="1" kern="1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 VII 2023 - 31 XII 2025</a:t>
                      </a:r>
                      <a:endParaRPr lang="pl-PL" sz="1000" b="1" kern="1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720" marR="22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pl-PL" sz="1000" b="1" kern="1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Weryfikacja wniosków przez Wojewodów</a:t>
                      </a:r>
                      <a:endParaRPr lang="pl-PL" sz="1000" b="1" kern="1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720" marR="22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pl-PL" sz="1000" b="1" kern="1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Ogłoszenie wyników</a:t>
                      </a:r>
                      <a:endParaRPr lang="pl-PL" sz="1000" b="1" kern="1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720" marR="22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4859534"/>
                  </a:ext>
                </a:extLst>
              </a:tr>
              <a:tr h="147040">
                <a:tc rowSpan="6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pl-PL" sz="1000" kern="1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2023</a:t>
                      </a:r>
                      <a:endParaRPr lang="pl-PL" sz="1000" kern="1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720" marR="22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pl-PL" sz="1000" kern="1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czerwiec</a:t>
                      </a:r>
                      <a:endParaRPr lang="pl-PL" sz="1000" kern="1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720" marR="22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pl-PL" sz="1000" kern="1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l-PL" sz="1000" kern="1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720" marR="22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pl-PL" sz="1000" kern="1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20" marR="22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pl-PL" sz="1000" kern="1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20" marR="22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pl-PL" sz="1000" kern="1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20" marR="22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4088524"/>
                  </a:ext>
                </a:extLst>
              </a:tr>
              <a:tr h="147040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pl-PL" sz="1000" kern="10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lipiec - sierpień</a:t>
                      </a:r>
                      <a:endParaRPr lang="pl-PL" sz="1000" kern="1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720" marR="22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pl-PL" sz="1000" kern="1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 VII</a:t>
                      </a:r>
                      <a:endParaRPr lang="pl-PL" sz="1000" kern="1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720" marR="22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pl-PL" sz="1000" kern="10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od 6 VII 2023 do 31 VIII 2023</a:t>
                      </a:r>
                      <a:endParaRPr lang="pl-PL" sz="1000" kern="1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720" marR="22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pl-PL" sz="1000" kern="1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20" marR="22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pl-PL" sz="1000" kern="1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20" marR="22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2558099"/>
                  </a:ext>
                </a:extLst>
              </a:tr>
              <a:tr h="147040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pl-PL" sz="1000" kern="1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l-PL" sz="1000" kern="1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720" marR="22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pl-PL" sz="1000" kern="1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20" marR="22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pl-PL" sz="1000" kern="1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20" marR="22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1679666"/>
                  </a:ext>
                </a:extLst>
              </a:tr>
              <a:tr h="146262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pl-PL" sz="1000" kern="1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wrzesień - grudzień</a:t>
                      </a:r>
                      <a:endParaRPr lang="pl-PL" sz="1000" kern="1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720" marR="22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pl-PL" sz="1000" kern="10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l-PL" sz="1000" kern="1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720" marR="22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pl-PL" sz="1000" kern="10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od 1 IX 2023 do 31 XII 2023</a:t>
                      </a:r>
                      <a:endParaRPr lang="pl-PL" sz="1000" kern="1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720" marR="22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pl-PL" sz="1000" kern="10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do 14 IX</a:t>
                      </a:r>
                      <a:endParaRPr lang="pl-PL" sz="1000" kern="1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720" marR="22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pl-PL" sz="1000" kern="10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do 28 IX</a:t>
                      </a:r>
                      <a:endParaRPr lang="pl-PL" sz="1000" kern="1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720" marR="22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7190177"/>
                  </a:ext>
                </a:extLst>
              </a:tr>
              <a:tr h="147040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pl-PL" sz="1000" kern="1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l-PL" sz="1000" kern="1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720" marR="22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pl-PL" sz="1000" kern="1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20" marR="22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pl-PL" sz="1000" kern="1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20" marR="22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4002342"/>
                  </a:ext>
                </a:extLst>
              </a:tr>
              <a:tr h="147040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pl-PL" sz="1000" kern="10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l-PL" sz="1000" kern="1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720" marR="22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pl-PL" sz="1000" kern="1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20" marR="22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pl-PL" sz="1000" kern="1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20" marR="22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9714961"/>
                  </a:ext>
                </a:extLst>
              </a:tr>
              <a:tr h="146262">
                <a:tc rowSpan="1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pl-PL" sz="1000" kern="10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2024</a:t>
                      </a:r>
                      <a:endParaRPr lang="pl-PL" sz="1000" kern="1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720" marR="22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pl-PL" sz="1000" kern="10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styczeń - marzec</a:t>
                      </a:r>
                      <a:endParaRPr lang="pl-PL" sz="1000" kern="1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720" marR="22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pl-PL" sz="1000" kern="1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l-PL" sz="1000" kern="1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720" marR="22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pl-PL" sz="1000" kern="1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od 1 I 2024 do 31 III 2024</a:t>
                      </a:r>
                      <a:endParaRPr lang="pl-PL" sz="1000" kern="1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720" marR="22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pl-PL" sz="1000" kern="10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do 15 I</a:t>
                      </a:r>
                      <a:endParaRPr lang="pl-PL" sz="1000" kern="1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720" marR="22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pl-PL" sz="1000" kern="10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do 29 I</a:t>
                      </a:r>
                      <a:endParaRPr lang="pl-PL" sz="1000" kern="1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720" marR="22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4581367"/>
                  </a:ext>
                </a:extLst>
              </a:tr>
              <a:tr h="147040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pl-PL" sz="1000" kern="10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l-PL" sz="1000" kern="1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720" marR="22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pl-PL" sz="1000" kern="1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20" marR="22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pl-PL" sz="1000" kern="1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20" marR="22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4186969"/>
                  </a:ext>
                </a:extLst>
              </a:tr>
              <a:tr h="147040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pl-PL" sz="1000" kern="10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l-PL" sz="1000" kern="1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720" marR="22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pl-PL" sz="1000" kern="1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20" marR="22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pl-PL" sz="1000" kern="1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20" marR="22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2966187"/>
                  </a:ext>
                </a:extLst>
              </a:tr>
              <a:tr h="146262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pl-PL" sz="1000" kern="10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kwiecień - czerwiec</a:t>
                      </a:r>
                      <a:endParaRPr lang="pl-PL" sz="1000" kern="1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720" marR="22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pl-PL" sz="1000" kern="10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l-PL" sz="1000" kern="1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720" marR="22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pl-PL" sz="1000" kern="1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od 1 IV 2024 do 30 VI 2024</a:t>
                      </a:r>
                      <a:endParaRPr lang="pl-PL" sz="1000" kern="1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720" marR="22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pl-PL" sz="1000" kern="10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do 15 IV</a:t>
                      </a:r>
                      <a:endParaRPr lang="pl-PL" sz="1000" kern="1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720" marR="22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pl-PL" sz="1000" kern="10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do 29 IV</a:t>
                      </a:r>
                      <a:endParaRPr lang="pl-PL" sz="1000" kern="1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720" marR="22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919371"/>
                  </a:ext>
                </a:extLst>
              </a:tr>
              <a:tr h="147040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pl-PL" sz="1000" kern="1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l-PL" sz="1000" kern="1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720" marR="22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pl-PL" sz="1000" kern="1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20" marR="22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pl-PL" sz="1000" kern="1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20" marR="22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8902501"/>
                  </a:ext>
                </a:extLst>
              </a:tr>
              <a:tr h="147040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pl-PL" sz="1000" kern="1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l-PL" sz="1000" kern="1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720" marR="22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pl-PL" sz="1000" kern="1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20" marR="22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pl-PL" sz="1000" kern="1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20" marR="22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1317361"/>
                  </a:ext>
                </a:extLst>
              </a:tr>
              <a:tr h="146262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pl-PL" sz="1000" kern="10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lipiec - wrzesień</a:t>
                      </a:r>
                      <a:endParaRPr lang="pl-PL" sz="1000" kern="1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720" marR="22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pl-PL" sz="1000" kern="1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l-PL" sz="1000" kern="1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720" marR="22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pl-PL" sz="1000" kern="10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od 1 VII 2024 do 31 IX 2024</a:t>
                      </a:r>
                      <a:endParaRPr lang="pl-PL" sz="1000" kern="1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720" marR="22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pl-PL" sz="1000" kern="10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do 12 VII</a:t>
                      </a:r>
                      <a:endParaRPr lang="pl-PL" sz="1000" kern="1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720" marR="22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pl-PL" sz="1000" kern="1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do 26 VII</a:t>
                      </a:r>
                      <a:endParaRPr lang="pl-PL" sz="1000" kern="1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720" marR="22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9560848"/>
                  </a:ext>
                </a:extLst>
              </a:tr>
              <a:tr h="147040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pl-PL" sz="1000" kern="1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l-PL" sz="1000" kern="1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720" marR="22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pl-PL" sz="1000" kern="1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20" marR="22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pl-PL" sz="1000" kern="1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20" marR="22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115557"/>
                  </a:ext>
                </a:extLst>
              </a:tr>
              <a:tr h="147040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pl-PL" sz="1000" kern="1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l-PL" sz="1000" kern="1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720" marR="22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pl-PL" sz="1000" kern="1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20" marR="22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pl-PL" sz="1000" kern="1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20" marR="22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68285"/>
                  </a:ext>
                </a:extLst>
              </a:tr>
              <a:tr h="146262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pl-PL" sz="1000" kern="10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październik - grudzień</a:t>
                      </a:r>
                      <a:endParaRPr lang="pl-PL" sz="1000" kern="1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720" marR="22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pl-PL" sz="1000" kern="10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l-PL" sz="1000" kern="1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720" marR="22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pl-PL" sz="1000" kern="10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od 1 X 2024 do 31 XII 2024</a:t>
                      </a:r>
                      <a:endParaRPr lang="pl-PL" sz="1000" kern="1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720" marR="22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pl-PL" sz="1000" kern="1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do 14 X</a:t>
                      </a:r>
                      <a:endParaRPr lang="pl-PL" sz="1000" kern="1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720" marR="22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pl-PL" sz="1000" kern="1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do 28 X</a:t>
                      </a:r>
                      <a:endParaRPr lang="pl-PL" sz="1000" kern="1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720" marR="22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053185"/>
                  </a:ext>
                </a:extLst>
              </a:tr>
              <a:tr h="147040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pl-PL" sz="1000" kern="1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l-PL" sz="1000" kern="1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720" marR="22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pl-PL" sz="1000" kern="1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20" marR="22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pl-PL" sz="1000" kern="1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20" marR="22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3131535"/>
                  </a:ext>
                </a:extLst>
              </a:tr>
              <a:tr h="147040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pl-PL" sz="1000" kern="10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l-PL" sz="1000" kern="1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720" marR="22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pl-PL" sz="1000" kern="1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20" marR="22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pl-PL" sz="1000" kern="1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20" marR="22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5114557"/>
                  </a:ext>
                </a:extLst>
              </a:tr>
              <a:tr h="146262">
                <a:tc rowSpan="1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pl-PL" sz="1000" kern="10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2025</a:t>
                      </a:r>
                      <a:endParaRPr lang="pl-PL" sz="1000" kern="1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720" marR="22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pl-PL" sz="1000" kern="10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styczeń - marzec</a:t>
                      </a:r>
                      <a:endParaRPr lang="pl-PL" sz="1000" kern="1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720" marR="22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pl-PL" sz="1000" kern="1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l-PL" sz="1000" kern="1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720" marR="22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pl-PL" sz="1000" kern="1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od 1 I 2025 do 31 III 2025</a:t>
                      </a:r>
                      <a:endParaRPr lang="pl-PL" sz="1000" kern="1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720" marR="22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pl-PL" sz="1000" kern="10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do 16 I</a:t>
                      </a:r>
                      <a:endParaRPr lang="pl-PL" sz="1000" kern="1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720" marR="22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pl-PL" sz="1000" kern="1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do 30 I</a:t>
                      </a:r>
                      <a:endParaRPr lang="pl-PL" sz="1000" kern="1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720" marR="22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0194689"/>
                  </a:ext>
                </a:extLst>
              </a:tr>
              <a:tr h="147040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pl-PL" sz="1000" kern="1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l-PL" sz="1000" kern="1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720" marR="22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pl-PL" sz="1000" kern="1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20" marR="22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pl-PL" sz="1000" kern="1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20" marR="22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099272"/>
                  </a:ext>
                </a:extLst>
              </a:tr>
              <a:tr h="147040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pl-PL" sz="1000" kern="10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l-PL" sz="1000" kern="1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720" marR="22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pl-PL" sz="1000" kern="1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20" marR="22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pl-PL" sz="1000" kern="1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20" marR="22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1643816"/>
                  </a:ext>
                </a:extLst>
              </a:tr>
              <a:tr h="146262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pl-PL" sz="1000" kern="10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kwiecień - czerwiec</a:t>
                      </a:r>
                      <a:endParaRPr lang="pl-PL" sz="1000" kern="1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720" marR="22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pl-PL" sz="1000" kern="10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l-PL" sz="1000" kern="1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720" marR="22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pl-PL" sz="1000" kern="1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od 1 IV 2025 do 30 VI 2025</a:t>
                      </a:r>
                      <a:endParaRPr lang="pl-PL" sz="1000" kern="1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720" marR="22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pl-PL" sz="1000" kern="10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do 15 IV</a:t>
                      </a:r>
                      <a:endParaRPr lang="pl-PL" sz="1000" kern="1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720" marR="22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pl-PL" sz="1000" kern="10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do 29 IV</a:t>
                      </a:r>
                      <a:endParaRPr lang="pl-PL" sz="1000" kern="1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720" marR="22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5373952"/>
                  </a:ext>
                </a:extLst>
              </a:tr>
              <a:tr h="147040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pl-PL" sz="1000" kern="10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l-PL" sz="1000" kern="1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720" marR="22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pl-PL" sz="1000" kern="1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20" marR="22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pl-PL" sz="1000" kern="1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20" marR="22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5814256"/>
                  </a:ext>
                </a:extLst>
              </a:tr>
              <a:tr h="147040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pl-PL" sz="1000" kern="10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l-PL" sz="1000" kern="1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720" marR="22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pl-PL" sz="1000" kern="1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20" marR="22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pl-PL" sz="1000" kern="1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20" marR="22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3607915"/>
                  </a:ext>
                </a:extLst>
              </a:tr>
              <a:tr h="146262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pl-PL" sz="1000" kern="10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lipiec – wrzesień</a:t>
                      </a:r>
                      <a:endParaRPr lang="pl-PL" sz="1000" kern="1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720" marR="22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pl-PL" sz="1000" kern="10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l-PL" sz="1000" kern="1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720" marR="22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pl-PL" sz="1000" kern="1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od 1 VII 2025 do 31IX 2025</a:t>
                      </a:r>
                      <a:endParaRPr lang="pl-PL" sz="1000" kern="1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720" marR="22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pl-PL" sz="1000" kern="10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do 14 VII</a:t>
                      </a:r>
                      <a:endParaRPr lang="pl-PL" sz="1000" kern="1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720" marR="22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pl-PL" sz="1000" kern="1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do 28 VII</a:t>
                      </a:r>
                      <a:endParaRPr lang="pl-PL" sz="1000" kern="1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720" marR="22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5074453"/>
                  </a:ext>
                </a:extLst>
              </a:tr>
              <a:tr h="147040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pl-PL" sz="1000" kern="10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l-PL" sz="1000" kern="1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720" marR="22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pl-PL" sz="1000" kern="1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20" marR="22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pl-PL" sz="1000" kern="1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20" marR="22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6123940"/>
                  </a:ext>
                </a:extLst>
              </a:tr>
              <a:tr h="147040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pl-PL" sz="1000" kern="10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l-PL" sz="1000" kern="1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720" marR="22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pl-PL" sz="1000" kern="1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20" marR="22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pl-PL" sz="1000" kern="1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20" marR="22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2069175"/>
                  </a:ext>
                </a:extLst>
              </a:tr>
              <a:tr h="146262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pl-PL" sz="1000" kern="10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październik - grudzień</a:t>
                      </a:r>
                      <a:endParaRPr lang="pl-PL" sz="1000" kern="1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720" marR="22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pl-PL" sz="1000" kern="10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l-PL" sz="1000" kern="1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720" marR="22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pl-PL" sz="1000" kern="10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od 1 X 2025 do 31 XII 2025</a:t>
                      </a:r>
                      <a:endParaRPr lang="pl-PL" sz="1000" kern="1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720" marR="22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pl-PL" sz="1000" kern="1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do 14 X</a:t>
                      </a:r>
                      <a:endParaRPr lang="pl-PL" sz="1000" kern="1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720" marR="22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pl-PL" sz="1000" kern="1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do 28 X</a:t>
                      </a:r>
                      <a:endParaRPr lang="pl-PL" sz="1000" kern="1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720" marR="22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2805428"/>
                  </a:ext>
                </a:extLst>
              </a:tr>
              <a:tr h="147040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pl-PL" sz="1000" kern="10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l-PL" sz="1000" kern="1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720" marR="22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pl-PL" sz="1000" kern="1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20" marR="22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pl-PL" sz="1000" kern="1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20" marR="22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1015800"/>
                  </a:ext>
                </a:extLst>
              </a:tr>
              <a:tr h="147040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pl-PL" sz="1000" kern="10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l-PL" sz="1000" kern="1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720" marR="22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pl-PL" sz="1000" kern="1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20" marR="22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pl-PL" sz="1000" kern="1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20" marR="22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4342262"/>
                  </a:ext>
                </a:extLst>
              </a:tr>
              <a:tr h="1470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pl-PL" sz="1000" kern="1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2026</a:t>
                      </a:r>
                      <a:endParaRPr lang="pl-PL" sz="1000" kern="1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720" marR="22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pl-PL" sz="1000" kern="10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styczeń</a:t>
                      </a:r>
                      <a:endParaRPr lang="pl-PL" sz="1000" kern="1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720" marR="22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pl-PL" sz="1000" kern="10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l-PL" sz="1000" kern="1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720" marR="22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pl-PL" sz="1000" kern="1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20" marR="22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pl-PL" sz="1000" kern="1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do 16 I</a:t>
                      </a:r>
                      <a:endParaRPr lang="pl-PL" sz="1000" kern="1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720" marR="22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pl-PL" sz="1000" kern="1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do 30 I</a:t>
                      </a:r>
                      <a:endParaRPr lang="pl-PL" sz="1000" kern="1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720" marR="22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73102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3109470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Niestandardowy 8">
      <a:dk1>
        <a:srgbClr val="000000"/>
      </a:dk1>
      <a:lt1>
        <a:srgbClr val="FFFFFF"/>
      </a:lt1>
      <a:dk2>
        <a:srgbClr val="002073"/>
      </a:dk2>
      <a:lt2>
        <a:srgbClr val="FFFFFF"/>
      </a:lt2>
      <a:accent1>
        <a:srgbClr val="003399"/>
      </a:accent1>
      <a:accent2>
        <a:srgbClr val="A6D3FF"/>
      </a:accent2>
      <a:accent3>
        <a:srgbClr val="FFD618"/>
      </a:accent3>
      <a:accent4>
        <a:srgbClr val="0051B0"/>
      </a:accent4>
      <a:accent5>
        <a:srgbClr val="6BB1E2"/>
      </a:accent5>
      <a:accent6>
        <a:srgbClr val="FFE60B"/>
      </a:accent6>
      <a:hlink>
        <a:srgbClr val="0563C1"/>
      </a:hlink>
      <a:folHlink>
        <a:srgbClr val="954F72"/>
      </a:folHlink>
    </a:clrScheme>
    <a:fontScheme name="Motyw pakietu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1" id="{436F5452-C95B-4D43-A1C6-1CA5BE69C951}" vid="{ABE25C27-1E66-47F3-AA86-B88226738C33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Prezentacja z numerem strony</Template>
  <TotalTime>296</TotalTime>
  <Words>2123</Words>
  <Application>Microsoft Office PowerPoint</Application>
  <PresentationFormat>Niestandardowy</PresentationFormat>
  <Paragraphs>225</Paragraphs>
  <Slides>16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16</vt:i4>
      </vt:variant>
    </vt:vector>
  </HeadingPairs>
  <TitlesOfParts>
    <vt:vector size="23" baseType="lpstr">
      <vt:lpstr>Arial</vt:lpstr>
      <vt:lpstr>Calibri</vt:lpstr>
      <vt:lpstr>Open Sans</vt:lpstr>
      <vt:lpstr>Segoe UI</vt:lpstr>
      <vt:lpstr>Times New Roman</vt:lpstr>
      <vt:lpstr>Wingdings</vt:lpstr>
      <vt:lpstr>Motyw pakietu Office</vt:lpstr>
      <vt:lpstr>AKTYWNY MALUCH 2022-2029 Program rozwoju instytucji opieki nad dziećmi  w wieku do lat 3     po zmianach z 25 kwietnia 2024 r. </vt:lpstr>
      <vt:lpstr>Program  AKTYWNY MALUCH 2022-2029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Sowiński Piotr</dc:creator>
  <cp:lastModifiedBy>Karolina Cicharska</cp:lastModifiedBy>
  <cp:revision>17</cp:revision>
  <dcterms:created xsi:type="dcterms:W3CDTF">2022-06-22T09:40:44Z</dcterms:created>
  <dcterms:modified xsi:type="dcterms:W3CDTF">2024-07-29T09:30:49Z</dcterms:modified>
</cp:coreProperties>
</file>