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2" r:id="rId8"/>
    <p:sldId id="261" r:id="rId9"/>
    <p:sldId id="258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595" y="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03.03.2021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03.03.2021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03.03.2021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03.03.2021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37535" y="1750443"/>
            <a:ext cx="8040291" cy="304698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pl-PL" sz="4800" b="1" dirty="0">
                <a:solidFill>
                  <a:schemeClr val="bg1"/>
                </a:solidFill>
              </a:rPr>
              <a:t>Dostęp do bieżącej informacji o jakości usług IAS w oparciu o</a:t>
            </a:r>
          </a:p>
          <a:p>
            <a:pPr algn="l"/>
            <a:r>
              <a:rPr lang="pl-PL" sz="4800" b="1" dirty="0">
                <a:solidFill>
                  <a:schemeClr val="bg1"/>
                </a:solidFill>
              </a:rPr>
              <a:t>System Monitorowania Jakości Internetu (SMJI)</a:t>
            </a: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242232"/>
            <a:ext cx="10758351" cy="4795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8000" b="1" i="1" dirty="0">
                <a:solidFill>
                  <a:srgbClr val="002060"/>
                </a:solidFill>
                <a:cs typeface="Times New Roman" pitchFamily="18" charset="0"/>
              </a:rPr>
              <a:t>projekt SMJI</a:t>
            </a:r>
          </a:p>
          <a:p>
            <a:pPr marL="0" indent="0">
              <a:spcBef>
                <a:spcPts val="800"/>
              </a:spcBef>
              <a:buNone/>
            </a:pPr>
            <a:endParaRPr lang="pl-PL" sz="49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800" i="1" dirty="0">
                <a:solidFill>
                  <a:schemeClr val="accent5">
                    <a:lumMod val="75000"/>
                  </a:schemeClr>
                </a:solidFill>
              </a:rPr>
              <a:t>Wnioskodawca: Minister Cyfryzacji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800" i="1" dirty="0">
                <a:solidFill>
                  <a:schemeClr val="accent5">
                    <a:lumMod val="75000"/>
                  </a:schemeClr>
                </a:solidFill>
              </a:rPr>
              <a:t>Beneficjent: Urząd Komunikacji Elektronicznej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800" i="1" dirty="0">
                <a:solidFill>
                  <a:schemeClr val="accent5">
                    <a:lumMod val="75000"/>
                  </a:schemeClr>
                </a:solidFill>
              </a:rPr>
              <a:t>Partnerzy: planowani do wyłonienia na etapie przygotowania wniosku o dofinansowanie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800" i="1" dirty="0">
                <a:solidFill>
                  <a:schemeClr val="accent5">
                    <a:lumMod val="75000"/>
                  </a:schemeClr>
                </a:solidFill>
              </a:rPr>
              <a:t>Źródło finansowania:  84,63% środki UE (Działanie 2.1 Wysoka dostępność i jakość usług</a:t>
            </a:r>
          </a:p>
          <a:p>
            <a:pPr marL="0" indent="0" algn="l">
              <a:buNone/>
            </a:pPr>
            <a:r>
              <a:rPr lang="pl-PL" sz="4800" i="1" dirty="0">
                <a:solidFill>
                  <a:schemeClr val="accent5">
                    <a:lumMod val="75000"/>
                  </a:schemeClr>
                </a:solidFill>
              </a:rPr>
              <a:t>      Publicznych POPC); 15,37% budżet Państwa – część budżetowa nr 76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800" i="1" dirty="0">
                <a:solidFill>
                  <a:schemeClr val="accent5">
                    <a:lumMod val="75000"/>
                  </a:schemeClr>
                </a:solidFill>
              </a:rPr>
              <a:t>Całkowity koszt projektu: 16 638 000 PLN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800" i="1" dirty="0">
                <a:solidFill>
                  <a:schemeClr val="accent5">
                    <a:lumMod val="75000"/>
                  </a:schemeClr>
                </a:solidFill>
              </a:rPr>
              <a:t>Planowany okres realizacji projektu: 01-03-2021 r. do 30-06-2023 r.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182651" y="1210300"/>
            <a:ext cx="11613823" cy="5647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pl-PL" sz="1900" b="1" i="1" dirty="0">
                <a:solidFill>
                  <a:schemeClr val="accent5">
                    <a:lumMod val="75000"/>
                  </a:schemeClr>
                </a:solidFill>
              </a:rPr>
              <a:t>Cel projektu: </a:t>
            </a:r>
            <a:r>
              <a:rPr lang="pl-PL" sz="1900" i="1" dirty="0">
                <a:solidFill>
                  <a:schemeClr val="accent5">
                    <a:lumMod val="75000"/>
                  </a:schemeClr>
                </a:solidFill>
              </a:rPr>
              <a:t>wypracowanie i wdrożenie w okresie 01.03.2021 do 30.06.2023 e-usługi, umożliwiającej automatyczną weryfikację i przedstawienie konsumentom lub podmiotom gospodarczym, korzystającym z usługi IAS (IAS – ang. Internet Access Service), zmierzonych parametrów testowanych usług w odniesieniu do wartości deklarowanych przez przedsiębiorców telekomunikacyjnych (PT).</a:t>
            </a:r>
          </a:p>
          <a:p>
            <a:pPr algn="l"/>
            <a:endParaRPr lang="pl-PL" sz="1900" i="1" dirty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r>
              <a:rPr lang="pl-PL" sz="1900" b="1" i="1" dirty="0">
                <a:solidFill>
                  <a:schemeClr val="accent5">
                    <a:lumMod val="75000"/>
                  </a:schemeClr>
                </a:solidFill>
              </a:rPr>
              <a:t>Główni interesariusze projektu / e-usługi:</a:t>
            </a:r>
          </a:p>
          <a:p>
            <a:pPr algn="l"/>
            <a:r>
              <a:rPr lang="pl-PL" sz="1900" i="1" dirty="0">
                <a:solidFill>
                  <a:schemeClr val="accent5">
                    <a:lumMod val="75000"/>
                  </a:schemeClr>
                </a:solidFill>
              </a:rPr>
              <a:t>1/ </a:t>
            </a:r>
            <a:r>
              <a:rPr lang="pl-PL" sz="1900" i="1" dirty="0" smtClean="0">
                <a:solidFill>
                  <a:schemeClr val="accent5">
                    <a:lumMod val="75000"/>
                  </a:schemeClr>
                </a:solidFill>
              </a:rPr>
              <a:t>  użytkownicy </a:t>
            </a:r>
            <a:r>
              <a:rPr lang="pl-PL" sz="1900" i="1" dirty="0">
                <a:solidFill>
                  <a:schemeClr val="accent5">
                    <a:lumMod val="75000"/>
                  </a:schemeClr>
                </a:solidFill>
              </a:rPr>
              <a:t>końcowi (konsumenci lub podmioty gosp., korzystające z usługi IAS)</a:t>
            </a:r>
          </a:p>
          <a:p>
            <a:pPr algn="l"/>
            <a:r>
              <a:rPr lang="pl-PL" sz="1900" i="1" dirty="0">
                <a:solidFill>
                  <a:schemeClr val="accent5">
                    <a:lumMod val="75000"/>
                  </a:schemeClr>
                </a:solidFill>
              </a:rPr>
              <a:t>2/ </a:t>
            </a:r>
            <a:r>
              <a:rPr lang="pl-PL" sz="1900" i="1" dirty="0" smtClean="0">
                <a:solidFill>
                  <a:schemeClr val="accent5">
                    <a:lumMod val="75000"/>
                  </a:schemeClr>
                </a:solidFill>
              </a:rPr>
              <a:t>  przedsiębiorcy </a:t>
            </a:r>
            <a:r>
              <a:rPr lang="pl-PL" sz="1900" i="1" dirty="0">
                <a:solidFill>
                  <a:schemeClr val="accent5">
                    <a:lumMod val="75000"/>
                  </a:schemeClr>
                </a:solidFill>
              </a:rPr>
              <a:t>telekomunikacyjni (PT) dostarczający usługi </a:t>
            </a:r>
            <a:r>
              <a:rPr lang="pl-PL" sz="1900" i="1" dirty="0" smtClean="0">
                <a:solidFill>
                  <a:schemeClr val="accent5">
                    <a:lumMod val="75000"/>
                  </a:schemeClr>
                </a:solidFill>
              </a:rPr>
              <a:t>IAS</a:t>
            </a:r>
            <a:endParaRPr lang="pl-PL" sz="1900" i="1" dirty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r>
              <a:rPr lang="pl-PL" sz="1900" i="1" dirty="0">
                <a:solidFill>
                  <a:schemeClr val="accent5">
                    <a:lumMod val="75000"/>
                  </a:schemeClr>
                </a:solidFill>
              </a:rPr>
              <a:t>3</a:t>
            </a:r>
            <a:r>
              <a:rPr lang="pl-PL" sz="1900" i="1" dirty="0" smtClean="0">
                <a:solidFill>
                  <a:schemeClr val="accent5">
                    <a:lumMod val="75000"/>
                  </a:schemeClr>
                </a:solidFill>
              </a:rPr>
              <a:t>/   UKE</a:t>
            </a:r>
            <a:endParaRPr lang="pl-PL" sz="1900" i="1" dirty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endParaRPr lang="pl-PL" sz="1900" i="1" dirty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r>
              <a:rPr lang="pl-PL" sz="1900" b="1" i="1" dirty="0">
                <a:solidFill>
                  <a:schemeClr val="accent5">
                    <a:lumMod val="75000"/>
                  </a:schemeClr>
                </a:solidFill>
              </a:rPr>
              <a:t>Projekt wpisuje się m.in. </a:t>
            </a:r>
          </a:p>
          <a:p>
            <a:pPr algn="l"/>
            <a:r>
              <a:rPr lang="pl-PL" sz="1900" i="1" dirty="0">
                <a:solidFill>
                  <a:schemeClr val="accent5">
                    <a:lumMod val="75000"/>
                  </a:schemeClr>
                </a:solidFill>
              </a:rPr>
              <a:t>a</a:t>
            </a:r>
            <a:r>
              <a:rPr lang="pl-PL" sz="1900" i="1" dirty="0" smtClean="0">
                <a:solidFill>
                  <a:schemeClr val="accent5">
                    <a:lumMod val="75000"/>
                  </a:schemeClr>
                </a:solidFill>
              </a:rPr>
              <a:t>/  w </a:t>
            </a:r>
            <a:r>
              <a:rPr lang="pl-PL" sz="1900" i="1" dirty="0">
                <a:solidFill>
                  <a:schemeClr val="accent5">
                    <a:lumMod val="75000"/>
                  </a:schemeClr>
                </a:solidFill>
              </a:rPr>
              <a:t>cel szczegółowy nr 2 „Wysoka dostępność i jakość e usług publicznych” Osi priorytetowej II. „E-administracja </a:t>
            </a:r>
            <a:r>
              <a:rPr lang="pl-PL" sz="1900" i="1" dirty="0" smtClean="0">
                <a:solidFill>
                  <a:schemeClr val="accent5">
                    <a:lumMod val="75000"/>
                  </a:schemeClr>
                </a:solidFill>
              </a:rPr>
              <a:t>                  i otwarty </a:t>
            </a:r>
            <a:r>
              <a:rPr lang="pl-PL" sz="1900" i="1" dirty="0">
                <a:solidFill>
                  <a:schemeClr val="accent5">
                    <a:lumMod val="75000"/>
                  </a:schemeClr>
                </a:solidFill>
              </a:rPr>
              <a:t>rząd II osi priorytetowej” PO </a:t>
            </a:r>
            <a:r>
              <a:rPr lang="pl-PL" sz="1900" i="1" dirty="0" smtClean="0">
                <a:solidFill>
                  <a:schemeClr val="accent5">
                    <a:lumMod val="75000"/>
                  </a:schemeClr>
                </a:solidFill>
              </a:rPr>
              <a:t>PC</a:t>
            </a:r>
            <a:endParaRPr lang="pl-PL" sz="1900" i="1" dirty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endParaRPr lang="pl-PL" sz="1900" i="1" dirty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r>
              <a:rPr lang="pl-PL" sz="1900" i="1" dirty="0">
                <a:solidFill>
                  <a:schemeClr val="accent5">
                    <a:lumMod val="75000"/>
                  </a:schemeClr>
                </a:solidFill>
              </a:rPr>
              <a:t>b</a:t>
            </a:r>
            <a:r>
              <a:rPr lang="pl-PL" sz="1900" i="1" dirty="0" smtClean="0">
                <a:solidFill>
                  <a:schemeClr val="accent5">
                    <a:lumMod val="75000"/>
                  </a:schemeClr>
                </a:solidFill>
              </a:rPr>
              <a:t>/  w cel </a:t>
            </a:r>
            <a:r>
              <a:rPr lang="pl-PL" sz="1900" i="1" dirty="0">
                <a:solidFill>
                  <a:schemeClr val="accent5">
                    <a:lumMod val="75000"/>
                  </a:schemeClr>
                </a:solidFill>
              </a:rPr>
              <a:t>szczegółowy nr III </a:t>
            </a:r>
            <a:r>
              <a:rPr lang="pl-PL" sz="19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pl-PL" sz="1900" i="1" dirty="0">
                <a:solidFill>
                  <a:schemeClr val="accent5">
                    <a:lumMod val="75000"/>
                  </a:schemeClr>
                </a:solidFill>
              </a:rPr>
              <a:t>„Skuteczne państwo i instytucje służące wzrostowi oraz włączeniu społ. i </a:t>
            </a:r>
            <a:r>
              <a:rPr lang="pl-PL" sz="1900" i="1" dirty="0" err="1">
                <a:solidFill>
                  <a:schemeClr val="accent5">
                    <a:lumMod val="75000"/>
                  </a:schemeClr>
                </a:solidFill>
              </a:rPr>
              <a:t>gospod</a:t>
            </a:r>
            <a:r>
              <a:rPr lang="pl-PL" sz="1900" i="1" dirty="0">
                <a:solidFill>
                  <a:schemeClr val="accent5">
                    <a:lumMod val="75000"/>
                  </a:schemeClr>
                </a:solidFill>
              </a:rPr>
              <a:t>.” </a:t>
            </a:r>
            <a:r>
              <a:rPr lang="pl-PL" sz="1900" i="1" dirty="0" smtClean="0">
                <a:solidFill>
                  <a:schemeClr val="accent5">
                    <a:lumMod val="75000"/>
                  </a:schemeClr>
                </a:solidFill>
              </a:rPr>
              <a:t>  Obszar</a:t>
            </a:r>
            <a:r>
              <a:rPr lang="pl-PL" sz="1900" i="1" dirty="0">
                <a:solidFill>
                  <a:schemeClr val="accent5">
                    <a:lumMod val="75000"/>
                  </a:schemeClr>
                </a:solidFill>
              </a:rPr>
              <a:t>: E-państwo Strategii na rzecz Odpowiedzialnego Rozwoju do roku 2020 (z perspektywą do 2030</a:t>
            </a:r>
            <a:r>
              <a:rPr lang="pl-PL" sz="1900" i="1" dirty="0" smtClean="0">
                <a:solidFill>
                  <a:schemeClr val="accent5">
                    <a:lumMod val="75000"/>
                  </a:schemeClr>
                </a:solidFill>
              </a:rPr>
              <a:t>)</a:t>
            </a:r>
            <a:endParaRPr lang="pl-PL" sz="1900" i="1" dirty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endParaRPr lang="pl-PL" sz="1900" i="1" dirty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r>
              <a:rPr lang="pl-PL" sz="1900" i="1" dirty="0">
                <a:solidFill>
                  <a:schemeClr val="accent5">
                    <a:lumMod val="75000"/>
                  </a:schemeClr>
                </a:solidFill>
              </a:rPr>
              <a:t>c</a:t>
            </a:r>
            <a:r>
              <a:rPr lang="pl-PL" sz="1900" i="1" dirty="0" smtClean="0">
                <a:solidFill>
                  <a:schemeClr val="accent5">
                    <a:lumMod val="75000"/>
                  </a:schemeClr>
                </a:solidFill>
              </a:rPr>
              <a:t>/   w </a:t>
            </a:r>
            <a:r>
              <a:rPr lang="pl-PL" sz="1900" i="1" dirty="0">
                <a:solidFill>
                  <a:schemeClr val="accent5">
                    <a:lumMod val="75000"/>
                  </a:schemeClr>
                </a:solidFill>
              </a:rPr>
              <a:t>cel szczegółowy nr 1 „Zwiększenie jakości oraz zakresu komunikacji między obywatelami i innymi interesariuszami a państwem” Programu Zintegrowanej Informatyzacji Państwa 2014-2020</a:t>
            </a:r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518474" y="1314691"/>
            <a:ext cx="11434714" cy="506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pl-PL" sz="1900" b="1" i="1" dirty="0">
                <a:solidFill>
                  <a:schemeClr val="accent5">
                    <a:lumMod val="75000"/>
                  </a:schemeClr>
                </a:solidFill>
              </a:rPr>
              <a:t>E-usługa zapewni m.in.:</a:t>
            </a:r>
          </a:p>
          <a:p>
            <a:pPr algn="l"/>
            <a:endParaRPr lang="pl-PL" sz="1900" i="1" dirty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r>
              <a:rPr lang="pl-PL" sz="1900" i="1" dirty="0">
                <a:solidFill>
                  <a:schemeClr val="accent5">
                    <a:lumMod val="75000"/>
                  </a:schemeClr>
                </a:solidFill>
              </a:rPr>
              <a:t>a) dostęp do wysokiej jakości informacji o usługach IAS dla  szerokiego grona odbiorców (gł. konsumentów);</a:t>
            </a:r>
          </a:p>
          <a:p>
            <a:pPr algn="l"/>
            <a:endParaRPr lang="pl-PL" sz="1900" i="1" dirty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r>
              <a:rPr lang="pl-PL" sz="1900" i="1" dirty="0">
                <a:solidFill>
                  <a:schemeClr val="accent5">
                    <a:lumMod val="75000"/>
                  </a:schemeClr>
                </a:solidFill>
              </a:rPr>
              <a:t>b) dostęp do niezaprzeczalnych informacji o faktycznej jakości świadczonych usług IAS o odpowiedniej mocy dowodowej (w przypadku postępowania reklamacyjnego, przed Prezesem UKE lub sądem);</a:t>
            </a:r>
          </a:p>
          <a:p>
            <a:pPr algn="l"/>
            <a:endParaRPr lang="pl-PL" sz="1900" i="1" dirty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r>
              <a:rPr lang="pl-PL" sz="1900" i="1" dirty="0">
                <a:solidFill>
                  <a:schemeClr val="accent5">
                    <a:lumMod val="75000"/>
                  </a:schemeClr>
                </a:solidFill>
              </a:rPr>
              <a:t>c) dostęp do informacji na temat jakości publicznie dostępnych usług IAS poszczególnych dostawców/ operatorów </a:t>
            </a:r>
            <a:r>
              <a:rPr lang="pl-PL" sz="1900" i="1" dirty="0" smtClean="0">
                <a:solidFill>
                  <a:schemeClr val="accent5">
                    <a:lumMod val="75000"/>
                  </a:schemeClr>
                </a:solidFill>
              </a:rPr>
              <a:t>   w </a:t>
            </a:r>
            <a:r>
              <a:rPr lang="pl-PL" sz="1900" i="1" dirty="0">
                <a:solidFill>
                  <a:schemeClr val="accent5">
                    <a:lumMod val="75000"/>
                  </a:schemeClr>
                </a:solidFill>
              </a:rPr>
              <a:t>testowanej lokalizacji;</a:t>
            </a:r>
          </a:p>
          <a:p>
            <a:pPr algn="l"/>
            <a:endParaRPr lang="pl-PL" sz="1900" i="1" dirty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r>
              <a:rPr lang="pl-PL" sz="1900" i="1" dirty="0">
                <a:solidFill>
                  <a:schemeClr val="accent5">
                    <a:lumMod val="75000"/>
                  </a:schemeClr>
                </a:solidFill>
              </a:rPr>
              <a:t>d) możliwość poinformowania/zareklamowania niezgodności parametrów dostarczanej usługi z deklarowanymi </a:t>
            </a:r>
            <a:r>
              <a:rPr lang="pl-PL" sz="1900" i="1" dirty="0" smtClean="0">
                <a:solidFill>
                  <a:schemeClr val="accent5">
                    <a:lumMod val="75000"/>
                  </a:schemeClr>
                </a:solidFill>
              </a:rPr>
              <a:t>     w </a:t>
            </a:r>
            <a:r>
              <a:rPr lang="pl-PL" sz="1900" i="1" dirty="0">
                <a:solidFill>
                  <a:schemeClr val="accent5">
                    <a:lumMod val="75000"/>
                  </a:schemeClr>
                </a:solidFill>
              </a:rPr>
              <a:t>trybie ADR, oraz udzielenia odpowiedzi zwrotnej przez PT do konsumenta (interakcja: konsument – PT);</a:t>
            </a:r>
          </a:p>
          <a:p>
            <a:pPr algn="l"/>
            <a:endParaRPr lang="pl-PL" sz="1900" i="1" dirty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r>
              <a:rPr lang="pl-PL" sz="1900" i="1" dirty="0">
                <a:solidFill>
                  <a:schemeClr val="accent5">
                    <a:lumMod val="75000"/>
                  </a:schemeClr>
                </a:solidFill>
              </a:rPr>
              <a:t>e) możliwość zgłoszenia do UKE niezgodności parametrów usługi z deklarowanymi przez PT oraz udostępnienia konsumentowi informacji o wyniku analizy zgłoszenia (interakcja: konsument – UKE);</a:t>
            </a:r>
          </a:p>
          <a:p>
            <a:pPr algn="l"/>
            <a:endParaRPr lang="pl-PL" sz="1900" i="1" dirty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r>
              <a:rPr lang="pl-PL" sz="1900" i="1" dirty="0">
                <a:solidFill>
                  <a:schemeClr val="accent5">
                    <a:lumMod val="75000"/>
                  </a:schemeClr>
                </a:solidFill>
              </a:rPr>
              <a:t>f) prezentacja klientom zagregowanej, bieżącej ilości zgłoszeń we wskazanej lokalizacji (np. powiat, województwo).</a:t>
            </a:r>
          </a:p>
        </p:txBody>
      </p:sp>
    </p:spTree>
    <p:extLst>
      <p:ext uri="{BB962C8B-B14F-4D97-AF65-F5344CB8AC3E}">
        <p14:creationId xmlns:p14="http://schemas.microsoft.com/office/powerpoint/2010/main" val="44552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829559" y="983635"/>
            <a:ext cx="9426804" cy="52224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ARCHITEKTURA </a:t>
            </a:r>
            <a:r>
              <a:rPr lang="pl-PL" sz="4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widok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kooperacji aplikacji</a:t>
            </a: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pl-PL" sz="29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xmlns="" id="{FDD08C0B-2CB2-430C-84E4-28749FABFD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559" y="1469358"/>
            <a:ext cx="10586861" cy="5388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E28105-763F-4193-B043-C170AA0A0327}">
  <ds:schemaRefs>
    <ds:schemaRef ds:uri="http://purl.org/dc/terms/"/>
    <ds:schemaRef ds:uri="http://purl.org/dc/dcmitype/"/>
    <ds:schemaRef ds:uri="http://schemas.microsoft.com/office/infopath/2007/PartnerControls"/>
    <ds:schemaRef ds:uri="9affde3b-50dd-4e74-9e2c-6b9654ae514a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5df3a10b-8748-402e-bef4-aee373db4dbb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430</Words>
  <Application>Microsoft Office PowerPoint</Application>
  <PresentationFormat>Panoramiczny</PresentationFormat>
  <Paragraphs>67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Gałązka Anna</cp:lastModifiedBy>
  <cp:revision>16</cp:revision>
  <dcterms:created xsi:type="dcterms:W3CDTF">2017-01-27T12:50:17Z</dcterms:created>
  <dcterms:modified xsi:type="dcterms:W3CDTF">2021-03-03T11:35:23Z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