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Lst>
  <p:notesMasterIdLst>
    <p:notesMasterId r:id="rId85"/>
  </p:notesMasterIdLst>
  <p:sldIdLst>
    <p:sldId id="256" r:id="rId3"/>
    <p:sldId id="347" r:id="rId4"/>
    <p:sldId id="259" r:id="rId5"/>
    <p:sldId id="281" r:id="rId6"/>
    <p:sldId id="282" r:id="rId7"/>
    <p:sldId id="283" r:id="rId8"/>
    <p:sldId id="267" r:id="rId9"/>
    <p:sldId id="285" r:id="rId10"/>
    <p:sldId id="284" r:id="rId11"/>
    <p:sldId id="287" r:id="rId12"/>
    <p:sldId id="286" r:id="rId13"/>
    <p:sldId id="288" r:id="rId14"/>
    <p:sldId id="289" r:id="rId15"/>
    <p:sldId id="290" r:id="rId16"/>
    <p:sldId id="291" r:id="rId17"/>
    <p:sldId id="269" r:id="rId18"/>
    <p:sldId id="292" r:id="rId19"/>
    <p:sldId id="293" r:id="rId20"/>
    <p:sldId id="294" r:id="rId21"/>
    <p:sldId id="295" r:id="rId22"/>
    <p:sldId id="296" r:id="rId23"/>
    <p:sldId id="298" r:id="rId24"/>
    <p:sldId id="299" r:id="rId25"/>
    <p:sldId id="300" r:id="rId26"/>
    <p:sldId id="301" r:id="rId27"/>
    <p:sldId id="302" r:id="rId28"/>
    <p:sldId id="303" r:id="rId29"/>
    <p:sldId id="304" r:id="rId30"/>
    <p:sldId id="305" r:id="rId31"/>
    <p:sldId id="306" r:id="rId32"/>
    <p:sldId id="297"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270" r:id="rId49"/>
    <p:sldId id="345" r:id="rId50"/>
    <p:sldId id="271" r:id="rId51"/>
    <p:sldId id="272" r:id="rId52"/>
    <p:sldId id="273" r:id="rId53"/>
    <p:sldId id="274" r:id="rId54"/>
    <p:sldId id="322" r:id="rId55"/>
    <p:sldId id="323" r:id="rId56"/>
    <p:sldId id="275" r:id="rId57"/>
    <p:sldId id="324" r:id="rId58"/>
    <p:sldId id="328" r:id="rId59"/>
    <p:sldId id="329" r:id="rId60"/>
    <p:sldId id="276" r:id="rId61"/>
    <p:sldId id="330" r:id="rId62"/>
    <p:sldId id="331" r:id="rId63"/>
    <p:sldId id="325" r:id="rId64"/>
    <p:sldId id="277" r:id="rId65"/>
    <p:sldId id="326" r:id="rId66"/>
    <p:sldId id="327" r:id="rId67"/>
    <p:sldId id="334" r:id="rId68"/>
    <p:sldId id="335" r:id="rId69"/>
    <p:sldId id="336" r:id="rId70"/>
    <p:sldId id="333" r:id="rId71"/>
    <p:sldId id="337" r:id="rId72"/>
    <p:sldId id="346" r:id="rId73"/>
    <p:sldId id="278" r:id="rId74"/>
    <p:sldId id="279" r:id="rId75"/>
    <p:sldId id="338" r:id="rId76"/>
    <p:sldId id="344" r:id="rId77"/>
    <p:sldId id="343" r:id="rId78"/>
    <p:sldId id="341" r:id="rId79"/>
    <p:sldId id="339" r:id="rId80"/>
    <p:sldId id="342" r:id="rId81"/>
    <p:sldId id="280" r:id="rId82"/>
    <p:sldId id="340" r:id="rId83"/>
    <p:sldId id="261" r:id="rId84"/>
  </p:sldIdLst>
  <p:sldSz cx="9144000" cy="6858000" type="screen4x3"/>
  <p:notesSz cx="6858000" cy="9144000"/>
  <p:embeddedFontLst>
    <p:embeddedFont>
      <p:font typeface="Arial Black" panose="020B0A04020102020204" pitchFamily="34" charset="0"/>
      <p:bold r:id="rId86"/>
    </p:embeddedFont>
    <p:embeddedFont>
      <p:font typeface="Calibri" panose="020F050202020403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59" autoAdjust="0"/>
    <p:restoredTop sz="94660"/>
  </p:normalViewPr>
  <p:slideViewPr>
    <p:cSldViewPr>
      <p:cViewPr varScale="1">
        <p:scale>
          <a:sx n="82" d="100"/>
          <a:sy n="82" d="100"/>
        </p:scale>
        <p:origin x="893"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5.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6119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8185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551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837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6251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8087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3608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4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5494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435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945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901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p14="http://schemas.microsoft.com/office/powerpoint/2010/main" val="3086770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0889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222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030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1702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7774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6131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514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1194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667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447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4064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6713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32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8513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7840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6764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3931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514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716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503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6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393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321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497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63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396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5424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4817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2303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8756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8593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7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327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8744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8321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2089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36361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2158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219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044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224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571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296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1459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9977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985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679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6988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3333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11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6751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95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9575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348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3692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8493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742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75816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7586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441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27178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92371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0199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35446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502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78421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2619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06719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964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92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7"/>
        <p:cNvGrpSpPr/>
        <p:nvPr/>
      </p:nvGrpSpPr>
      <p:grpSpPr>
        <a:xfrm>
          <a:off x="0" y="0"/>
          <a:ext cx="0" cy="0"/>
          <a:chOff x="0" y="0"/>
          <a:chExt cx="0" cy="0"/>
        </a:xfrm>
      </p:grpSpPr>
      <p:sp>
        <p:nvSpPr>
          <p:cNvPr id="18" name="Shape 18"/>
          <p:cNvSpPr/>
          <p:nvPr/>
        </p:nvSpPr>
        <p:spPr>
          <a:xfrm>
            <a:off x="0" y="0"/>
            <a:ext cx="9143998" cy="5135429"/>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9" name="Shape 19"/>
          <p:cNvSpPr txBox="1">
            <a:spLocks noGrp="1"/>
          </p:cNvSpPr>
          <p:nvPr>
            <p:ph type="ctrTitle"/>
          </p:nvPr>
        </p:nvSpPr>
        <p:spPr>
          <a:xfrm>
            <a:off x="685800" y="3355848"/>
            <a:ext cx="8077199" cy="1673352"/>
          </a:xfrm>
          <a:prstGeom prst="rect">
            <a:avLst/>
          </a:prstGeom>
          <a:noFill/>
          <a:ln>
            <a:noFill/>
          </a:ln>
        </p:spPr>
        <p:txBody>
          <a:bodyPr lIns="91425" tIns="91425" rIns="91425" bIns="91425" anchor="t"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85800" y="1828800"/>
            <a:ext cx="8077199" cy="1499615"/>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ctr" rtl="0">
              <a:spcBef>
                <a:spcPts val="560"/>
              </a:spcBef>
              <a:buClr>
                <a:schemeClr val="accent2"/>
              </a:buClr>
              <a:buFont typeface="Noto Sans Symbols"/>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accent3"/>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accent4"/>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accent5"/>
              </a:buClr>
              <a:buFont typeface="Noto Sans Symbols"/>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accent6"/>
              </a:buClr>
              <a:buFont typeface="Noto Sans Symbols"/>
              <a:buNone/>
              <a:defRPr sz="2000" b="0" i="0" u="none" strike="noStrike" cap="none">
                <a:solidFill>
                  <a:schemeClr val="lt1"/>
                </a:solidFill>
                <a:latin typeface="Calibri"/>
                <a:ea typeface="Calibri"/>
                <a:cs typeface="Calibri"/>
                <a:sym typeface="Calibri"/>
              </a:defRPr>
            </a:lvl6pPr>
            <a:lvl7pPr marL="2743200" marR="0" lvl="6" indent="0" algn="ctr" rtl="0">
              <a:spcBef>
                <a:spcPts val="360"/>
              </a:spcBef>
              <a:buClr>
                <a:schemeClr val="accent1"/>
              </a:buClr>
              <a:buFont typeface="Noto Sans Symbols"/>
              <a:buNone/>
              <a:defRPr sz="1800" b="0" i="0" u="none" strike="noStrike" cap="none">
                <a:solidFill>
                  <a:schemeClr val="lt1"/>
                </a:solidFill>
                <a:latin typeface="Calibri"/>
                <a:ea typeface="Calibri"/>
                <a:cs typeface="Calibri"/>
                <a:sym typeface="Calibri"/>
              </a:defRPr>
            </a:lvl7pPr>
            <a:lvl8pPr marL="3200400" marR="0" lvl="7" indent="0" algn="ctr"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8pPr>
            <a:lvl9pPr marL="3657600" marR="0" lvl="8" indent="0" algn="ctr" rtl="0">
              <a:spcBef>
                <a:spcPts val="360"/>
              </a:spcBef>
              <a:buClr>
                <a:schemeClr val="accent3"/>
              </a:buClr>
              <a:buFont typeface="Noto Sans Symbols"/>
              <a:buNone/>
              <a:defRPr sz="18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24" name="Shape 24"/>
          <p:cNvSpPr/>
          <p:nvPr/>
        </p:nvSpPr>
        <p:spPr>
          <a:xfrm>
            <a:off x="0" y="5128333"/>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3" name="Shape 73"/>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Pusty">
    <p:spTree>
      <p:nvGrpSpPr>
        <p:cNvPr id="1" name="Shape 76"/>
        <p:cNvGrpSpPr/>
        <p:nvPr/>
      </p:nvGrpSpPr>
      <p:grpSpPr>
        <a:xfrm>
          <a:off x="0" y="0"/>
          <a:ext cx="0" cy="0"/>
          <a:chOff x="0" y="0"/>
          <a:chExt cx="0" cy="0"/>
        </a:xfrm>
      </p:grpSpPr>
      <p:sp>
        <p:nvSpPr>
          <p:cNvPr id="77" name="Shape 77"/>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Zawartość z podpisem">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67838" y="152400"/>
            <a:ext cx="2523743"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a:off x="3019376" y="1743133"/>
            <a:ext cx="5920640" cy="455888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63500" algn="l" rtl="0">
              <a:spcBef>
                <a:spcPts val="400"/>
              </a:spcBef>
              <a:buClr>
                <a:schemeClr val="accent1"/>
              </a:buClr>
              <a:buSzPct val="100000"/>
              <a:buFont typeface="Noto Sans Symbols"/>
              <a:buChar char="⚫"/>
              <a:defRPr sz="2000" b="0" i="0" u="none" strike="noStrike" cap="none">
                <a:solidFill>
                  <a:schemeClr val="dk1"/>
                </a:solidFill>
                <a:latin typeface="Calibri"/>
                <a:ea typeface="Calibri"/>
                <a:cs typeface="Calibri"/>
                <a:sym typeface="Calibri"/>
              </a:defRPr>
            </a:lvl7pPr>
            <a:lvl8pPr marL="2029968" marR="0" lvl="7" indent="-61467" algn="l" rtl="0">
              <a:spcBef>
                <a:spcPts val="400"/>
              </a:spcBef>
              <a:buClr>
                <a:schemeClr val="accent2"/>
              </a:buClr>
              <a:buSzPct val="100000"/>
              <a:buFont typeface="Noto Sans Symbols"/>
              <a:buChar char="⚫"/>
              <a:defRPr sz="2000" b="0" i="0" u="none" strike="noStrike" cap="none">
                <a:solidFill>
                  <a:schemeClr val="dk1"/>
                </a:solidFill>
                <a:latin typeface="Calibri"/>
                <a:ea typeface="Calibri"/>
                <a:cs typeface="Calibri"/>
                <a:sym typeface="Calibri"/>
              </a:defRPr>
            </a:lvl8pPr>
            <a:lvl9pPr marL="2231136" marR="0" lvl="8" indent="-59435" algn="l" rtl="0">
              <a:spcBef>
                <a:spcPts val="400"/>
              </a:spcBef>
              <a:buClr>
                <a:schemeClr val="accent3"/>
              </a:buClr>
              <a:buSzPct val="10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167838" y="1730017"/>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
        <p:nvSpPr>
          <p:cNvPr id="87" name="Shape 87"/>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8" name="Shape 88"/>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Obraz z podpisem">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64592" y="155447"/>
            <a:ext cx="2525149"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a:spLocks noGrp="1"/>
          </p:cNvSpPr>
          <p:nvPr>
            <p:ph type="pic" idx="2"/>
          </p:nvPr>
        </p:nvSpPr>
        <p:spPr>
          <a:xfrm>
            <a:off x="2903805" y="1484808"/>
            <a:ext cx="6247396" cy="5373192"/>
          </a:xfrm>
          <a:prstGeom prst="rect">
            <a:avLst/>
          </a:prstGeom>
          <a:solidFill>
            <a:srgbClr val="BABABB"/>
          </a:solidFill>
          <a:ln>
            <a:noFill/>
          </a:ln>
        </p:spPr>
        <p:txBody>
          <a:bodyPr lIns="91425" tIns="91425" rIns="91425" bIns="91425" anchor="t" anchorCtr="0"/>
          <a:lstStyle>
            <a:lvl1pPr marL="0" marR="0" lvl="0" indent="0" algn="l" rtl="0">
              <a:spcBef>
                <a:spcPts val="0"/>
              </a:spcBef>
              <a:buClr>
                <a:schemeClr val="accent1"/>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accent2"/>
              </a:buClr>
              <a:buFont typeface="Noto Sans Symbols"/>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accent5"/>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accent6"/>
              </a:buClr>
              <a:buFont typeface="Noto Sans Symbols"/>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accent1"/>
              </a:buClr>
              <a:buFont typeface="Noto Sans Symbols"/>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accent2"/>
              </a:buClr>
              <a:buFont typeface="Noto Sans Symbols"/>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accent3"/>
              </a:buClr>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
          </p:nvPr>
        </p:nvSpPr>
        <p:spPr>
          <a:xfrm>
            <a:off x="164592" y="1728216"/>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64592" y="1170432"/>
            <a:ext cx="2523743"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5" name="Shape 95"/>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 name="Shape 96"/>
          <p:cNvSpPr txBox="1">
            <a:spLocks noGrp="1"/>
          </p:cNvSpPr>
          <p:nvPr>
            <p:ph type="ftr" idx="11"/>
          </p:nvPr>
        </p:nvSpPr>
        <p:spPr>
          <a:xfrm>
            <a:off x="3035808" y="1170432"/>
            <a:ext cx="5193791"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BABABA"/>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339328" y="1170432"/>
            <a:ext cx="733864" cy="201168"/>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0" name="Shape 100"/>
          <p:cNvSpPr txBox="1">
            <a:spLocks noGrp="1"/>
          </p:cNvSpPr>
          <p:nvPr>
            <p:ph type="body" idx="1"/>
          </p:nvPr>
        </p:nvSpPr>
        <p:spPr>
          <a:xfrm rot="5400000">
            <a:off x="2259195" y="-26804"/>
            <a:ext cx="4625608" cy="8229600"/>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04"/>
        <p:cNvGrpSpPr/>
        <p:nvPr/>
      </p:nvGrpSpPr>
      <p:grpSpPr>
        <a:xfrm>
          <a:off x="0" y="0"/>
          <a:ext cx="0" cy="0"/>
          <a:chOff x="0" y="0"/>
          <a:chExt cx="0" cy="0"/>
        </a:xfrm>
      </p:grpSpPr>
      <p:sp>
        <p:nvSpPr>
          <p:cNvPr id="105" name="Shape 105"/>
          <p:cNvSpPr/>
          <p:nvPr/>
        </p:nvSpPr>
        <p:spPr>
          <a:xfrm>
            <a:off x="6598920"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6" name="Shape 106"/>
          <p:cNvSpPr/>
          <p:nvPr/>
        </p:nvSpPr>
        <p:spPr>
          <a:xfrm>
            <a:off x="6647686" y="0"/>
            <a:ext cx="2514600" cy="685800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7" name="Shape 107"/>
          <p:cNvSpPr txBox="1">
            <a:spLocks noGrp="1"/>
          </p:cNvSpPr>
          <p:nvPr>
            <p:ph type="title"/>
          </p:nvPr>
        </p:nvSpPr>
        <p:spPr>
          <a:xfrm rot="5400000">
            <a:off x="4808537" y="2247902"/>
            <a:ext cx="5851525" cy="1904999"/>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rot="5400000">
            <a:off x="541337" y="220662"/>
            <a:ext cx="5851525" cy="6019799"/>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7" y="6377458"/>
            <a:ext cx="3836403"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lt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lt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lt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lt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lt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lt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lt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lt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spcBef>
                <a:spcPts val="0"/>
              </a:spcBef>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a:t>
            </a:r>
            <a:r>
              <a:rPr lang="pl-PL" sz="2880" dirty="0">
                <a:latin typeface="Arial Black"/>
                <a:ea typeface="Arial Black"/>
                <a:cs typeface="Arial Black"/>
                <a:sym typeface="Arial Black"/>
              </a:rPr>
              <a:t>22</a:t>
            </a:r>
            <a:r>
              <a:rPr lang="pl-PL" sz="2880" b="1" i="0" u="none" strike="noStrike" cap="none" dirty="0">
                <a:solidFill>
                  <a:srgbClr val="FFC700"/>
                </a:solidFill>
                <a:latin typeface="Arial Black"/>
                <a:ea typeface="Arial Black"/>
                <a:cs typeface="Arial Black"/>
                <a:sym typeface="Arial Black"/>
              </a:rPr>
              <a:t>: </a:t>
            </a:r>
            <a:br>
              <a:rPr lang="pl-PL" sz="2880" b="1" i="0" u="none" strike="noStrike" cap="none" dirty="0">
                <a:solidFill>
                  <a:srgbClr val="FFC700"/>
                </a:solidFill>
                <a:latin typeface="Calibri"/>
                <a:ea typeface="Calibri"/>
                <a:cs typeface="Calibri"/>
                <a:sym typeface="Calibri"/>
              </a:rPr>
            </a:br>
            <a:r>
              <a:rPr lang="pl-PL" sz="2880" dirty="0"/>
              <a:t>Ratownictwo i ewakuacja podczas pożarów</a:t>
            </a:r>
            <a:endParaRPr lang="pl-PL" sz="2880" b="1" i="0" u="none" strike="noStrike" cap="none" dirty="0">
              <a:solidFill>
                <a:srgbClr val="FFC700"/>
              </a:solidFill>
              <a:latin typeface="Calibri"/>
              <a:ea typeface="Calibri"/>
              <a:cs typeface="Calibri"/>
              <a:sym typeface="Calibri"/>
            </a:endParaRPr>
          </a:p>
        </p:txBody>
      </p:sp>
      <p:sp>
        <p:nvSpPr>
          <p:cNvPr id="118" name="Shape 118"/>
          <p:cNvSpPr txBox="1">
            <a:spLocks noGrp="1"/>
          </p:cNvSpPr>
          <p:nvPr>
            <p:ph type="subTitle" idx="1"/>
          </p:nvPr>
        </p:nvSpPr>
        <p:spPr>
          <a:xfrm>
            <a:off x="5436096" y="5301207"/>
            <a:ext cx="3707903" cy="336129"/>
          </a:xfrm>
          <a:prstGeom prst="rect">
            <a:avLst/>
          </a:prstGeom>
          <a:noFill/>
          <a:ln>
            <a:noFill/>
          </a:ln>
        </p:spPr>
        <p:txBody>
          <a:bodyPr lIns="118850" tIns="0" rIns="45700" bIns="0" anchor="b" anchorCtr="0">
            <a:noAutofit/>
          </a:bodyPr>
          <a:lstStyle/>
          <a:p>
            <a:pPr marL="0" marR="0" lvl="0" indent="0" algn="l" rtl="0">
              <a:spcBef>
                <a:spcPts val="0"/>
              </a:spcBef>
              <a:buClr>
                <a:schemeClr val="accent1"/>
              </a:buClr>
              <a:buSzPct val="25000"/>
              <a:buFont typeface="Noto Sans Symbols"/>
              <a:buNone/>
            </a:pPr>
            <a:r>
              <a:rPr lang="pl-PL" sz="1600" b="1" i="1" u="none" strike="noStrike" cap="none" dirty="0">
                <a:solidFill>
                  <a:srgbClr val="FFFFFF"/>
                </a:solidFill>
                <a:latin typeface="Calibri"/>
                <a:ea typeface="Calibri"/>
                <a:cs typeface="Calibri"/>
                <a:sym typeface="Calibri"/>
              </a:rPr>
              <a:t>autor:  </a:t>
            </a:r>
            <a:r>
              <a:rPr lang="pl-PL" b="1" dirty="0"/>
              <a:t>Krzysztof </a:t>
            </a:r>
            <a:r>
              <a:rPr lang="pl-PL" b="1" dirty="0" err="1"/>
              <a:t>Szałkowski</a:t>
            </a:r>
            <a:endParaRPr lang="pl-PL" sz="2000" b="1" i="0" u="none" strike="noStrike" cap="none" dirty="0">
              <a:solidFill>
                <a:srgbClr val="FFFFFF"/>
              </a:solidFill>
              <a:latin typeface="Calibri"/>
              <a:ea typeface="Calibri"/>
              <a:cs typeface="Calibri"/>
              <a:sym typeface="Calibri"/>
            </a:endParaRPr>
          </a:p>
        </p:txBody>
      </p:sp>
      <p:pic>
        <p:nvPicPr>
          <p:cNvPr id="119" name="Shape 119"/>
          <p:cNvPicPr preferRelativeResize="0"/>
          <p:nvPr/>
        </p:nvPicPr>
        <p:blipFill rotWithShape="1">
          <a:blip r:embed="rId3">
            <a:alphaModFix/>
          </a:blip>
          <a:srcRect/>
          <a:stretch/>
        </p:blipFill>
        <p:spPr>
          <a:xfrm>
            <a:off x="577516" y="152493"/>
            <a:ext cx="1368151" cy="1557001"/>
          </a:xfrm>
          <a:prstGeom prst="rect">
            <a:avLst/>
          </a:prstGeom>
          <a:noFill/>
          <a:ln>
            <a:noFill/>
          </a:ln>
        </p:spPr>
      </p:pic>
      <p:sp>
        <p:nvSpPr>
          <p:cNvPr id="120" name="Shape 120"/>
          <p:cNvSpPr txBox="1"/>
          <p:nvPr/>
        </p:nvSpPr>
        <p:spPr>
          <a:xfrm>
            <a:off x="2025948" y="404768"/>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rgbClr val="FFC700"/>
                </a:solidFill>
                <a:latin typeface="Calibri"/>
                <a:ea typeface="Calibri"/>
                <a:cs typeface="Calibri"/>
                <a:sym typeface="Calibri"/>
              </a:rPr>
              <a:t> SZKOLENIE  PODSTAWOWE </a:t>
            </a:r>
            <a:br>
              <a:rPr lang="pl-PL" sz="3330" b="1" dirty="0">
                <a:solidFill>
                  <a:srgbClr val="FFC700"/>
                </a:solidFill>
                <a:latin typeface="Calibri"/>
                <a:ea typeface="Calibri"/>
                <a:cs typeface="Calibri"/>
                <a:sym typeface="Calibri"/>
              </a:rPr>
            </a:br>
            <a:r>
              <a:rPr lang="pl-PL" sz="3330" b="1" dirty="0">
                <a:solidFill>
                  <a:srgbClr val="FFC700"/>
                </a:solidFill>
                <a:latin typeface="Calibri"/>
                <a:ea typeface="Calibri"/>
                <a:cs typeface="Calibri"/>
                <a:sym typeface="Calibri"/>
              </a:rPr>
              <a:t>STRAŻAKÓW RATOWNIKÓW OSP</a:t>
            </a:r>
            <a:endParaRPr lang="pl-PL" sz="333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4">
            <a:alphaModFix/>
          </a:blip>
          <a:srcRect/>
          <a:stretch/>
        </p:blipFill>
        <p:spPr>
          <a:xfrm>
            <a:off x="282438" y="254968"/>
            <a:ext cx="822215" cy="935708"/>
          </a:xfrm>
          <a:prstGeom prst="rect">
            <a:avLst/>
          </a:prstGeom>
          <a:noFill/>
          <a:ln>
            <a:noFill/>
          </a:ln>
        </p:spPr>
      </p:pic>
      <p:sp>
        <p:nvSpPr>
          <p:cNvPr id="11" name="Rectangle 3"/>
          <p:cNvSpPr>
            <a:spLocks noChangeArrowheads="1"/>
          </p:cNvSpPr>
          <p:nvPr/>
        </p:nvSpPr>
        <p:spPr bwMode="auto">
          <a:xfrm>
            <a:off x="317357" y="1988840"/>
            <a:ext cx="8548130"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Obowiązek rozpoczęcia ewakuacji spoczywa na pracownikach danego zakładu,</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innych przypadkach decyzja o ewakuacji podjęta zastanie przez kierującego akcją w porozumieniu z kierownictwem danego zakładu,</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Ewakuowanych kieruje się do miejsc wskazanych planami ratowniczymi – należy sprawdzić stan liczebny grupy,</a:t>
            </a:r>
            <a:r>
              <a:rPr lang="pl-PL" sz="2200" b="1" dirty="0">
                <a:effectLst>
                  <a:outerShdw blurRad="38100" dist="38100" dir="2700000" algn="tl">
                    <a:srgbClr val="FFFFFF"/>
                  </a:outerShdw>
                </a:effectLst>
                <a:latin typeface="Times New Roman" pitchFamily="18" charset="0"/>
                <a:cs typeface="Times New Roman" pitchFamily="18" charset="0"/>
              </a:rPr>
              <a:t>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Należy otworzyć wszystkie możliwe wyjścia i skierować ludzi na właściwą drogę ewakuacji </a:t>
            </a:r>
          </a:p>
        </p:txBody>
      </p:sp>
      <p:sp>
        <p:nvSpPr>
          <p:cNvPr id="8"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a:solidFill>
                  <a:srgbClr val="FFC700"/>
                </a:solidFill>
                <a:latin typeface="Calibri"/>
                <a:ea typeface="Calibri"/>
                <a:cs typeface="Calibri"/>
                <a:sym typeface="Calibri"/>
              </a:rPr>
              <a:t>ycia </a:t>
            </a:r>
            <a:br>
              <a:rPr lang="pl-PL" sz="2800" b="1" i="0" u="none" strike="noStrike" cap="none" dirty="0">
                <a:solidFill>
                  <a:srgbClr val="FFC700"/>
                </a:solidFill>
                <a:latin typeface="Calibri"/>
                <a:ea typeface="Calibri"/>
                <a:cs typeface="Calibri"/>
                <a:sym typeface="Calibri"/>
              </a:rPr>
            </a:br>
            <a:r>
              <a:rPr lang="pl-PL" sz="2800" b="1" i="0" u="none" strike="noStrike" cap="none" dirty="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631821203"/>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a:solidFill>
                  <a:srgbClr val="FFC700"/>
                </a:solidFill>
                <a:latin typeface="Calibri"/>
                <a:ea typeface="Calibri"/>
                <a:cs typeface="Calibri"/>
                <a:sym typeface="Calibri"/>
              </a:rPr>
              <a:t>ycia </a:t>
            </a:r>
            <a:br>
              <a:rPr lang="pl-PL" sz="2800" b="1" i="0" u="none" strike="noStrike" cap="none" dirty="0">
                <a:solidFill>
                  <a:srgbClr val="FFC700"/>
                </a:solidFill>
                <a:latin typeface="Calibri"/>
                <a:ea typeface="Calibri"/>
                <a:cs typeface="Calibri"/>
                <a:sym typeface="Calibri"/>
              </a:rPr>
            </a:br>
            <a:r>
              <a:rPr lang="pl-PL" sz="2800" b="1" i="0" u="none" strike="noStrike" cap="none" dirty="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2" name="Rectangle 3"/>
          <p:cNvSpPr>
            <a:spLocks noChangeArrowheads="1"/>
          </p:cNvSpPr>
          <p:nvPr/>
        </p:nvSpPr>
        <p:spPr bwMode="auto">
          <a:xfrm>
            <a:off x="282438" y="1700808"/>
            <a:ext cx="8507413"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5"/>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Przy zatorach - rozgęścić tłum poprzez wyłuskiwanie pojedynczych osób i wskazanie im innej bezpiecznej drogi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Należy zapanować nad emocjami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Po zakończeniu ewakuacji (bądź ratownictwa) wszystkie pomieszczenia powinny być ponownie starannie przejrzane. Obiekty muszą być zabezpieczone przed możliwym powrotem ludzi z nich wyprowadzonych </a:t>
            </a:r>
          </a:p>
        </p:txBody>
      </p:sp>
    </p:spTree>
    <p:extLst>
      <p:ext uri="{BB962C8B-B14F-4D97-AF65-F5344CB8AC3E}">
        <p14:creationId xmlns:p14="http://schemas.microsoft.com/office/powerpoint/2010/main" val="1265385394"/>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a:solidFill>
                  <a:srgbClr val="FFC700"/>
                </a:solidFill>
                <a:latin typeface="Calibri"/>
                <a:ea typeface="Calibri"/>
                <a:cs typeface="Calibri"/>
                <a:sym typeface="Calibri"/>
              </a:rPr>
              <a:t>ycia </a:t>
            </a:r>
            <a:br>
              <a:rPr lang="pl-PL" sz="2800" b="1" i="0" u="none" strike="noStrike" cap="none" dirty="0">
                <a:solidFill>
                  <a:srgbClr val="FFC700"/>
                </a:solidFill>
                <a:latin typeface="Calibri"/>
                <a:ea typeface="Calibri"/>
                <a:cs typeface="Calibri"/>
                <a:sym typeface="Calibri"/>
              </a:rPr>
            </a:br>
            <a:r>
              <a:rPr lang="pl-PL" sz="2800" b="1" i="0" u="none" strike="noStrike" cap="none" dirty="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3"/>
          <p:cNvSpPr>
            <a:spLocks noChangeArrowheads="1"/>
          </p:cNvSpPr>
          <p:nvPr/>
        </p:nvSpPr>
        <p:spPr bwMode="auto">
          <a:xfrm>
            <a:off x="467544" y="1628800"/>
            <a:ext cx="8507413"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8"/>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8"/>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8"/>
            </a:pPr>
            <a:r>
              <a:rPr lang="pl-PL" sz="2200" dirty="0">
                <a:effectLst>
                  <a:outerShdw blurRad="38100" dist="38100" dir="2700000" algn="tl">
                    <a:srgbClr val="FFFFFF"/>
                  </a:outerShdw>
                </a:effectLst>
                <a:latin typeface="Times New Roman" pitchFamily="18" charset="0"/>
                <a:cs typeface="Times New Roman" pitchFamily="18" charset="0"/>
              </a:rPr>
              <a:t>Ewakuacja szpitala - wykorzystać można przygodnych obserwatorów. </a:t>
            </a:r>
          </a:p>
          <a:p>
            <a:pPr marL="609600" indent="-609600">
              <a:spcBef>
                <a:spcPct val="20000"/>
              </a:spcBef>
              <a:buClr>
                <a:schemeClr val="tx1"/>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W razie intensywnego rozwoju pożaru lub znacznego zadymienia przejść, nie wolno korzystać z pomocy osób postronnych, a ewakuację podejmują sami strażacy </a:t>
            </a:r>
          </a:p>
        </p:txBody>
      </p:sp>
    </p:spTree>
    <p:extLst>
      <p:ext uri="{BB962C8B-B14F-4D97-AF65-F5344CB8AC3E}">
        <p14:creationId xmlns:p14="http://schemas.microsoft.com/office/powerpoint/2010/main" val="2080179718"/>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3" name="Rectangle 2"/>
          <p:cNvSpPr>
            <a:spLocks noGrp="1" noChangeArrowheads="1"/>
          </p:cNvSpPr>
          <p:nvPr>
            <p:ph type="body" idx="1"/>
          </p:nvPr>
        </p:nvSpPr>
        <p:spPr>
          <a:xfrm>
            <a:off x="282438" y="1636811"/>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Bezpośrednio zagrożony człowiek</a:t>
            </a:r>
            <a:r>
              <a:rPr lang="pl-PL" sz="2200" dirty="0">
                <a:latin typeface="Times New Roman" pitchFamily="18" charset="0"/>
                <a:cs typeface="Times New Roman" pitchFamily="18" charset="0"/>
              </a:rPr>
              <a:t> </a:t>
            </a:r>
          </a:p>
        </p:txBody>
      </p:sp>
      <p:sp>
        <p:nvSpPr>
          <p:cNvPr id="14" name="Rectangle 4"/>
          <p:cNvSpPr>
            <a:spLocks noChangeArrowheads="1"/>
          </p:cNvSpPr>
          <p:nvPr/>
        </p:nvSpPr>
        <p:spPr bwMode="auto">
          <a:xfrm>
            <a:off x="395536" y="2348880"/>
            <a:ext cx="850741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b="1" dirty="0">
                <a:effectLst>
                  <a:outerShdw blurRad="38100" dist="38100" dir="2700000" algn="tl">
                    <a:srgbClr val="FFFFFF"/>
                  </a:outerShdw>
                </a:effectLst>
                <a:latin typeface="Times New Roman" pitchFamily="18" charset="0"/>
                <a:cs typeface="Times New Roman" pitchFamily="18" charset="0"/>
              </a:rPr>
              <a:t>Zapalenie się odzieży:</a:t>
            </a:r>
          </a:p>
          <a:p>
            <a:pPr marL="990600" lvl="1" indent="-53340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osobę szybko położyć twarzą zwróconą do podłoża</a:t>
            </a:r>
          </a:p>
          <a:p>
            <a:pPr marL="990600" lvl="1" indent="-53340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następnie tłumić płomienie dowolnym okryciem </a:t>
            </a:r>
          </a:p>
          <a:p>
            <a:pPr marL="990600" lvl="1" indent="-53340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jeśli odzież pali się na nas - położyć się i własnym ciałem stłumić płomień</a:t>
            </a:r>
          </a:p>
          <a:p>
            <a:pPr marL="990600" lvl="1" indent="-533400">
              <a:spcBef>
                <a:spcPct val="20000"/>
              </a:spcBef>
              <a:buFontTx/>
              <a:buChar char="–"/>
            </a:pPr>
            <a:endParaRPr lang="pl-PL" sz="2400" dirty="0">
              <a:effectLst>
                <a:outerShdw blurRad="38100" dist="38100" dir="2700000" algn="tl">
                  <a:srgbClr val="FFFFFF"/>
                </a:outerShdw>
              </a:effectLst>
            </a:endParaRPr>
          </a:p>
        </p:txBody>
      </p:sp>
      <p:sp>
        <p:nvSpPr>
          <p:cNvPr id="15" name="Rectangle 3"/>
          <p:cNvSpPr>
            <a:spLocks noChangeArrowheads="1"/>
          </p:cNvSpPr>
          <p:nvPr/>
        </p:nvSpPr>
        <p:spPr bwMode="auto">
          <a:xfrm>
            <a:off x="574923" y="4725144"/>
            <a:ext cx="83280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Wingdings" pitchFamily="2" charset="2"/>
              <a:buNone/>
            </a:pPr>
            <a:r>
              <a:rPr lang="pl-PL" sz="2800" b="1" dirty="0">
                <a:effectLst>
                  <a:outerShdw blurRad="38100" dist="38100" dir="2700000" algn="tl">
                    <a:srgbClr val="FFFFFF"/>
                  </a:outerShdw>
                </a:effectLst>
              </a:rPr>
              <a:t>	</a:t>
            </a:r>
            <a:r>
              <a:rPr lang="pl-PL" sz="2200" b="1" dirty="0">
                <a:effectLst>
                  <a:outerShdw blurRad="38100" dist="38100" dir="2700000" algn="tl">
                    <a:srgbClr val="FFFFFF"/>
                  </a:outerShdw>
                </a:effectLst>
                <a:latin typeface="Times New Roman" pitchFamily="18" charset="0"/>
                <a:cs typeface="Times New Roman" pitchFamily="18" charset="0"/>
              </a:rPr>
              <a:t>Każdemu poszkodowanemu należy udzielić natychmiast niezbędnej pomocy medycznej. </a:t>
            </a:r>
          </a:p>
        </p:txBody>
      </p:sp>
    </p:spTree>
    <p:extLst>
      <p:ext uri="{BB962C8B-B14F-4D97-AF65-F5344CB8AC3E}">
        <p14:creationId xmlns:p14="http://schemas.microsoft.com/office/powerpoint/2010/main" val="1565957002"/>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162311" y="1554004"/>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1" name="Rectangle 3"/>
          <p:cNvSpPr>
            <a:spLocks noChangeArrowheads="1"/>
          </p:cNvSpPr>
          <p:nvPr/>
        </p:nvSpPr>
        <p:spPr bwMode="auto">
          <a:xfrm>
            <a:off x="282438" y="2348880"/>
            <a:ext cx="8507412"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 ile istnieją ku temu warunki, ratowanie ludzi powinno przebiegać normalnymi drogami komunikacyjnymi (drzwiami, klatkami schodowymi, schodami przeciwpożarowymi) </a:t>
            </a:r>
          </a:p>
          <a:p>
            <a:pPr marL="609600" indent="-609600">
              <a:spcBef>
                <a:spcPct val="20000"/>
              </a:spcBef>
              <a:buClr>
                <a:schemeClr val="tx1"/>
              </a:buClr>
              <a:buSzPct val="90000"/>
              <a:buFont typeface="Wingdings" pitchFamily="2" charset="2"/>
              <a:buAutoNum type="arabicPeriod"/>
            </a:pP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porze nocnej miejsca prowadzenia akcji ratowniczej i drogi ewakuacji powinny być oświetlone</a:t>
            </a:r>
          </a:p>
        </p:txBody>
      </p:sp>
    </p:spTree>
    <p:extLst>
      <p:ext uri="{BB962C8B-B14F-4D97-AF65-F5344CB8AC3E}">
        <p14:creationId xmlns:p14="http://schemas.microsoft.com/office/powerpoint/2010/main" val="55354158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23850" y="1629309"/>
            <a:ext cx="8507412"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Kolejność ewakuowania i ratowania ludzi</a:t>
            </a:r>
          </a:p>
        </p:txBody>
      </p:sp>
      <p:sp>
        <p:nvSpPr>
          <p:cNvPr id="7" name="Rectangle 3"/>
          <p:cNvSpPr>
            <a:spLocks noChangeArrowheads="1"/>
          </p:cNvSpPr>
          <p:nvPr/>
        </p:nvSpPr>
        <p:spPr bwMode="auto">
          <a:xfrm>
            <a:off x="323850" y="2852936"/>
            <a:ext cx="83280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just">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O kolejności ratowania ludzi decyduje kierujący akcją (lub dowódca pododdziału, któremu zadanie to zlecono), opierając się na ocenie stopnia zagrożenia ludzi.</a:t>
            </a:r>
            <a:r>
              <a:rPr lang="pl-PL" sz="2200" dirty="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27257782"/>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3"/>
          <p:cNvSpPr>
            <a:spLocks noChangeArrowheads="1"/>
          </p:cNvSpPr>
          <p:nvPr/>
        </p:nvSpPr>
        <p:spPr bwMode="auto">
          <a:xfrm>
            <a:off x="457199" y="1440316"/>
            <a:ext cx="85074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3"/>
            </a:pPr>
            <a:r>
              <a:rPr lang="pl-PL" sz="2200" dirty="0">
                <a:effectLst>
                  <a:outerShdw blurRad="38100" dist="38100" dir="2700000" algn="tl">
                    <a:srgbClr val="FFFFFF"/>
                  </a:outerShdw>
                </a:effectLst>
                <a:latin typeface="Times New Roman" pitchFamily="18" charset="0"/>
                <a:cs typeface="Times New Roman" pitchFamily="18" charset="0"/>
              </a:rPr>
              <a:t>Ratowanie ludzi z pięter – można wykorzystać drabiny ustawione </a:t>
            </a:r>
            <a:r>
              <a:rPr lang="pl-PL" sz="2200" dirty="0">
                <a:latin typeface="Times New Roman" pitchFamily="18" charset="0"/>
                <a:cs typeface="Times New Roman" pitchFamily="18" charset="0"/>
              </a:rPr>
              <a:t>stabilnie, co najmniej 2 szczeble</a:t>
            </a: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11" name="Picture 4" descr="DVC0045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448" y="1943552"/>
            <a:ext cx="3540627" cy="47239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1059834" y="2138646"/>
            <a:ext cx="379961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l-PL" sz="2200" dirty="0">
                <a:latin typeface="Times New Roman" pitchFamily="18" charset="0"/>
                <a:cs typeface="Times New Roman" pitchFamily="18" charset="0"/>
              </a:rPr>
              <a:t>powinny wystawać poza punkt oparcia</a:t>
            </a:r>
          </a:p>
        </p:txBody>
      </p:sp>
    </p:spTree>
    <p:extLst>
      <p:ext uri="{BB962C8B-B14F-4D97-AF65-F5344CB8AC3E}">
        <p14:creationId xmlns:p14="http://schemas.microsoft.com/office/powerpoint/2010/main" val="3186251182"/>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52116" y="1312961"/>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4" descr="DVC004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7" y="1754165"/>
            <a:ext cx="3744416" cy="498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303503" y="1916832"/>
            <a:ext cx="4259262"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800" dirty="0">
                <a:effectLst>
                  <a:outerShdw blurRad="38100" dist="38100" dir="2700000" algn="tl">
                    <a:srgbClr val="FFFFFF"/>
                  </a:outerShdw>
                </a:effectLst>
              </a:rPr>
              <a:t>	</a:t>
            </a:r>
            <a:r>
              <a:rPr lang="pl-PL" sz="2200" dirty="0">
                <a:effectLst>
                  <a:outerShdw blurRad="38100" dist="38100" dir="2700000" algn="tl">
                    <a:srgbClr val="FFFFFF"/>
                  </a:outerShdw>
                </a:effectLst>
                <a:latin typeface="Times New Roman" pitchFamily="18" charset="0"/>
                <a:cs typeface="Times New Roman" pitchFamily="18" charset="0"/>
              </a:rPr>
              <a:t>Ewakuacja pojedynczej osoby przy niewielkim zadymieniu -</a:t>
            </a:r>
          </a:p>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zasłonić drogi oddechowe ewakuowanej osoby mokrym tamponem.</a:t>
            </a:r>
          </a:p>
        </p:txBody>
      </p:sp>
    </p:spTree>
    <p:extLst>
      <p:ext uri="{BB962C8B-B14F-4D97-AF65-F5344CB8AC3E}">
        <p14:creationId xmlns:p14="http://schemas.microsoft.com/office/powerpoint/2010/main" val="2364377707"/>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506898"/>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297123" y="1376985"/>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 </a:t>
            </a:r>
          </a:p>
        </p:txBody>
      </p:sp>
      <p:pic>
        <p:nvPicPr>
          <p:cNvPr id="7" name="Picture 4" descr="DVC004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8177" y="2887548"/>
            <a:ext cx="51847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163774" y="1830747"/>
            <a:ext cx="86407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400" dirty="0">
                <a:effectLst>
                  <a:outerShdw blurRad="38100" dist="38100" dir="2700000" algn="tl">
                    <a:srgbClr val="FFFFFF"/>
                  </a:outerShdw>
                </a:effectLst>
              </a:rPr>
              <a:t>	</a:t>
            </a:r>
            <a:r>
              <a:rPr lang="pl-PL" sz="2200" dirty="0">
                <a:effectLst>
                  <a:outerShdw blurRad="38100" dist="38100" dir="2700000" algn="tl">
                    <a:srgbClr val="FFFFFF"/>
                  </a:outerShdw>
                </a:effectLst>
                <a:latin typeface="Times New Roman" pitchFamily="18" charset="0"/>
                <a:cs typeface="Times New Roman" pitchFamily="18" charset="0"/>
              </a:rPr>
              <a:t>Ewakuacja pojedynczej osoby przy znacznym promieniowaniu cieplnym z zadymionej strefy podsufitowej  w pozycji pochylonej, jak najbliżej podłoża, ratowanego można okryć kocem.</a:t>
            </a:r>
          </a:p>
          <a:p>
            <a:pPr marL="342900" indent="-342900">
              <a:spcBef>
                <a:spcPct val="20000"/>
              </a:spcBef>
              <a:buClr>
                <a:schemeClr val="hlink"/>
              </a:buClr>
              <a:buSzPct val="90000"/>
              <a:buFont typeface="Wingdings" pitchFamily="2" charset="2"/>
              <a:buNone/>
            </a:pPr>
            <a:endParaRPr lang="pl-PL" sz="2400" dirty="0">
              <a:effectLst>
                <a:outerShdw blurRad="38100" dist="38100" dir="2700000" algn="tl">
                  <a:srgbClr val="FFFFFF"/>
                </a:outerShdw>
              </a:effectLst>
            </a:endParaRPr>
          </a:p>
        </p:txBody>
      </p:sp>
      <p:sp>
        <p:nvSpPr>
          <p:cNvPr id="9" name="Rectangle 6"/>
          <p:cNvSpPr>
            <a:spLocks noChangeArrowheads="1"/>
          </p:cNvSpPr>
          <p:nvPr/>
        </p:nvSpPr>
        <p:spPr bwMode="auto">
          <a:xfrm>
            <a:off x="19311" y="3738923"/>
            <a:ext cx="34559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400">
                <a:effectLst>
                  <a:outerShdw blurRad="38100" dist="38100" dir="2700000" algn="tl">
                    <a:srgbClr val="FFFFFF"/>
                  </a:outerShdw>
                </a:effectLst>
              </a:rPr>
              <a:t>	</a:t>
            </a:r>
          </a:p>
        </p:txBody>
      </p:sp>
    </p:spTree>
    <p:extLst>
      <p:ext uri="{BB962C8B-B14F-4D97-AF65-F5344CB8AC3E}">
        <p14:creationId xmlns:p14="http://schemas.microsoft.com/office/powerpoint/2010/main" val="3815653674"/>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544" y="1481078"/>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5" descr="DVC004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6858" y="2006322"/>
            <a:ext cx="3562671" cy="474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693545" y="2088755"/>
            <a:ext cx="46799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Ewakuacja grupy osób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wykorzystać linkę lub rozwinięty wąż</a:t>
            </a:r>
          </a:p>
        </p:txBody>
      </p:sp>
    </p:spTree>
    <p:extLst>
      <p:ext uri="{BB962C8B-B14F-4D97-AF65-F5344CB8AC3E}">
        <p14:creationId xmlns:p14="http://schemas.microsoft.com/office/powerpoint/2010/main" val="991693283"/>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a:t>MATERIAŁ NAUCZANIA</a:t>
            </a:r>
            <a:endParaRPr lang="pl-PL" altLang="pl-PL" sz="3600" b="1" dirty="0"/>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
        <p:nvSpPr>
          <p:cNvPr id="5" name="Symbol zastępczy numeru slajdu 4"/>
          <p:cNvSpPr>
            <a:spLocks noGrp="1" noChangeAspect="1"/>
          </p:cNvSpPr>
          <p:nvPr>
            <p:ph type="sldNum" sz="quarter" idx="12"/>
          </p:nvPr>
        </p:nvSpPr>
        <p:spPr>
          <a:xfrm>
            <a:off x="8559529" y="0"/>
            <a:ext cx="584471" cy="250031"/>
          </a:xfrm>
        </p:spPr>
        <p:txBody>
          <a:bodyPr/>
          <a:lstStyle/>
          <a:p>
            <a:r>
              <a:rPr lang="pl-PL" altLang="pl-PL" sz="1050" dirty="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10" name="Symbol zastępczy zawartości 1"/>
          <p:cNvSpPr>
            <a:spLocks noGrp="1"/>
          </p:cNvSpPr>
          <p:nvPr>
            <p:ph sz="quarter" idx="2"/>
          </p:nvPr>
        </p:nvSpPr>
        <p:spPr>
          <a:xfrm>
            <a:off x="597391" y="1820300"/>
            <a:ext cx="8295089" cy="4633035"/>
          </a:xfrm>
        </p:spPr>
        <p:txBody>
          <a:bodyPr>
            <a:normAutofit lnSpcReduction="10000"/>
          </a:bodyPr>
          <a:lstStyle/>
          <a:p>
            <a:r>
              <a:rPr lang="pl-PL" dirty="0"/>
              <a:t> Czynniki stwarzające zagrożenie dla życia i zdrowia ludzi;</a:t>
            </a:r>
          </a:p>
          <a:p>
            <a:r>
              <a:rPr lang="pl-PL" dirty="0"/>
              <a:t> Sposoby i zasady ewakuacji ludzi;</a:t>
            </a:r>
          </a:p>
          <a:p>
            <a:r>
              <a:rPr lang="pl-PL" dirty="0"/>
              <a:t> Ewakuacja osób z dysfunkcjami;</a:t>
            </a:r>
          </a:p>
          <a:p>
            <a:r>
              <a:rPr lang="pl-PL" dirty="0"/>
              <a:t> Ewakuacja zwierząt domowych i mienia ruchomego;</a:t>
            </a:r>
          </a:p>
          <a:p>
            <a:r>
              <a:rPr lang="pl-PL" dirty="0"/>
              <a:t> Ewakuacja strażaka ze stref zagrożonych.</a:t>
            </a:r>
          </a:p>
          <a:p>
            <a:endParaRPr lang="pl-PL" dirty="0"/>
          </a:p>
          <a:p>
            <a:endParaRPr lang="pl-PL" dirty="0"/>
          </a:p>
          <a:p>
            <a:pPr marL="118872" indent="0" algn="r">
              <a:buNone/>
            </a:pPr>
            <a:r>
              <a:rPr lang="pl-PL" dirty="0"/>
              <a:t>Czas: 2T</a:t>
            </a:r>
          </a:p>
          <a:p>
            <a:endParaRPr lang="pl-PL" dirty="0">
              <a:latin typeface="Arial" panose="020B0604020202020204" pitchFamily="34" charset="0"/>
              <a:cs typeface="Arial" panose="020B0604020202020204" pitchFamily="34" charset="0"/>
            </a:endParaRP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39" y="254969"/>
            <a:ext cx="822216" cy="935708"/>
          </a:xfrm>
          <a:prstGeom prst="rect">
            <a:avLst/>
          </a:prstGeom>
        </p:spPr>
      </p:pic>
    </p:spTree>
    <p:extLst>
      <p:ext uri="{BB962C8B-B14F-4D97-AF65-F5344CB8AC3E}">
        <p14:creationId xmlns:p14="http://schemas.microsoft.com/office/powerpoint/2010/main" val="2469983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272507" y="1312961"/>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4" descr="114-1494_I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772816"/>
            <a:ext cx="5934290" cy="443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03237" y="6220090"/>
            <a:ext cx="864076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Transport za pomocą noszy</a:t>
            </a:r>
          </a:p>
        </p:txBody>
      </p:sp>
    </p:spTree>
    <p:extLst>
      <p:ext uri="{BB962C8B-B14F-4D97-AF65-F5344CB8AC3E}">
        <p14:creationId xmlns:p14="http://schemas.microsoft.com/office/powerpoint/2010/main" val="4093248097"/>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51446" y="1484784"/>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15788" y="1413723"/>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a:t>
            </a:r>
            <a:r>
              <a:rPr lang="pl-PL" sz="2200" b="1" dirty="0">
                <a:latin typeface="Times New Roman" pitchFamily="18" charset="0"/>
                <a:cs typeface="Times New Roman" pitchFamily="18" charset="0"/>
              </a:rPr>
              <a:t> ratownicze </a:t>
            </a:r>
          </a:p>
        </p:txBody>
      </p:sp>
      <p:pic>
        <p:nvPicPr>
          <p:cNvPr id="7" name="Picture 4" descr="114-1495_I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916832"/>
            <a:ext cx="5723707" cy="42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82438" y="6209247"/>
            <a:ext cx="864076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kończynowy</a:t>
            </a:r>
          </a:p>
        </p:txBody>
      </p:sp>
    </p:spTree>
    <p:extLst>
      <p:ext uri="{BB962C8B-B14F-4D97-AF65-F5344CB8AC3E}">
        <p14:creationId xmlns:p14="http://schemas.microsoft.com/office/powerpoint/2010/main" val="586865965"/>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636587" y="1300824"/>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a:t>
            </a:r>
            <a:r>
              <a:rPr lang="pl-PL" sz="2200" b="1" dirty="0">
                <a:effectLst/>
                <a:latin typeface="Times New Roman" pitchFamily="18" charset="0"/>
                <a:cs typeface="Times New Roman" pitchFamily="18" charset="0"/>
              </a:rPr>
              <a:t>ratownicze</a:t>
            </a:r>
            <a:r>
              <a:rPr lang="pl-PL" sz="2200" b="1" dirty="0">
                <a:latin typeface="Times New Roman" pitchFamily="18" charset="0"/>
                <a:cs typeface="Times New Roman" pitchFamily="18" charset="0"/>
              </a:rPr>
              <a:t> </a:t>
            </a:r>
          </a:p>
        </p:txBody>
      </p:sp>
      <p:pic>
        <p:nvPicPr>
          <p:cNvPr id="7" name="Picture 4" descr="114-1497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948524"/>
            <a:ext cx="3457079" cy="465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720392" y="2146826"/>
            <a:ext cx="489743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Transport na stołeczku -</a:t>
            </a:r>
          </a:p>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ratownicy odpowiednim chwytem dłoni tworzą siedzenie z rąk, na których siada ratowany </a:t>
            </a:r>
          </a:p>
        </p:txBody>
      </p:sp>
    </p:spTree>
    <p:extLst>
      <p:ext uri="{BB962C8B-B14F-4D97-AF65-F5344CB8AC3E}">
        <p14:creationId xmlns:p14="http://schemas.microsoft.com/office/powerpoint/2010/main" val="2717676147"/>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563183" y="1376363"/>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7" name="Rectangle 4"/>
          <p:cNvSpPr>
            <a:spLocks noChangeArrowheads="1"/>
          </p:cNvSpPr>
          <p:nvPr/>
        </p:nvSpPr>
        <p:spPr bwMode="auto">
          <a:xfrm>
            <a:off x="356808" y="4184650"/>
            <a:ext cx="4897438"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Transport na stołeczku -</a:t>
            </a:r>
          </a:p>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ratownicy odpowiednim chwytem dłoni tworzą siedzenie z rąk, na których siada ratowany </a:t>
            </a:r>
          </a:p>
        </p:txBody>
      </p:sp>
      <p:pic>
        <p:nvPicPr>
          <p:cNvPr id="8" name="Picture 6" descr="114-1498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1992864"/>
            <a:ext cx="3523945" cy="474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547945"/>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9" name="Rectangle 2"/>
          <p:cNvSpPr>
            <a:spLocks noGrp="1" noChangeArrowheads="1"/>
          </p:cNvSpPr>
          <p:nvPr>
            <p:ph type="body" idx="1"/>
          </p:nvPr>
        </p:nvSpPr>
        <p:spPr>
          <a:xfrm>
            <a:off x="408163" y="1521100"/>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0" name="Rectangle 3"/>
          <p:cNvSpPr>
            <a:spLocks noChangeArrowheads="1"/>
          </p:cNvSpPr>
          <p:nvPr/>
        </p:nvSpPr>
        <p:spPr bwMode="auto">
          <a:xfrm>
            <a:off x="282438" y="2348880"/>
            <a:ext cx="4897437"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huśtawkowy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ratownicy chwytają swoje zewnętrzne dłonie, na których siada ratowany, ręce zewnętrzne tworzą poręcz </a:t>
            </a:r>
          </a:p>
        </p:txBody>
      </p:sp>
      <p:pic>
        <p:nvPicPr>
          <p:cNvPr id="11" name="Picture 4" descr="114-1500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988840"/>
            <a:ext cx="3445734" cy="464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43477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619127"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269877" y="2348880"/>
            <a:ext cx="4897438"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huśtawkowy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ratownicy chwytają swoje zewnętrzne dłonie, na których siada ratowany, ręce zewnętrzne tworzą poręcz </a:t>
            </a:r>
          </a:p>
        </p:txBody>
      </p:sp>
      <p:pic>
        <p:nvPicPr>
          <p:cNvPr id="8" name="Picture 4" descr="115-1501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6217" y="2154598"/>
            <a:ext cx="3323312" cy="443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174600"/>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544" y="1506898"/>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3" descr="115-1502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0" y="2060848"/>
            <a:ext cx="3028564" cy="40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483768" y="6199193"/>
            <a:ext cx="48974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Przenoszenie na krześle</a:t>
            </a: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9" name="Picture 5" descr="115-1503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3757" y="2060848"/>
            <a:ext cx="3007838" cy="40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292801"/>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48186" y="1506898"/>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3" descr="115-1504_IMG"/>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a:stretch>
            <a:fillRect/>
          </a:stretch>
        </p:blipFill>
        <p:spPr bwMode="auto">
          <a:xfrm>
            <a:off x="1104653" y="2156581"/>
            <a:ext cx="2790576" cy="37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561431" y="6165304"/>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Wyprowadzanie</a:t>
            </a:r>
          </a:p>
        </p:txBody>
      </p:sp>
      <p:pic>
        <p:nvPicPr>
          <p:cNvPr id="9" name="Picture 5" descr="115-1505_IMG"/>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5210475" y="2156581"/>
            <a:ext cx="2810118" cy="37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573339"/>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95536"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pic>
        <p:nvPicPr>
          <p:cNvPr id="7" name="Picture 3" descr="115-1506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988840"/>
            <a:ext cx="3157042" cy="424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07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112" y="1989211"/>
            <a:ext cx="3152650" cy="424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638674" y="6238117"/>
            <a:ext cx="33131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kołyskowy</a:t>
            </a:r>
          </a:p>
        </p:txBody>
      </p:sp>
    </p:spTree>
    <p:extLst>
      <p:ext uri="{BB962C8B-B14F-4D97-AF65-F5344CB8AC3E}">
        <p14:creationId xmlns:p14="http://schemas.microsoft.com/office/powerpoint/2010/main" val="3414373187"/>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2756" y="1506898"/>
            <a:ext cx="8507413" cy="647700"/>
          </a:xfrm>
        </p:spPr>
        <p:txBody>
          <a:bodyPr/>
          <a:lstStyle/>
          <a:p>
            <a:pPr algn="ctr">
              <a:buFont typeface="Wingdings" pitchFamily="2" charset="2"/>
              <a:buNone/>
            </a:pPr>
            <a:r>
              <a:rPr lang="pl-PL" sz="2200" b="1">
                <a:latin typeface="Times New Roman" pitchFamily="18" charset="0"/>
                <a:cs typeface="Times New Roman" pitchFamily="18" charset="0"/>
              </a:rPr>
              <a:t>Postępowanie </a:t>
            </a:r>
            <a:r>
              <a:rPr lang="pl-PL" sz="2200" b="1">
                <a:effectLst/>
                <a:latin typeface="Times New Roman" pitchFamily="18" charset="0"/>
                <a:cs typeface="Times New Roman" pitchFamily="18" charset="0"/>
              </a:rPr>
              <a:t>ratownicze</a:t>
            </a:r>
            <a:r>
              <a:rPr lang="pl-PL" sz="2200">
                <a:latin typeface="Times New Roman" pitchFamily="18" charset="0"/>
                <a:cs typeface="Times New Roman" pitchFamily="18" charset="0"/>
              </a:rPr>
              <a:t> </a:t>
            </a:r>
          </a:p>
        </p:txBody>
      </p:sp>
      <p:pic>
        <p:nvPicPr>
          <p:cNvPr id="7" name="Picture 3" descr="115-1508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1" y="1988840"/>
            <a:ext cx="3119118" cy="418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09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0616" y="1988840"/>
            <a:ext cx="3119118" cy="418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59462" y="6281738"/>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tłumokowy</a:t>
            </a:r>
          </a:p>
        </p:txBody>
      </p:sp>
    </p:spTree>
    <p:extLst>
      <p:ext uri="{BB962C8B-B14F-4D97-AF65-F5344CB8AC3E}">
        <p14:creationId xmlns:p14="http://schemas.microsoft.com/office/powerpoint/2010/main" val="2831363989"/>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Przesłanki potrzebne do podjęcia </a:t>
            </a:r>
            <a:br>
              <a:rPr lang="pl-PL" sz="2800" b="1" i="0" u="none" strike="noStrike" cap="none" dirty="0">
                <a:solidFill>
                  <a:srgbClr val="FFC700"/>
                </a:solidFill>
                <a:latin typeface="Calibri"/>
                <a:ea typeface="Calibri"/>
                <a:cs typeface="Calibri"/>
                <a:sym typeface="Calibri"/>
              </a:rPr>
            </a:br>
            <a:r>
              <a:rPr lang="pl-PL" sz="2800" b="1" i="0" u="none" strike="noStrike" cap="none" dirty="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9"/>
          <p:cNvSpPr>
            <a:spLocks noGrp="1" noChangeArrowheads="1"/>
          </p:cNvSpPr>
          <p:nvPr>
            <p:ph type="body" idx="2"/>
          </p:nvPr>
        </p:nvSpPr>
        <p:spPr bwMode="auto">
          <a:xfrm>
            <a:off x="558529" y="2996952"/>
            <a:ext cx="8001000" cy="459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Rozpoznanie ratownicze:</a:t>
            </a:r>
          </a:p>
          <a:p>
            <a:pPr marL="342900" indent="-342900" algn="ctr">
              <a:spcBef>
                <a:spcPct val="20000"/>
              </a:spcBef>
              <a:buClr>
                <a:schemeClr val="hlink"/>
              </a:buClr>
              <a:buSzPct val="90000"/>
              <a:buFont typeface="Wingdings" pitchFamily="2" charset="2"/>
              <a:buNone/>
            </a:pPr>
            <a:endParaRPr lang="pl-PL" sz="2400" b="1" dirty="0">
              <a:effectLst>
                <a:outerShdw blurRad="38100" dist="38100" dir="2700000" algn="tl">
                  <a:srgbClr val="FFFFFF"/>
                </a:outerShdw>
              </a:effectLst>
            </a:endParaRP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ilość osób znajdujących się w niebezpieczeństwie</a:t>
            </a: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wiek i stan psychofizyczny zagrożonych</a:t>
            </a: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miejsca pobytu ludzi</a:t>
            </a: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rodzaj zagrożenia</a:t>
            </a:r>
          </a:p>
        </p:txBody>
      </p:sp>
      <p:sp>
        <p:nvSpPr>
          <p:cNvPr id="11" name="Rectangle 2"/>
          <p:cNvSpPr>
            <a:spLocks noGrp="1" noChangeArrowheads="1"/>
          </p:cNvSpPr>
          <p:nvPr>
            <p:ph type="body" idx="1"/>
          </p:nvPr>
        </p:nvSpPr>
        <p:spPr>
          <a:xfrm>
            <a:off x="467544" y="1830748"/>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Rozpoznanie zagrożenia dla ludzi </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2681" y="1378974"/>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 </a:t>
            </a:r>
          </a:p>
        </p:txBody>
      </p:sp>
      <p:pic>
        <p:nvPicPr>
          <p:cNvPr id="7" name="Picture 3" descr="115-1511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501" y="1916832"/>
            <a:ext cx="3099788" cy="415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0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1189" y="1986651"/>
            <a:ext cx="3085710" cy="412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3059832" y="6115479"/>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„na barana”</a:t>
            </a:r>
          </a:p>
        </p:txBody>
      </p:sp>
    </p:spTree>
    <p:extLst>
      <p:ext uri="{BB962C8B-B14F-4D97-AF65-F5344CB8AC3E}">
        <p14:creationId xmlns:p14="http://schemas.microsoft.com/office/powerpoint/2010/main" val="2383269229"/>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95536"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effectLst/>
                <a:latin typeface="Times New Roman" pitchFamily="18" charset="0"/>
                <a:cs typeface="Times New Roman" pitchFamily="18" charset="0"/>
              </a:rPr>
              <a:t> </a:t>
            </a:r>
          </a:p>
        </p:txBody>
      </p:sp>
      <p:pic>
        <p:nvPicPr>
          <p:cNvPr id="7" name="Picture 3" descr="115-1513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923" y="1988840"/>
            <a:ext cx="3030414" cy="405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4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1396" y="1990541"/>
            <a:ext cx="3045382" cy="407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59462" y="6212841"/>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Wyprowadzanie</a:t>
            </a:r>
          </a:p>
        </p:txBody>
      </p:sp>
    </p:spTree>
    <p:extLst>
      <p:ext uri="{BB962C8B-B14F-4D97-AF65-F5344CB8AC3E}">
        <p14:creationId xmlns:p14="http://schemas.microsoft.com/office/powerpoint/2010/main" val="3924024290"/>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93629"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pic>
        <p:nvPicPr>
          <p:cNvPr id="7" name="Picture 3" descr="DVC004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438" y="2298655"/>
            <a:ext cx="5016566" cy="374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DVC004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2227266"/>
            <a:ext cx="3150687" cy="41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01134" y="6136223"/>
            <a:ext cx="331311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biodrowy</a:t>
            </a:r>
          </a:p>
        </p:txBody>
      </p:sp>
    </p:spTree>
    <p:extLst>
      <p:ext uri="{BB962C8B-B14F-4D97-AF65-F5344CB8AC3E}">
        <p14:creationId xmlns:p14="http://schemas.microsoft.com/office/powerpoint/2010/main" val="69499142"/>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19087"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pic>
        <p:nvPicPr>
          <p:cNvPr id="7" name="Picture 3" descr="115-1516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8" y="1988840"/>
            <a:ext cx="3164516" cy="42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7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4051" y="1988840"/>
            <a:ext cx="3165924" cy="42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86968" y="6281738"/>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ciągniony</a:t>
            </a:r>
          </a:p>
        </p:txBody>
      </p:sp>
    </p:spTree>
    <p:extLst>
      <p:ext uri="{BB962C8B-B14F-4D97-AF65-F5344CB8AC3E}">
        <p14:creationId xmlns:p14="http://schemas.microsoft.com/office/powerpoint/2010/main" val="2713186851"/>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6" name="Picture 2" descr="115-1526_IMG"/>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a:stretch>
            <a:fillRect/>
          </a:stretch>
        </p:blipFill>
        <p:spPr bwMode="auto">
          <a:xfrm>
            <a:off x="3954489" y="3026929"/>
            <a:ext cx="4824413"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488976" y="1506898"/>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8" name="Rectangle 4"/>
          <p:cNvSpPr>
            <a:spLocks noChangeArrowheads="1"/>
          </p:cNvSpPr>
          <p:nvPr/>
        </p:nvSpPr>
        <p:spPr bwMode="auto">
          <a:xfrm>
            <a:off x="211164" y="2659423"/>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a:effectLst>
                  <a:outerShdw blurRad="38100" dist="38100" dir="2700000" algn="tl">
                    <a:srgbClr val="FFFFFF"/>
                  </a:outerShdw>
                </a:effectLst>
                <a:latin typeface="Times New Roman" pitchFamily="18" charset="0"/>
                <a:cs typeface="Times New Roman" pitchFamily="18" charset="0"/>
              </a:rPr>
              <a:t>	</a:t>
            </a:r>
            <a:r>
              <a:rPr lang="pl-PL" sz="2200">
                <a:latin typeface="Times New Roman" pitchFamily="18" charset="0"/>
                <a:cs typeface="Times New Roman" pitchFamily="18" charset="0"/>
              </a:rPr>
              <a:t>Chwyt leżącego na plecach – </a:t>
            </a:r>
          </a:p>
        </p:txBody>
      </p:sp>
      <p:sp>
        <p:nvSpPr>
          <p:cNvPr id="9" name="Rectangle 5"/>
          <p:cNvSpPr>
            <a:spLocks noChangeArrowheads="1"/>
          </p:cNvSpPr>
          <p:nvPr/>
        </p:nvSpPr>
        <p:spPr bwMode="auto">
          <a:xfrm>
            <a:off x="1064313" y="3026929"/>
            <a:ext cx="3743325"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popchnąć stopy poszkodowanego w kierunku pośladków </a:t>
            </a:r>
          </a:p>
        </p:txBody>
      </p:sp>
    </p:spTree>
    <p:extLst>
      <p:ext uri="{BB962C8B-B14F-4D97-AF65-F5344CB8AC3E}">
        <p14:creationId xmlns:p14="http://schemas.microsoft.com/office/powerpoint/2010/main" val="1286826740"/>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85762"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7" name="Rectangle 3"/>
          <p:cNvSpPr>
            <a:spLocks noChangeArrowheads="1"/>
          </p:cNvSpPr>
          <p:nvPr/>
        </p:nvSpPr>
        <p:spPr bwMode="auto">
          <a:xfrm>
            <a:off x="109537" y="2348880"/>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 </a:t>
            </a:r>
          </a:p>
        </p:txBody>
      </p:sp>
      <p:sp>
        <p:nvSpPr>
          <p:cNvPr id="8" name="Rectangle 4"/>
          <p:cNvSpPr>
            <a:spLocks noChangeArrowheads="1"/>
          </p:cNvSpPr>
          <p:nvPr/>
        </p:nvSpPr>
        <p:spPr bwMode="auto">
          <a:xfrm>
            <a:off x="122737" y="2633796"/>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stanąć palcami nóg na złączone stopy ofiary, chwytając za przeguby </a:t>
            </a:r>
            <a:br>
              <a:rPr lang="pl-PL" sz="2200" dirty="0">
                <a:effectLst>
                  <a:outerShdw blurRad="38100" dist="38100" dir="2700000" algn="tl">
                    <a:srgbClr val="FFFFFF"/>
                  </a:outerShdw>
                </a:effectLst>
                <a:latin typeface="Times New Roman" pitchFamily="18" charset="0"/>
                <a:cs typeface="Times New Roman" pitchFamily="18" charset="0"/>
              </a:rPr>
            </a:br>
            <a:r>
              <a:rPr lang="pl-PL" sz="2200" dirty="0">
                <a:effectLst>
                  <a:outerShdw blurRad="38100" dist="38100" dir="2700000" algn="tl">
                    <a:srgbClr val="FFFFFF"/>
                  </a:outerShdw>
                </a:effectLst>
                <a:latin typeface="Times New Roman" pitchFamily="18" charset="0"/>
                <a:cs typeface="Times New Roman" pitchFamily="18" charset="0"/>
              </a:rPr>
              <a:t>rąk kilkakrotnie rozhuśtać najwyżej jak można </a:t>
            </a:r>
          </a:p>
        </p:txBody>
      </p:sp>
      <p:pic>
        <p:nvPicPr>
          <p:cNvPr id="9" name="Picture 5" descr="115-1528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1438" y="2348880"/>
            <a:ext cx="489426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841080"/>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83900" y="1681895"/>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246062" y="1557338"/>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a:t>
            </a:r>
            <a:r>
              <a:rPr lang="pl-PL" sz="2200" b="1">
                <a:latin typeface="Times New Roman" pitchFamily="18" charset="0"/>
                <a:cs typeface="Times New Roman" pitchFamily="18" charset="0"/>
              </a:rPr>
              <a:t> ratownicze</a:t>
            </a:r>
            <a:r>
              <a:rPr lang="pl-PL" sz="2200">
                <a:latin typeface="Times New Roman" pitchFamily="18" charset="0"/>
                <a:cs typeface="Times New Roman" pitchFamily="18" charset="0"/>
              </a:rPr>
              <a:t> </a:t>
            </a:r>
          </a:p>
        </p:txBody>
      </p:sp>
      <p:sp>
        <p:nvSpPr>
          <p:cNvPr id="7" name="Rectangle 3"/>
          <p:cNvSpPr>
            <a:spLocks noChangeArrowheads="1"/>
          </p:cNvSpPr>
          <p:nvPr/>
        </p:nvSpPr>
        <p:spPr bwMode="auto">
          <a:xfrm>
            <a:off x="282438" y="2421732"/>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i="1" dirty="0">
                <a:latin typeface="Times New Roman" pitchFamily="18" charset="0"/>
                <a:cs typeface="Times New Roman" pitchFamily="18" charset="0"/>
              </a:rPr>
              <a:t>Chwyt leżącego na plecach</a:t>
            </a:r>
            <a:r>
              <a:rPr lang="pl-PL" sz="2200" dirty="0">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 </a:t>
            </a:r>
          </a:p>
        </p:txBody>
      </p:sp>
      <p:sp>
        <p:nvSpPr>
          <p:cNvPr id="8" name="Rectangle 4"/>
          <p:cNvSpPr>
            <a:spLocks noChangeArrowheads="1"/>
          </p:cNvSpPr>
          <p:nvPr/>
        </p:nvSpPr>
        <p:spPr bwMode="auto">
          <a:xfrm>
            <a:off x="283900" y="2717469"/>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w momencie, gdy ofiara będzie w najwyższym położeniu energicznym szarpnięciem zarzucić ją na ramię</a:t>
            </a:r>
          </a:p>
        </p:txBody>
      </p:sp>
      <p:pic>
        <p:nvPicPr>
          <p:cNvPr id="9" name="Picture 5" descr="115-1530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083374"/>
            <a:ext cx="3443287"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888167"/>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12737"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7" name="Rectangle 3"/>
          <p:cNvSpPr>
            <a:spLocks noChangeArrowheads="1"/>
          </p:cNvSpPr>
          <p:nvPr/>
        </p:nvSpPr>
        <p:spPr bwMode="auto">
          <a:xfrm>
            <a:off x="693097"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 </a:t>
            </a:r>
          </a:p>
        </p:txBody>
      </p:sp>
      <p:sp>
        <p:nvSpPr>
          <p:cNvPr id="8" name="Rectangle 4"/>
          <p:cNvSpPr>
            <a:spLocks noChangeArrowheads="1"/>
          </p:cNvSpPr>
          <p:nvPr/>
        </p:nvSpPr>
        <p:spPr bwMode="auto">
          <a:xfrm>
            <a:off x="715909" y="2669170"/>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w momencie, gdy ofiara będzie w najwyższym położeniu energicznym szarpnięciem zarzucić ją na ramię</a:t>
            </a:r>
          </a:p>
        </p:txBody>
      </p:sp>
      <p:pic>
        <p:nvPicPr>
          <p:cNvPr id="9" name="Picture 5" descr="115-1531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0574" y="2135939"/>
            <a:ext cx="3425825"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97693"/>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30450" y="1622164"/>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503238"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a:t>
            </a:r>
            <a:r>
              <a:rPr lang="pl-PL" sz="2200" dirty="0">
                <a:effectLst>
                  <a:outerShdw blurRad="38100" dist="38100" dir="2700000" algn="tl">
                    <a:srgbClr val="FFFFFF"/>
                  </a:outerShdw>
                </a:effectLst>
                <a:latin typeface="Times New Roman" pitchFamily="18" charset="0"/>
                <a:cs typeface="Times New Roman" pitchFamily="18" charset="0"/>
              </a:rPr>
              <a:t> </a:t>
            </a:r>
          </a:p>
        </p:txBody>
      </p:sp>
      <p:sp>
        <p:nvSpPr>
          <p:cNvPr id="8" name="Rectangle 4"/>
          <p:cNvSpPr>
            <a:spLocks noChangeArrowheads="1"/>
          </p:cNvSpPr>
          <p:nvPr/>
        </p:nvSpPr>
        <p:spPr bwMode="auto">
          <a:xfrm>
            <a:off x="514395" y="2686587"/>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 momencie, gdy ofiara będzie w najwyższym położeniu energicznym szarpnięciem zarzucić ją na ramię</a:t>
            </a:r>
          </a:p>
        </p:txBody>
      </p:sp>
      <p:pic>
        <p:nvPicPr>
          <p:cNvPr id="9" name="Picture 5" descr="115-1532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7840" y="2177859"/>
            <a:ext cx="34496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48683"/>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34867"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57055" y="267414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a:latin typeface="Times New Roman" pitchFamily="18" charset="0"/>
                <a:cs typeface="Times New Roman" pitchFamily="18" charset="0"/>
              </a:rPr>
              <a:t>	Chwyt leżącego na brzuchu – </a:t>
            </a:r>
          </a:p>
        </p:txBody>
      </p:sp>
      <p:sp>
        <p:nvSpPr>
          <p:cNvPr id="8" name="Rectangle 4"/>
          <p:cNvSpPr>
            <a:spLocks noChangeArrowheads="1"/>
          </p:cNvSpPr>
          <p:nvPr/>
        </p:nvSpPr>
        <p:spPr bwMode="auto">
          <a:xfrm>
            <a:off x="73008" y="2992958"/>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poszkodowany jest nieprzytomny</a:t>
            </a:r>
          </a:p>
        </p:txBody>
      </p:sp>
      <p:pic>
        <p:nvPicPr>
          <p:cNvPr id="9" name="Picture 5" descr="115-1534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5" y="2492896"/>
            <a:ext cx="4897437"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210004"/>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Przesłanki potrzebne do podjęcia </a:t>
            </a:r>
            <a:br>
              <a:rPr lang="pl-PL" sz="2800" b="1" i="0" u="none" strike="noStrike" cap="none" dirty="0">
                <a:solidFill>
                  <a:srgbClr val="FFC700"/>
                </a:solidFill>
                <a:latin typeface="Calibri"/>
                <a:ea typeface="Calibri"/>
                <a:cs typeface="Calibri"/>
                <a:sym typeface="Calibri"/>
              </a:rPr>
            </a:br>
            <a:r>
              <a:rPr lang="pl-PL" sz="2800" b="1" i="0" u="none" strike="noStrike" cap="none" dirty="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2" name="Prostokąt 11"/>
          <p:cNvSpPr/>
          <p:nvPr/>
        </p:nvSpPr>
        <p:spPr>
          <a:xfrm>
            <a:off x="693544" y="3429000"/>
            <a:ext cx="8054919" cy="2191369"/>
          </a:xfrm>
          <a:prstGeom prst="rect">
            <a:avLst/>
          </a:prstGeom>
        </p:spPr>
        <p:txBody>
          <a:bodyPr wrap="square">
            <a:spAutoFit/>
          </a:bodyPr>
          <a:lstStyle/>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nawiązanie kontaktu z osobami zagrożonymi (także wówczas gdy ludzi nie widać, lecz dają znać o swojej obecności np. podczas </a:t>
            </a:r>
            <a:r>
              <a:rPr lang="pl-PL" sz="2200" dirty="0" err="1">
                <a:effectLst>
                  <a:outerShdw blurRad="38100" dist="38100" dir="2700000" algn="tl">
                    <a:srgbClr val="FFFFFF"/>
                  </a:outerShdw>
                </a:effectLst>
                <a:latin typeface="Times New Roman" pitchFamily="18" charset="0"/>
                <a:cs typeface="Times New Roman" pitchFamily="18" charset="0"/>
              </a:rPr>
              <a:t>zawaleń</a:t>
            </a:r>
            <a:r>
              <a:rPr lang="pl-PL" sz="2200" dirty="0">
                <a:effectLst>
                  <a:outerShdw blurRad="38100" dist="38100" dir="2700000" algn="tl">
                    <a:srgbClr val="FFFFFF"/>
                  </a:outerShdw>
                </a:effectLst>
                <a:latin typeface="Times New Roman" pitchFamily="18" charset="0"/>
                <a:cs typeface="Times New Roman" pitchFamily="18" charset="0"/>
              </a:rPr>
              <a:t> konstrukcji)</a:t>
            </a: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oczekującym na pomoc z zewnątrz należy udzielić niezbędnych wskazówek co do sposobu postępowania prowadzącego do uratowania się</a:t>
            </a:r>
          </a:p>
        </p:txBody>
      </p:sp>
      <p:sp>
        <p:nvSpPr>
          <p:cNvPr id="13" name="Rectangle 3"/>
          <p:cNvSpPr>
            <a:spLocks noChangeArrowheads="1"/>
          </p:cNvSpPr>
          <p:nvPr/>
        </p:nvSpPr>
        <p:spPr bwMode="auto">
          <a:xfrm>
            <a:off x="458954"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a:t>
            </a:r>
            <a:r>
              <a:rPr lang="pl-PL" sz="2200" b="1" dirty="0">
                <a:effectLst>
                  <a:outerShdw blurRad="38100" dist="38100" dir="2700000" algn="tl">
                    <a:srgbClr val="FFFFFF"/>
                  </a:outerShdw>
                </a:effectLst>
              </a:rPr>
              <a:t> napięcia psychicznego:</a:t>
            </a:r>
          </a:p>
          <a:p>
            <a:pPr marL="342900" indent="-342900">
              <a:spcBef>
                <a:spcPct val="20000"/>
              </a:spcBef>
              <a:buClr>
                <a:schemeClr val="hlink"/>
              </a:buClr>
              <a:buSzPct val="90000"/>
              <a:buFont typeface="Wingdings" pitchFamily="2" charset="2"/>
              <a:buNone/>
            </a:pPr>
            <a:endParaRPr lang="pl-PL" sz="2200" b="1" dirty="0">
              <a:effectLst>
                <a:outerShdw blurRad="38100" dist="38100" dir="2700000" algn="tl">
                  <a:srgbClr val="FFFFFF"/>
                </a:outerShdw>
              </a:effectLst>
              <a:latin typeface="Times New Roman" pitchFamily="18" charset="0"/>
              <a:cs typeface="Times New Roman" pitchFamily="18" charset="0"/>
            </a:endParaRPr>
          </a:p>
        </p:txBody>
      </p:sp>
      <p:sp>
        <p:nvSpPr>
          <p:cNvPr id="14" name="Rectangle 2"/>
          <p:cNvSpPr>
            <a:spLocks noGrp="1" noChangeArrowheads="1"/>
          </p:cNvSpPr>
          <p:nvPr>
            <p:ph type="body" idx="1"/>
          </p:nvPr>
        </p:nvSpPr>
        <p:spPr>
          <a:xfrm>
            <a:off x="457200" y="1700808"/>
            <a:ext cx="8362950" cy="4425355"/>
          </a:xfrm>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Tree>
    <p:extLst>
      <p:ext uri="{BB962C8B-B14F-4D97-AF65-F5344CB8AC3E}">
        <p14:creationId xmlns:p14="http://schemas.microsoft.com/office/powerpoint/2010/main" val="1256419667"/>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1" name="Rectangle 2"/>
          <p:cNvSpPr>
            <a:spLocks noGrp="1" noChangeArrowheads="1"/>
          </p:cNvSpPr>
          <p:nvPr>
            <p:ph type="body" idx="1"/>
          </p:nvPr>
        </p:nvSpPr>
        <p:spPr>
          <a:xfrm>
            <a:off x="376142" y="1559196"/>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2" name="Rectangle 3"/>
          <p:cNvSpPr>
            <a:spLocks noChangeArrowheads="1"/>
          </p:cNvSpPr>
          <p:nvPr/>
        </p:nvSpPr>
        <p:spPr bwMode="auto">
          <a:xfrm>
            <a:off x="503238" y="2154598"/>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Chwyt leżącego na brzuchu – </a:t>
            </a:r>
          </a:p>
        </p:txBody>
      </p:sp>
      <p:sp>
        <p:nvSpPr>
          <p:cNvPr id="13" name="Rectangle 4"/>
          <p:cNvSpPr>
            <a:spLocks noChangeArrowheads="1"/>
          </p:cNvSpPr>
          <p:nvPr/>
        </p:nvSpPr>
        <p:spPr bwMode="auto">
          <a:xfrm>
            <a:off x="503238" y="2442729"/>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poszkodowany jest nieprzytomny</a:t>
            </a:r>
          </a:p>
        </p:txBody>
      </p:sp>
      <p:pic>
        <p:nvPicPr>
          <p:cNvPr id="14" name="Picture 5" descr="115-1537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9242" y="2035659"/>
            <a:ext cx="35702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650887"/>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85762" y="1485900"/>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680252" y="2124087"/>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brzuchu – </a:t>
            </a:r>
          </a:p>
        </p:txBody>
      </p:sp>
      <p:sp>
        <p:nvSpPr>
          <p:cNvPr id="8" name="Rectangle 4"/>
          <p:cNvSpPr>
            <a:spLocks noChangeArrowheads="1"/>
          </p:cNvSpPr>
          <p:nvPr/>
        </p:nvSpPr>
        <p:spPr bwMode="auto">
          <a:xfrm>
            <a:off x="706732" y="2412218"/>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poszkodowany jest nieprzytomny</a:t>
            </a:r>
          </a:p>
        </p:txBody>
      </p:sp>
      <p:pic>
        <p:nvPicPr>
          <p:cNvPr id="9" name="Picture 5" descr="115-1539_IMG"/>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a:stretch>
            <a:fillRect/>
          </a:stretch>
        </p:blipFill>
        <p:spPr bwMode="auto">
          <a:xfrm>
            <a:off x="5222759" y="2060848"/>
            <a:ext cx="353218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250608"/>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269" y="1485900"/>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503238"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Chwyt leżącego na brzuchu</a:t>
            </a:r>
            <a:r>
              <a:rPr lang="pl-PL" sz="2200" dirty="0">
                <a:effectLst>
                  <a:outerShdw blurRad="38100" dist="38100" dir="2700000" algn="tl">
                    <a:srgbClr val="FFFFFF"/>
                  </a:outerShdw>
                </a:effectLst>
                <a:latin typeface="Times New Roman" pitchFamily="18" charset="0"/>
                <a:cs typeface="Times New Roman" pitchFamily="18" charset="0"/>
              </a:rPr>
              <a:t> – </a:t>
            </a: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poszkodowany jest nieprzytomny</a:t>
            </a:r>
          </a:p>
        </p:txBody>
      </p:sp>
      <p:pic>
        <p:nvPicPr>
          <p:cNvPr id="9" name="Picture 5" descr="115-1540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4234" y="2122265"/>
            <a:ext cx="353218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975384"/>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269" y="1485900"/>
            <a:ext cx="8507413" cy="647700"/>
          </a:xfrm>
          <a:noFill/>
          <a:ln/>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 z pętlą wielofunkcyjną</a:t>
            </a:r>
          </a:p>
        </p:txBody>
      </p:sp>
      <p:sp>
        <p:nvSpPr>
          <p:cNvPr id="7" name="Rectangle 3"/>
          <p:cNvSpPr>
            <a:spLocks noChangeArrowheads="1"/>
          </p:cNvSpPr>
          <p:nvPr/>
        </p:nvSpPr>
        <p:spPr bwMode="auto">
          <a:xfrm>
            <a:off x="-148801" y="2852504"/>
            <a:ext cx="4176464" cy="349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Przydatna i ciekawa podczas ewakuacji jest pętla wielofunkcyjna stosowana w ratownictwie wysokościowym. Zajmuje niewiele miejsca w kieszeni strażaka a ma wiele przydatnych zastosowań.</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7944" y="2852504"/>
            <a:ext cx="5249352" cy="295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sdf\Desktop\prezentacje KW\foto\DSCF59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325750"/>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269" y="1485900"/>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r>
              <a:rPr lang="pl-PL" sz="2200" b="1" dirty="0">
                <a:latin typeface="Times New Roman" pitchFamily="18" charset="0"/>
                <a:cs typeface="Times New Roman" pitchFamily="18" charset="0"/>
              </a:rPr>
              <a:t>z pętlą wielofunkcyjną</a:t>
            </a: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7" name="Rectangle 3"/>
          <p:cNvSpPr>
            <a:spLocks noChangeArrowheads="1"/>
          </p:cNvSpPr>
          <p:nvPr/>
        </p:nvSpPr>
        <p:spPr bwMode="auto">
          <a:xfrm>
            <a:off x="-108520" y="2384254"/>
            <a:ext cx="316835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Ewakuacja osoby poszkodowane lub strażaka przy pomocy pętli (podobne do siodełka)  chociaż pętla odciąża częściowo ręce ratowników.</a:t>
            </a:r>
            <a:endParaRPr lang="pl-PL" sz="2200" dirty="0">
              <a:latin typeface="Times New Roman" pitchFamily="18" charset="0"/>
              <a:cs typeface="Times New Roman" pitchFamily="18" charset="0"/>
            </a:endParaRP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1027" name="Picture 3" descr="C:\Users\asdf\Desktop\prezentacje KW\foto\DSCF59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sdf\Desktop\prezentacje KW\foto\DSCF59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2314967"/>
            <a:ext cx="6422342" cy="36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63408"/>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503239" y="1358208"/>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r>
              <a:rPr lang="pl-PL" sz="2200" b="1" dirty="0">
                <a:latin typeface="Times New Roman" pitchFamily="18" charset="0"/>
                <a:cs typeface="Times New Roman" pitchFamily="18" charset="0"/>
              </a:rPr>
              <a:t>z pętlą wielofunkcyjną</a:t>
            </a: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7" name="Rectangle 3"/>
          <p:cNvSpPr>
            <a:spLocks noChangeArrowheads="1"/>
          </p:cNvSpPr>
          <p:nvPr/>
        </p:nvSpPr>
        <p:spPr bwMode="auto">
          <a:xfrm>
            <a:off x="4406139" y="2123972"/>
            <a:ext cx="4499992" cy="166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Ewakuacja osoby poszkodowanej </a:t>
            </a:r>
            <a:br>
              <a:rPr lang="pl-PL" sz="2200" dirty="0">
                <a:effectLst>
                  <a:outerShdw blurRad="38100" dist="38100" dir="2700000" algn="tl">
                    <a:srgbClr val="FFFFFF"/>
                  </a:outerShdw>
                </a:effectLst>
                <a:latin typeface="Times New Roman" pitchFamily="18" charset="0"/>
                <a:cs typeface="Times New Roman" pitchFamily="18" charset="0"/>
              </a:rPr>
            </a:br>
            <a:r>
              <a:rPr lang="pl-PL" sz="2200" dirty="0">
                <a:effectLst>
                  <a:outerShdw blurRad="38100" dist="38100" dir="2700000" algn="tl">
                    <a:srgbClr val="FFFFFF"/>
                  </a:outerShdw>
                </a:effectLst>
                <a:latin typeface="Times New Roman" pitchFamily="18" charset="0"/>
                <a:cs typeface="Times New Roman" pitchFamily="18" charset="0"/>
              </a:rPr>
              <a:t>z trudno dostępnych, ciasnych miejsc. </a:t>
            </a:r>
            <a:endParaRPr lang="pl-PL" sz="2200" dirty="0">
              <a:latin typeface="Times New Roman" pitchFamily="18" charset="0"/>
              <a:cs typeface="Times New Roman" pitchFamily="18" charset="0"/>
            </a:endParaRP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1027" name="Picture 3" descr="C:\Users\asdf\Desktop\prezentacje KW\foto\DSCF59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3982" y="1844824"/>
            <a:ext cx="4680000" cy="263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sdf\Desktop\prezentacje KW\foto\DSCF59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956" y="4158000"/>
            <a:ext cx="480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820022"/>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Sposoby i zasady 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503239" y="1358208"/>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endParaRPr lang="pl-PL" sz="2200" b="1" dirty="0">
              <a:latin typeface="Times New Roman" pitchFamily="18" charset="0"/>
              <a:cs typeface="Times New Roman" pitchFamily="18" charset="0"/>
            </a:endParaRP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7" name="Rectangle 3"/>
          <p:cNvSpPr>
            <a:spLocks noChangeArrowheads="1"/>
          </p:cNvSpPr>
          <p:nvPr/>
        </p:nvSpPr>
        <p:spPr bwMode="auto">
          <a:xfrm>
            <a:off x="467544" y="6349299"/>
            <a:ext cx="8280920" cy="50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Ewakuacja osoby poszkodowanej przy pomocy noszy </a:t>
            </a:r>
            <a:r>
              <a:rPr lang="pl-PL" sz="2200" dirty="0" err="1">
                <a:effectLst>
                  <a:outerShdw blurRad="38100" dist="38100" dir="2700000" algn="tl">
                    <a:srgbClr val="FFFFFF"/>
                  </a:outerShdw>
                </a:effectLst>
                <a:latin typeface="Times New Roman" pitchFamily="18" charset="0"/>
                <a:cs typeface="Times New Roman" pitchFamily="18" charset="0"/>
              </a:rPr>
              <a:t>płachtowych</a:t>
            </a:r>
            <a:r>
              <a:rPr lang="pl-PL" sz="2200" dirty="0">
                <a:effectLst>
                  <a:outerShdw blurRad="38100" dist="38100" dir="2700000" algn="tl">
                    <a:srgbClr val="FFFFFF"/>
                  </a:outerShdw>
                </a:effectLst>
                <a:latin typeface="Times New Roman" pitchFamily="18" charset="0"/>
                <a:cs typeface="Times New Roman" pitchFamily="18" charset="0"/>
              </a:rPr>
              <a:t> </a:t>
            </a:r>
            <a:br>
              <a:rPr lang="pl-PL" sz="2200" dirty="0">
                <a:effectLst>
                  <a:outerShdw blurRad="38100" dist="38100" dir="2700000" algn="tl">
                    <a:srgbClr val="FFFFFF"/>
                  </a:outerShdw>
                </a:effectLst>
                <a:latin typeface="Times New Roman" pitchFamily="18" charset="0"/>
                <a:cs typeface="Times New Roman" pitchFamily="18" charset="0"/>
              </a:rPr>
            </a:br>
            <a:endParaRPr lang="pl-PL" sz="2200" dirty="0">
              <a:latin typeface="Times New Roman" pitchFamily="18" charset="0"/>
              <a:cs typeface="Times New Roman" pitchFamily="18" charset="0"/>
            </a:endParaRPr>
          </a:p>
        </p:txBody>
      </p:sp>
      <p:pic>
        <p:nvPicPr>
          <p:cNvPr id="1027" name="Picture 3" descr="C:\Users\asdf\Desktop\prezentacje KW\foto\DSCF59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3699" y="1832766"/>
            <a:ext cx="7879942" cy="443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64518"/>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osób z dysfunkcjami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47</a:t>
            </a:fld>
            <a:endParaRPr lang="pl-PL" sz="1400">
              <a:solidFill>
                <a:schemeClr val="lt1"/>
              </a:solidFill>
              <a:latin typeface="Calibri"/>
              <a:ea typeface="Calibri"/>
              <a:cs typeface="Calibri"/>
              <a:sym typeface="Calibri"/>
            </a:endParaRPr>
          </a:p>
        </p:txBody>
      </p:sp>
      <p:sp>
        <p:nvSpPr>
          <p:cNvPr id="155" name="Shape 155"/>
          <p:cNvSpPr txBox="1">
            <a:spLocks noGrp="1"/>
          </p:cNvSpPr>
          <p:nvPr>
            <p:ph type="body" idx="2"/>
          </p:nvPr>
        </p:nvSpPr>
        <p:spPr>
          <a:xfrm>
            <a:off x="282438" y="1674701"/>
            <a:ext cx="8277090" cy="4561028"/>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400" dirty="0">
                <a:solidFill>
                  <a:schemeClr val="tx1"/>
                </a:solidFill>
                <a:latin typeface="Times New Roman" pitchFamily="18" charset="0"/>
                <a:ea typeface="Arial"/>
                <a:cs typeface="Times New Roman" pitchFamily="18" charset="0"/>
                <a:sym typeface="Arial"/>
              </a:rPr>
              <a:t>Podczas ewakuacji osób z dysfunkcjami należy, ustalić </a:t>
            </a:r>
            <a:br>
              <a:rPr lang="pl-PL" sz="2400" dirty="0">
                <a:solidFill>
                  <a:schemeClr val="tx1"/>
                </a:solidFill>
                <a:latin typeface="Times New Roman" pitchFamily="18" charset="0"/>
                <a:ea typeface="Arial"/>
                <a:cs typeface="Times New Roman" pitchFamily="18" charset="0"/>
                <a:sym typeface="Arial"/>
              </a:rPr>
            </a:br>
            <a:r>
              <a:rPr lang="pl-PL" sz="2400" dirty="0">
                <a:solidFill>
                  <a:schemeClr val="tx1"/>
                </a:solidFill>
                <a:latin typeface="Times New Roman" pitchFamily="18" charset="0"/>
                <a:ea typeface="Arial"/>
                <a:cs typeface="Times New Roman" pitchFamily="18" charset="0"/>
                <a:sym typeface="Arial"/>
              </a:rPr>
              <a:t>z jakiego typu dysfunkcja mamy do czynienia i próbować nawiązać kontakt przy pomocy prawidłowo funkcjonującego zmysłu. Kiedy mamy do czynienia z osoba niesłyszącą możemy napisać coś na kartce. Dobrze jest też zaczerpnąć opinii i sugestii osób które na co dzień zajmują się osobą którą mamy ewakuować. Prowadząc osobę z zaburzeniami wzroku musimy iść z przodu, trzymając osobę ewakuowaną za rękę i utrzymywać ciągły kontakt głosowy. </a:t>
            </a:r>
            <a:endParaRPr sz="2400" b="0" i="0" u="none" strike="noStrike" cap="none" dirty="0">
              <a:solidFill>
                <a:schemeClr val="tx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004604979"/>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osób z dysfunkcjami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48</a:t>
            </a:fld>
            <a:endParaRPr lang="pl-PL" sz="1400">
              <a:solidFill>
                <a:schemeClr val="lt1"/>
              </a:solidFill>
              <a:latin typeface="Calibri"/>
              <a:ea typeface="Calibri"/>
              <a:cs typeface="Calibri"/>
              <a:sym typeface="Calibri"/>
            </a:endParaRPr>
          </a:p>
        </p:txBody>
      </p:sp>
      <p:sp>
        <p:nvSpPr>
          <p:cNvPr id="155" name="Shape 155"/>
          <p:cNvSpPr txBox="1">
            <a:spLocks noGrp="1"/>
          </p:cNvSpPr>
          <p:nvPr>
            <p:ph type="body" idx="2"/>
          </p:nvPr>
        </p:nvSpPr>
        <p:spPr>
          <a:xfrm>
            <a:off x="282438" y="1820300"/>
            <a:ext cx="8394018" cy="4561028"/>
          </a:xfrm>
          <a:prstGeom prst="rect">
            <a:avLst/>
          </a:prstGeom>
          <a:noFill/>
          <a:ln>
            <a:noFill/>
          </a:ln>
        </p:spPr>
        <p:txBody>
          <a:bodyPr lIns="54850" tIns="91425" rIns="91425" bIns="45700" anchor="t" anchorCtr="0">
            <a:noAutofit/>
          </a:bodyPr>
          <a:lstStyle/>
          <a:p>
            <a:pPr indent="-324612">
              <a:buNone/>
            </a:pPr>
            <a:r>
              <a:rPr lang="pl-PL" sz="2200" dirty="0">
                <a:solidFill>
                  <a:schemeClr val="tx1"/>
                </a:solidFill>
                <a:latin typeface="Times New Roman" pitchFamily="18" charset="0"/>
                <a:ea typeface="Arial"/>
                <a:cs typeface="Times New Roman" pitchFamily="18" charset="0"/>
                <a:sym typeface="Arial"/>
              </a:rPr>
              <a:t>     </a:t>
            </a:r>
            <a:r>
              <a:rPr lang="pl-PL" sz="2400" dirty="0">
                <a:solidFill>
                  <a:schemeClr val="tx1"/>
                </a:solidFill>
                <a:latin typeface="Times New Roman" pitchFamily="18" charset="0"/>
                <a:ea typeface="Arial"/>
                <a:cs typeface="Times New Roman" pitchFamily="18" charset="0"/>
                <a:sym typeface="Arial"/>
              </a:rPr>
              <a:t>Przez kontakt głosowy możemy zastąpić zmysł wzroku, ratownik (przewodnik) osoby niewidomej podczas ewakuacji musi przekazywać komunikaty o pojawiających się przeszkodach np. masz przed sobą 3 stopnie. Natomiast jeśli mamy osobę z dysfunkcją mowy możemy też podać jej notes aby zapisywać pytania o odpowiedzi  i w ten sposób się porozumiewać.    </a:t>
            </a:r>
            <a:endParaRPr sz="2400" b="0" i="0" u="none" strike="noStrike" cap="none" dirty="0">
              <a:solidFill>
                <a:schemeClr val="tx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729667370"/>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osób z dysfunkcjami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49</a:t>
            </a:fld>
            <a:endParaRPr lang="pl-PL" sz="1400">
              <a:solidFill>
                <a:schemeClr val="lt1"/>
              </a:solidFill>
              <a:latin typeface="Calibri"/>
              <a:ea typeface="Calibri"/>
              <a:cs typeface="Calibri"/>
              <a:sym typeface="Calibri"/>
            </a:endParaRPr>
          </a:p>
        </p:txBody>
      </p:sp>
      <p:sp>
        <p:nvSpPr>
          <p:cNvPr id="155" name="Shape 155"/>
          <p:cNvSpPr txBox="1">
            <a:spLocks noGrp="1"/>
          </p:cNvSpPr>
          <p:nvPr>
            <p:ph type="body" idx="2"/>
          </p:nvPr>
        </p:nvSpPr>
        <p:spPr>
          <a:xfrm>
            <a:off x="434948" y="1696734"/>
            <a:ext cx="8124579" cy="4561028"/>
          </a:xfrm>
          <a:prstGeom prst="rect">
            <a:avLst/>
          </a:prstGeom>
          <a:noFill/>
          <a:ln>
            <a:noFill/>
          </a:ln>
        </p:spPr>
        <p:txBody>
          <a:bodyPr lIns="54850" tIns="91425" rIns="91425" bIns="45700" anchor="t" anchorCtr="0">
            <a:noAutofit/>
          </a:bodyPr>
          <a:lstStyle/>
          <a:p>
            <a:pPr indent="-324612" algn="just">
              <a:buNone/>
            </a:pPr>
            <a:r>
              <a:rPr lang="pl-PL" sz="2200" dirty="0">
                <a:solidFill>
                  <a:schemeClr val="tx1"/>
                </a:solidFill>
                <a:latin typeface="Times New Roman" pitchFamily="18" charset="0"/>
                <a:ea typeface="Arial"/>
                <a:cs typeface="Times New Roman" pitchFamily="18" charset="0"/>
                <a:sym typeface="Arial"/>
              </a:rPr>
              <a:t>     </a:t>
            </a:r>
            <a:r>
              <a:rPr lang="pl-PL" sz="2400" dirty="0">
                <a:solidFill>
                  <a:schemeClr val="tx1"/>
                </a:solidFill>
                <a:latin typeface="Times New Roman" pitchFamily="18" charset="0"/>
                <a:ea typeface="Arial"/>
                <a:cs typeface="Times New Roman" pitchFamily="18" charset="0"/>
                <a:sym typeface="Arial"/>
              </a:rPr>
              <a:t>Ewakuacja osób z  zaburzeniami psychicznymi jest szczególnie trudna należy skontaktować się z opiekunem tej osoby i zasięgnąć porady w jaki sposób należy ja ewakuować. Technikę ewakuacji należy dobrać stosownie do stopnia dysfunkcji osoby poszkodowanej. Należy zachować szczególną ostrożność podczas ewakuacji osoby z dysfunkcją psychiczną i umysłową ponieważ zagrożenie np. pożar może podziałać na nie w ten sposób że będzie agresywna w stosunku do ratownika.</a:t>
            </a:r>
            <a:endParaRPr sz="2400" b="0" i="0" u="none" strike="noStrike" cap="none" dirty="0">
              <a:solidFill>
                <a:schemeClr val="tx1"/>
              </a:solidFill>
              <a:latin typeface="Arial"/>
              <a:ea typeface="Arial"/>
              <a:cs typeface="Arial"/>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498412224"/>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Przesłanki potrzebne do podjęcia </a:t>
            </a:r>
            <a:br>
              <a:rPr lang="pl-PL" sz="2800" b="1" i="0" u="none" strike="noStrike" cap="none" dirty="0">
                <a:solidFill>
                  <a:srgbClr val="FFC700"/>
                </a:solidFill>
                <a:latin typeface="Calibri"/>
                <a:ea typeface="Calibri"/>
                <a:cs typeface="Calibri"/>
                <a:sym typeface="Calibri"/>
              </a:rPr>
            </a:br>
            <a:r>
              <a:rPr lang="pl-PL" sz="2800" b="1" i="0" u="none" strike="noStrike" cap="none" dirty="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5" name="Rectangle 5"/>
          <p:cNvSpPr>
            <a:spLocks noGrp="1" noChangeArrowheads="1"/>
          </p:cNvSpPr>
          <p:nvPr>
            <p:ph type="body" idx="1"/>
          </p:nvPr>
        </p:nvSpPr>
        <p:spPr>
          <a:xfrm>
            <a:off x="278273" y="1700808"/>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6" name="Rectangle 7"/>
          <p:cNvSpPr>
            <a:spLocks noChangeArrowheads="1"/>
          </p:cNvSpPr>
          <p:nvPr/>
        </p:nvSpPr>
        <p:spPr bwMode="auto">
          <a:xfrm>
            <a:off x="395536" y="2509883"/>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 napięcia psychicznego:</a:t>
            </a:r>
          </a:p>
        </p:txBody>
      </p:sp>
      <p:sp>
        <p:nvSpPr>
          <p:cNvPr id="4" name="Prostokąt 3"/>
          <p:cNvSpPr/>
          <p:nvPr/>
        </p:nvSpPr>
        <p:spPr>
          <a:xfrm>
            <a:off x="395536" y="3500636"/>
            <a:ext cx="8496944" cy="2597634"/>
          </a:xfrm>
          <a:prstGeom prst="rect">
            <a:avLst/>
          </a:prstGeom>
        </p:spPr>
        <p:txBody>
          <a:bodyPr wrap="square">
            <a:spAutoFit/>
          </a:bodyPr>
          <a:lstStyle/>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ukazać szansę ratowania, pobudzić wiarę w skuteczność działań poprzez informowanie o już podjętych czynnościach w celu udzielenia im pomocy </a:t>
            </a:r>
          </a:p>
          <a:p>
            <a:pPr marL="742950" lvl="1" indent="-285750">
              <a:spcBef>
                <a:spcPct val="20000"/>
              </a:spcBef>
            </a:pPr>
            <a:endParaRPr lang="pl-PL" sz="2200" dirty="0">
              <a:effectLst>
                <a:outerShdw blurRad="38100" dist="38100" dir="2700000" algn="tl">
                  <a:srgbClr val="FFFFFF"/>
                </a:outerShdw>
              </a:effectLst>
              <a:latin typeface="Times New Roman" pitchFamily="18" charset="0"/>
              <a:cs typeface="Times New Roman" pitchFamily="18" charset="0"/>
            </a:endParaRP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nakazać należy wykonanie nawet prostych czynności pozwalających na odwrócenie uwagi od zdarzeń i zjawisk będących przyczyną strachu</a:t>
            </a:r>
          </a:p>
        </p:txBody>
      </p:sp>
    </p:spTree>
    <p:extLst>
      <p:ext uri="{BB962C8B-B14F-4D97-AF65-F5344CB8AC3E}">
        <p14:creationId xmlns:p14="http://schemas.microsoft.com/office/powerpoint/2010/main" val="3628143380"/>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osób z dysfunkcjami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50</a:t>
            </a:fld>
            <a:endParaRPr lang="pl-PL" sz="1400">
              <a:solidFill>
                <a:schemeClr val="lt1"/>
              </a:solidFill>
              <a:latin typeface="Calibri"/>
              <a:ea typeface="Calibri"/>
              <a:cs typeface="Calibri"/>
              <a:sym typeface="Calibri"/>
            </a:endParaRPr>
          </a:p>
        </p:txBody>
      </p:sp>
      <p:sp>
        <p:nvSpPr>
          <p:cNvPr id="157" name="Shape 157"/>
          <p:cNvSpPr txBox="1">
            <a:spLocks noGrp="1"/>
          </p:cNvSpPr>
          <p:nvPr>
            <p:ph type="body" idx="2"/>
          </p:nvPr>
        </p:nvSpPr>
        <p:spPr>
          <a:xfrm>
            <a:off x="596900" y="1844824"/>
            <a:ext cx="8079556" cy="4567089"/>
          </a:xfrm>
          <a:prstGeom prst="rect">
            <a:avLst/>
          </a:prstGeom>
          <a:noFill/>
          <a:ln>
            <a:noFill/>
          </a:ln>
        </p:spPr>
        <p:txBody>
          <a:bodyPr lIns="54850" tIns="91425" rIns="91425" bIns="45700" anchor="t" anchorCtr="0">
            <a:noAutofit/>
          </a:bodyPr>
          <a:lstStyle/>
          <a:p>
            <a:pPr lvl="0" indent="-324612" algn="just">
              <a:buNone/>
            </a:pPr>
            <a:r>
              <a:rPr lang="pl-PL" sz="2200" dirty="0">
                <a:solidFill>
                  <a:schemeClr val="tx1"/>
                </a:solidFill>
                <a:latin typeface="Times New Roman" pitchFamily="18" charset="0"/>
                <a:ea typeface="Arial"/>
                <a:cs typeface="Times New Roman" pitchFamily="18" charset="0"/>
                <a:sym typeface="Arial"/>
              </a:rPr>
              <a:t>     Ewakuacja osób niesprawnych ruchowo ma zastosowanie w szpitalach oraz u osób z dysfunkcjami ruchowymi. Ewentualna ewakuacje należy konsultować z lekarzem prowadzącym pacjenta.  Często potrzebna będzie ewakuacja na szpitalnym łóżku lub ze specjalistyczną aparaturą medyczną. Przy tego typu ewakuacji potrzebna będzie większa liczba ratowników. Trudności również mogą pojawić się w przypadku ewakuacji np. łóżka szpitalnego na niższą kondygnację. Gdy w szpitalu występują strefy pożarowe pacjenta można ewakuować do sąsiedniej strefy pożarowej.</a:t>
            </a: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Arial"/>
              <a:ea typeface="Arial"/>
              <a:cs typeface="Arial"/>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948560339"/>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osób z dysfunkcjami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Shape 157"/>
          <p:cNvSpPr txBox="1">
            <a:spLocks noGrp="1"/>
          </p:cNvSpPr>
          <p:nvPr>
            <p:ph type="body" idx="2"/>
          </p:nvPr>
        </p:nvSpPr>
        <p:spPr>
          <a:xfrm>
            <a:off x="299086" y="1700808"/>
            <a:ext cx="8305361" cy="4567089"/>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a:t>
            </a:r>
            <a:r>
              <a:rPr lang="pl-PL" sz="2400" b="0" i="0" u="none" strike="noStrike" cap="none" dirty="0">
                <a:solidFill>
                  <a:schemeClr val="dk1"/>
                </a:solidFill>
                <a:latin typeface="Times New Roman" pitchFamily="18" charset="0"/>
                <a:ea typeface="Arial"/>
                <a:cs typeface="Times New Roman" pitchFamily="18" charset="0"/>
                <a:sym typeface="Arial"/>
              </a:rPr>
              <a:t>Po ewakuacji należy zgrupować osoby ewakuowane  w jednym miejscu. W przypadku niekorzystnych warunków atmosferycznych należy zapewnić ciepłe miejsce do zgrupowania osób ewakuowanych. Można zadysponować autobus lub namiot ewakuacyjny. Dla zapewniania wsparcia psychicznego nale</a:t>
            </a:r>
            <a:r>
              <a:rPr lang="pl-PL" sz="2400" dirty="0">
                <a:latin typeface="Times New Roman" pitchFamily="18" charset="0"/>
                <a:ea typeface="Arial"/>
                <a:cs typeface="Times New Roman" pitchFamily="18" charset="0"/>
                <a:sym typeface="Arial"/>
              </a:rPr>
              <a:t>ży rozmawiać z osobami ewakuowanymi lub udzielić pomocy przez psychologa.</a:t>
            </a:r>
            <a:r>
              <a:rPr lang="pl-PL" sz="2400" b="0" i="0" u="none" strike="noStrike" cap="none" dirty="0">
                <a:solidFill>
                  <a:schemeClr val="dk1"/>
                </a:solidFill>
                <a:latin typeface="Times New Roman" pitchFamily="18" charset="0"/>
                <a:ea typeface="Arial"/>
                <a:cs typeface="Times New Roman" pitchFamily="18" charset="0"/>
                <a:sym typeface="Arial"/>
              </a:rPr>
              <a:t> </a:t>
            </a:r>
            <a:endParaRPr sz="2400" b="0" i="0" u="none" strike="noStrike" cap="none" dirty="0">
              <a:solidFill>
                <a:schemeClr val="dk1"/>
              </a:solidFill>
              <a:latin typeface="Times New Roman" pitchFamily="18" charset="0"/>
              <a:ea typeface="Arial"/>
              <a:cs typeface="Times New Roman" pitchFamily="18" charset="0"/>
              <a:sym typeface="Arial"/>
            </a:endParaRPr>
          </a:p>
        </p:txBody>
      </p:sp>
    </p:spTree>
    <p:extLst>
      <p:ext uri="{BB962C8B-B14F-4D97-AF65-F5344CB8AC3E}">
        <p14:creationId xmlns:p14="http://schemas.microsoft.com/office/powerpoint/2010/main" val="1611867610"/>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459025" y="1592263"/>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1" name="Rectangle 3"/>
          <p:cNvSpPr>
            <a:spLocks noChangeArrowheads="1"/>
          </p:cNvSpPr>
          <p:nvPr/>
        </p:nvSpPr>
        <p:spPr bwMode="auto">
          <a:xfrm>
            <a:off x="459025" y="2348880"/>
            <a:ext cx="8507412"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zwierząt musi być rozpoczęta już w chwili, gdy istnieje przypuszczalne niebezpieczeństwo zadymienia obiektu.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Akcję ratowniczą powinny podjąć w miarę możliwości te osoby, które normalnie opiekują się zwierzętami.</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Do akcji wyznacza się strażaków potrafiących obchodzić się ze zwierzętami.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Ważne jest rozpoznanie sposobu lokowania zwierząt i ich wiązania. </a:t>
            </a:r>
          </a:p>
        </p:txBody>
      </p:sp>
    </p:spTree>
    <p:extLst>
      <p:ext uri="{BB962C8B-B14F-4D97-AF65-F5344CB8AC3E}">
        <p14:creationId xmlns:p14="http://schemas.microsoft.com/office/powerpoint/2010/main" val="2417336741"/>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Rectangle 2"/>
          <p:cNvSpPr>
            <a:spLocks noGrp="1" noChangeArrowheads="1"/>
          </p:cNvSpPr>
          <p:nvPr>
            <p:ph type="body" idx="1"/>
          </p:nvPr>
        </p:nvSpPr>
        <p:spPr>
          <a:xfrm>
            <a:off x="440591" y="1700808"/>
            <a:ext cx="8507412"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Ewakuacja zwierząt – wskazówki:</a:t>
            </a:r>
          </a:p>
        </p:txBody>
      </p:sp>
      <p:sp>
        <p:nvSpPr>
          <p:cNvPr id="9" name="Rectangle 3"/>
          <p:cNvSpPr>
            <a:spLocks noChangeArrowheads="1"/>
          </p:cNvSpPr>
          <p:nvPr/>
        </p:nvSpPr>
        <p:spPr bwMode="auto">
          <a:xfrm>
            <a:off x="440591" y="2204864"/>
            <a:ext cx="8507412"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W przypadku wiązania grupowego zwalniamy łańcuchy i natychmiast wypędzamy zwierzęta z pomieszczeń.</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Jeżeli w stadzie wykształtował się porządek pierwszeństwa, powinien on być uwzględniony podczas ewakuacji.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Do zwierząt podchodzimy ostrożnie i spokojnie, łagodnie przemawiając. </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Zdenerwowanie ratownika udziela się zwierzęciu. </a:t>
            </a:r>
          </a:p>
        </p:txBody>
      </p:sp>
    </p:spTree>
    <p:extLst>
      <p:ext uri="{BB962C8B-B14F-4D97-AF65-F5344CB8AC3E}">
        <p14:creationId xmlns:p14="http://schemas.microsoft.com/office/powerpoint/2010/main" val="4045926742"/>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68313" y="1592417"/>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6" name="Rectangle 3"/>
          <p:cNvSpPr>
            <a:spLocks noChangeArrowheads="1"/>
          </p:cNvSpPr>
          <p:nvPr/>
        </p:nvSpPr>
        <p:spPr bwMode="auto">
          <a:xfrm>
            <a:off x="468313" y="2240117"/>
            <a:ext cx="8507412"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Zwierzęta wyprowadzone ze strefy zagrożonej muszą być przeprowadzone w miejsca bezpieczne, z których nie będą mogły wydostać się.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Zwierzęta mogą próbować powrócić do swych stałych miejsc przebywania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W razie potrzeby zabezpieczyć należy zwierzętom pomoc weterynaryjną.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Ratując konie i inne duże zwierzęta należy zwracać uwagę by nie podchodzić nagle od tyłu.</a:t>
            </a:r>
            <a:r>
              <a:rPr lang="pl-PL" sz="2200" dirty="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2317477352"/>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432598" y="1492045"/>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1" name="Rectangle 3"/>
          <p:cNvSpPr>
            <a:spLocks noChangeArrowheads="1"/>
          </p:cNvSpPr>
          <p:nvPr/>
        </p:nvSpPr>
        <p:spPr bwMode="auto">
          <a:xfrm>
            <a:off x="433669" y="2173956"/>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Sztuki silne powinno wyprowadzać dwóch ratowników. </a:t>
            </a:r>
          </a:p>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Koniom przywykłym do ciężkiej pracy można założyć uprząż i spokojnie wyprowadzić. </a:t>
            </a:r>
          </a:p>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Jeżeli zwierzę musi przechodzić w pobliżu miejsca pożaru, na jego głowę narzuca się worki lub inne płachty zakrywające oczy. Do nozdrzy można przytknąć trochę obornika by wyeliminować zapach dymu.</a:t>
            </a:r>
          </a:p>
        </p:txBody>
      </p:sp>
    </p:spTree>
    <p:extLst>
      <p:ext uri="{BB962C8B-B14F-4D97-AF65-F5344CB8AC3E}">
        <p14:creationId xmlns:p14="http://schemas.microsoft.com/office/powerpoint/2010/main" val="1984109912"/>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57199" y="1556792"/>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6" name="Rectangle 3"/>
          <p:cNvSpPr>
            <a:spLocks noChangeArrowheads="1"/>
          </p:cNvSpPr>
          <p:nvPr/>
        </p:nvSpPr>
        <p:spPr bwMode="auto">
          <a:xfrm>
            <a:off x="457199" y="2421979"/>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Ratowanie buhajów powinna podjąć własna obsługa, gdyż przy zbliżaniu się osób obcych zajmą one postawę obronną.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Sztuki rozpłodowe można wyprowadzić mocując drąg do kółka nosowego.</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Przeprowadzamy zwierzęta szybko, ale bez nadmiernego pośpiechu.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Cielęta wynosi się oddzielnie.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Ratowanie świń powinno być także prowadzone przez ich własną obsługę, z ewentualną pomocą innych osób. </a:t>
            </a:r>
          </a:p>
        </p:txBody>
      </p:sp>
    </p:spTree>
    <p:extLst>
      <p:ext uri="{BB962C8B-B14F-4D97-AF65-F5344CB8AC3E}">
        <p14:creationId xmlns:p14="http://schemas.microsoft.com/office/powerpoint/2010/main" val="3566152615"/>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00643" y="1556792"/>
            <a:ext cx="8507413" cy="647700"/>
          </a:xfrm>
        </p:spPr>
        <p:txBody>
          <a:bodyPr/>
          <a:lstStyle/>
          <a:p>
            <a:pPr algn="ctr">
              <a:buFont typeface="Wingdings" pitchFamily="2" charset="2"/>
              <a:buNone/>
            </a:pPr>
            <a:r>
              <a:rPr lang="pl-PL" sz="2200" b="1">
                <a:latin typeface="Times New Roman" pitchFamily="18" charset="0"/>
                <a:cs typeface="Times New Roman" pitchFamily="18" charset="0"/>
              </a:rPr>
              <a:t>Ewakuacja zwierząt – wskazówki:</a:t>
            </a:r>
          </a:p>
        </p:txBody>
      </p:sp>
      <p:sp>
        <p:nvSpPr>
          <p:cNvPr id="6" name="Rectangle 3"/>
          <p:cNvSpPr>
            <a:spLocks noChangeArrowheads="1"/>
          </p:cNvSpPr>
          <p:nvPr/>
        </p:nvSpPr>
        <p:spPr bwMode="auto">
          <a:xfrm>
            <a:off x="400643" y="2421979"/>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Ewakuacja owiec i baranów - zaleca się wyprowadzenie w pierwszej kolejności barana-przewodnika (zawiązując mu ślepia), inne zwierzęta powinny wyjść za nim spokojnie. Sztuki małe należy przenosić. </a:t>
            </a:r>
          </a:p>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W przypadku kontaktu z psem nastawionym do nas nieprzyjaźnie nie wolno: okazywać strachu, wykonywać gwałtownych ruchów i odchodzić odwracając się tyłem, a tym bardziej uciekać.</a:t>
            </a:r>
          </a:p>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Należy stanowczym głosem spróbować osadzić psa na miejscu podając komendę </a:t>
            </a:r>
            <a:r>
              <a:rPr lang="pl-PL" sz="2200" i="1">
                <a:latin typeface="Times New Roman" pitchFamily="18" charset="0"/>
                <a:cs typeface="Times New Roman" pitchFamily="18" charset="0"/>
              </a:rPr>
              <a:t>siad</a:t>
            </a:r>
            <a:r>
              <a:rPr lang="pl-PL" sz="2200">
                <a:latin typeface="Times New Roman" pitchFamily="18" charset="0"/>
                <a:cs typeface="Times New Roman" pitchFamily="18" charset="0"/>
              </a:rPr>
              <a:t>, </a:t>
            </a:r>
            <a:r>
              <a:rPr lang="pl-PL" sz="2200" i="1">
                <a:latin typeface="Times New Roman" pitchFamily="18" charset="0"/>
                <a:cs typeface="Times New Roman" pitchFamily="18" charset="0"/>
              </a:rPr>
              <a:t>do budy</a:t>
            </a:r>
            <a:r>
              <a:rPr lang="pl-PL" sz="2200">
                <a:latin typeface="Times New Roman" pitchFamily="18" charset="0"/>
                <a:cs typeface="Times New Roman" pitchFamily="18" charset="0"/>
              </a:rPr>
              <a:t>, </a:t>
            </a:r>
            <a:r>
              <a:rPr lang="pl-PL" sz="2200" i="1">
                <a:latin typeface="Times New Roman" pitchFamily="18" charset="0"/>
                <a:cs typeface="Times New Roman" pitchFamily="18" charset="0"/>
              </a:rPr>
              <a:t>stój</a:t>
            </a:r>
            <a:r>
              <a:rPr lang="pl-PL" sz="2200">
                <a:latin typeface="Times New Roman" pitchFamily="18" charset="0"/>
                <a:cs typeface="Times New Roman" pitchFamily="18" charset="0"/>
              </a:rPr>
              <a:t> lub uspokoić go </a:t>
            </a:r>
            <a:r>
              <a:rPr lang="pl-PL" sz="2200" i="1">
                <a:latin typeface="Times New Roman" pitchFamily="18" charset="0"/>
                <a:cs typeface="Times New Roman" pitchFamily="18" charset="0"/>
              </a:rPr>
              <a:t>dobry pies</a:t>
            </a:r>
            <a:r>
              <a:rPr lang="pl-PL" sz="2200">
                <a:latin typeface="Times New Roman" pitchFamily="18" charset="0"/>
                <a:cs typeface="Times New Roman" pitchFamily="18" charset="0"/>
              </a:rPr>
              <a:t>.</a:t>
            </a:r>
            <a:r>
              <a:rPr lang="pl-PL" sz="220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3160979403"/>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41586" y="1484784"/>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6" name="Rectangle 3"/>
          <p:cNvSpPr>
            <a:spLocks noChangeArrowheads="1"/>
          </p:cNvSpPr>
          <p:nvPr/>
        </p:nvSpPr>
        <p:spPr bwMode="auto">
          <a:xfrm>
            <a:off x="441586" y="2349971"/>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Starać się unikać kontaktu wzrokowego.</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W razie ataku bronić się kijem, osłaniać twarz i gardło. Skuteczne może być uderzenie w czuły punkt jakim jest nos.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Drób przenosi się w workach lub koszach.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Pszczoły ratuje się wraz z ulami, zatykając otwór ula wynosząc go do ciemnego pomieszczenia, po czym ul otwieramy.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Gdy pszczoły są niespokojne zapędza je się do ula wykorzystując rozproszone prądy wody. </a:t>
            </a:r>
          </a:p>
        </p:txBody>
      </p:sp>
    </p:spTree>
    <p:extLst>
      <p:ext uri="{BB962C8B-B14F-4D97-AF65-F5344CB8AC3E}">
        <p14:creationId xmlns:p14="http://schemas.microsoft.com/office/powerpoint/2010/main" val="251944202"/>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447102" y="1556792"/>
            <a:ext cx="8507413" cy="647700"/>
          </a:xfrm>
        </p:spPr>
        <p:txBody>
          <a:bodyPr/>
          <a:lstStyle/>
          <a:p>
            <a:pPr algn="ctr">
              <a:buFont typeface="Wingdings" pitchFamily="2" charset="2"/>
              <a:buNone/>
            </a:pPr>
            <a:r>
              <a:rPr lang="pl-PL" sz="2800" b="1">
                <a:effectLst/>
                <a:latin typeface="Times New Roman" pitchFamily="18" charset="0"/>
                <a:cs typeface="Times New Roman" pitchFamily="18" charset="0"/>
              </a:rPr>
              <a:t>Kiedy podejmujemy ewakuację? </a:t>
            </a:r>
          </a:p>
        </p:txBody>
      </p:sp>
      <p:sp>
        <p:nvSpPr>
          <p:cNvPr id="11" name="Rectangle 3"/>
          <p:cNvSpPr>
            <a:spLocks noChangeArrowheads="1"/>
          </p:cNvSpPr>
          <p:nvPr/>
        </p:nvSpPr>
        <p:spPr bwMode="auto">
          <a:xfrm>
            <a:off x="313752" y="2420392"/>
            <a:ext cx="83280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None/>
            </a:pPr>
            <a:r>
              <a:rPr lang="pl-PL" sz="2400">
                <a:latin typeface="Times New Roman" pitchFamily="18" charset="0"/>
                <a:cs typeface="Times New Roman" pitchFamily="18" charset="0"/>
              </a:rPr>
              <a:t>Ewakuację podejmuje się gdy:</a:t>
            </a:r>
          </a:p>
          <a:p>
            <a:pPr marL="609600" indent="-609600">
              <a:spcBef>
                <a:spcPct val="20000"/>
              </a:spcBef>
              <a:buClr>
                <a:schemeClr val="tx1"/>
              </a:buClr>
              <a:buSzPct val="90000"/>
              <a:buFont typeface="Arial" charset="0"/>
              <a:buNone/>
            </a:pPr>
            <a:endParaRPr lang="pl-PL" sz="2400">
              <a:latin typeface="Times New Roman" pitchFamily="18" charset="0"/>
              <a:cs typeface="Times New Roman" pitchFamily="18" charset="0"/>
            </a:endParaRPr>
          </a:p>
          <a:p>
            <a:pPr marL="609600" indent="-609600">
              <a:spcBef>
                <a:spcPct val="20000"/>
              </a:spcBef>
              <a:buClr>
                <a:schemeClr val="tx1"/>
              </a:buClr>
              <a:buSzPct val="90000"/>
              <a:buFont typeface="Arial" charset="0"/>
              <a:buBlip>
                <a:blip r:embed="rId4"/>
              </a:buBlip>
            </a:pPr>
            <a:r>
              <a:rPr lang="pl-PL" sz="2400">
                <a:latin typeface="Times New Roman" pitchFamily="18" charset="0"/>
                <a:cs typeface="Times New Roman" pitchFamily="18" charset="0"/>
              </a:rPr>
              <a:t>istnieje obawa zniszczenia mienia o znacznej wartości, a siły i środki straży pożarnych są niewystarczające do skutecznego zlokalizowania pożaru</a:t>
            </a:r>
          </a:p>
          <a:p>
            <a:pPr marL="609600" indent="-609600">
              <a:spcBef>
                <a:spcPct val="20000"/>
              </a:spcBef>
              <a:buClr>
                <a:schemeClr val="tx1"/>
              </a:buClr>
              <a:buSzPct val="90000"/>
              <a:buFont typeface="Arial" charset="0"/>
              <a:buBlip>
                <a:blip r:embed="rId4"/>
              </a:buBlip>
            </a:pPr>
            <a:r>
              <a:rPr lang="pl-PL" sz="2400">
                <a:latin typeface="Times New Roman" pitchFamily="18" charset="0"/>
                <a:cs typeface="Times New Roman" pitchFamily="18" charset="0"/>
              </a:rPr>
              <a:t>występuje bezpośrednie zagrożenie mienia, którego nie można obronić</a:t>
            </a:r>
          </a:p>
          <a:p>
            <a:pPr marL="609600" indent="-609600">
              <a:spcBef>
                <a:spcPct val="20000"/>
              </a:spcBef>
              <a:buClr>
                <a:schemeClr val="tx1"/>
              </a:buClr>
              <a:buSzPct val="90000"/>
              <a:buFont typeface="Arial" charset="0"/>
              <a:buBlip>
                <a:blip r:embed="rId4"/>
              </a:buBlip>
            </a:pPr>
            <a:r>
              <a:rPr lang="pl-PL" sz="2400">
                <a:latin typeface="Times New Roman" pitchFamily="18" charset="0"/>
                <a:cs typeface="Times New Roman" pitchFamily="18" charset="0"/>
              </a:rPr>
              <a:t>ruchomości utrudniają dostęp do ogniska pożaru lub wyraźnie przeszkadzają w prowadzeniu działań bojowych</a:t>
            </a:r>
          </a:p>
        </p:txBody>
      </p:sp>
    </p:spTree>
    <p:extLst>
      <p:ext uri="{BB962C8B-B14F-4D97-AF65-F5344CB8AC3E}">
        <p14:creationId xmlns:p14="http://schemas.microsoft.com/office/powerpoint/2010/main" val="3093293773"/>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5" name="Rectangle 5"/>
          <p:cNvSpPr>
            <a:spLocks noGrp="1" noChangeArrowheads="1"/>
          </p:cNvSpPr>
          <p:nvPr>
            <p:ph type="body" idx="1"/>
          </p:nvPr>
        </p:nvSpPr>
        <p:spPr>
          <a:xfrm>
            <a:off x="278273" y="1700808"/>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6" name="Rectangle 7"/>
          <p:cNvSpPr>
            <a:spLocks noChangeArrowheads="1"/>
          </p:cNvSpPr>
          <p:nvPr/>
        </p:nvSpPr>
        <p:spPr bwMode="auto">
          <a:xfrm>
            <a:off x="395536" y="2509883"/>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 napięcia psychicznego:</a:t>
            </a:r>
          </a:p>
        </p:txBody>
      </p:sp>
      <p:sp>
        <p:nvSpPr>
          <p:cNvPr id="4" name="Prostokąt 3"/>
          <p:cNvSpPr/>
          <p:nvPr/>
        </p:nvSpPr>
        <p:spPr>
          <a:xfrm>
            <a:off x="395536" y="3500636"/>
            <a:ext cx="8496944" cy="2597634"/>
          </a:xfrm>
          <a:prstGeom prst="rect">
            <a:avLst/>
          </a:prstGeom>
        </p:spPr>
        <p:txBody>
          <a:bodyPr wrap="square">
            <a:spAutoFit/>
          </a:bodyPr>
          <a:lstStyle/>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ukazać szansę ratowania, pobudzić wiarę w skuteczność działań poprzez informowanie o już podjętych czynnościach w celu udzielenia im pomocy </a:t>
            </a:r>
          </a:p>
          <a:p>
            <a:pPr marL="742950" lvl="1" indent="-285750">
              <a:spcBef>
                <a:spcPct val="20000"/>
              </a:spcBef>
            </a:pPr>
            <a:endParaRPr lang="pl-PL" sz="2200" dirty="0">
              <a:effectLst>
                <a:outerShdw blurRad="38100" dist="38100" dir="2700000" algn="tl">
                  <a:srgbClr val="FFFFFF"/>
                </a:outerShdw>
              </a:effectLst>
              <a:latin typeface="Times New Roman" pitchFamily="18" charset="0"/>
              <a:cs typeface="Times New Roman" pitchFamily="18" charset="0"/>
            </a:endParaRP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nakazać należy wykonanie nawet prostych czynności pozwalających na odwrócenie uwagi od zdarzeń i zjawisk będących przyczyną strachu</a:t>
            </a:r>
          </a:p>
        </p:txBody>
      </p:sp>
      <p:sp>
        <p:nvSpPr>
          <p:cNvPr id="9"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a:t>Przesłanki potrzebne do podjęcia </a:t>
            </a:r>
            <a:br>
              <a:rPr lang="pl-PL" sz="2800" dirty="0"/>
            </a:br>
            <a:r>
              <a:rPr lang="pl-PL" sz="2800" dirty="0"/>
              <a:t>i prowadzenia ewakuacji</a:t>
            </a:r>
          </a:p>
        </p:txBody>
      </p:sp>
    </p:spTree>
    <p:extLst>
      <p:ext uri="{BB962C8B-B14F-4D97-AF65-F5344CB8AC3E}">
        <p14:creationId xmlns:p14="http://schemas.microsoft.com/office/powerpoint/2010/main" val="14180388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37223" y="1772816"/>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Kiedy podejmujemy ewakuację? </a:t>
            </a:r>
          </a:p>
        </p:txBody>
      </p:sp>
      <p:sp>
        <p:nvSpPr>
          <p:cNvPr id="6" name="Rectangle 3"/>
          <p:cNvSpPr>
            <a:spLocks noChangeArrowheads="1"/>
          </p:cNvSpPr>
          <p:nvPr/>
        </p:nvSpPr>
        <p:spPr bwMode="auto">
          <a:xfrm>
            <a:off x="303873" y="2707853"/>
            <a:ext cx="83280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Arial" charset="0"/>
              <a:buNone/>
            </a:pPr>
            <a:r>
              <a:rPr lang="pl-PL" sz="2200" dirty="0">
                <a:latin typeface="Times New Roman" pitchFamily="18" charset="0"/>
                <a:cs typeface="Times New Roman" pitchFamily="18" charset="0"/>
              </a:rPr>
              <a:t>Ewakuację podejmuje się gdy:</a:t>
            </a:r>
          </a:p>
          <a:p>
            <a:pPr marL="609600" indent="-609600">
              <a:spcBef>
                <a:spcPct val="20000"/>
              </a:spcBef>
              <a:buClr>
                <a:schemeClr val="hlink"/>
              </a:buClr>
              <a:buSzPct val="90000"/>
              <a:buFont typeface="Arial" charset="0"/>
              <a:buNone/>
            </a:pPr>
            <a:endParaRPr lang="pl-PL" sz="2200" dirty="0">
              <a:latin typeface="Times New Roman" pitchFamily="18" charset="0"/>
              <a:cs typeface="Times New Roman" pitchFamily="18" charset="0"/>
            </a:endParaRPr>
          </a:p>
          <a:p>
            <a:pPr marL="609600" indent="-609600">
              <a:spcBef>
                <a:spcPct val="20000"/>
              </a:spcBef>
              <a:buClr>
                <a:schemeClr val="hlink"/>
              </a:buClr>
              <a:buSzPct val="90000"/>
              <a:buFont typeface="Arial" charset="0"/>
              <a:buBlip>
                <a:blip r:embed="rId4"/>
              </a:buBlip>
            </a:pPr>
            <a:r>
              <a:rPr lang="pl-PL" sz="2200" dirty="0">
                <a:latin typeface="Times New Roman" pitchFamily="18" charset="0"/>
                <a:cs typeface="Times New Roman" pitchFamily="18" charset="0"/>
              </a:rPr>
              <a:t>ruchomości stwarzają groźbę rozszerzenia się pożaru</a:t>
            </a:r>
          </a:p>
          <a:p>
            <a:pPr marL="609600" indent="-609600">
              <a:spcBef>
                <a:spcPct val="20000"/>
              </a:spcBef>
              <a:buClr>
                <a:schemeClr val="hlink"/>
              </a:buClr>
              <a:buSzPct val="90000"/>
              <a:buFont typeface="Arial" charset="0"/>
              <a:buBlip>
                <a:blip r:embed="rId4"/>
              </a:buBlip>
            </a:pPr>
            <a:r>
              <a:rPr lang="pl-PL" sz="2200" dirty="0">
                <a:latin typeface="Times New Roman" pitchFamily="18" charset="0"/>
                <a:cs typeface="Times New Roman" pitchFamily="18" charset="0"/>
              </a:rPr>
              <a:t>ze względu na ciężar mienia występuje groźba zawalenia się stropów, nadwątlonych w wyniku oddziaływania ciepła </a:t>
            </a:r>
          </a:p>
        </p:txBody>
      </p:sp>
    </p:spTree>
    <p:extLst>
      <p:ext uri="{BB962C8B-B14F-4D97-AF65-F5344CB8AC3E}">
        <p14:creationId xmlns:p14="http://schemas.microsoft.com/office/powerpoint/2010/main" val="4233787513"/>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467544" y="1844824"/>
            <a:ext cx="83280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None/>
            </a:pPr>
            <a:r>
              <a:rPr lang="pl-PL" sz="2200" dirty="0">
                <a:effectLst>
                  <a:outerShdw blurRad="38100" dist="38100" dir="2700000" algn="tl">
                    <a:srgbClr val="FFFFFF"/>
                  </a:outerShdw>
                </a:effectLst>
                <a:latin typeface="Times New Roman" pitchFamily="18" charset="0"/>
                <a:cs typeface="Times New Roman" pitchFamily="18" charset="0"/>
              </a:rPr>
              <a:t>Kolejność działań:</a:t>
            </a:r>
          </a:p>
          <a:p>
            <a:pPr marL="609600" indent="-609600">
              <a:spcBef>
                <a:spcPct val="20000"/>
              </a:spcBef>
              <a:buClr>
                <a:schemeClr val="tx1"/>
              </a:buClr>
              <a:buSzPct val="90000"/>
              <a:buFont typeface="Arial" charset="0"/>
              <a:buNone/>
            </a:pP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Ratujemy materiały, które pod wpływem wysokiej temperatury lub w wyniku kontaktu z wodą grożą gwałtownym rozszerzeniem się pożaru lub wybuchem </a:t>
            </a: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materiałów i przedmiotów stanowiących wysoką wartość kulturową </a:t>
            </a: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unikalnej dokumentacji technicznej i dokumentów</a:t>
            </a:r>
          </a:p>
        </p:txBody>
      </p:sp>
    </p:spTree>
    <p:extLst>
      <p:ext uri="{BB962C8B-B14F-4D97-AF65-F5344CB8AC3E}">
        <p14:creationId xmlns:p14="http://schemas.microsoft.com/office/powerpoint/2010/main" val="3615244484"/>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164824" y="2204864"/>
            <a:ext cx="8328025"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Arial" charset="0"/>
              <a:buNone/>
            </a:pPr>
            <a:r>
              <a:rPr lang="pl-PL" sz="2200" dirty="0">
                <a:effectLst>
                  <a:outerShdw blurRad="38100" dist="38100" dir="2700000" algn="tl">
                    <a:srgbClr val="FFFFFF"/>
                  </a:outerShdw>
                </a:effectLst>
                <a:latin typeface="Times New Roman" pitchFamily="18" charset="0"/>
                <a:cs typeface="Times New Roman" pitchFamily="18" charset="0"/>
              </a:rPr>
              <a:t>	W budynkach mieszkalnych, poza kosztownościami, ratuje się głównie pościel i odzież (z uwagi na wartości użytkowe, ale też ze względu na wydzielające się w czasie ich spalania gazy), a następnie umeblowanie i drobne, lecz cenne sprzęty domowe. </a:t>
            </a:r>
          </a:p>
        </p:txBody>
      </p:sp>
    </p:spTree>
    <p:extLst>
      <p:ext uri="{BB962C8B-B14F-4D97-AF65-F5344CB8AC3E}">
        <p14:creationId xmlns:p14="http://schemas.microsoft.com/office/powerpoint/2010/main" val="1929943032"/>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1" name="Rectangle 3"/>
          <p:cNvSpPr>
            <a:spLocks noChangeArrowheads="1"/>
          </p:cNvSpPr>
          <p:nvPr/>
        </p:nvSpPr>
        <p:spPr bwMode="auto">
          <a:xfrm>
            <a:off x="467544" y="1700808"/>
            <a:ext cx="83280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Font typeface="Arial" charset="0"/>
              <a:buAutoNum type="arabicPeriod"/>
            </a:pPr>
            <a:r>
              <a:rPr lang="pl-PL" sz="2200" dirty="0">
                <a:latin typeface="Times New Roman" pitchFamily="18" charset="0"/>
                <a:cs typeface="Times New Roman" pitchFamily="18" charset="0"/>
              </a:rPr>
              <a:t>Systemy ewakuacji:</a:t>
            </a:r>
          </a:p>
          <a:p>
            <a:pPr marL="990600" lvl="1" indent="-533400">
              <a:spcBef>
                <a:spcPct val="20000"/>
              </a:spcBef>
              <a:buClr>
                <a:schemeClr val="tx1"/>
              </a:buClr>
              <a:buFont typeface="Arial" charset="0"/>
              <a:buBlip>
                <a:blip r:embed="rId4"/>
              </a:buBlip>
            </a:pPr>
            <a:r>
              <a:rPr lang="pl-PL" sz="2200" dirty="0">
                <a:latin typeface="Times New Roman" pitchFamily="18" charset="0"/>
                <a:cs typeface="Times New Roman" pitchFamily="18" charset="0"/>
              </a:rPr>
              <a:t>system potokowy - polega na rozstawieniu łańcucha ludzi przekazujących sobie wzajemnie ewakuowane mienie (mienie o niewielkich rozmiarach)</a:t>
            </a:r>
          </a:p>
          <a:p>
            <a:pPr marL="990600" lvl="1" indent="-533400">
              <a:spcBef>
                <a:spcPct val="20000"/>
              </a:spcBef>
              <a:buClr>
                <a:schemeClr val="tx1"/>
              </a:buClr>
              <a:buFont typeface="Arial" charset="0"/>
              <a:buBlip>
                <a:blip r:embed="rId4"/>
              </a:buBlip>
            </a:pPr>
            <a:r>
              <a:rPr lang="pl-PL" sz="2200" dirty="0">
                <a:latin typeface="Times New Roman" pitchFamily="18" charset="0"/>
                <a:cs typeface="Times New Roman" pitchFamily="18" charset="0"/>
              </a:rPr>
              <a:t>system brygadowy - podział ludzi na grupy wynoszące poszczególne ruchomości (przedmioty ciężkie i duże)</a:t>
            </a:r>
          </a:p>
          <a:p>
            <a:pPr marL="990600" lvl="1" indent="-533400">
              <a:spcBef>
                <a:spcPct val="20000"/>
              </a:spcBef>
              <a:buClr>
                <a:schemeClr val="tx1"/>
              </a:buClr>
              <a:buFont typeface="Arial" charset="0"/>
              <a:buBlip>
                <a:blip r:embed="rId4"/>
              </a:buBlip>
            </a:pPr>
            <a:r>
              <a:rPr lang="pl-PL" sz="2200" dirty="0">
                <a:latin typeface="Times New Roman" pitchFamily="18" charset="0"/>
                <a:cs typeface="Times New Roman" pitchFamily="18" charset="0"/>
              </a:rPr>
              <a:t>system indywidualnego transportu – każdy z ratowników przenosi poszczególne przedmioty do wskazanego miejsca (mały ciężar i gabaryty przedmiotów)</a:t>
            </a:r>
          </a:p>
          <a:p>
            <a:pPr marL="990600" lvl="1" indent="-533400">
              <a:spcBef>
                <a:spcPct val="20000"/>
              </a:spcBef>
              <a:buFont typeface="Arial" charset="0"/>
              <a:buChar char="-"/>
            </a:pPr>
            <a:endParaRPr lang="pl-PL" sz="2200" dirty="0">
              <a:latin typeface="Times New Roman" pitchFamily="18" charset="0"/>
              <a:cs typeface="Times New Roman" pitchFamily="18" charset="0"/>
            </a:endParaRPr>
          </a:p>
        </p:txBody>
      </p:sp>
    </p:spTree>
    <p:extLst>
      <p:ext uri="{BB962C8B-B14F-4D97-AF65-F5344CB8AC3E}">
        <p14:creationId xmlns:p14="http://schemas.microsoft.com/office/powerpoint/2010/main" val="3608532483"/>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512143" y="1988840"/>
            <a:ext cx="8328025"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2"/>
            </a:pPr>
            <a:r>
              <a:rPr lang="pl-PL" sz="2400" dirty="0">
                <a:effectLst>
                  <a:outerShdw blurRad="38100" dist="38100" dir="2700000" algn="tl">
                    <a:srgbClr val="FFFFFF"/>
                  </a:outerShdw>
                </a:effectLst>
                <a:latin typeface="Times New Roman" pitchFamily="18" charset="0"/>
                <a:cs typeface="Times New Roman" pitchFamily="18" charset="0"/>
              </a:rPr>
              <a:t>Ewakuacja bądź ratownictwo nie mogą przebiegać chaotycznie. Wskazany musi być dowódca tych działań. </a:t>
            </a:r>
          </a:p>
          <a:p>
            <a:pPr marL="609600" indent="-609600">
              <a:spcBef>
                <a:spcPct val="20000"/>
              </a:spcBef>
              <a:buClr>
                <a:schemeClr val="hlink"/>
              </a:buClr>
              <a:buSzPct val="90000"/>
              <a:buFont typeface="Arial" charset="0"/>
              <a:buNone/>
            </a:pPr>
            <a:r>
              <a:rPr lang="pl-PL" sz="2400" dirty="0">
                <a:effectLst>
                  <a:outerShdw blurRad="38100" dist="38100" dir="2700000" algn="tl">
                    <a:srgbClr val="FFFFFF"/>
                  </a:outerShdw>
                </a:effectLst>
                <a:latin typeface="Times New Roman" pitchFamily="18" charset="0"/>
                <a:cs typeface="Times New Roman" pitchFamily="18" charset="0"/>
              </a:rPr>
              <a:t>	Mienie wynoszone nie może być składowane w przejściach i w pobliżu wyjść. Nie może być narażone na uszkodzenia. </a:t>
            </a:r>
          </a:p>
          <a:p>
            <a:pPr marL="609600" indent="-609600">
              <a:spcBef>
                <a:spcPct val="20000"/>
              </a:spcBef>
              <a:buClr>
                <a:schemeClr val="hlink"/>
              </a:buClr>
              <a:buSzPct val="90000"/>
              <a:buFont typeface="Arial" charset="0"/>
              <a:buNone/>
            </a:pPr>
            <a:r>
              <a:rPr lang="pl-PL" sz="2400" dirty="0">
                <a:effectLst>
                  <a:outerShdw blurRad="38100" dist="38100" dir="2700000" algn="tl">
                    <a:srgbClr val="FFFFFF"/>
                  </a:outerShdw>
                </a:effectLst>
                <a:latin typeface="Times New Roman" pitchFamily="18" charset="0"/>
                <a:cs typeface="Times New Roman" pitchFamily="18" charset="0"/>
              </a:rPr>
              <a:t>	Miejsce składowania powinien określić dowódca akcji w porozumieniu z właścicielem lub gospodarzem obiektu, bądź na podstawie planów ewakuacji. </a:t>
            </a:r>
          </a:p>
        </p:txBody>
      </p:sp>
    </p:spTree>
    <p:extLst>
      <p:ext uri="{BB962C8B-B14F-4D97-AF65-F5344CB8AC3E}">
        <p14:creationId xmlns:p14="http://schemas.microsoft.com/office/powerpoint/2010/main" val="2100743366"/>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378618" y="1844824"/>
            <a:ext cx="8328025" cy="165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3"/>
            </a:pPr>
            <a:r>
              <a:rPr lang="pl-PL" sz="2400" dirty="0">
                <a:effectLst>
                  <a:outerShdw blurRad="38100" dist="38100" dir="2700000" algn="tl">
                    <a:srgbClr val="FFFFFF"/>
                  </a:outerShdw>
                </a:effectLst>
                <a:latin typeface="Times New Roman" pitchFamily="18" charset="0"/>
                <a:cs typeface="Times New Roman" pitchFamily="18" charset="0"/>
              </a:rPr>
              <a:t>Cenną aparaturę o dużych gabarytach, przytwierdzoną do stałych części obiektu, należy niekiedy ewakuować przy częściowym lub nawet całkowitym jej demontażu, prowadzonym pod nadzorem osób kompetentnych. </a:t>
            </a:r>
          </a:p>
        </p:txBody>
      </p:sp>
      <p:sp>
        <p:nvSpPr>
          <p:cNvPr id="7" name="Rectangle 3"/>
          <p:cNvSpPr>
            <a:spLocks noChangeArrowheads="1"/>
          </p:cNvSpPr>
          <p:nvPr/>
        </p:nvSpPr>
        <p:spPr bwMode="auto">
          <a:xfrm>
            <a:off x="378618" y="3692029"/>
            <a:ext cx="8328025"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4"/>
            </a:pPr>
            <a:r>
              <a:rPr lang="pl-PL" sz="2400" dirty="0">
                <a:effectLst>
                  <a:outerShdw blurRad="38100" dist="38100" dir="2700000" algn="tl">
                    <a:srgbClr val="FFFFFF"/>
                  </a:outerShdw>
                </a:effectLst>
                <a:latin typeface="Times New Roman" pitchFamily="18" charset="0"/>
                <a:cs typeface="Times New Roman" pitchFamily="18" charset="0"/>
              </a:rPr>
              <a:t>W obiektach, w których przechowywana jest ważna dokumentacja do ewakuacji jej powinny być przygotowane specjalne worki bądź skrzynie, które następnie powinny być prze-niesione we wskazane miejsca i tam odpowiednio zabezpieczone.</a:t>
            </a:r>
          </a:p>
        </p:txBody>
      </p:sp>
    </p:spTree>
    <p:extLst>
      <p:ext uri="{BB962C8B-B14F-4D97-AF65-F5344CB8AC3E}">
        <p14:creationId xmlns:p14="http://schemas.microsoft.com/office/powerpoint/2010/main" val="4197851691"/>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281860" y="1988840"/>
            <a:ext cx="832802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5"/>
            </a:pPr>
            <a:r>
              <a:rPr lang="pl-PL" sz="2400" dirty="0">
                <a:effectLst>
                  <a:outerShdw blurRad="38100" dist="38100" dir="2700000" algn="tl">
                    <a:srgbClr val="FFFFFF"/>
                  </a:outerShdw>
                </a:effectLst>
                <a:latin typeface="Times New Roman" pitchFamily="18" charset="0"/>
                <a:cs typeface="Times New Roman" pitchFamily="18" charset="0"/>
              </a:rPr>
              <a:t>Wszędzie, gdzie obowiązuje podwyższony standard ochrony (banki, muzea, areszty, więzienia itp.) wejście należy uzgadniać z kierownictwem obiektu i służbą ochrony, by w razie potrzeby wyłączyć system alarmowy, co zapobiegnie samoczynnemu zamknięciu się przejść za ratownikami.</a:t>
            </a:r>
          </a:p>
        </p:txBody>
      </p:sp>
    </p:spTree>
    <p:extLst>
      <p:ext uri="{BB962C8B-B14F-4D97-AF65-F5344CB8AC3E}">
        <p14:creationId xmlns:p14="http://schemas.microsoft.com/office/powerpoint/2010/main" val="283055557"/>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395536" y="1844824"/>
            <a:ext cx="832802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6"/>
            </a:pPr>
            <a:r>
              <a:rPr lang="pl-PL" sz="2400" dirty="0">
                <a:effectLst>
                  <a:outerShdw blurRad="38100" dist="38100" dir="2700000" algn="tl">
                    <a:srgbClr val="FFFFFF"/>
                  </a:outerShdw>
                </a:effectLst>
                <a:latin typeface="Times New Roman" pitchFamily="18" charset="0"/>
                <a:cs typeface="Times New Roman" pitchFamily="18" charset="0"/>
              </a:rPr>
              <a:t>Ruchomości wynoszone należy pozostawiać pod nadzorem kierownictwa zakładu pracy, właścicieli prawnych lub funkcjonariuszy policji. W przypadku gdy nie ma osób mogących przejąć opiekę nad mieniem, kierownik akcji (lub dowódca pododdziału skierowanego do tych działań) do jego zabezpieczenia może wyznaczyć jednego lub więcej strażaków. Ratownicy w miarę możliwości powinni pamiętać jakie przedmioty były wynoszone i komu doręczane.</a:t>
            </a:r>
          </a:p>
        </p:txBody>
      </p:sp>
    </p:spTree>
    <p:extLst>
      <p:ext uri="{BB962C8B-B14F-4D97-AF65-F5344CB8AC3E}">
        <p14:creationId xmlns:p14="http://schemas.microsoft.com/office/powerpoint/2010/main" val="3913862491"/>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 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395536" y="1988840"/>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7"/>
            </a:pPr>
            <a:r>
              <a:rPr lang="pl-PL" sz="2400" dirty="0">
                <a:effectLst>
                  <a:outerShdw blurRad="38100" dist="38100" dir="2700000" algn="tl">
                    <a:srgbClr val="FFFFFF"/>
                  </a:outerShdw>
                </a:effectLst>
                <a:latin typeface="Times New Roman" pitchFamily="18" charset="0"/>
                <a:cs typeface="Times New Roman" pitchFamily="18" charset="0"/>
              </a:rPr>
              <a:t>Gasząc pożary wewnątrz obiektu pamiętajmy, że nie wszystko da się wynieść, ale za to wszystko można zniszczyć. Pomyślmy więc, może uda się czymkolwiek przykryć meble, podłogi. Może uda się nie wyprowadzić dymu poza palące się pomieszczenia, może też uda się oszczędnie gospodarować wodą, by nie zalewać kondygnacji niższych.</a:t>
            </a:r>
          </a:p>
        </p:txBody>
      </p:sp>
    </p:spTree>
    <p:extLst>
      <p:ext uri="{BB962C8B-B14F-4D97-AF65-F5344CB8AC3E}">
        <p14:creationId xmlns:p14="http://schemas.microsoft.com/office/powerpoint/2010/main" val="471575572"/>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 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Rectangle 2"/>
          <p:cNvSpPr>
            <a:spLocks noGrp="1" noChangeArrowheads="1"/>
          </p:cNvSpPr>
          <p:nvPr>
            <p:ph type="body" idx="1"/>
          </p:nvPr>
        </p:nvSpPr>
        <p:spPr>
          <a:xfrm>
            <a:off x="468313" y="1592263"/>
            <a:ext cx="8507412" cy="647700"/>
          </a:xfrm>
        </p:spPr>
        <p:txBody>
          <a:bodyPr/>
          <a:lstStyle/>
          <a:p>
            <a:pPr>
              <a:buFont typeface="Wingdings" pitchFamily="2" charset="2"/>
              <a:buNone/>
            </a:pPr>
            <a:r>
              <a:rPr lang="pl-PL" sz="2200" b="1" dirty="0">
                <a:effectLst/>
                <a:latin typeface="Times New Roman" pitchFamily="18" charset="0"/>
                <a:cs typeface="Times New Roman" pitchFamily="18" charset="0"/>
              </a:rPr>
              <a:t>    </a:t>
            </a:r>
            <a:r>
              <a:rPr lang="pl-PL" sz="2200" b="1" dirty="0">
                <a:latin typeface="Times New Roman" pitchFamily="18" charset="0"/>
                <a:cs typeface="Times New Roman" pitchFamily="18" charset="0"/>
              </a:rPr>
              <a:t>O</a:t>
            </a:r>
            <a:r>
              <a:rPr lang="pl-PL" sz="2200" b="1" dirty="0">
                <a:effectLst/>
                <a:latin typeface="Times New Roman" pitchFamily="18" charset="0"/>
                <a:cs typeface="Times New Roman" pitchFamily="18" charset="0"/>
              </a:rPr>
              <a:t>biekty muzealne</a:t>
            </a:r>
          </a:p>
        </p:txBody>
      </p:sp>
      <p:sp>
        <p:nvSpPr>
          <p:cNvPr id="8" name="Rectangle 3"/>
          <p:cNvSpPr>
            <a:spLocks noChangeArrowheads="1"/>
          </p:cNvSpPr>
          <p:nvPr/>
        </p:nvSpPr>
        <p:spPr bwMode="auto">
          <a:xfrm>
            <a:off x="468313" y="2223403"/>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400" dirty="0">
                <a:latin typeface="Times New Roman" pitchFamily="18" charset="0"/>
                <a:cs typeface="Times New Roman" pitchFamily="18" charset="0"/>
              </a:rPr>
              <a:t>Eksponaty pakować do skrzyń dołączając wykaz ich zawartości.</a:t>
            </a:r>
          </a:p>
          <a:p>
            <a:pPr marL="609600" indent="-609600">
              <a:spcBef>
                <a:spcPct val="20000"/>
              </a:spcBef>
              <a:buClr>
                <a:schemeClr val="tx1"/>
              </a:buClr>
              <a:buSzPct val="90000"/>
              <a:buFont typeface="Wingdings" pitchFamily="2" charset="2"/>
              <a:buAutoNum type="arabicPeriod"/>
            </a:pPr>
            <a:r>
              <a:rPr lang="pl-PL" sz="2400" dirty="0">
                <a:latin typeface="Times New Roman" pitchFamily="18" charset="0"/>
                <a:cs typeface="Times New Roman" pitchFamily="18" charset="0"/>
              </a:rPr>
              <a:t>Składowanie mienia powinno nastąpić w miejscach wskazanych planem ratowniczym lub wyznaczonych doraźnie przez kierującego akcją, wybranym w porozumieniu z administratorem obiektu (bądź służbą ochrony). Przenoszenie obiektów powinno następować pod nadzorem służb porządkowych, które następnie przejmą opiekę nad składowiskiem.</a:t>
            </a:r>
          </a:p>
        </p:txBody>
      </p:sp>
    </p:spTree>
    <p:extLst>
      <p:ext uri="{BB962C8B-B14F-4D97-AF65-F5344CB8AC3E}">
        <p14:creationId xmlns:p14="http://schemas.microsoft.com/office/powerpoint/2010/main" val="780661512"/>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4">
            <a:alphaModFix/>
          </a:blip>
          <a:srcRect/>
          <a:stretch/>
        </p:blipFill>
        <p:spPr>
          <a:xfrm>
            <a:off x="282438" y="254968"/>
            <a:ext cx="822215" cy="935708"/>
          </a:xfrm>
          <a:prstGeom prst="rect">
            <a:avLst/>
          </a:prstGeom>
          <a:noFill/>
          <a:ln>
            <a:noFill/>
          </a:ln>
        </p:spPr>
      </p:pic>
      <p:sp>
        <p:nvSpPr>
          <p:cNvPr id="14" name="Rectangle 3"/>
          <p:cNvSpPr>
            <a:spLocks noGrp="1" noChangeArrowheads="1"/>
          </p:cNvSpPr>
          <p:nvPr>
            <p:ph type="body" idx="1"/>
          </p:nvPr>
        </p:nvSpPr>
        <p:spPr>
          <a:xfrm>
            <a:off x="467544" y="1636811"/>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 name="Rectangle 4"/>
          <p:cNvSpPr>
            <a:spLocks noChangeArrowheads="1"/>
          </p:cNvSpPr>
          <p:nvPr/>
        </p:nvSpPr>
        <p:spPr bwMode="auto">
          <a:xfrm>
            <a:off x="468313"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latin typeface="Times New Roman" pitchFamily="18" charset="0"/>
                <a:cs typeface="Times New Roman" pitchFamily="18" charset="0"/>
              </a:rPr>
              <a:t>Rozładowanie napięcia psychicznego</a:t>
            </a:r>
            <a:r>
              <a:rPr lang="pl-PL" sz="2200" b="1" dirty="0">
                <a:effectLst>
                  <a:outerShdw blurRad="38100" dist="38100" dir="2700000" algn="tl">
                    <a:srgbClr val="FFFFFF"/>
                  </a:outerShdw>
                </a:effectLst>
                <a:latin typeface="Times New Roman" pitchFamily="18" charset="0"/>
                <a:cs typeface="Times New Roman" pitchFamily="18" charset="0"/>
              </a:rPr>
              <a:t>:</a:t>
            </a:r>
          </a:p>
        </p:txBody>
      </p:sp>
      <p:sp>
        <p:nvSpPr>
          <p:cNvPr id="4" name="Prostokąt 3"/>
          <p:cNvSpPr/>
          <p:nvPr/>
        </p:nvSpPr>
        <p:spPr>
          <a:xfrm>
            <a:off x="445307" y="3356992"/>
            <a:ext cx="8280151" cy="1852815"/>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śledzić dalsze zachowanie się zagrożonych, by w porę przeciwdziałać eskalacji napięcia. Kontakt musi być utrzymany przez cały czas trwania akcji </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w przypadkach szczególnie trudnych, wobec osób opanowanych paniką, być może, zastosować trzeba będzie przemoc fizyczną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a:t>Przesłanki potrzebne do podjęcia </a:t>
            </a:r>
            <a:br>
              <a:rPr lang="pl-PL" sz="2800" dirty="0"/>
            </a:br>
            <a:r>
              <a:rPr lang="pl-PL" sz="2800" dirty="0"/>
              <a:t>i prowadzenia ewakuacji</a:t>
            </a:r>
          </a:p>
        </p:txBody>
      </p:sp>
    </p:spTree>
    <p:extLst>
      <p:ext uri="{BB962C8B-B14F-4D97-AF65-F5344CB8AC3E}">
        <p14:creationId xmlns:p14="http://schemas.microsoft.com/office/powerpoint/2010/main" val="3979905215"/>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 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378619" y="1665288"/>
            <a:ext cx="8507412" cy="647700"/>
          </a:xfrm>
        </p:spPr>
        <p:txBody>
          <a:bodyPr/>
          <a:lstStyle/>
          <a:p>
            <a:pPr>
              <a:buFont typeface="Wingdings" pitchFamily="2" charset="2"/>
              <a:buNone/>
            </a:pPr>
            <a:r>
              <a:rPr lang="pl-PL" sz="2200" b="1" dirty="0">
                <a:latin typeface="Times New Roman" pitchFamily="18" charset="0"/>
                <a:cs typeface="Times New Roman" pitchFamily="18" charset="0"/>
              </a:rPr>
              <a:t>     O</a:t>
            </a:r>
            <a:r>
              <a:rPr lang="pl-PL" sz="2200" b="1" dirty="0">
                <a:effectLst/>
                <a:latin typeface="Times New Roman" pitchFamily="18" charset="0"/>
                <a:cs typeface="Times New Roman" pitchFamily="18" charset="0"/>
              </a:rPr>
              <a:t>biekty muzealne</a:t>
            </a:r>
          </a:p>
        </p:txBody>
      </p:sp>
      <p:sp>
        <p:nvSpPr>
          <p:cNvPr id="6" name="Rectangle 3"/>
          <p:cNvSpPr>
            <a:spLocks noChangeArrowheads="1"/>
          </p:cNvSpPr>
          <p:nvPr/>
        </p:nvSpPr>
        <p:spPr bwMode="auto">
          <a:xfrm>
            <a:off x="468312" y="2420888"/>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3"/>
            </a:pPr>
            <a:r>
              <a:rPr lang="pl-PL" sz="2400" dirty="0">
                <a:latin typeface="Times New Roman" pitchFamily="18" charset="0"/>
                <a:cs typeface="Times New Roman" pitchFamily="18" charset="0"/>
              </a:rPr>
              <a:t>Do przewiezienia mienia należy zabezpieczyć niezbędne środki transportu, co także wcześniej powinno być określone planami ratowniczymi.</a:t>
            </a:r>
          </a:p>
          <a:p>
            <a:pPr marL="609600" indent="-609600">
              <a:spcBef>
                <a:spcPct val="20000"/>
              </a:spcBef>
              <a:buClr>
                <a:schemeClr val="tx1"/>
              </a:buClr>
              <a:buSzPct val="90000"/>
              <a:buFont typeface="Wingdings" pitchFamily="2" charset="2"/>
              <a:buAutoNum type="arabicPeriod" startAt="3"/>
            </a:pPr>
            <a:r>
              <a:rPr lang="pl-PL" sz="2400" dirty="0">
                <a:latin typeface="Times New Roman" pitchFamily="18" charset="0"/>
                <a:cs typeface="Times New Roman" pitchFamily="18" charset="0"/>
              </a:rPr>
              <a:t>Przedmioty nie dające się wynieść muszą być zabezpieczone np. przez przykrycie ich pokrowcami, folią itp.</a:t>
            </a:r>
          </a:p>
        </p:txBody>
      </p:sp>
    </p:spTree>
    <p:extLst>
      <p:ext uri="{BB962C8B-B14F-4D97-AF65-F5344CB8AC3E}">
        <p14:creationId xmlns:p14="http://schemas.microsoft.com/office/powerpoint/2010/main" val="3098332"/>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072282" y="1279886"/>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solidFill>
                  <a:srgbClr val="FF0000"/>
                </a:solidFill>
              </a:rPr>
              <a:t>Zadania roty „ratowniczej”</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71</a:t>
            </a:fld>
            <a:endParaRPr lang="pl-PL" sz="1400">
              <a:solidFill>
                <a:schemeClr val="lt1"/>
              </a:solidFill>
              <a:latin typeface="Calibri"/>
              <a:ea typeface="Calibri"/>
              <a:cs typeface="Calibri"/>
              <a:sym typeface="Calibri"/>
            </a:endParaRPr>
          </a:p>
        </p:txBody>
      </p:sp>
      <p:sp>
        <p:nvSpPr>
          <p:cNvPr id="157" name="Shape 157"/>
          <p:cNvSpPr txBox="1">
            <a:spLocks noGrp="1"/>
          </p:cNvSpPr>
          <p:nvPr>
            <p:ph type="body" idx="2"/>
          </p:nvPr>
        </p:nvSpPr>
        <p:spPr>
          <a:xfrm>
            <a:off x="596900" y="1844824"/>
            <a:ext cx="8079556" cy="4567089"/>
          </a:xfrm>
          <a:prstGeom prst="rect">
            <a:avLst/>
          </a:prstGeom>
          <a:noFill/>
          <a:ln>
            <a:noFill/>
          </a:ln>
        </p:spPr>
        <p:txBody>
          <a:bodyPr lIns="54850" tIns="91425" rIns="91425" bIns="45700" anchor="t" anchorCtr="0">
            <a:noAutofit/>
          </a:bodyPr>
          <a:lstStyle/>
          <a:p>
            <a:pPr indent="-324612" algn="just">
              <a:buNone/>
            </a:pPr>
            <a:r>
              <a:rPr lang="pl-PL" sz="2200" dirty="0">
                <a:solidFill>
                  <a:schemeClr val="tx1"/>
                </a:solidFill>
                <a:latin typeface="Times New Roman" pitchFamily="18" charset="0"/>
                <a:ea typeface="Arial"/>
                <a:cs typeface="Times New Roman" pitchFamily="18" charset="0"/>
                <a:sym typeface="Arial"/>
              </a:rPr>
              <a:t>     Do głównych zadań roty ratowniczej należy ratowanie uwiezionych i poszkodowanych strażaków. Pojęcie zaczerpnięte jest z nomenklatury Amerykańskiej straży pożarnej od grupy szybkiego reagowania. W polskich realiach mówimy o rocie ze względu na małą liczbę ratowników. W pierwszej fazie taką rotę mogą tworzyć np. kierowcy którzy są zabezpieczeni nie gorzej niż rota pracująca w strefie zagrożenia. Wykonują swoje normalne czynności w przypadku zagrożenia tworzą rotę ratowniczą. Mają przygotowany sprzęt niezbędny do podjęcia działań ratowniczych zgrupowany  w jednym miejscu. Aparaty ODO mają założone na plecach a maski przewieszone na  szyi za pomocą paska nośnego.</a:t>
            </a:r>
          </a:p>
          <a:p>
            <a:pPr marL="438912" marR="0" lvl="0" indent="-324612" algn="l" rtl="0">
              <a:spcBef>
                <a:spcPts val="0"/>
              </a:spcBef>
              <a:buClr>
                <a:schemeClr val="accent1"/>
              </a:buClr>
              <a:buSzPct val="80000"/>
              <a:buFont typeface="Noto Sans Symbols"/>
              <a:buNone/>
            </a:pPr>
            <a:endParaRPr sz="3200" b="0" i="0" u="none" strike="noStrike" cap="none" dirty="0">
              <a:solidFill>
                <a:schemeClr val="tx1"/>
              </a:solidFill>
              <a:latin typeface="Arial"/>
              <a:ea typeface="Arial"/>
              <a:cs typeface="Arial"/>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pole tekstowe 6"/>
          <p:cNvSpPr txBox="1"/>
          <p:nvPr/>
        </p:nvSpPr>
        <p:spPr>
          <a:xfrm>
            <a:off x="1624210" y="491989"/>
            <a:ext cx="6260157"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3503038366"/>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21593" y="1199455"/>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solidFill>
                  <a:srgbClr val="FF0000"/>
                </a:solidFill>
              </a:rPr>
              <a:t>Zadania roty „ratowniczej”</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72</a:t>
            </a:fld>
            <a:endParaRPr lang="pl-PL" sz="1400">
              <a:solidFill>
                <a:schemeClr val="lt1"/>
              </a:solidFill>
              <a:latin typeface="Calibri"/>
              <a:ea typeface="Calibri"/>
              <a:cs typeface="Calibri"/>
              <a:sym typeface="Calibri"/>
            </a:endParaRPr>
          </a:p>
        </p:txBody>
      </p:sp>
      <p:sp>
        <p:nvSpPr>
          <p:cNvPr id="157" name="Shape 157"/>
          <p:cNvSpPr txBox="1">
            <a:spLocks noGrp="1"/>
          </p:cNvSpPr>
          <p:nvPr>
            <p:ph type="body" idx="2"/>
          </p:nvPr>
        </p:nvSpPr>
        <p:spPr>
          <a:xfrm>
            <a:off x="596900" y="1844824"/>
            <a:ext cx="8079556" cy="4567089"/>
          </a:xfrm>
          <a:prstGeom prst="rect">
            <a:avLst/>
          </a:prstGeom>
          <a:noFill/>
          <a:ln>
            <a:noFill/>
          </a:ln>
        </p:spPr>
        <p:txBody>
          <a:bodyPr lIns="54850" tIns="91425" rIns="91425" bIns="45700" anchor="t" anchorCtr="0">
            <a:noAutofit/>
          </a:bodyPr>
          <a:lstStyle/>
          <a:p>
            <a:pPr indent="-324612" algn="just">
              <a:buNone/>
            </a:pPr>
            <a:r>
              <a:rPr lang="pl-PL" sz="2200" dirty="0">
                <a:solidFill>
                  <a:schemeClr val="tx1"/>
                </a:solidFill>
                <a:latin typeface="Times New Roman" pitchFamily="18" charset="0"/>
                <a:ea typeface="Arial"/>
                <a:cs typeface="Times New Roman" pitchFamily="18" charset="0"/>
                <a:sym typeface="Arial"/>
              </a:rPr>
              <a:t>     </a:t>
            </a:r>
            <a:endParaRPr sz="3200" b="0" i="0" u="none" strike="noStrike" cap="none" dirty="0">
              <a:solidFill>
                <a:schemeClr val="tx1"/>
              </a:solidFill>
              <a:latin typeface="Arial"/>
              <a:ea typeface="Arial"/>
              <a:cs typeface="Arial"/>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5122" name="Picture 2" descr="C:\Users\asdf\Desktop\prezentacje KW\foto\foto 2\DSCF6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11" y="1878843"/>
            <a:ext cx="8568952" cy="4820035"/>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410659734"/>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827584" y="1271019"/>
            <a:ext cx="7272808"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solidFill>
                  <a:srgbClr val="FF0000"/>
                </a:solidFill>
              </a:rPr>
              <a:t>Zasady ratowania strażaka przez strażaka</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73</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458528" y="1988840"/>
            <a:ext cx="8154935" cy="4596362"/>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Przede wszystkim ratownicy na miejscu akcji musza mieć dobrze zorganizowana łączność. W taki sposób żeby, poszkodowany strażak mógł wezwać pomoc „ ratunek, ratunek np. </a:t>
            </a:r>
            <a:r>
              <a:rPr lang="pl-PL" sz="2200" dirty="0" err="1">
                <a:latin typeface="Times New Roman" pitchFamily="18" charset="0"/>
                <a:ea typeface="Arial"/>
                <a:cs typeface="Times New Roman" pitchFamily="18" charset="0"/>
                <a:sym typeface="Arial"/>
              </a:rPr>
              <a:t>dh</a:t>
            </a:r>
            <a:r>
              <a:rPr lang="pl-PL" sz="2200" dirty="0">
                <a:latin typeface="Times New Roman" pitchFamily="18" charset="0"/>
                <a:ea typeface="Arial"/>
                <a:cs typeface="Times New Roman" pitchFamily="18" charset="0"/>
                <a:sym typeface="Arial"/>
              </a:rPr>
              <a:t>. Kowalski uwięziony w piwnicy, przygniótł go zawalony strop”. Ten komunikat musi być słyszalny dla dowódcy, innych strażaków </a:t>
            </a:r>
            <a:br>
              <a:rPr lang="pl-PL" sz="2200" dirty="0">
                <a:latin typeface="Times New Roman" pitchFamily="18" charset="0"/>
                <a:ea typeface="Arial"/>
                <a:cs typeface="Times New Roman" pitchFamily="18" charset="0"/>
                <a:sym typeface="Arial"/>
              </a:rPr>
            </a:br>
            <a:r>
              <a:rPr lang="pl-PL" sz="2200" dirty="0">
                <a:latin typeface="Times New Roman" pitchFamily="18" charset="0"/>
                <a:ea typeface="Arial"/>
                <a:cs typeface="Times New Roman" pitchFamily="18" charset="0"/>
                <a:sym typeface="Arial"/>
              </a:rPr>
              <a:t>i roty ratowniczej. Zgłoszenie poszkodowanego strażaka musi ktoś odebrać i potwierdzić jego zrozumienie i przyjęcie do realizacji po przez powtórzenie jego treści. Podstawą prawna do powyższego działania jest sytuacja w ,której KDR może odstąpić od zasad powszechnie uznanych za bezpieczne w przypadku ratowania zagrożonego życia czyli uwiezionego ratownika. </a:t>
            </a:r>
            <a:endParaRPr sz="2200" b="0" i="0" u="none" strike="noStrike" cap="none" dirty="0">
              <a:solidFill>
                <a:schemeClr val="dk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pole tekstowe 6"/>
          <p:cNvSpPr txBox="1"/>
          <p:nvPr/>
        </p:nvSpPr>
        <p:spPr>
          <a:xfrm>
            <a:off x="1624210" y="491989"/>
            <a:ext cx="6260157"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712271955"/>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67544" y="1304068"/>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solidFill>
                  <a:srgbClr val="FF0000"/>
                </a:solidFill>
              </a:rPr>
              <a:t>Zadania roty „ratowniczej”</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1027" name="Picture 3" descr="C:\Users\asdf\Desktop\prezentacje KW\foto\foto 2\DSCF60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96" y="1987225"/>
            <a:ext cx="8572444" cy="4822000"/>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1624210" y="491989"/>
            <a:ext cx="6260157"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3330103905"/>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Zasady ratowania strażaka przez strażaka</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75</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539552" y="1844824"/>
            <a:ext cx="8154935" cy="4596362"/>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b="0" i="0" u="none" strike="noStrike" cap="none" dirty="0">
                <a:solidFill>
                  <a:schemeClr val="dk1"/>
                </a:solidFill>
                <a:latin typeface="Times New Roman" pitchFamily="18" charset="0"/>
                <a:ea typeface="Arial"/>
                <a:cs typeface="Times New Roman" pitchFamily="18" charset="0"/>
                <a:sym typeface="Arial"/>
              </a:rPr>
              <a:t>Ogólne sytuacje wymagające wezwania pomocy przez strażaka pracującego w strefie zagrożenia:</a:t>
            </a:r>
          </a:p>
          <a:p>
            <a:pPr marL="438912" marR="0" lvl="0" indent="-324612" algn="just" rtl="0">
              <a:spcBef>
                <a:spcPts val="0"/>
              </a:spcBef>
              <a:buClr>
                <a:schemeClr val="accent1"/>
              </a:buClr>
              <a:buSzPct val="80000"/>
              <a:buFont typeface="Noto Sans Symbols"/>
              <a:buNone/>
            </a:pPr>
            <a:endParaRPr lang="pl-PL" sz="2200" b="0" i="0" u="none" strike="noStrike" cap="none" dirty="0">
              <a:solidFill>
                <a:schemeClr val="dk1"/>
              </a:solidFill>
              <a:latin typeface="Times New Roman" pitchFamily="18" charset="0"/>
              <a:ea typeface="Arial"/>
              <a:cs typeface="Times New Roman" pitchFamily="18" charset="0"/>
              <a:sym typeface="Arial"/>
            </a:endParaRP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 upadek,</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 przywalenie/uwięzienie,</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 odcięcie drogi wyjścia,</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 zagubienie/dezorientacja,</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 unieruchomienie,</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 rany i obrażenia ciała.</a:t>
            </a:r>
          </a:p>
          <a:p>
            <a:pPr marL="438912" marR="0" lvl="0" indent="-324612" algn="just" rtl="0">
              <a:spcBef>
                <a:spcPts val="0"/>
              </a:spcBef>
              <a:buClr>
                <a:schemeClr val="accent1"/>
              </a:buClr>
              <a:buSzPct val="80000"/>
              <a:buFont typeface="Noto Sans Symbols"/>
              <a:buNone/>
            </a:pPr>
            <a:endParaRPr lang="pl-PL" sz="2200" b="0" i="0" u="none" strike="noStrike" cap="none" dirty="0">
              <a:solidFill>
                <a:schemeClr val="dk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516158315"/>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050" name="Picture 2" descr="C:\Users\asdf\Desktop\prezentacje KW\foto\foto 2\DSCF60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5" y="1700808"/>
            <a:ext cx="8448937" cy="4752528"/>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1624210" y="491989"/>
            <a:ext cx="6260157"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3575508786"/>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77</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395536" y="1772816"/>
            <a:ext cx="8298951" cy="4740378"/>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Trudnością podczas ratowania strażaka jest to że przebywa on w dużo trudniej dostępnych miejscach niż cywil ze względu na swoje ochrony osobiste sprzęt ODO i cele gaszeni lub ratowania osoby poszkodowanej. </a:t>
            </a:r>
            <a:r>
              <a:rPr lang="pl-PL" sz="2200" dirty="0">
                <a:latin typeface="Times New Roman" pitchFamily="18" charset="0"/>
                <a:ea typeface="Arial"/>
                <a:cs typeface="Times New Roman" pitchFamily="18" charset="0"/>
                <a:sym typeface="Arial"/>
              </a:rPr>
              <a:t>Chociaż w sytuacji zagrożenia z osoby niesiącej  pomoc staje się osoba poszkodowaną. W sytuacji strażacy pozostawiają swoje dotychczasowe zajęcia i wszystkie siły i środki zaangażowane są w ratowanie poszkodowanych strażaków. Rota ratownicza przeszukuje pomieszczenia celem odnalezienia uwiezionych strażaków. Pozostali strażacy  przygotowują się na ich przyjęcie, ewentualny punkt medyczny i natychmiastowe udzielone kwalifikowanej pierwszej pomocy. KDR wzywa zespół ratownictwa medycznego.</a:t>
            </a:r>
            <a:endParaRPr sz="2200" b="0" i="0" u="none" strike="noStrike" cap="none" dirty="0">
              <a:solidFill>
                <a:schemeClr val="dk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138388844"/>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298043" y="1190676"/>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solidFill>
                  <a:srgbClr val="FF0000"/>
                </a:solidFill>
              </a:rPr>
              <a:t>Zasady ratowania strażaka przez strażaka</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074" name="Picture 2" descr="C:\Users\asdf\Desktop\prezentacje KW\foto\foto 2\DSCF60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43" y="1834397"/>
            <a:ext cx="8753487" cy="5038171"/>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236154800"/>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79</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539552" y="1844824"/>
            <a:ext cx="8154935" cy="4596362"/>
          </a:xfrm>
          <a:prstGeom prst="rect">
            <a:avLst/>
          </a:prstGeom>
          <a:noFill/>
          <a:ln>
            <a:noFill/>
          </a:ln>
        </p:spPr>
        <p:txBody>
          <a:bodyPr lIns="54850" tIns="91425" rIns="91425" bIns="45700" anchor="t" anchorCtr="0">
            <a:noAutofit/>
          </a:bodyPr>
          <a:lstStyle/>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b="0" i="0" u="none" strike="noStrike" cap="none" dirty="0">
                <a:solidFill>
                  <a:schemeClr val="tx1"/>
                </a:solidFill>
                <a:latin typeface="Times New Roman" pitchFamily="18" charset="0"/>
                <a:ea typeface="Arial"/>
                <a:cs typeface="Times New Roman" pitchFamily="18" charset="0"/>
                <a:sym typeface="Arial"/>
              </a:rPr>
              <a:t>Potrzeby poszkodowanego strażaka uwięzionego w strefie niebezpiecznej:</a:t>
            </a:r>
          </a:p>
          <a:p>
            <a:pPr marL="438912" marR="0" lvl="0" indent="-324612" algn="l" rtl="0">
              <a:spcBef>
                <a:spcPts val="0"/>
              </a:spcBef>
              <a:buClr>
                <a:schemeClr val="accent1"/>
              </a:buClr>
              <a:buSzPct val="80000"/>
              <a:buFont typeface="Noto Sans Symbols"/>
              <a:buNone/>
            </a:pP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 powietrze,</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 woda,</a:t>
            </a: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 łączność,</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 ewakuacja.</a:t>
            </a:r>
            <a:endParaRPr lang="pl-PL" sz="2200" b="0" i="0" u="none" strike="noStrike" cap="none"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endParaRPr sz="2200" b="0" i="0" u="none" strike="noStrike" cap="none" dirty="0">
              <a:solidFill>
                <a:schemeClr val="tx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pole tekstowe 9"/>
          <p:cNvSpPr txBox="1"/>
          <p:nvPr/>
        </p:nvSpPr>
        <p:spPr>
          <a:xfrm>
            <a:off x="1624210" y="491989"/>
            <a:ext cx="6188149"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2024184848"/>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4">
            <a:alphaModFix/>
          </a:blip>
          <a:srcRect/>
          <a:stretch/>
        </p:blipFill>
        <p:spPr>
          <a:xfrm>
            <a:off x="282438" y="254968"/>
            <a:ext cx="822215" cy="935708"/>
          </a:xfrm>
          <a:prstGeom prst="rect">
            <a:avLst/>
          </a:prstGeom>
          <a:noFill/>
          <a:ln>
            <a:noFill/>
          </a:ln>
        </p:spPr>
      </p:pic>
      <p:sp>
        <p:nvSpPr>
          <p:cNvPr id="14" name="Rectangle 3"/>
          <p:cNvSpPr>
            <a:spLocks noGrp="1" noChangeArrowheads="1"/>
          </p:cNvSpPr>
          <p:nvPr>
            <p:ph type="body" idx="1"/>
          </p:nvPr>
        </p:nvSpPr>
        <p:spPr>
          <a:xfrm>
            <a:off x="467544" y="1636811"/>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 name="Rectangle 4"/>
          <p:cNvSpPr>
            <a:spLocks noChangeArrowheads="1"/>
          </p:cNvSpPr>
          <p:nvPr/>
        </p:nvSpPr>
        <p:spPr bwMode="auto">
          <a:xfrm>
            <a:off x="468313"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latin typeface="Times New Roman" pitchFamily="18" charset="0"/>
                <a:cs typeface="Times New Roman" pitchFamily="18" charset="0"/>
              </a:rPr>
              <a:t>Rozładowanie napięcia psychicznego</a:t>
            </a:r>
            <a:r>
              <a:rPr lang="pl-PL" sz="2200" b="1" dirty="0">
                <a:effectLst>
                  <a:outerShdw blurRad="38100" dist="38100" dir="2700000" algn="tl">
                    <a:srgbClr val="FFFFFF"/>
                  </a:outerShdw>
                </a:effectLst>
                <a:latin typeface="Times New Roman" pitchFamily="18" charset="0"/>
                <a:cs typeface="Times New Roman" pitchFamily="18" charset="0"/>
              </a:rPr>
              <a:t>:</a:t>
            </a:r>
          </a:p>
        </p:txBody>
      </p:sp>
      <p:sp>
        <p:nvSpPr>
          <p:cNvPr id="4" name="Prostokąt 3"/>
          <p:cNvSpPr/>
          <p:nvPr/>
        </p:nvSpPr>
        <p:spPr>
          <a:xfrm>
            <a:off x="445307" y="3356992"/>
            <a:ext cx="8280151" cy="1852815"/>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śledzić dalsze zachowanie się zagrożonych, by w porę przeciwdziałać eskalacji napięcia. Kontakt musi być utrzymany przez cały czas trwania akcji </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w przypadkach szczególnie trudnych, wobec osób opanowanych paniką, być może, zastosować trzeba będzie przemoc fizyczną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a:t>Przesłanki potrzebne do podjęcia </a:t>
            </a:r>
            <a:br>
              <a:rPr lang="pl-PL" sz="2800" dirty="0"/>
            </a:br>
            <a:r>
              <a:rPr lang="pl-PL" sz="2800" dirty="0"/>
              <a:t>i prowadzenia ewakuacji</a:t>
            </a:r>
          </a:p>
        </p:txBody>
      </p:sp>
    </p:spTree>
    <p:extLst>
      <p:ext uri="{BB962C8B-B14F-4D97-AF65-F5344CB8AC3E}">
        <p14:creationId xmlns:p14="http://schemas.microsoft.com/office/powerpoint/2010/main" val="2663521177"/>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80</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539552" y="1700808"/>
            <a:ext cx="8154935" cy="4740378"/>
          </a:xfrm>
          <a:prstGeom prst="rect">
            <a:avLst/>
          </a:prstGeom>
          <a:noFill/>
          <a:ln>
            <a:noFill/>
          </a:ln>
        </p:spPr>
        <p:txBody>
          <a:bodyPr lIns="54850" tIns="91425" rIns="91425" bIns="45700" anchor="t" anchorCtr="0">
            <a:noAutofit/>
          </a:bodyPr>
          <a:lstStyle/>
          <a:p>
            <a:pPr marL="438912" marR="0" lvl="0" indent="-324612" algn="l" rtl="0">
              <a:spcBef>
                <a:spcPts val="0"/>
              </a:spcBef>
              <a:buClr>
                <a:schemeClr val="accent1"/>
              </a:buClr>
              <a:buSzPct val="80000"/>
              <a:buFont typeface="Noto Sans Symbols"/>
              <a:buNone/>
            </a:pPr>
            <a:endParaRPr lang="pl-PL" sz="2200" b="0" i="0" u="none" strike="noStrike" cap="none"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Postępowanie w przypadku awarii aparatu oddechowego:</a:t>
            </a:r>
          </a:p>
          <a:p>
            <a:pPr marL="438912" marR="0" lvl="0" indent="-324612" algn="l" rtl="0">
              <a:spcBef>
                <a:spcPts val="0"/>
              </a:spcBef>
              <a:buClr>
                <a:schemeClr val="accent1"/>
              </a:buClr>
              <a:buSzPct val="80000"/>
              <a:buFont typeface="Noto Sans Symbols"/>
              <a:buNone/>
            </a:pPr>
            <a:endParaRPr lang="pl-PL" sz="2200" b="0" i="0" u="none" strike="noStrike" cap="none"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 położyć się na podłodze,</a:t>
            </a: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 załączyć alarm sygnalizatora bezruchu,</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 automat oddechowy odłączyć, kominiarkę naciągnąć na otwór,</a:t>
            </a: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 wezwać pomoc drogą radiową,</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 opuszczenie strefy zagrożenia.</a:t>
            </a:r>
            <a:endParaRPr sz="2200" b="0" i="0" u="none" strike="noStrike" cap="none" dirty="0">
              <a:solidFill>
                <a:schemeClr val="tx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19410451"/>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098" name="Picture 2" descr="C:\Users\asdf\Desktop\prezentacje KW\foto\foto 2\DSCF60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35" y="1772816"/>
            <a:ext cx="8650659" cy="4865996"/>
          </a:xfrm>
          <a:prstGeom prst="rect">
            <a:avLst/>
          </a:prstGeom>
          <a:noFill/>
          <a:extLst>
            <a:ext uri="{909E8E84-426E-40DD-AFC4-6F175D3DCCD1}">
              <a14:hiddenFill xmlns:a14="http://schemas.microsoft.com/office/drawing/2010/main">
                <a:solidFill>
                  <a:srgbClr val="FFFFFF"/>
                </a:solidFill>
              </a14:hiddenFill>
            </a:ext>
          </a:extLst>
        </p:spPr>
      </p:pic>
      <p:sp>
        <p:nvSpPr>
          <p:cNvPr id="152" name="Shape 152"/>
          <p:cNvSpPr txBox="1">
            <a:spLocks noGrp="1"/>
          </p:cNvSpPr>
          <p:nvPr>
            <p:ph type="title"/>
          </p:nvPr>
        </p:nvSpPr>
        <p:spPr>
          <a:xfrm>
            <a:off x="300625" y="116290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000" dirty="0">
                <a:solidFill>
                  <a:srgbClr val="FF0000"/>
                </a:solidFill>
              </a:rPr>
              <a:t>Ewakuacja strażaka w ramach roty/zastępu</a:t>
            </a:r>
            <a:endParaRPr sz="2000" b="1" i="0" u="none" strike="noStrike" cap="none" dirty="0">
              <a:solidFill>
                <a:srgbClr val="FF0000"/>
              </a:solidFill>
              <a:sym typeface="Calibri"/>
            </a:endParaRPr>
          </a:p>
        </p:txBody>
      </p:sp>
      <p:sp>
        <p:nvSpPr>
          <p:cNvPr id="2" name="pole tekstowe 1"/>
          <p:cNvSpPr txBox="1"/>
          <p:nvPr/>
        </p:nvSpPr>
        <p:spPr>
          <a:xfrm>
            <a:off x="1624210" y="491989"/>
            <a:ext cx="6188149" cy="461665"/>
          </a:xfrm>
          <a:prstGeom prst="rect">
            <a:avLst/>
          </a:prstGeom>
          <a:noFill/>
        </p:spPr>
        <p:txBody>
          <a:bodyPr wrap="square" rtlCol="0">
            <a:spAutoFit/>
          </a:bodyPr>
          <a:lstStyle/>
          <a:p>
            <a:r>
              <a:rPr lang="pl-PL" sz="2400" b="1" dirty="0">
                <a:solidFill>
                  <a:srgbClr val="FFC000"/>
                </a:solidFill>
              </a:rPr>
              <a:t>Ewakuacja strażaka ze stref zagrożonych</a:t>
            </a:r>
          </a:p>
        </p:txBody>
      </p:sp>
    </p:spTree>
    <p:extLst>
      <p:ext uri="{BB962C8B-B14F-4D97-AF65-F5344CB8AC3E}">
        <p14:creationId xmlns:p14="http://schemas.microsoft.com/office/powerpoint/2010/main" val="2429226201"/>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BIBLIOGRAFIA</a:t>
            </a:r>
          </a:p>
        </p:txBody>
      </p:sp>
      <p:sp>
        <p:nvSpPr>
          <p:cNvPr id="179" name="Shape 179"/>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80" name="Shape 18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82</a:t>
            </a:fld>
            <a:endParaRPr lang="pl-PL" sz="1400">
              <a:solidFill>
                <a:schemeClr val="lt1"/>
              </a:solidFill>
              <a:latin typeface="Calibri"/>
              <a:ea typeface="Calibri"/>
              <a:cs typeface="Calibri"/>
              <a:sym typeface="Calibri"/>
            </a:endParaRPr>
          </a:p>
        </p:txBody>
      </p:sp>
      <p:sp>
        <p:nvSpPr>
          <p:cNvPr id="182" name="Shape 182"/>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3" name="Shape 183"/>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184" name="Shape 184"/>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9" name="Rectangle 3"/>
          <p:cNvSpPr>
            <a:spLocks noGrp="1" noChangeArrowheads="1"/>
          </p:cNvSpPr>
          <p:nvPr>
            <p:ph type="body" idx="1"/>
          </p:nvPr>
        </p:nvSpPr>
        <p:spPr>
          <a:xfrm>
            <a:off x="329929" y="1636811"/>
            <a:ext cx="8229600" cy="4530725"/>
          </a:xfrm>
        </p:spPr>
        <p:txBody>
          <a:bodyPr/>
          <a:lstStyle/>
          <a:p>
            <a:pPr>
              <a:buFont typeface="Wingdings" pitchFamily="2" charset="2"/>
              <a:buNone/>
            </a:pPr>
            <a:r>
              <a:rPr lang="pl-PL" sz="2200" dirty="0">
                <a:latin typeface="Times New Roman" pitchFamily="18" charset="0"/>
                <a:cs typeface="Times New Roman" pitchFamily="18" charset="0"/>
              </a:rPr>
              <a:t>Wykorzystano:</a:t>
            </a:r>
          </a:p>
          <a:p>
            <a:pPr>
              <a:buFont typeface="Wingdings" pitchFamily="2" charset="2"/>
              <a:buBlip>
                <a:blip r:embed="rId4"/>
              </a:buBlip>
            </a:pPr>
            <a:r>
              <a:rPr lang="pl-PL" sz="2200" dirty="0">
                <a:latin typeface="Times New Roman" pitchFamily="18" charset="0"/>
                <a:cs typeface="Times New Roman" pitchFamily="18" charset="0"/>
              </a:rPr>
              <a:t> zdjęcia: P. Bielicki, H. </a:t>
            </a:r>
            <a:r>
              <a:rPr lang="pl-PL" sz="2200" dirty="0" err="1">
                <a:latin typeface="Times New Roman" pitchFamily="18" charset="0"/>
                <a:cs typeface="Times New Roman" pitchFamily="18" charset="0"/>
              </a:rPr>
              <a:t>Wawrzynowicz</a:t>
            </a:r>
            <a:r>
              <a:rPr lang="pl-PL" sz="2200" dirty="0">
                <a:latin typeface="Times New Roman" pitchFamily="18" charset="0"/>
                <a:cs typeface="Times New Roman" pitchFamily="18" charset="0"/>
              </a:rPr>
              <a:t> „Osoby z dysfunkcjami a postępowanie ratownicze w czasie pożaru”. SA PSP Poznań, 2004</a:t>
            </a:r>
          </a:p>
          <a:p>
            <a:pPr>
              <a:buFont typeface="Wingdings" pitchFamily="2" charset="2"/>
              <a:buBlip>
                <a:blip r:embed="rId4"/>
              </a:buBlip>
            </a:pPr>
            <a:r>
              <a:rPr lang="pl-PL" sz="2200" dirty="0">
                <a:latin typeface="Times New Roman" pitchFamily="18" charset="0"/>
                <a:cs typeface="Times New Roman" pitchFamily="18" charset="0"/>
              </a:rPr>
              <a:t> W. Nocoń, Sz. Kokot-Góra, A. </a:t>
            </a:r>
            <a:r>
              <a:rPr lang="pl-PL" sz="2200" dirty="0" err="1">
                <a:latin typeface="Times New Roman" pitchFamily="18" charset="0"/>
                <a:cs typeface="Times New Roman" pitchFamily="18" charset="0"/>
              </a:rPr>
              <a:t>Cytawa</a:t>
            </a:r>
            <a:r>
              <a:rPr lang="pl-PL" sz="2200" dirty="0">
                <a:latin typeface="Times New Roman" pitchFamily="18" charset="0"/>
                <a:cs typeface="Times New Roman" pitchFamily="18" charset="0"/>
              </a:rPr>
              <a:t>, P. Grzyb „ Podstawy zabezpieczenia i  ratowania strażaków podczas wewnętrznych działań gaśniczych”. SA PSP Kraków 2012 r.</a:t>
            </a:r>
          </a:p>
          <a:p>
            <a:pPr>
              <a:buFont typeface="Wingdings" pitchFamily="2" charset="2"/>
              <a:buBlip>
                <a:blip r:embed="rId4"/>
              </a:buBlip>
            </a:pPr>
            <a:r>
              <a:rPr lang="pl-PL" sz="2200" dirty="0">
                <a:latin typeface="Times New Roman" pitchFamily="18" charset="0"/>
                <a:cs typeface="Times New Roman" pitchFamily="18" charset="0"/>
              </a:rPr>
              <a:t> Zdjęcia własne autora</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4">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282438" y="1506898"/>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Ewakuacja</a:t>
            </a:r>
          </a:p>
        </p:txBody>
      </p:sp>
      <p:sp>
        <p:nvSpPr>
          <p:cNvPr id="11" name="Rectangle 3"/>
          <p:cNvSpPr>
            <a:spLocks noChangeArrowheads="1"/>
          </p:cNvSpPr>
          <p:nvPr/>
        </p:nvSpPr>
        <p:spPr bwMode="auto">
          <a:xfrm>
            <a:off x="477672" y="2103328"/>
            <a:ext cx="8507413"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Obowiązek rozpoczęcia ewakuacji spoczywa na pracownikach danego zakładu</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innych przypadkach decyzja o ewakuacji podjęta zastanie przez kierującego akcją w porozumieniu z kierownictwem danego zakładu</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Ewakuowanych kieruje się do miejsc wskazanych planami ratowniczymi – należy sprawdzić stan liczebny grupy</a:t>
            </a:r>
            <a:r>
              <a:rPr lang="pl-PL" sz="2200" b="1" dirty="0">
                <a:effectLst>
                  <a:outerShdw blurRad="38100" dist="38100" dir="2700000" algn="tl">
                    <a:srgbClr val="FFFFFF"/>
                  </a:outerShdw>
                </a:effectLst>
                <a:latin typeface="Times New Roman" pitchFamily="18" charset="0"/>
                <a:cs typeface="Times New Roman" pitchFamily="18" charset="0"/>
              </a:rPr>
              <a:t>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Należy otworzyć wszystkie możliwe wyjścia i skierować ludzi na właściwą drogę ewakuacji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a:t>Przesłanki potrzebne do podjęcia </a:t>
            </a:r>
            <a:br>
              <a:rPr lang="pl-PL" sz="2800" dirty="0"/>
            </a:br>
            <a:r>
              <a:rPr lang="pl-PL" sz="2800" dirty="0"/>
              <a:t>i prowadzenia ewakuacji</a:t>
            </a:r>
          </a:p>
        </p:txBody>
      </p:sp>
    </p:spTree>
    <p:extLst>
      <p:ext uri="{BB962C8B-B14F-4D97-AF65-F5344CB8AC3E}">
        <p14:creationId xmlns:p14="http://schemas.microsoft.com/office/powerpoint/2010/main" val="2502805707"/>
      </p:ext>
    </p:extLst>
  </p:cSld>
  <p:clrMapOvr>
    <a:masterClrMapping/>
  </p:clrMapOvr>
  <p:transition spd="slow">
    <p:cut/>
  </p:transition>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5717</TotalTime>
  <Words>3708</Words>
  <Application>Microsoft Office PowerPoint</Application>
  <PresentationFormat>Pokaz na ekranie (4:3)</PresentationFormat>
  <Paragraphs>508</Paragraphs>
  <Slides>82</Slides>
  <Notes>82</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82</vt:i4>
      </vt:variant>
    </vt:vector>
  </HeadingPairs>
  <TitlesOfParts>
    <vt:vector size="90" baseType="lpstr">
      <vt:lpstr>Calibri</vt:lpstr>
      <vt:lpstr>Times New Roman</vt:lpstr>
      <vt:lpstr>Arial</vt:lpstr>
      <vt:lpstr>Noto Sans Symbols</vt:lpstr>
      <vt:lpstr>Wingdings</vt:lpstr>
      <vt:lpstr>Arial Black</vt:lpstr>
      <vt:lpstr>Moduł</vt:lpstr>
      <vt:lpstr>Moduł</vt:lpstr>
      <vt:lpstr>TEMAT 22:  Ratownictwo i ewakuacja podczas pożarów</vt:lpstr>
      <vt:lpstr>MATERIAŁ NAUCZANIA</vt:lpstr>
      <vt:lpstr>Przesłanki potrzebne do podjęcia  i prowadzenia ewakuacji</vt:lpstr>
      <vt:lpstr>Przesłanki potrzebne do podjęcia  i prowadzenia ewakuacji</vt:lpstr>
      <vt:lpstr>Przesłanki potrzebne do podjęcia  i prowadzenia ewakuacji</vt:lpstr>
      <vt:lpstr>Prezentacja programu PowerPoint</vt:lpstr>
      <vt:lpstr>Prezentacja programu PowerPoint</vt:lpstr>
      <vt:lpstr>Prezentacja programu PowerPoint</vt:lpstr>
      <vt:lpstr>Prezentacja programu PowerPoint</vt:lpstr>
      <vt:lpstr>Czynniki stwarzające zagrożenie dla życia  i zdrowia ludzi</vt:lpstr>
      <vt:lpstr>Czynniki stwarzające zagrożenie dla życia  i zdrowia ludzi</vt:lpstr>
      <vt:lpstr>Czynniki stwarzające zagrożenie dla życia  i zdrowia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Ewakuacja osób z dysfunkcjami</vt:lpstr>
      <vt:lpstr>Ewakuacja osób z dysfunkcjami</vt:lpstr>
      <vt:lpstr>Ewakuacja osób z dysfunkcjami</vt:lpstr>
      <vt:lpstr>Ewakuacja osób z dysfunkcjami</vt:lpstr>
      <vt:lpstr>Ewakuacja osób z dysfunkcjami</vt:lpstr>
      <vt:lpstr>Ewakuacja zwierząt domowych</vt:lpstr>
      <vt:lpstr>Ewakuacja zwierząt domowych</vt:lpstr>
      <vt:lpstr>Ewakuacja zwierząt domowych</vt:lpstr>
      <vt:lpstr>Ewakuacja zwierząt domowych</vt:lpstr>
      <vt:lpstr>Ewakuacja zwierząt domowych</vt:lpstr>
      <vt:lpstr>Ewakuacja zwierząt domowych</vt:lpstr>
      <vt:lpstr>Ewakuacja zwierząt domowych</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 Ewakuacja mienia ruchomego</vt:lpstr>
      <vt:lpstr> Ewakuacja mienia ruchomego</vt:lpstr>
      <vt:lpstr> Ewakuacja mienia ruchomego</vt:lpstr>
      <vt:lpstr>Zadania roty „ratowniczej”</vt:lpstr>
      <vt:lpstr>Zadania roty „ratowniczej”</vt:lpstr>
      <vt:lpstr>Zasady ratowania strażaka przez strażaka</vt:lpstr>
      <vt:lpstr>Zadania roty „ratowniczej”</vt:lpstr>
      <vt:lpstr>Zasady ratowania strażaka przez strażaka</vt:lpstr>
      <vt:lpstr>Prezentacja programu PowerPoint</vt:lpstr>
      <vt:lpstr>Prezentacja programu PowerPoint</vt:lpstr>
      <vt:lpstr>Zasady ratowania strażaka przez strażaka</vt:lpstr>
      <vt:lpstr>Prezentacja programu PowerPoint</vt:lpstr>
      <vt:lpstr>Prezentacja programu PowerPoint</vt:lpstr>
      <vt:lpstr>Ewakuacja strażaka w ramach roty/zastępu</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6:  Organizacja szkoleń, ćwiczeń  oraz zawodów sportowo-pożarniczych  OSP i MDP</dc:title>
  <dc:creator>asdf</dc:creator>
  <cp:lastModifiedBy>m.wroblewski</cp:lastModifiedBy>
  <cp:revision>103</cp:revision>
  <dcterms:modified xsi:type="dcterms:W3CDTF">2021-10-25T07:26:30Z</dcterms:modified>
</cp:coreProperties>
</file>