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6" r:id="rId1"/>
  </p:sldMasterIdLst>
  <p:notesMasterIdLst>
    <p:notesMasterId r:id="rId17"/>
  </p:notesMasterIdLst>
  <p:handoutMasterIdLst>
    <p:handoutMasterId r:id="rId18"/>
  </p:handoutMasterIdLst>
  <p:sldIdLst>
    <p:sldId id="256" r:id="rId2"/>
    <p:sldId id="292" r:id="rId3"/>
    <p:sldId id="293" r:id="rId4"/>
    <p:sldId id="294" r:id="rId5"/>
    <p:sldId id="295" r:id="rId6"/>
    <p:sldId id="296" r:id="rId7"/>
    <p:sldId id="297" r:id="rId8"/>
    <p:sldId id="298" r:id="rId9"/>
    <p:sldId id="299" r:id="rId10"/>
    <p:sldId id="301" r:id="rId11"/>
    <p:sldId id="302" r:id="rId12"/>
    <p:sldId id="304" r:id="rId13"/>
    <p:sldId id="307" r:id="rId14"/>
    <p:sldId id="306" r:id="rId15"/>
    <p:sldId id="283" r:id="rId16"/>
  </p:sldIdLst>
  <p:sldSz cx="12192000" cy="6858000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2625" cy="340266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5621699" y="1"/>
            <a:ext cx="4302625" cy="340266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388B88D5-8920-455E-89A3-D1C1FAE62C0F}" type="datetimeFigureOut">
              <a:rPr lang="pl-PL" smtClean="0"/>
              <a:t>2020-07-21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2" y="6457412"/>
            <a:ext cx="4302625" cy="340266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5621699" y="6457412"/>
            <a:ext cx="4302625" cy="340266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3DB0A382-BE28-4819-82A5-05C2D67953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9272329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2" y="1"/>
            <a:ext cx="4302125" cy="341313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5622926" y="1"/>
            <a:ext cx="4302125" cy="341313"/>
          </a:xfrm>
          <a:prstGeom prst="rect">
            <a:avLst/>
          </a:prstGeom>
        </p:spPr>
        <p:txBody>
          <a:bodyPr vert="horz" lIns="91415" tIns="45708" rIns="91415" bIns="45708" rtlCol="0"/>
          <a:lstStyle>
            <a:lvl1pPr algn="r">
              <a:defRPr sz="1200"/>
            </a:lvl1pPr>
          </a:lstStyle>
          <a:p>
            <a:fld id="{45AC3FDF-D1EE-4018-802D-D20CEEB65177}" type="datetimeFigureOut">
              <a:rPr lang="pl-PL" smtClean="0"/>
              <a:t>2020-07-21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49313"/>
            <a:ext cx="4075112" cy="2293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15" tIns="45708" rIns="91415" bIns="45708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992189" y="3271840"/>
            <a:ext cx="7942263" cy="2676525"/>
          </a:xfrm>
          <a:prstGeom prst="rect">
            <a:avLst/>
          </a:prstGeom>
        </p:spPr>
        <p:txBody>
          <a:bodyPr vert="horz" lIns="91415" tIns="45708" rIns="91415" bIns="45708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2" y="6456365"/>
            <a:ext cx="4302125" cy="341312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5622926" y="6456365"/>
            <a:ext cx="4302125" cy="341312"/>
          </a:xfrm>
          <a:prstGeom prst="rect">
            <a:avLst/>
          </a:prstGeom>
        </p:spPr>
        <p:txBody>
          <a:bodyPr vert="horz" lIns="91415" tIns="45708" rIns="91415" bIns="45708" rtlCol="0" anchor="b"/>
          <a:lstStyle>
            <a:lvl1pPr algn="r">
              <a:defRPr sz="1200"/>
            </a:lvl1pPr>
          </a:lstStyle>
          <a:p>
            <a:fld id="{1D98526B-CB48-44A2-A352-F65E55E0428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43442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105599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10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9252953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11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3958022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701033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13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75716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14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3625116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15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546084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5322738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3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59761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4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78680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5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782624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6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57492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7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13250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8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014314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D98526B-CB48-44A2-A352-F65E55E0428E}" type="slidenum">
              <a:rPr lang="pl-PL" smtClean="0"/>
              <a:t>9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34620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28291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37248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tuł i po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95232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2685136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962502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 cyta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6807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wda lub fał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pl-PL" smtClean="0"/>
              <a:t>Kliknij, aby edytować style wzorca tekstu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4052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698963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9861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79776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43883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91079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5181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95328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12789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121346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1873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1564926-5496-430C-A4BA-A9C5F88014FB}" type="datetimeFigureOut">
              <a:rPr lang="en-GB" smtClean="0"/>
              <a:t>21/07/2020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1821182-A07B-420A-A80F-102E0BE0DCB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84228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27" r:id="rId1"/>
    <p:sldLayoutId id="2147483728" r:id="rId2"/>
    <p:sldLayoutId id="2147483729" r:id="rId3"/>
    <p:sldLayoutId id="2147483730" r:id="rId4"/>
    <p:sldLayoutId id="2147483731" r:id="rId5"/>
    <p:sldLayoutId id="2147483732" r:id="rId6"/>
    <p:sldLayoutId id="2147483733" r:id="rId7"/>
    <p:sldLayoutId id="2147483734" r:id="rId8"/>
    <p:sldLayoutId id="2147483735" r:id="rId9"/>
    <p:sldLayoutId id="2147483736" r:id="rId10"/>
    <p:sldLayoutId id="2147483737" r:id="rId11"/>
    <p:sldLayoutId id="2147483738" r:id="rId12"/>
    <p:sldLayoutId id="2147483739" r:id="rId13"/>
    <p:sldLayoutId id="2147483740" r:id="rId14"/>
    <p:sldLayoutId id="2147483741" r:id="rId15"/>
    <p:sldLayoutId id="2147483742" r:id="rId16"/>
    <p:sldLayoutId id="2147483743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og.gov.pl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4212" y="1367246"/>
            <a:ext cx="8001000" cy="2290354"/>
          </a:xfrm>
        </p:spPr>
        <p:txBody>
          <a:bodyPr/>
          <a:lstStyle/>
          <a:p>
            <a:r>
              <a:rPr lang="pl-PL" dirty="0" smtClean="0"/>
              <a:t>NMF 2014-2021</a:t>
            </a:r>
            <a:br>
              <a:rPr lang="pl-PL" dirty="0" smtClean="0"/>
            </a:br>
            <a:r>
              <a:rPr lang="pl-PL" dirty="0" smtClean="0"/>
              <a:t>Program </a:t>
            </a:r>
            <a:r>
              <a:rPr lang="pl-PL" i="1" dirty="0" smtClean="0"/>
              <a:t>sprawy wewnętrzne</a:t>
            </a:r>
            <a:endParaRPr lang="en-GB" i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 sz="4000" dirty="0" smtClean="0"/>
              <a:t>Ocena formalna;</a:t>
            </a:r>
          </a:p>
          <a:p>
            <a:r>
              <a:rPr lang="pl-PL" sz="4000" dirty="0" smtClean="0"/>
              <a:t>Procedura odwoławcza;</a:t>
            </a:r>
          </a:p>
          <a:p>
            <a:r>
              <a:rPr lang="pl-PL" sz="4000" dirty="0" smtClean="0"/>
              <a:t>Najczęściej popełniane błędy w PA20</a:t>
            </a:r>
            <a:endParaRPr lang="pl-PL" sz="1200" dirty="0" smtClean="0"/>
          </a:p>
          <a:p>
            <a:endParaRPr lang="pl-PL" sz="1200" dirty="0" smtClean="0">
              <a:hlinkClick r:id="rId3"/>
            </a:endParaRPr>
          </a:p>
          <a:p>
            <a:endParaRPr lang="pl-PL" sz="1200" dirty="0">
              <a:hlinkClick r:id="rId3"/>
            </a:endParaRPr>
          </a:p>
          <a:p>
            <a:r>
              <a:rPr lang="pl-PL" sz="1200" dirty="0" smtClean="0">
                <a:hlinkClick r:id="rId3"/>
              </a:rPr>
              <a:t>www.eog.gov.pl</a:t>
            </a:r>
            <a:r>
              <a:rPr lang="pl-PL" sz="1200" dirty="0" smtClean="0"/>
              <a:t> </a:t>
            </a:r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4211" y="225160"/>
            <a:ext cx="853671" cy="955819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6061" y="296091"/>
            <a:ext cx="1108923" cy="957943"/>
          </a:xfrm>
          <a:prstGeom prst="rect">
            <a:avLst/>
          </a:prstGeom>
        </p:spPr>
      </p:pic>
      <p:pic>
        <p:nvPicPr>
          <p:cNvPr id="7" name="Obraz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362995" y="461554"/>
            <a:ext cx="2547120" cy="6216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7967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0" y="685800"/>
            <a:ext cx="11115904" cy="58961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dirty="0" smtClean="0">
                <a:solidFill>
                  <a:schemeClr val="tx1"/>
                </a:solidFill>
              </a:rPr>
              <a:t>													</a:t>
            </a:r>
            <a:r>
              <a:rPr lang="pl-PL" sz="1800" b="1" dirty="0" smtClean="0">
                <a:solidFill>
                  <a:schemeClr val="tx1"/>
                </a:solidFill>
              </a:rPr>
              <a:t>21 dni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  <p:sp>
        <p:nvSpPr>
          <p:cNvPr id="2" name="Prostokąt zaokrąglony 1"/>
          <p:cNvSpPr/>
          <p:nvPr/>
        </p:nvSpPr>
        <p:spPr>
          <a:xfrm>
            <a:off x="2107474" y="3457304"/>
            <a:ext cx="2995748" cy="2081348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bg2"/>
                </a:solidFill>
              </a:rPr>
              <a:t>KPK uwzględnia odwołanie</a:t>
            </a:r>
          </a:p>
          <a:p>
            <a:pPr algn="ctr"/>
            <a:endParaRPr lang="pl-PL" dirty="0" smtClean="0">
              <a:solidFill>
                <a:schemeClr val="bg2"/>
              </a:solidFill>
            </a:endParaRPr>
          </a:p>
          <a:p>
            <a:pPr algn="ctr"/>
            <a:r>
              <a:rPr lang="pl-PL" dirty="0">
                <a:solidFill>
                  <a:schemeClr val="bg2"/>
                </a:solidFill>
              </a:rPr>
              <a:t>p</a:t>
            </a:r>
            <a:r>
              <a:rPr lang="pl-PL" dirty="0" smtClean="0">
                <a:solidFill>
                  <a:schemeClr val="bg2"/>
                </a:solidFill>
              </a:rPr>
              <a:t>owrót do ścieżki oceny</a:t>
            </a:r>
          </a:p>
        </p:txBody>
      </p:sp>
      <p:sp>
        <p:nvSpPr>
          <p:cNvPr id="7" name="Prostokąt zaokrąglony 6"/>
          <p:cNvSpPr/>
          <p:nvPr/>
        </p:nvSpPr>
        <p:spPr>
          <a:xfrm>
            <a:off x="6770914" y="3457304"/>
            <a:ext cx="2995748" cy="2081348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bg2"/>
                </a:solidFill>
              </a:rPr>
              <a:t>KPK nie </a:t>
            </a:r>
            <a:r>
              <a:rPr lang="pl-PL" dirty="0">
                <a:solidFill>
                  <a:schemeClr val="bg2"/>
                </a:solidFill>
              </a:rPr>
              <a:t>uwzględnia </a:t>
            </a:r>
            <a:r>
              <a:rPr lang="pl-PL" dirty="0" smtClean="0">
                <a:solidFill>
                  <a:schemeClr val="bg2"/>
                </a:solidFill>
              </a:rPr>
              <a:t>odwołania</a:t>
            </a:r>
          </a:p>
          <a:p>
            <a:pPr algn="ctr"/>
            <a:r>
              <a:rPr lang="pl-PL" dirty="0" smtClean="0">
                <a:solidFill>
                  <a:schemeClr val="bg2"/>
                </a:solidFill>
              </a:rPr>
              <a:t> </a:t>
            </a:r>
          </a:p>
          <a:p>
            <a:pPr algn="ctr"/>
            <a:r>
              <a:rPr lang="pl-PL" dirty="0">
                <a:solidFill>
                  <a:schemeClr val="bg2"/>
                </a:solidFill>
              </a:rPr>
              <a:t>b</a:t>
            </a:r>
            <a:r>
              <a:rPr lang="pl-PL" dirty="0" smtClean="0">
                <a:solidFill>
                  <a:schemeClr val="bg2"/>
                </a:solidFill>
              </a:rPr>
              <a:t>rak możliwości odwołania</a:t>
            </a:r>
            <a:endParaRPr lang="pl-PL" dirty="0">
              <a:solidFill>
                <a:schemeClr val="bg2"/>
              </a:solidFill>
            </a:endParaRPr>
          </a:p>
        </p:txBody>
      </p:sp>
      <p:cxnSp>
        <p:nvCxnSpPr>
          <p:cNvPr id="9" name="Łącznik prosty ze strzałką 8"/>
          <p:cNvCxnSpPr/>
          <p:nvPr/>
        </p:nvCxnSpPr>
        <p:spPr>
          <a:xfrm>
            <a:off x="3257005" y="4497978"/>
            <a:ext cx="775063" cy="0"/>
          </a:xfrm>
          <a:prstGeom prst="straightConnector1">
            <a:avLst/>
          </a:prstGeom>
          <a:ln w="5715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>
            <a:off x="7981405" y="4497978"/>
            <a:ext cx="775063" cy="0"/>
          </a:xfrm>
          <a:prstGeom prst="straightConnector1">
            <a:avLst/>
          </a:prstGeom>
          <a:ln w="5715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trzałka w dół 10"/>
          <p:cNvSpPr/>
          <p:nvPr/>
        </p:nvSpPr>
        <p:spPr>
          <a:xfrm>
            <a:off x="5423139" y="1759131"/>
            <a:ext cx="931817" cy="2063932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88526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0" y="685800"/>
            <a:ext cx="11115904" cy="5896155"/>
          </a:xfrm>
        </p:spPr>
        <p:txBody>
          <a:bodyPr anchor="t">
            <a:normAutofit fontScale="92500"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Wycofanie odwołania</a:t>
            </a:r>
          </a:p>
          <a:p>
            <a:pPr marL="0" indent="0" algn="just">
              <a:buNone/>
            </a:pPr>
            <a:endParaRPr lang="pl-PL" sz="1800" b="1" dirty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800" dirty="0" smtClean="0">
                <a:solidFill>
                  <a:schemeClr val="tx1"/>
                </a:solidFill>
              </a:rPr>
              <a:t>Wnioskodawca </a:t>
            </a:r>
            <a:r>
              <a:rPr lang="pl-PL" sz="1800" dirty="0">
                <a:solidFill>
                  <a:schemeClr val="tx1"/>
                </a:solidFill>
              </a:rPr>
              <a:t>może wycofać odwołanie do czasu zakończenia rozpatrywania odwołania przez </a:t>
            </a:r>
            <a:r>
              <a:rPr lang="pl-PL" sz="1800" dirty="0" smtClean="0">
                <a:solidFill>
                  <a:schemeClr val="tx1"/>
                </a:solidFill>
              </a:rPr>
              <a:t>KPK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pl-PL" sz="1800" dirty="0" smtClean="0">
                <a:solidFill>
                  <a:schemeClr val="tx1"/>
                </a:solidFill>
              </a:rPr>
              <a:t>wycofanie </a:t>
            </a:r>
            <a:r>
              <a:rPr lang="pl-PL" sz="1800" dirty="0">
                <a:solidFill>
                  <a:schemeClr val="tx1"/>
                </a:solidFill>
              </a:rPr>
              <a:t>odwołania następuje przez złożenie do COPE MSWiA </a:t>
            </a:r>
            <a:r>
              <a:rPr lang="pl-PL" sz="1800" u="sng" dirty="0">
                <a:solidFill>
                  <a:schemeClr val="tx1"/>
                </a:solidFill>
              </a:rPr>
              <a:t>pisemnego oświadczenia o wycofaniu </a:t>
            </a:r>
            <a:r>
              <a:rPr lang="pl-PL" sz="1800" u="sng" dirty="0" smtClean="0">
                <a:solidFill>
                  <a:schemeClr val="tx1"/>
                </a:solidFill>
              </a:rPr>
              <a:t>odwołania</a:t>
            </a:r>
            <a:endParaRPr lang="pl-PL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dirty="0" smtClean="0">
                <a:solidFill>
                  <a:schemeClr val="tx1"/>
                </a:solidFill>
              </a:rPr>
              <a:t>W </a:t>
            </a:r>
            <a:r>
              <a:rPr lang="pl-PL" sz="1800" dirty="0">
                <a:solidFill>
                  <a:schemeClr val="tx1"/>
                </a:solidFill>
              </a:rPr>
              <a:t>przypadku wycofania odwołania przez wnioskodawcę COPE MSWiA:</a:t>
            </a:r>
          </a:p>
          <a:p>
            <a:pPr marL="0" indent="0" algn="just">
              <a:buNone/>
            </a:pPr>
            <a:r>
              <a:rPr lang="pl-PL" sz="1800" dirty="0">
                <a:solidFill>
                  <a:schemeClr val="tx1"/>
                </a:solidFill>
              </a:rPr>
              <a:t>a)	pozostawia odwołanie bez rozpatrzenia, informując o tym wnioskodawcę w formie pisemnej;</a:t>
            </a:r>
          </a:p>
          <a:p>
            <a:pPr marL="0" indent="0" algn="just">
              <a:buNone/>
            </a:pPr>
            <a:r>
              <a:rPr lang="pl-PL" sz="1800" dirty="0">
                <a:solidFill>
                  <a:schemeClr val="tx1"/>
                </a:solidFill>
              </a:rPr>
              <a:t>b)	przekazuje oświadczenie o wycofaniu odwołania do KPK, jeżeli skierował odwołanie do tej </a:t>
            </a:r>
            <a:r>
              <a:rPr lang="pl-PL" sz="1800" dirty="0" smtClean="0">
                <a:solidFill>
                  <a:schemeClr val="tx1"/>
                </a:solidFill>
              </a:rPr>
              <a:t>	instytucji</a:t>
            </a:r>
            <a:r>
              <a:rPr lang="pl-PL" sz="1800" dirty="0">
                <a:solidFill>
                  <a:schemeClr val="tx1"/>
                </a:solidFill>
              </a:rPr>
              <a:t>.</a:t>
            </a:r>
          </a:p>
          <a:p>
            <a:pPr marL="0" indent="0" algn="just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dirty="0" smtClean="0">
                <a:solidFill>
                  <a:schemeClr val="tx1"/>
                </a:solidFill>
              </a:rPr>
              <a:t>KPK </a:t>
            </a:r>
            <a:r>
              <a:rPr lang="pl-PL" sz="1800" dirty="0">
                <a:solidFill>
                  <a:schemeClr val="tx1"/>
                </a:solidFill>
              </a:rPr>
              <a:t>pozostawia odwołanie bez rozpatrzenia, informując o tym wnioskodawcę i COPE MSWiA w formie pisemnej.</a:t>
            </a:r>
          </a:p>
          <a:p>
            <a:pPr marL="0" indent="0" algn="just">
              <a:buNone/>
            </a:pPr>
            <a:r>
              <a:rPr lang="pl-PL" sz="1800" dirty="0" smtClean="0">
                <a:solidFill>
                  <a:schemeClr val="tx1"/>
                </a:solidFill>
              </a:rPr>
              <a:t>W </a:t>
            </a:r>
            <a:r>
              <a:rPr lang="pl-PL" sz="1800" dirty="0">
                <a:solidFill>
                  <a:schemeClr val="tx1"/>
                </a:solidFill>
              </a:rPr>
              <a:t>przypadku wycofania odwołania </a:t>
            </a:r>
            <a:r>
              <a:rPr lang="pl-PL" sz="1800" u="sng" dirty="0">
                <a:solidFill>
                  <a:schemeClr val="tx1"/>
                </a:solidFill>
              </a:rPr>
              <a:t>ponowne jego wniesienie jest niedopuszczalne</a:t>
            </a:r>
            <a:r>
              <a:rPr lang="pl-PL" sz="1800" dirty="0">
                <a:solidFill>
                  <a:schemeClr val="tx1"/>
                </a:solidFill>
              </a:rPr>
              <a:t>.</a:t>
            </a: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5468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0" y="685800"/>
            <a:ext cx="11115904" cy="58961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Najczęściej popełnianie błędy (PA20):</a:t>
            </a:r>
          </a:p>
          <a:p>
            <a:pPr marL="0" indent="0" algn="just">
              <a:buNone/>
            </a:pPr>
            <a:endParaRPr lang="pl-PL" sz="18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1800" dirty="0" smtClean="0">
                <a:solidFill>
                  <a:schemeClr val="tx1"/>
                </a:solidFill>
              </a:rPr>
              <a:t>nie </a:t>
            </a:r>
            <a:r>
              <a:rPr lang="pl-PL" sz="1800" dirty="0">
                <a:solidFill>
                  <a:schemeClr val="tx1"/>
                </a:solidFill>
              </a:rPr>
              <a:t>wypełniono </a:t>
            </a:r>
            <a:r>
              <a:rPr lang="pl-PL" sz="1800" dirty="0" smtClean="0">
                <a:solidFill>
                  <a:schemeClr val="tx1"/>
                </a:solidFill>
              </a:rPr>
              <a:t>wszystkich pól we WA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1600" dirty="0" smtClean="0">
                <a:solidFill>
                  <a:schemeClr val="tx1"/>
                </a:solidFill>
              </a:rPr>
              <a:t>np.  pola dot. „</a:t>
            </a:r>
            <a:r>
              <a:rPr lang="pl-PL" sz="1600" i="1" dirty="0" smtClean="0">
                <a:solidFill>
                  <a:schemeClr val="tx1"/>
                </a:solidFill>
              </a:rPr>
              <a:t>lista </a:t>
            </a:r>
            <a:r>
              <a:rPr lang="pl-PL" sz="1600" i="1" dirty="0">
                <a:solidFill>
                  <a:schemeClr val="tx1"/>
                </a:solidFill>
              </a:rPr>
              <a:t>konsultantów biorących udział w przygotowaniu wniosku</a:t>
            </a:r>
            <a:r>
              <a:rPr lang="pl-PL" sz="1600" dirty="0" smtClean="0">
                <a:solidFill>
                  <a:schemeClr val="tx1"/>
                </a:solidFill>
              </a:rPr>
              <a:t>”– </a:t>
            </a:r>
            <a:r>
              <a:rPr lang="pl-PL" sz="1600" dirty="0">
                <a:solidFill>
                  <a:schemeClr val="tx1"/>
                </a:solidFill>
              </a:rPr>
              <a:t>w przypadku, gdy nie było wsparcia konsultantów zewnętrznych </a:t>
            </a:r>
            <a:r>
              <a:rPr lang="pl-PL" sz="1600" dirty="0" smtClean="0">
                <a:solidFill>
                  <a:schemeClr val="tx1"/>
                </a:solidFill>
              </a:rPr>
              <a:t>należy </a:t>
            </a:r>
            <a:r>
              <a:rPr lang="pl-PL" sz="1600" dirty="0">
                <a:solidFill>
                  <a:schemeClr val="tx1"/>
                </a:solidFill>
              </a:rPr>
              <a:t>wpisać: „nie dotyczy</a:t>
            </a:r>
            <a:r>
              <a:rPr lang="pl-PL" sz="1600" dirty="0" smtClean="0">
                <a:solidFill>
                  <a:schemeClr val="tx1"/>
                </a:solidFill>
              </a:rPr>
              <a:t>”;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sz="1600" dirty="0" smtClean="0">
                <a:solidFill>
                  <a:schemeClr val="tx1"/>
                </a:solidFill>
              </a:rPr>
              <a:t>nie </a:t>
            </a:r>
            <a:r>
              <a:rPr lang="pl-PL" sz="1600" dirty="0">
                <a:solidFill>
                  <a:schemeClr val="tx1"/>
                </a:solidFill>
              </a:rPr>
              <a:t>wypełniono pola „</a:t>
            </a:r>
            <a:r>
              <a:rPr lang="pl-PL" sz="1600" i="1" dirty="0">
                <a:solidFill>
                  <a:schemeClr val="tx1"/>
                </a:solidFill>
              </a:rPr>
              <a:t>lista załączników</a:t>
            </a:r>
            <a:r>
              <a:rPr lang="pl-PL" sz="1600" dirty="0">
                <a:solidFill>
                  <a:schemeClr val="tx1"/>
                </a:solidFill>
              </a:rPr>
              <a:t>”, mimo że dołączono do wniosku załączniki</a:t>
            </a:r>
            <a:r>
              <a:rPr lang="pl-PL" sz="1600" dirty="0" smtClean="0">
                <a:solidFill>
                  <a:schemeClr val="tx1"/>
                </a:solidFill>
              </a:rPr>
              <a:t>.</a:t>
            </a:r>
            <a:endParaRPr lang="pl-PL" sz="16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1800" dirty="0" smtClean="0">
                <a:solidFill>
                  <a:schemeClr val="tx1"/>
                </a:solidFill>
              </a:rPr>
              <a:t>nie </a:t>
            </a:r>
            <a:r>
              <a:rPr lang="pl-PL" sz="1800" dirty="0">
                <a:solidFill>
                  <a:schemeClr val="tx1"/>
                </a:solidFill>
              </a:rPr>
              <a:t>wypełniono wartości </a:t>
            </a:r>
            <a:r>
              <a:rPr lang="pl-PL" sz="1800" u="sng" dirty="0">
                <a:solidFill>
                  <a:schemeClr val="tx1"/>
                </a:solidFill>
              </a:rPr>
              <a:t>bazowej </a:t>
            </a:r>
            <a:r>
              <a:rPr lang="pl-PL" sz="1800" u="sng" dirty="0" smtClean="0">
                <a:solidFill>
                  <a:schemeClr val="tx1"/>
                </a:solidFill>
              </a:rPr>
              <a:t>wskaźnika/ końcowej wskaźnika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800" dirty="0" smtClean="0">
                <a:solidFill>
                  <a:schemeClr val="tx1"/>
                </a:solidFill>
              </a:rPr>
              <a:t>nie </a:t>
            </a:r>
            <a:r>
              <a:rPr lang="pl-PL" sz="1800" dirty="0">
                <a:solidFill>
                  <a:schemeClr val="tx1"/>
                </a:solidFill>
              </a:rPr>
              <a:t>uzupełniono pola dot. kursu EUR/PLN ,w związku z czym niepoprawnie wypełniono pola dot. wartości całkowitej projektu EUR oraz wartości dofinansowania EUR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800" dirty="0" smtClean="0">
                <a:solidFill>
                  <a:schemeClr val="tx1"/>
                </a:solidFill>
              </a:rPr>
              <a:t>niezgodność wersji papierowej z elektroniczną np. w </a:t>
            </a:r>
            <a:r>
              <a:rPr lang="pl-PL" sz="1800" dirty="0">
                <a:solidFill>
                  <a:schemeClr val="tx1"/>
                </a:solidFill>
              </a:rPr>
              <a:t>wersji papierowej wydruk nie obejmuje tabeli budżetowej tj. wycięto </a:t>
            </a:r>
            <a:r>
              <a:rPr lang="pl-PL" sz="1800" dirty="0" smtClean="0">
                <a:solidFill>
                  <a:schemeClr val="tx1"/>
                </a:solidFill>
              </a:rPr>
              <a:t>kolumnę, w </a:t>
            </a:r>
            <a:r>
              <a:rPr lang="pl-PL" sz="1800" dirty="0">
                <a:solidFill>
                  <a:schemeClr val="tx1"/>
                </a:solidFill>
              </a:rPr>
              <a:t>której wskazuje się czy dany wydatek dotyczy Beneficjenta czy partnera projektu (kompletna tabela jest w wersji elektronicznej</a:t>
            </a:r>
            <a:r>
              <a:rPr lang="pl-PL" sz="1800" dirty="0" smtClean="0">
                <a:solidFill>
                  <a:schemeClr val="tx1"/>
                </a:solidFill>
              </a:rPr>
              <a:t>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800" dirty="0" smtClean="0">
                <a:solidFill>
                  <a:schemeClr val="tx1"/>
                </a:solidFill>
              </a:rPr>
              <a:t>brak </a:t>
            </a:r>
            <a:r>
              <a:rPr lang="pl-PL" sz="1800" dirty="0">
                <a:solidFill>
                  <a:schemeClr val="tx1"/>
                </a:solidFill>
              </a:rPr>
              <a:t>edytowalnej wersji wniosku (plik </a:t>
            </a:r>
            <a:r>
              <a:rPr lang="pl-PL" sz="1800" dirty="0" err="1">
                <a:solidFill>
                  <a:schemeClr val="tx1"/>
                </a:solidFill>
              </a:rPr>
              <a:t>excel</a:t>
            </a:r>
            <a:r>
              <a:rPr lang="pl-PL" sz="1800" dirty="0" smtClean="0">
                <a:solidFill>
                  <a:schemeClr val="tx1"/>
                </a:solidFill>
              </a:rPr>
              <a:t>)</a:t>
            </a:r>
            <a:endParaRPr lang="pl-PL" sz="1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6270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0" y="685800"/>
            <a:ext cx="11115904" cy="58961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Najczęściej popełnianie błędy (PA20):</a:t>
            </a:r>
          </a:p>
          <a:p>
            <a:pPr marL="0" indent="0" algn="just">
              <a:buNone/>
            </a:pPr>
            <a:endParaRPr lang="pl-PL" sz="18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1800" dirty="0" smtClean="0">
                <a:solidFill>
                  <a:schemeClr val="tx1"/>
                </a:solidFill>
              </a:rPr>
              <a:t>nie </a:t>
            </a:r>
            <a:r>
              <a:rPr lang="pl-PL" sz="1800" dirty="0">
                <a:solidFill>
                  <a:schemeClr val="tx1"/>
                </a:solidFill>
              </a:rPr>
              <a:t>uzupełniono w części budżetowej pola „</a:t>
            </a:r>
            <a:r>
              <a:rPr lang="pl-PL" sz="1800" i="1" dirty="0">
                <a:solidFill>
                  <a:schemeClr val="tx1"/>
                </a:solidFill>
              </a:rPr>
              <a:t>Razem</a:t>
            </a:r>
            <a:r>
              <a:rPr lang="pl-PL" sz="1800" dirty="0" smtClean="0">
                <a:solidFill>
                  <a:schemeClr val="tx1"/>
                </a:solidFill>
              </a:rPr>
              <a:t>”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800" dirty="0">
                <a:solidFill>
                  <a:schemeClr val="tx1"/>
                </a:solidFill>
              </a:rPr>
              <a:t>nie uzupełniono tabeli Budżetu Projektu w podziale na wydatki Beneficjenta i </a:t>
            </a:r>
            <a:r>
              <a:rPr lang="pl-PL" sz="1800" dirty="0" smtClean="0">
                <a:solidFill>
                  <a:schemeClr val="tx1"/>
                </a:solidFill>
              </a:rPr>
              <a:t>partnerów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  <p:graphicFrame>
        <p:nvGraphicFramePr>
          <p:cNvPr id="9" name="Tabe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4119604"/>
              </p:ext>
            </p:extLst>
          </p:nvPr>
        </p:nvGraphicFramePr>
        <p:xfrm>
          <a:off x="539926" y="3207374"/>
          <a:ext cx="10859592" cy="344359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5417"/>
                <a:gridCol w="492362"/>
                <a:gridCol w="544189"/>
                <a:gridCol w="440534"/>
                <a:gridCol w="440534"/>
                <a:gridCol w="440534"/>
                <a:gridCol w="440534"/>
                <a:gridCol w="440534"/>
                <a:gridCol w="331696"/>
                <a:gridCol w="331696"/>
                <a:gridCol w="331696"/>
                <a:gridCol w="331696"/>
                <a:gridCol w="331696"/>
                <a:gridCol w="331696"/>
                <a:gridCol w="331696"/>
                <a:gridCol w="331696"/>
                <a:gridCol w="331696"/>
                <a:gridCol w="331696"/>
                <a:gridCol w="331696"/>
                <a:gridCol w="331696"/>
                <a:gridCol w="331696"/>
                <a:gridCol w="331696"/>
                <a:gridCol w="331696"/>
                <a:gridCol w="331696"/>
                <a:gridCol w="331696"/>
                <a:gridCol w="331696"/>
                <a:gridCol w="331696"/>
                <a:gridCol w="331696"/>
                <a:gridCol w="691034"/>
              </a:tblGrid>
              <a:tr h="1164189">
                <a:tc gridSpan="28">
                  <a:txBody>
                    <a:bodyPr/>
                    <a:lstStyle/>
                    <a:p>
                      <a:pPr algn="l" fontAlgn="ctr"/>
                      <a:r>
                        <a:rPr lang="pl-PL" sz="500" u="none" strike="noStrike" dirty="0">
                          <a:effectLst/>
                        </a:rPr>
                        <a:t>Komórki w kolumnach odpowiadających trzymiesięcznym okresom należy wypełnić szacunkowymi całkowitymi wydatkami kwalifikowalnymi, zaokrąglonymi (do najbliższej wartości) do pełnych tysięcy złotych. Przykładowo: kolumna oznaczona [-XII'19] dotyczy okresu od 1 października 2019 r. do 31 grudnia 2019 r. Wyjątek stanowi kolumna ostatnia, która dotyczy jedynie okresu od 1 do 30 kwietnia 2024 r. (ostatni miesiąc kwalifikowalności wydatków).</a:t>
                      </a:r>
                      <a:br>
                        <a:rPr lang="pl-PL" sz="500" u="none" strike="noStrike" dirty="0">
                          <a:effectLst/>
                        </a:rPr>
                      </a:br>
                      <a:r>
                        <a:rPr lang="pl-PL" sz="500" u="none" strike="noStrike" dirty="0">
                          <a:effectLst/>
                        </a:rPr>
                        <a:t>W przypadku kosztów zaliczanych do tej samej kategorii należy przedstawiać poszczególne wydatki w sposób umożliwiający ocenę racjonalności oszacowania poprzez wskazanie kosztów składowych i jednostkowych (np. rozbijając koszty personelu na koszty poszczególnych osób, wyszczególniając jednostki sprzętu).</a:t>
                      </a:r>
                      <a:br>
                        <a:rPr lang="pl-PL" sz="500" u="none" strike="noStrike" dirty="0">
                          <a:effectLst/>
                        </a:rPr>
                      </a:br>
                      <a:r>
                        <a:rPr lang="pl-PL" sz="500" u="none" strike="noStrike" dirty="0">
                          <a:effectLst/>
                        </a:rPr>
                        <a:t>Wiersze w budżecie można wstawiać korzystając z opcji wstawiania wiersza z paska narzędzi.</a:t>
                      </a:r>
                      <a:br>
                        <a:rPr lang="pl-PL" sz="500" u="none" strike="noStrike" dirty="0">
                          <a:effectLst/>
                        </a:rPr>
                      </a:br>
                      <a:r>
                        <a:rPr lang="pl-PL" sz="500" u="none" strike="noStrike" dirty="0">
                          <a:effectLst/>
                        </a:rPr>
                        <a:t>W przypadku NGO komórki dotyczące pracy wykonywanej przez wolontariuszy powinny być oznaczone komentarzem. </a:t>
                      </a:r>
                      <a:br>
                        <a:rPr lang="pl-PL" sz="500" u="none" strike="noStrike" dirty="0">
                          <a:effectLst/>
                        </a:rPr>
                      </a:br>
                      <a:r>
                        <a:rPr lang="pl-PL" sz="500" u="none" strike="noStrike" dirty="0">
                          <a:effectLst/>
                        </a:rPr>
                        <a:t>UWAGA! Dodatkowe wyjaśnienia w komentarzach.</a:t>
                      </a:r>
                      <a:endParaRPr lang="pl-PL" sz="500" b="0" i="1" u="none" strike="noStrike" dirty="0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500" u="none" strike="noStrike" dirty="0">
                          <a:effectLst/>
                        </a:rPr>
                        <a:t>Wydatek Beneficjenta (B), Partnera projektu (P1, P2, P3...)</a:t>
                      </a:r>
                      <a:endParaRPr lang="pl-PL" sz="500" b="0" i="0" u="none" strike="noStrike" dirty="0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</a:tr>
              <a:tr h="126735">
                <a:tc gridSpan="9"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 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500" u="none" strike="noStrike">
                          <a:effectLst/>
                        </a:rPr>
                        <a:t>-XII'19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500" u="none" strike="noStrike">
                          <a:effectLst/>
                        </a:rPr>
                        <a:t>-III'20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500" u="none" strike="noStrike">
                          <a:effectLst/>
                        </a:rPr>
                        <a:t>-VI'20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500" u="none" strike="noStrike">
                          <a:effectLst/>
                        </a:rPr>
                        <a:t>-IX'20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500" u="none" strike="noStrike">
                          <a:effectLst/>
                        </a:rPr>
                        <a:t>-XII'20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500" u="none" strike="noStrike">
                          <a:effectLst/>
                        </a:rPr>
                        <a:t>-III'21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500" u="none" strike="noStrike">
                          <a:effectLst/>
                        </a:rPr>
                        <a:t>-VI'21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500" u="none" strike="noStrike">
                          <a:effectLst/>
                        </a:rPr>
                        <a:t>-IX'21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500" u="none" strike="noStrike">
                          <a:effectLst/>
                        </a:rPr>
                        <a:t>-XII'21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500" u="none" strike="noStrike">
                          <a:effectLst/>
                        </a:rPr>
                        <a:t>-III'22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500" u="none" strike="noStrike">
                          <a:effectLst/>
                        </a:rPr>
                        <a:t>-VI'22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500" u="none" strike="noStrike">
                          <a:effectLst/>
                        </a:rPr>
                        <a:t>-IX'22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500" u="none" strike="noStrike">
                          <a:effectLst/>
                        </a:rPr>
                        <a:t>-XII'22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500" u="none" strike="noStrike">
                          <a:effectLst/>
                        </a:rPr>
                        <a:t>-III'23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500" u="none" strike="noStrike">
                          <a:effectLst/>
                        </a:rPr>
                        <a:t>-VI'23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500" u="none" strike="noStrike">
                          <a:effectLst/>
                        </a:rPr>
                        <a:t>-IX'23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500" u="none" strike="noStrike">
                          <a:effectLst/>
                        </a:rPr>
                        <a:t>-XII'23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500" u="none" strike="noStrike">
                          <a:effectLst/>
                        </a:rPr>
                        <a:t>-III'24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l-PL" sz="500" u="none" strike="noStrike">
                          <a:effectLst/>
                        </a:rPr>
                        <a:t>IV'24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500" u="none" strike="noStrike">
                          <a:effectLst/>
                        </a:rPr>
                        <a:t> </a:t>
                      </a:r>
                      <a:endParaRPr lang="pl-PL" sz="500" b="0" i="1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</a:tr>
              <a:tr h="124909">
                <a:tc gridSpan="28">
                  <a:txBody>
                    <a:bodyPr/>
                    <a:lstStyle/>
                    <a:p>
                      <a:pPr algn="ctr" fontAlgn="b"/>
                      <a:r>
                        <a:rPr lang="pl-PL" sz="500" u="none" strike="noStrike">
                          <a:effectLst/>
                        </a:rPr>
                        <a:t>Koszty bezpośrednie (Art. 8.3 Regulacji)</a:t>
                      </a:r>
                      <a:endParaRPr lang="pl-PL" sz="500" b="1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500" u="none" strike="noStrike">
                          <a:effectLst/>
                        </a:rPr>
                        <a:t> </a:t>
                      </a:r>
                      <a:endParaRPr lang="pl-PL" sz="500" b="0" i="1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</a:tr>
              <a:tr h="126735">
                <a:tc gridSpan="7">
                  <a:txBody>
                    <a:bodyPr/>
                    <a:lstStyle/>
                    <a:p>
                      <a:pPr algn="l" fontAlgn="b"/>
                      <a:r>
                        <a:rPr lang="pl-PL" sz="500" u="none" strike="noStrike">
                          <a:effectLst/>
                        </a:rPr>
                        <a:t>1. koszty personelu</a:t>
                      </a:r>
                      <a:endParaRPr lang="pl-PL" sz="500" b="1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19">
                  <a:txBody>
                    <a:bodyPr/>
                    <a:lstStyle/>
                    <a:p>
                      <a:pPr algn="ctr" fontAlgn="b"/>
                      <a:r>
                        <a:rPr lang="pl-PL" sz="500" u="none" strike="noStrike">
                          <a:effectLst/>
                        </a:rPr>
                        <a:t> </a:t>
                      </a:r>
                      <a:endParaRPr lang="pl-PL" sz="500" b="1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500" u="none" strike="noStrike">
                          <a:effectLst/>
                        </a:rPr>
                        <a:t> </a:t>
                      </a:r>
                      <a:endParaRPr lang="pl-PL" sz="500" b="0" i="1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</a:tr>
              <a:tr h="126735">
                <a:tc gridSpan="9">
                  <a:txBody>
                    <a:bodyPr/>
                    <a:lstStyle/>
                    <a:p>
                      <a:pPr algn="l" fontAlgn="b"/>
                      <a:r>
                        <a:rPr lang="pl-PL" sz="500" u="none" strike="noStrike">
                          <a:effectLst/>
                        </a:rPr>
                        <a:t> 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500" u="none" strike="noStrike" dirty="0">
                          <a:effectLst/>
                        </a:rPr>
                        <a:t>P1</a:t>
                      </a:r>
                      <a:endParaRPr lang="pl-PL" sz="500" b="0" i="1" u="none" strike="noStrike" dirty="0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</a:tr>
              <a:tr h="126735">
                <a:tc gridSpan="7">
                  <a:txBody>
                    <a:bodyPr/>
                    <a:lstStyle/>
                    <a:p>
                      <a:pPr algn="l" fontAlgn="b"/>
                      <a:r>
                        <a:rPr lang="pl-PL" sz="500" u="none" strike="noStrike">
                          <a:effectLst/>
                        </a:rPr>
                        <a:t>2. podróże i diety</a:t>
                      </a:r>
                      <a:endParaRPr lang="pl-PL" sz="500" b="1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21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19">
                  <a:txBody>
                    <a:bodyPr/>
                    <a:lstStyle/>
                    <a:p>
                      <a:pPr algn="ctr" fontAlgn="b"/>
                      <a:r>
                        <a:rPr lang="pl-PL" sz="500" u="none" strike="noStrike">
                          <a:effectLst/>
                        </a:rPr>
                        <a:t> </a:t>
                      </a:r>
                      <a:endParaRPr lang="pl-PL" sz="500" b="1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500" u="none" strike="noStrike">
                          <a:effectLst/>
                        </a:rPr>
                        <a:t> </a:t>
                      </a:r>
                      <a:endParaRPr lang="pl-PL" sz="500" b="0" i="1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</a:tr>
              <a:tr h="126735">
                <a:tc gridSpan="9">
                  <a:txBody>
                    <a:bodyPr/>
                    <a:lstStyle/>
                    <a:p>
                      <a:pPr algn="l" fontAlgn="b"/>
                      <a:r>
                        <a:rPr lang="pl-PL" sz="500" u="none" strike="noStrike">
                          <a:effectLst/>
                        </a:rPr>
                        <a:t> 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21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500" u="none" strike="noStrike">
                          <a:effectLst/>
                        </a:rPr>
                        <a:t>B</a:t>
                      </a:r>
                      <a:endParaRPr lang="pl-PL" sz="500" b="0" i="1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</a:tr>
              <a:tr h="126735">
                <a:tc gridSpan="7">
                  <a:txBody>
                    <a:bodyPr/>
                    <a:lstStyle/>
                    <a:p>
                      <a:pPr algn="l" fontAlgn="b"/>
                      <a:r>
                        <a:rPr lang="pl-PL" sz="500" u="none" strike="noStrike">
                          <a:effectLst/>
                        </a:rPr>
                        <a:t>3. sprzęt</a:t>
                      </a:r>
                      <a:endParaRPr lang="pl-PL" sz="500" b="1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#ADR!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19">
                  <a:txBody>
                    <a:bodyPr/>
                    <a:lstStyle/>
                    <a:p>
                      <a:pPr algn="ctr" fontAlgn="b"/>
                      <a:r>
                        <a:rPr lang="pl-PL" sz="500" u="none" strike="noStrike">
                          <a:effectLst/>
                        </a:rPr>
                        <a:t> </a:t>
                      </a:r>
                      <a:endParaRPr lang="pl-PL" sz="500" b="1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500" u="none" strike="noStrike">
                          <a:effectLst/>
                        </a:rPr>
                        <a:t> </a:t>
                      </a:r>
                      <a:endParaRPr lang="pl-PL" sz="500" b="0" i="1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</a:tr>
              <a:tr h="126735">
                <a:tc gridSpan="7">
                  <a:txBody>
                    <a:bodyPr/>
                    <a:lstStyle/>
                    <a:p>
                      <a:pPr algn="l" fontAlgn="b"/>
                      <a:r>
                        <a:rPr lang="pl-PL" sz="500" u="none" strike="noStrike">
                          <a:effectLst/>
                        </a:rPr>
                        <a:t>4. zakup gruntu</a:t>
                      </a:r>
                      <a:endParaRPr lang="pl-PL" sz="500" b="1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19">
                  <a:txBody>
                    <a:bodyPr/>
                    <a:lstStyle/>
                    <a:p>
                      <a:pPr algn="ctr" fontAlgn="b"/>
                      <a:r>
                        <a:rPr lang="pl-PL" sz="500" u="none" strike="noStrike">
                          <a:effectLst/>
                        </a:rPr>
                        <a:t> </a:t>
                      </a:r>
                      <a:endParaRPr lang="pl-PL" sz="500" b="1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500" u="none" strike="noStrike">
                          <a:effectLst/>
                        </a:rPr>
                        <a:t> </a:t>
                      </a:r>
                      <a:endParaRPr lang="pl-PL" sz="500" b="0" i="1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</a:tr>
              <a:tr h="126735">
                <a:tc gridSpan="9">
                  <a:txBody>
                    <a:bodyPr/>
                    <a:lstStyle/>
                    <a:p>
                      <a:pPr algn="l" fontAlgn="b"/>
                      <a:r>
                        <a:rPr lang="pl-PL" sz="500" u="none" strike="noStrike">
                          <a:effectLst/>
                        </a:rPr>
                        <a:t>4.1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500" u="none" strike="noStrike">
                          <a:effectLst/>
                        </a:rPr>
                        <a:t> </a:t>
                      </a:r>
                      <a:endParaRPr lang="pl-PL" sz="500" b="0" i="1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</a:tr>
              <a:tr h="126735">
                <a:tc gridSpan="7">
                  <a:txBody>
                    <a:bodyPr/>
                    <a:lstStyle/>
                    <a:p>
                      <a:pPr algn="l" fontAlgn="b"/>
                      <a:r>
                        <a:rPr lang="pl-PL" sz="500" u="none" strike="noStrike">
                          <a:effectLst/>
                        </a:rPr>
                        <a:t>5. materiały eksploatacyjne</a:t>
                      </a:r>
                      <a:endParaRPr lang="pl-PL" sz="500" b="1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19">
                  <a:txBody>
                    <a:bodyPr/>
                    <a:lstStyle/>
                    <a:p>
                      <a:pPr algn="ctr" fontAlgn="b"/>
                      <a:r>
                        <a:rPr lang="pl-PL" sz="500" u="none" strike="noStrike">
                          <a:effectLst/>
                        </a:rPr>
                        <a:t> </a:t>
                      </a:r>
                      <a:endParaRPr lang="pl-PL" sz="500" b="1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500" u="none" strike="noStrike">
                          <a:effectLst/>
                        </a:rPr>
                        <a:t> </a:t>
                      </a:r>
                      <a:endParaRPr lang="pl-PL" sz="500" b="0" i="1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</a:tr>
              <a:tr h="126735">
                <a:tc gridSpan="9">
                  <a:txBody>
                    <a:bodyPr/>
                    <a:lstStyle/>
                    <a:p>
                      <a:pPr algn="l" fontAlgn="b"/>
                      <a:r>
                        <a:rPr lang="pl-PL" sz="500" u="none" strike="noStrike">
                          <a:effectLst/>
                        </a:rPr>
                        <a:t>5.1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500" u="none" strike="noStrike">
                          <a:effectLst/>
                        </a:rPr>
                        <a:t> </a:t>
                      </a:r>
                      <a:endParaRPr lang="pl-PL" sz="500" b="0" i="1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</a:tr>
              <a:tr h="126735">
                <a:tc gridSpan="7">
                  <a:txBody>
                    <a:bodyPr/>
                    <a:lstStyle/>
                    <a:p>
                      <a:pPr algn="l" fontAlgn="b"/>
                      <a:r>
                        <a:rPr lang="pl-PL" sz="500" u="none" strike="noStrike">
                          <a:effectLst/>
                        </a:rPr>
                        <a:t>6. inne umowy</a:t>
                      </a:r>
                      <a:endParaRPr lang="pl-PL" sz="500" b="1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19">
                  <a:txBody>
                    <a:bodyPr/>
                    <a:lstStyle/>
                    <a:p>
                      <a:pPr algn="ctr" fontAlgn="b"/>
                      <a:r>
                        <a:rPr lang="pl-PL" sz="500" u="none" strike="noStrike">
                          <a:effectLst/>
                        </a:rPr>
                        <a:t> </a:t>
                      </a:r>
                      <a:endParaRPr lang="pl-PL" sz="500" b="1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500" u="none" strike="noStrike">
                          <a:effectLst/>
                        </a:rPr>
                        <a:t> </a:t>
                      </a:r>
                      <a:endParaRPr lang="pl-PL" sz="500" b="0" i="1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</a:tr>
              <a:tr h="126735">
                <a:tc gridSpan="9">
                  <a:txBody>
                    <a:bodyPr/>
                    <a:lstStyle/>
                    <a:p>
                      <a:pPr algn="l" fontAlgn="b"/>
                      <a:r>
                        <a:rPr lang="pl-PL" sz="500" u="none" strike="noStrike">
                          <a:effectLst/>
                        </a:rPr>
                        <a:t> 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500" u="none" strike="noStrike" dirty="0">
                          <a:effectLst/>
                        </a:rPr>
                        <a:t>B</a:t>
                      </a:r>
                      <a:endParaRPr lang="pl-PL" sz="500" b="0" i="1" u="none" strike="noStrike" dirty="0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>
                    <a:solidFill>
                      <a:srgbClr val="FFFF00"/>
                    </a:solidFill>
                  </a:tcPr>
                </a:tc>
              </a:tr>
              <a:tr h="126735">
                <a:tc gridSpan="7">
                  <a:txBody>
                    <a:bodyPr/>
                    <a:lstStyle/>
                    <a:p>
                      <a:pPr algn="l" fontAlgn="b"/>
                      <a:r>
                        <a:rPr lang="pl-PL" sz="500" u="none" strike="noStrike">
                          <a:effectLst/>
                        </a:rPr>
                        <a:t>7. wymogi specjalne</a:t>
                      </a:r>
                      <a:endParaRPr lang="pl-PL" sz="500" b="1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19">
                  <a:txBody>
                    <a:bodyPr/>
                    <a:lstStyle/>
                    <a:p>
                      <a:pPr algn="ctr" fontAlgn="b"/>
                      <a:r>
                        <a:rPr lang="pl-PL" sz="500" u="none" strike="noStrike">
                          <a:effectLst/>
                        </a:rPr>
                        <a:t> </a:t>
                      </a:r>
                      <a:endParaRPr lang="pl-PL" sz="500" b="1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500" u="none" strike="noStrike">
                          <a:effectLst/>
                        </a:rPr>
                        <a:t> </a:t>
                      </a:r>
                      <a:endParaRPr lang="pl-PL" sz="500" b="0" i="1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</a:tr>
              <a:tr h="126735">
                <a:tc gridSpan="9">
                  <a:txBody>
                    <a:bodyPr/>
                    <a:lstStyle/>
                    <a:p>
                      <a:pPr algn="l" fontAlgn="b"/>
                      <a:r>
                        <a:rPr lang="pl-PL" sz="500" u="none" strike="noStrike">
                          <a:effectLst/>
                        </a:rPr>
                        <a:t> 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pl-PL" sz="500" u="none" strike="noStrike">
                          <a:effectLst/>
                        </a:rPr>
                        <a:t>B</a:t>
                      </a:r>
                      <a:endParaRPr lang="pl-PL" sz="500" b="0" i="1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ctr"/>
                </a:tc>
              </a:tr>
              <a:tr h="126735">
                <a:tc>
                  <a:txBody>
                    <a:bodyPr/>
                    <a:lstStyle/>
                    <a:p>
                      <a:pPr algn="l" fontAlgn="b"/>
                      <a:r>
                        <a:rPr lang="pl-PL" sz="500" u="none" strike="noStrike">
                          <a:effectLst/>
                        </a:rPr>
                        <a:t> 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21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0" marR="0" marT="0" marB="0" anchor="b"/>
                </a:tc>
              </a:tr>
              <a:tr h="126735">
                <a:tc gridSpan="11">
                  <a:txBody>
                    <a:bodyPr/>
                    <a:lstStyle/>
                    <a:p>
                      <a:pPr algn="l" fontAlgn="b"/>
                      <a:r>
                        <a:rPr lang="pl-PL" sz="500" u="none" strike="noStrike">
                          <a:effectLst/>
                        </a:rPr>
                        <a:t>W tym podwykonawstwo (wszystkie elementy wymagają wykonania zg. z Ustawą Prawo Zamówień Publicznych)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500" u="none" strike="noStrike">
                          <a:effectLst/>
                        </a:rPr>
                        <a:t> 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500" u="none" strike="noStrike">
                          <a:effectLst/>
                        </a:rPr>
                        <a:t> 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500" u="none" strike="noStrike">
                          <a:effectLst/>
                        </a:rPr>
                        <a:t> 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500" u="none" strike="noStrike">
                          <a:effectLst/>
                        </a:rPr>
                        <a:t> 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500" u="none" strike="noStrike">
                          <a:effectLst/>
                        </a:rPr>
                        <a:t> 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500" u="none" strike="noStrike">
                          <a:effectLst/>
                        </a:rPr>
                        <a:t> 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500" u="none" strike="noStrike">
                          <a:effectLst/>
                        </a:rPr>
                        <a:t> 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500" u="none" strike="noStrike">
                          <a:effectLst/>
                        </a:rPr>
                        <a:t> 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500" u="none" strike="noStrike">
                          <a:effectLst/>
                        </a:rPr>
                        <a:t> 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500" u="none" strike="noStrike">
                          <a:effectLst/>
                        </a:rPr>
                        <a:t> 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500" u="none" strike="noStrike">
                          <a:effectLst/>
                        </a:rPr>
                        <a:t> 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500" u="none" strike="noStrike">
                          <a:effectLst/>
                        </a:rPr>
                        <a:t> 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500" u="none" strike="noStrike">
                          <a:effectLst/>
                        </a:rPr>
                        <a:t> 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500" u="none" strike="noStrike">
                          <a:effectLst/>
                        </a:rPr>
                        <a:t> 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500" u="none" strike="noStrike">
                          <a:effectLst/>
                        </a:rPr>
                        <a:t> 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500" u="none" strike="noStrike">
                          <a:effectLst/>
                        </a:rPr>
                        <a:t> 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>
                          <a:effectLst/>
                        </a:rPr>
                        <a:t>0</a:t>
                      </a:r>
                      <a:endParaRPr lang="pl-PL" sz="500" b="0" i="1" u="none" strike="noStrike">
                        <a:solidFill>
                          <a:srgbClr val="000000"/>
                        </a:solidFill>
                        <a:effectLst/>
                        <a:latin typeface="Agency FB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0" marR="0" marT="0" marB="0" anchor="b"/>
                </a:tc>
              </a:tr>
              <a:tr h="126735">
                <a:tc>
                  <a:txBody>
                    <a:bodyPr/>
                    <a:lstStyle/>
                    <a:p>
                      <a:pPr algn="l" fontAlgn="b"/>
                      <a:r>
                        <a:rPr lang="pl-PL" sz="500" u="none" strike="noStrike">
                          <a:effectLst/>
                        </a:rPr>
                        <a:t> </a:t>
                      </a:r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pl-PL" sz="500" u="none" strike="noStrike" dirty="0">
                          <a:effectLst/>
                        </a:rPr>
                        <a:t>RAZEM</a:t>
                      </a:r>
                      <a:endParaRPr lang="pl-PL" sz="500" b="0" i="0" u="none" strike="noStrike" dirty="0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 gridSpan="13">
                  <a:txBody>
                    <a:bodyPr/>
                    <a:lstStyle/>
                    <a:p>
                      <a:pPr algn="r" fontAlgn="b"/>
                      <a:r>
                        <a:rPr lang="pl-PL" sz="500" u="none" strike="noStrike" dirty="0">
                          <a:effectLst/>
                        </a:rPr>
                        <a:t>0</a:t>
                      </a:r>
                      <a:endParaRPr lang="pl-PL" sz="500" b="0" i="0" u="none" strike="noStrike" dirty="0">
                        <a:solidFill>
                          <a:srgbClr val="008080"/>
                        </a:solidFill>
                        <a:effectLst/>
                        <a:latin typeface="Verdana" panose="020B0604030504040204" pitchFamily="34" charset="0"/>
                      </a:endParaRPr>
                    </a:p>
                  </a:txBody>
                  <a:tcPr marL="0" marR="0" marT="0" marB="0" anchor="b"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pl-PL" sz="500" b="0" i="0" u="none" strike="noStrike" dirty="0">
                        <a:solidFill>
                          <a:srgbClr val="000000"/>
                        </a:solidFill>
                        <a:effectLst/>
                        <a:latin typeface="Czcionka tekstu podstawowego"/>
                      </a:endParaRPr>
                    </a:p>
                  </a:txBody>
                  <a:tcPr marL="0" marR="0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619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14541" y="703217"/>
            <a:ext cx="11115904" cy="58961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Najczęściej popełnianie błędy (PA20):</a:t>
            </a:r>
          </a:p>
          <a:p>
            <a:pPr marL="0" indent="0" algn="just">
              <a:buNone/>
            </a:pPr>
            <a:endParaRPr lang="pl-PL" sz="1800" b="1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pl-PL" sz="1800" dirty="0" smtClean="0">
                <a:solidFill>
                  <a:schemeClr val="tx1"/>
                </a:solidFill>
              </a:rPr>
              <a:t>Zły poziom dofinansowania wniosku np. 100%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700" dirty="0">
                <a:solidFill>
                  <a:schemeClr val="tx1"/>
                </a:solidFill>
              </a:rPr>
              <a:t>Poziom dofinansowania </a:t>
            </a:r>
            <a:r>
              <a:rPr lang="pl-PL" sz="1700" dirty="0" smtClean="0">
                <a:solidFill>
                  <a:schemeClr val="tx1"/>
                </a:solidFill>
              </a:rPr>
              <a:t>dla </a:t>
            </a:r>
            <a:r>
              <a:rPr lang="pl-PL" sz="1700" dirty="0">
                <a:solidFill>
                  <a:schemeClr val="tx1"/>
                </a:solidFill>
              </a:rPr>
              <a:t>beneficjentów będących </a:t>
            </a:r>
            <a:r>
              <a:rPr lang="pl-PL" sz="1700" u="sng" dirty="0">
                <a:solidFill>
                  <a:schemeClr val="tx1"/>
                </a:solidFill>
              </a:rPr>
              <a:t>podmiotami publicznymi </a:t>
            </a:r>
            <a:r>
              <a:rPr lang="pl-PL" sz="1700" dirty="0">
                <a:solidFill>
                  <a:schemeClr val="tx1"/>
                </a:solidFill>
              </a:rPr>
              <a:t>wynosi do 100% kosztów </a:t>
            </a:r>
            <a:r>
              <a:rPr lang="pl-PL" sz="1700" dirty="0" smtClean="0">
                <a:solidFill>
                  <a:schemeClr val="tx1"/>
                </a:solidFill>
              </a:rPr>
              <a:t>kwalifikowalnych</a:t>
            </a:r>
            <a:r>
              <a:rPr lang="pl-PL" sz="1700" dirty="0" smtClean="0">
                <a:solidFill>
                  <a:srgbClr val="FF0000"/>
                </a:solidFill>
              </a:rPr>
              <a:t>*</a:t>
            </a:r>
            <a:r>
              <a:rPr lang="pl-PL" sz="1700" dirty="0" smtClean="0">
                <a:solidFill>
                  <a:schemeClr val="tx1"/>
                </a:solidFill>
              </a:rPr>
              <a:t>. </a:t>
            </a:r>
            <a:endParaRPr lang="pl-PL" sz="17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7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700" dirty="0" smtClean="0">
                <a:solidFill>
                  <a:schemeClr val="tx1"/>
                </a:solidFill>
              </a:rPr>
              <a:t>Poziom </a:t>
            </a:r>
            <a:r>
              <a:rPr lang="pl-PL" sz="1700" dirty="0">
                <a:solidFill>
                  <a:schemeClr val="tx1"/>
                </a:solidFill>
              </a:rPr>
              <a:t>dofinansowania </a:t>
            </a:r>
            <a:r>
              <a:rPr lang="pl-PL" sz="1700" dirty="0" smtClean="0">
                <a:solidFill>
                  <a:schemeClr val="tx1"/>
                </a:solidFill>
              </a:rPr>
              <a:t>dla </a:t>
            </a:r>
            <a:r>
              <a:rPr lang="pl-PL" sz="1700" dirty="0">
                <a:solidFill>
                  <a:schemeClr val="tx1"/>
                </a:solidFill>
              </a:rPr>
              <a:t>beneficjentów będących </a:t>
            </a:r>
            <a:r>
              <a:rPr lang="pl-PL" sz="1700" u="sng" dirty="0">
                <a:solidFill>
                  <a:schemeClr val="tx1"/>
                </a:solidFill>
              </a:rPr>
              <a:t>organizacjami pozarządowymi lub organizacjami międzynarodowymi </a:t>
            </a:r>
            <a:r>
              <a:rPr lang="pl-PL" sz="1700" dirty="0">
                <a:solidFill>
                  <a:schemeClr val="tx1"/>
                </a:solidFill>
              </a:rPr>
              <a:t>wynosi do 90% kosztów kwalifikowalnych. Wnioskodawca jest zobowiązany do zadeklarowania we wniosku aplikacyjnym wkładu własnego na realizację projektu w wysokości co najmniej 10% ze środków własnych wnioskodawcy i/lub środków pozyskanych z innych źródeł finansowania i/lub w postaci wolontariatu.</a:t>
            </a:r>
          </a:p>
          <a:p>
            <a:pPr marL="0" indent="0">
              <a:buNone/>
            </a:pPr>
            <a:endParaRPr lang="pl-PL" sz="17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700" dirty="0" smtClean="0">
                <a:solidFill>
                  <a:schemeClr val="tx1"/>
                </a:solidFill>
              </a:rPr>
              <a:t>15%</a:t>
            </a:r>
            <a:r>
              <a:rPr lang="pl-PL" sz="1700" dirty="0" smtClean="0">
                <a:solidFill>
                  <a:srgbClr val="FF0000"/>
                </a:solidFill>
              </a:rPr>
              <a:t>*</a:t>
            </a:r>
            <a:r>
              <a:rPr lang="pl-PL" sz="1700" dirty="0" smtClean="0">
                <a:solidFill>
                  <a:schemeClr val="tx1"/>
                </a:solidFill>
              </a:rPr>
              <a:t> </a:t>
            </a:r>
            <a:r>
              <a:rPr lang="pl-PL" sz="1700" dirty="0">
                <a:solidFill>
                  <a:schemeClr val="tx1"/>
                </a:solidFill>
              </a:rPr>
              <a:t>stanowi wkład z budżetu państwa zabezpieczony w budżecie jednostki</a:t>
            </a:r>
            <a:r>
              <a:rPr lang="pl-PL" sz="1700" dirty="0"/>
              <a:t>.</a:t>
            </a: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331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1" y="685800"/>
            <a:ext cx="9926279" cy="5999672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sz="2100" dirty="0" smtClean="0">
              <a:solidFill>
                <a:schemeClr val="tx1"/>
              </a:solidFill>
            </a:endParaRPr>
          </a:p>
          <a:p>
            <a:pPr algn="just"/>
            <a:endParaRPr lang="pl-PL" altLang="pl-PL" sz="1800" dirty="0" smtClean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pl-PL" altLang="pl-PL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algn="just"/>
            <a:endParaRPr lang="pl-PL" altLang="pl-PL" sz="1800" dirty="0">
              <a:solidFill>
                <a:schemeClr val="tx1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 algn="ctr">
              <a:buNone/>
            </a:pPr>
            <a:r>
              <a:rPr lang="pl-PL" sz="3200" b="1" dirty="0" smtClean="0">
                <a:solidFill>
                  <a:schemeClr val="tx1"/>
                </a:solidFill>
              </a:rPr>
              <a:t>Dziękuję</a:t>
            </a:r>
            <a:r>
              <a:rPr lang="pl-PL" sz="3200" b="1" dirty="0" smtClean="0">
                <a:solidFill>
                  <a:schemeClr val="tx1"/>
                </a:solidFill>
              </a:rPr>
              <a:t>!</a:t>
            </a:r>
            <a:endParaRPr lang="pl-PL" sz="32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21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b="1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ü"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b="1" dirty="0" smtClean="0">
              <a:solidFill>
                <a:schemeClr val="tx1"/>
              </a:solidFill>
            </a:endParaRP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67038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0" y="685800"/>
            <a:ext cx="11115904" cy="58961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Ocena wniosków</a:t>
            </a:r>
          </a:p>
          <a:p>
            <a:pPr marL="400050" indent="-400050" algn="just">
              <a:buAutoNum type="romanUcPeriod" startAt="2"/>
            </a:pPr>
            <a:endParaRPr lang="pl-PL" sz="1800" b="1" dirty="0" smtClean="0">
              <a:solidFill>
                <a:schemeClr val="tx1"/>
              </a:solidFill>
            </a:endParaRPr>
          </a:p>
          <a:p>
            <a:pPr marL="400050" indent="-400050" algn="just">
              <a:buAutoNum type="romanUcPeriod"/>
            </a:pPr>
            <a:endParaRPr lang="pl-PL" sz="18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b="1" dirty="0" smtClean="0">
              <a:solidFill>
                <a:schemeClr val="tx1"/>
              </a:solidFill>
            </a:endParaRP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  <p:sp>
        <p:nvSpPr>
          <p:cNvPr id="7" name="Prostokąt zaokrąglony 6"/>
          <p:cNvSpPr/>
          <p:nvPr/>
        </p:nvSpPr>
        <p:spPr>
          <a:xfrm>
            <a:off x="785489" y="2367677"/>
            <a:ext cx="2322926" cy="1698171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solidFill>
                  <a:schemeClr val="bg2"/>
                </a:solidFill>
              </a:rPr>
              <a:t>Złożenie wniosków</a:t>
            </a:r>
          </a:p>
          <a:p>
            <a:pPr algn="ctr"/>
            <a:endParaRPr lang="pl-PL" dirty="0">
              <a:solidFill>
                <a:schemeClr val="bg2"/>
              </a:solidFill>
            </a:endParaRPr>
          </a:p>
          <a:p>
            <a:pPr algn="ctr"/>
            <a:r>
              <a:rPr lang="pl-PL" sz="1400" dirty="0" smtClean="0">
                <a:solidFill>
                  <a:srgbClr val="FF0000"/>
                </a:solidFill>
              </a:rPr>
              <a:t>COPE MSWiA</a:t>
            </a:r>
          </a:p>
          <a:p>
            <a:pPr algn="ctr"/>
            <a:r>
              <a:rPr lang="pl-PL" sz="1400" dirty="0" smtClean="0">
                <a:solidFill>
                  <a:srgbClr val="FF0000"/>
                </a:solidFill>
              </a:rPr>
              <a:t>14.08.2020</a:t>
            </a:r>
            <a:endParaRPr lang="pl-PL" sz="1400" dirty="0">
              <a:solidFill>
                <a:srgbClr val="FF0000"/>
              </a:solidFill>
            </a:endParaRPr>
          </a:p>
        </p:txBody>
      </p:sp>
      <p:sp>
        <p:nvSpPr>
          <p:cNvPr id="8" name="Prostokąt zaokrąglony 7"/>
          <p:cNvSpPr/>
          <p:nvPr/>
        </p:nvSpPr>
        <p:spPr>
          <a:xfrm>
            <a:off x="4673089" y="2308184"/>
            <a:ext cx="2322926" cy="1698171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dirty="0" smtClean="0">
              <a:solidFill>
                <a:schemeClr val="bg2"/>
              </a:solidFill>
            </a:endParaRPr>
          </a:p>
          <a:p>
            <a:pPr algn="ctr"/>
            <a:r>
              <a:rPr lang="pl-PL" sz="1600" b="1" dirty="0" smtClean="0">
                <a:solidFill>
                  <a:schemeClr val="bg2"/>
                </a:solidFill>
              </a:rPr>
              <a:t>Ocena formalna</a:t>
            </a:r>
          </a:p>
          <a:p>
            <a:pPr algn="ctr"/>
            <a:endParaRPr lang="pl-PL" dirty="0">
              <a:solidFill>
                <a:schemeClr val="bg2"/>
              </a:solidFill>
            </a:endParaRPr>
          </a:p>
          <a:p>
            <a:r>
              <a:rPr lang="pl-PL" sz="1400" dirty="0">
                <a:solidFill>
                  <a:srgbClr val="FF0000"/>
                </a:solidFill>
              </a:rPr>
              <a:t>20 dni roboczych od dnia </a:t>
            </a:r>
            <a:r>
              <a:rPr lang="pl-PL" sz="1400" dirty="0" smtClean="0">
                <a:solidFill>
                  <a:srgbClr val="FF0000"/>
                </a:solidFill>
              </a:rPr>
              <a:t>zakończenia naboru</a:t>
            </a:r>
            <a:endParaRPr lang="pl-PL" sz="1400" dirty="0">
              <a:solidFill>
                <a:srgbClr val="FF0000"/>
              </a:solidFill>
            </a:endParaRPr>
          </a:p>
          <a:p>
            <a:pPr algn="ctr"/>
            <a:endParaRPr lang="pl-PL" dirty="0">
              <a:solidFill>
                <a:schemeClr val="bg2"/>
              </a:solidFill>
            </a:endParaRPr>
          </a:p>
        </p:txBody>
      </p:sp>
      <p:sp>
        <p:nvSpPr>
          <p:cNvPr id="9" name="Prostokąt zaokrąglony 8"/>
          <p:cNvSpPr/>
          <p:nvPr/>
        </p:nvSpPr>
        <p:spPr>
          <a:xfrm>
            <a:off x="8626427" y="2367677"/>
            <a:ext cx="2322926" cy="1698171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sz="1600" b="1" dirty="0" smtClean="0">
                <a:solidFill>
                  <a:schemeClr val="bg2"/>
                </a:solidFill>
              </a:rPr>
              <a:t>Ocena merytoryczna</a:t>
            </a:r>
          </a:p>
          <a:p>
            <a:pPr algn="ctr"/>
            <a:endParaRPr lang="pl-PL" dirty="0">
              <a:solidFill>
                <a:schemeClr val="bg2"/>
              </a:solidFill>
            </a:endParaRPr>
          </a:p>
          <a:p>
            <a:pPr algn="ctr"/>
            <a:r>
              <a:rPr lang="pl-PL" sz="1400" dirty="0" smtClean="0">
                <a:solidFill>
                  <a:srgbClr val="FF0000"/>
                </a:solidFill>
              </a:rPr>
              <a:t>max. 45 dni roboczych od oceny formalnej</a:t>
            </a:r>
            <a:endParaRPr lang="pl-PL" sz="1400" dirty="0">
              <a:solidFill>
                <a:srgbClr val="FF0000"/>
              </a:solidFill>
            </a:endParaRPr>
          </a:p>
        </p:txBody>
      </p:sp>
      <p:sp>
        <p:nvSpPr>
          <p:cNvPr id="10" name="Prostokąt zaokrąglony 9"/>
          <p:cNvSpPr/>
          <p:nvPr/>
        </p:nvSpPr>
        <p:spPr>
          <a:xfrm>
            <a:off x="6661154" y="4547142"/>
            <a:ext cx="2322926" cy="1698171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bg2"/>
                </a:solidFill>
              </a:rPr>
              <a:t>Procedura odwoławcza</a:t>
            </a:r>
            <a:endParaRPr lang="pl-PL" dirty="0">
              <a:solidFill>
                <a:schemeClr val="bg2"/>
              </a:solidFill>
            </a:endParaRPr>
          </a:p>
        </p:txBody>
      </p:sp>
      <p:sp>
        <p:nvSpPr>
          <p:cNvPr id="11" name="Strzałka w prawo 10"/>
          <p:cNvSpPr/>
          <p:nvPr/>
        </p:nvSpPr>
        <p:spPr>
          <a:xfrm>
            <a:off x="3350643" y="2865265"/>
            <a:ext cx="957943" cy="48768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2" name="Strzałka w prawo 11"/>
          <p:cNvSpPr/>
          <p:nvPr/>
        </p:nvSpPr>
        <p:spPr>
          <a:xfrm>
            <a:off x="7360518" y="2882827"/>
            <a:ext cx="957943" cy="48768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3" name="Strzałka w prawo 12"/>
          <p:cNvSpPr/>
          <p:nvPr/>
        </p:nvSpPr>
        <p:spPr>
          <a:xfrm rot="2612704">
            <a:off x="5432257" y="4424696"/>
            <a:ext cx="957943" cy="48768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14" name="Strzałka w prawo 13"/>
          <p:cNvSpPr/>
          <p:nvPr/>
        </p:nvSpPr>
        <p:spPr>
          <a:xfrm rot="19678509">
            <a:off x="9191152" y="4481762"/>
            <a:ext cx="957943" cy="487680"/>
          </a:xfrm>
          <a:prstGeom prst="rightArrow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65886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0" y="685800"/>
            <a:ext cx="11115904" cy="5896155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Ocena formalna</a:t>
            </a:r>
          </a:p>
          <a:p>
            <a:pPr marL="0" indent="0">
              <a:buNone/>
            </a:pPr>
            <a:endParaRPr lang="pl-PL" sz="1800" b="1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 smtClean="0">
                <a:solidFill>
                  <a:schemeClr val="tx1"/>
                </a:solidFill>
              </a:rPr>
              <a:t>dokonywana </a:t>
            </a:r>
            <a:r>
              <a:rPr lang="pl-PL" sz="1800" dirty="0">
                <a:solidFill>
                  <a:schemeClr val="tx1"/>
                </a:solidFill>
              </a:rPr>
              <a:t>przez ekspertów polskich będących przedstawicielami COPE </a:t>
            </a:r>
            <a:r>
              <a:rPr lang="pl-PL" sz="1800" dirty="0" smtClean="0">
                <a:solidFill>
                  <a:schemeClr val="tx1"/>
                </a:solidFill>
              </a:rPr>
              <a:t>MSWiA;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chemeClr val="tx1"/>
                </a:solidFill>
              </a:rPr>
              <a:t>o</a:t>
            </a:r>
            <a:r>
              <a:rPr lang="pl-PL" sz="1800" dirty="0" smtClean="0">
                <a:solidFill>
                  <a:schemeClr val="tx1"/>
                </a:solidFill>
              </a:rPr>
              <a:t>cena „zero-jedynkowa”;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chemeClr val="tx1"/>
                </a:solidFill>
              </a:rPr>
              <a:t>p</a:t>
            </a:r>
            <a:r>
              <a:rPr lang="pl-PL" sz="1800" dirty="0" smtClean="0">
                <a:solidFill>
                  <a:schemeClr val="tx1"/>
                </a:solidFill>
              </a:rPr>
              <a:t>rzewidziano tryb </a:t>
            </a:r>
            <a:r>
              <a:rPr lang="pl-PL" sz="1800" dirty="0">
                <a:solidFill>
                  <a:schemeClr val="tx1"/>
                </a:solidFill>
              </a:rPr>
              <a:t>uzupełnień </a:t>
            </a:r>
            <a:r>
              <a:rPr lang="pl-PL" sz="1800" dirty="0" smtClean="0">
                <a:solidFill>
                  <a:schemeClr val="tx1"/>
                </a:solidFill>
              </a:rPr>
              <a:t>– 7 dni od daty otrzymania uwag;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 smtClean="0">
                <a:solidFill>
                  <a:schemeClr val="tx1"/>
                </a:solidFill>
              </a:rPr>
              <a:t>wyłącznie </a:t>
            </a:r>
            <a:r>
              <a:rPr lang="pl-PL" sz="1800" dirty="0">
                <a:solidFill>
                  <a:schemeClr val="tx1"/>
                </a:solidFill>
              </a:rPr>
              <a:t>projekty, które spełnią wszystkie kryteria formalne będą podlegały ocenie </a:t>
            </a:r>
            <a:r>
              <a:rPr lang="pl-PL" sz="1800" dirty="0" smtClean="0">
                <a:solidFill>
                  <a:schemeClr val="tx1"/>
                </a:solidFill>
              </a:rPr>
              <a:t>merytorycznej;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 smtClean="0">
                <a:solidFill>
                  <a:schemeClr val="tx1"/>
                </a:solidFill>
              </a:rPr>
              <a:t>w </a:t>
            </a:r>
            <a:r>
              <a:rPr lang="pl-PL" sz="1800" dirty="0">
                <a:solidFill>
                  <a:schemeClr val="tx1"/>
                </a:solidFill>
              </a:rPr>
              <a:t>przypadku </a:t>
            </a:r>
            <a:r>
              <a:rPr lang="pl-PL" sz="1800" u="sng" dirty="0">
                <a:solidFill>
                  <a:schemeClr val="tx1"/>
                </a:solidFill>
              </a:rPr>
              <a:t>oceny formalnej </a:t>
            </a:r>
            <a:r>
              <a:rPr lang="pl-PL" sz="1800" dirty="0">
                <a:solidFill>
                  <a:schemeClr val="tx1"/>
                </a:solidFill>
              </a:rPr>
              <a:t>wnioskodawca będzie miał prawo do odwołania się do Krajowego Punktu Kontaktowego za pośrednictwem COPE MSWiA. </a:t>
            </a:r>
            <a:r>
              <a:rPr lang="pl-PL" sz="1800" u="sng" dirty="0">
                <a:solidFill>
                  <a:schemeClr val="tx1"/>
                </a:solidFill>
              </a:rPr>
              <a:t>Nie ma procedury odwoławczej od decyzji Krajowego Punktu </a:t>
            </a:r>
            <a:r>
              <a:rPr lang="pl-PL" sz="1800" u="sng" dirty="0" smtClean="0">
                <a:solidFill>
                  <a:schemeClr val="tx1"/>
                </a:solidFill>
              </a:rPr>
              <a:t>Kontaktowego;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 smtClean="0">
                <a:solidFill>
                  <a:schemeClr val="tx1"/>
                </a:solidFill>
              </a:rPr>
              <a:t>w </a:t>
            </a:r>
            <a:r>
              <a:rPr lang="pl-PL" sz="1800" dirty="0">
                <a:solidFill>
                  <a:schemeClr val="tx1"/>
                </a:solidFill>
              </a:rPr>
              <a:t>przypadku uzyskania pozytywnej oceny formalnej (w trybie zwykłym lub w procedurze odwoławczej), wnioskodawca będzie zobligowany do przygotowania tłumaczenia wniosku </a:t>
            </a:r>
            <a:r>
              <a:rPr lang="pl-PL" sz="1800" u="sng" dirty="0">
                <a:solidFill>
                  <a:schemeClr val="tx1"/>
                </a:solidFill>
              </a:rPr>
              <a:t>na język angielski</a:t>
            </a:r>
            <a:r>
              <a:rPr lang="pl-PL" sz="1800" dirty="0">
                <a:solidFill>
                  <a:schemeClr val="tx1"/>
                </a:solidFill>
              </a:rPr>
              <a:t>. Informacja o pozytywnej ocenie formalnej zostanie przekazana Wnioskodawcy przez COPE </a:t>
            </a:r>
            <a:r>
              <a:rPr lang="pl-PL" sz="1800" dirty="0" smtClean="0">
                <a:solidFill>
                  <a:schemeClr val="tx1"/>
                </a:solidFill>
              </a:rPr>
              <a:t>MSWiA.</a:t>
            </a:r>
            <a:endParaRPr lang="pl-PL" sz="1800" dirty="0">
              <a:solidFill>
                <a:schemeClr val="tx1"/>
              </a:solidFill>
            </a:endParaRP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84097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0" y="685800"/>
            <a:ext cx="11115904" cy="5896155"/>
          </a:xfrm>
        </p:spPr>
        <p:txBody>
          <a:bodyPr anchor="t">
            <a:normAutofit lnSpcReduction="10000"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Ocena formalna – w oparciu o kartę oceny formalnej </a:t>
            </a:r>
            <a:r>
              <a:rPr lang="pl-PL" sz="1800" b="1" dirty="0">
                <a:solidFill>
                  <a:schemeClr val="tx1"/>
                </a:solidFill>
              </a:rPr>
              <a:t>- Załącznik nr 4 do Ogłoszenia o naborze</a:t>
            </a:r>
            <a:endParaRPr lang="pl-PL" sz="1800" b="1" dirty="0" smtClean="0">
              <a:solidFill>
                <a:schemeClr val="tx1"/>
              </a:solidFill>
            </a:endParaRPr>
          </a:p>
          <a:p>
            <a:pPr marL="400050" indent="-400050" algn="just">
              <a:buAutoNum type="romanUcPeriod"/>
            </a:pPr>
            <a:endParaRPr lang="pl-PL" sz="18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u="sng" dirty="0" smtClean="0">
                <a:solidFill>
                  <a:schemeClr val="tx1"/>
                </a:solidFill>
              </a:rPr>
              <a:t>Kryteria niepodlegające uzupełnieniom</a:t>
            </a:r>
          </a:p>
          <a:p>
            <a:pPr marL="0" indent="0">
              <a:buNone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chemeClr val="tx1"/>
                </a:solidFill>
              </a:rPr>
              <a:t>t</a:t>
            </a:r>
            <a:r>
              <a:rPr lang="pl-PL" sz="1800" dirty="0" smtClean="0">
                <a:solidFill>
                  <a:schemeClr val="tx1"/>
                </a:solidFill>
              </a:rPr>
              <a:t>ermin i miejsce złożenia wniosku;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chemeClr val="tx1"/>
                </a:solidFill>
              </a:rPr>
              <a:t>o</a:t>
            </a:r>
            <a:r>
              <a:rPr lang="pl-PL" sz="1800" dirty="0" smtClean="0">
                <a:solidFill>
                  <a:schemeClr val="tx1"/>
                </a:solidFill>
              </a:rPr>
              <a:t>dpowiedni formularz wniosku;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chemeClr val="tx1"/>
                </a:solidFill>
              </a:rPr>
              <a:t>e</a:t>
            </a:r>
            <a:r>
              <a:rPr lang="pl-PL" sz="1800" dirty="0" smtClean="0">
                <a:solidFill>
                  <a:schemeClr val="tx1"/>
                </a:solidFill>
              </a:rPr>
              <a:t>wentualne wykluczenia Wnioskodawcy i/lub parterów projektu:</a:t>
            </a:r>
          </a:p>
          <a:p>
            <a:pPr marL="0" indent="0">
              <a:buNone/>
            </a:pPr>
            <a:r>
              <a:rPr lang="pl-PL" sz="1800" dirty="0" smtClean="0">
                <a:solidFill>
                  <a:schemeClr val="tx1"/>
                </a:solidFill>
              </a:rPr>
              <a:t>	a</a:t>
            </a:r>
            <a:r>
              <a:rPr lang="pl-PL" sz="1800" dirty="0">
                <a:solidFill>
                  <a:schemeClr val="tx1"/>
                </a:solidFill>
              </a:rPr>
              <a:t>) Art. 207 ust. 4 Ustawy o Finansach Publicznych (Dz. U. z 2019 r. poz. 869);</a:t>
            </a:r>
          </a:p>
          <a:p>
            <a:pPr marL="0" indent="0">
              <a:buNone/>
            </a:pPr>
            <a:r>
              <a:rPr lang="pl-PL" sz="1800" dirty="0" smtClean="0">
                <a:solidFill>
                  <a:schemeClr val="tx1"/>
                </a:solidFill>
              </a:rPr>
              <a:t>	b</a:t>
            </a:r>
            <a:r>
              <a:rPr lang="pl-PL" sz="1800" dirty="0">
                <a:solidFill>
                  <a:schemeClr val="tx1"/>
                </a:solidFill>
              </a:rPr>
              <a:t>) Art. 12 ust. 1 pkt 1 ustawy o skutkach powierzania wykonywania pracy cudzoziemcom </a:t>
            </a:r>
            <a:r>
              <a:rPr lang="pl-PL" sz="1800" dirty="0" smtClean="0">
                <a:solidFill>
                  <a:schemeClr val="tx1"/>
                </a:solidFill>
              </a:rPr>
              <a:t>	przebywającym </a:t>
            </a:r>
            <a:r>
              <a:rPr lang="pl-PL" sz="1800" dirty="0">
                <a:solidFill>
                  <a:schemeClr val="tx1"/>
                </a:solidFill>
              </a:rPr>
              <a:t>wbrew przepisom na terytorium rzeczypospolitej polskiej (Dz. U. z 2012 r. poz. </a:t>
            </a:r>
            <a:r>
              <a:rPr lang="pl-PL" sz="1800" dirty="0" smtClean="0">
                <a:solidFill>
                  <a:schemeClr val="tx1"/>
                </a:solidFill>
              </a:rPr>
              <a:t>	769</a:t>
            </a:r>
            <a:r>
              <a:rPr lang="pl-PL" sz="1800" dirty="0">
                <a:solidFill>
                  <a:schemeClr val="tx1"/>
                </a:solidFill>
              </a:rPr>
              <a:t>;</a:t>
            </a:r>
          </a:p>
          <a:p>
            <a:pPr marL="0" indent="0">
              <a:buNone/>
            </a:pPr>
            <a:r>
              <a:rPr lang="pl-PL" sz="1800" dirty="0" smtClean="0">
                <a:solidFill>
                  <a:schemeClr val="tx1"/>
                </a:solidFill>
              </a:rPr>
              <a:t>	c</a:t>
            </a:r>
            <a:r>
              <a:rPr lang="pl-PL" sz="1800" dirty="0">
                <a:solidFill>
                  <a:schemeClr val="tx1"/>
                </a:solidFill>
              </a:rPr>
              <a:t>) Art. 9 ust. 1 pkt 2a ustawy o odpowiedzialności podmiotów zbiorowych za czyny zabronione </a:t>
            </a:r>
            <a:r>
              <a:rPr lang="pl-PL" sz="1800" dirty="0" smtClean="0">
                <a:solidFill>
                  <a:schemeClr val="tx1"/>
                </a:solidFill>
              </a:rPr>
              <a:t>	pod groźbą </a:t>
            </a:r>
            <a:r>
              <a:rPr lang="pl-PL" sz="1800" dirty="0">
                <a:solidFill>
                  <a:schemeClr val="tx1"/>
                </a:solidFill>
              </a:rPr>
              <a:t>kary (Dz. U. z 2019 r. poz. 628 z </a:t>
            </a:r>
            <a:r>
              <a:rPr lang="pl-PL" sz="1800" dirty="0" err="1">
                <a:solidFill>
                  <a:schemeClr val="tx1"/>
                </a:solidFill>
              </a:rPr>
              <a:t>późn</a:t>
            </a:r>
            <a:r>
              <a:rPr lang="pl-PL" sz="1800" dirty="0">
                <a:solidFill>
                  <a:schemeClr val="tx1"/>
                </a:solidFill>
              </a:rPr>
              <a:t>. zm</a:t>
            </a:r>
            <a:r>
              <a:rPr lang="pl-PL" sz="1800" dirty="0" smtClean="0">
                <a:solidFill>
                  <a:schemeClr val="tx1"/>
                </a:solidFill>
              </a:rPr>
              <a:t>.).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1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63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0" y="685800"/>
            <a:ext cx="11115904" cy="5896155"/>
          </a:xfrm>
        </p:spPr>
        <p:txBody>
          <a:bodyPr anchor="t">
            <a:normAutofit fontScale="92500" lnSpcReduction="20000"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Ocena formalna – w oparciu o kartę oceny formalnej </a:t>
            </a:r>
            <a:r>
              <a:rPr lang="pl-PL" sz="1800" b="1" dirty="0">
                <a:solidFill>
                  <a:schemeClr val="tx1"/>
                </a:solidFill>
              </a:rPr>
              <a:t>- Załącznik nr 4 do Ogłoszenia o naborze</a:t>
            </a:r>
            <a:endParaRPr lang="pl-PL" sz="1800" b="1" dirty="0" smtClean="0">
              <a:solidFill>
                <a:schemeClr val="tx1"/>
              </a:solidFill>
            </a:endParaRPr>
          </a:p>
          <a:p>
            <a:pPr marL="400050" indent="-400050" algn="just">
              <a:buAutoNum type="romanUcPeriod"/>
            </a:pPr>
            <a:endParaRPr lang="pl-PL" sz="1800" b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u="sng" dirty="0" smtClean="0">
                <a:solidFill>
                  <a:schemeClr val="tx1"/>
                </a:solidFill>
              </a:rPr>
              <a:t>Kryteria podlegające uzupełnieniom</a:t>
            </a:r>
          </a:p>
          <a:p>
            <a:pPr marL="0" indent="0">
              <a:buNone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 smtClean="0">
                <a:solidFill>
                  <a:schemeClr val="tx1"/>
                </a:solidFill>
              </a:rPr>
              <a:t>wniosek </a:t>
            </a:r>
            <a:r>
              <a:rPr lang="pl-PL" sz="1800" dirty="0">
                <a:solidFill>
                  <a:schemeClr val="tx1"/>
                </a:solidFill>
              </a:rPr>
              <a:t>złożony przez kwalifikującego się </a:t>
            </a:r>
            <a:r>
              <a:rPr lang="pl-PL" sz="1800" dirty="0" smtClean="0">
                <a:solidFill>
                  <a:schemeClr val="tx1"/>
                </a:solidFill>
              </a:rPr>
              <a:t>wnioskodawcę/ </a:t>
            </a:r>
            <a:r>
              <a:rPr lang="pl-PL" sz="1800" dirty="0">
                <a:solidFill>
                  <a:schemeClr val="tx1"/>
                </a:solidFill>
              </a:rPr>
              <a:t>Partner projektu spełnia kryteria kwalifikowalności ;</a:t>
            </a:r>
            <a:endParaRPr lang="pl-PL" sz="18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 smtClean="0">
                <a:solidFill>
                  <a:schemeClr val="tx1"/>
                </a:solidFill>
              </a:rPr>
              <a:t>forma złożenia wniosku (2 wersje papierowe i/lub tylko elektroniczna przez EPUAP; edytowalna wersja);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 smtClean="0">
                <a:solidFill>
                  <a:schemeClr val="tx1"/>
                </a:solidFill>
              </a:rPr>
              <a:t>zgodność wersji papierowej z elektroniczną;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 smtClean="0">
                <a:solidFill>
                  <a:schemeClr val="tx1"/>
                </a:solidFill>
              </a:rPr>
              <a:t>odpowiednia wersja językowa wniosku;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>
                <a:solidFill>
                  <a:schemeClr val="tx1"/>
                </a:solidFill>
              </a:rPr>
              <a:t>k</a:t>
            </a:r>
            <a:r>
              <a:rPr lang="pl-PL" sz="1800" dirty="0" smtClean="0">
                <a:solidFill>
                  <a:schemeClr val="tx1"/>
                </a:solidFill>
              </a:rPr>
              <a:t>ompletność wniosku;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 smtClean="0">
                <a:solidFill>
                  <a:schemeClr val="tx1"/>
                </a:solidFill>
              </a:rPr>
              <a:t>wniosek </a:t>
            </a:r>
            <a:r>
              <a:rPr lang="pl-PL" sz="1800" dirty="0">
                <a:solidFill>
                  <a:schemeClr val="tx1"/>
                </a:solidFill>
              </a:rPr>
              <a:t>jest podpisany przez wnioskodawcę – osobę uprawnioną do podpisania </a:t>
            </a:r>
            <a:r>
              <a:rPr lang="pl-PL" sz="1800" dirty="0" smtClean="0">
                <a:solidFill>
                  <a:schemeClr val="tx1"/>
                </a:solidFill>
              </a:rPr>
              <a:t>wniosku;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 smtClean="0">
                <a:solidFill>
                  <a:schemeClr val="tx1"/>
                </a:solidFill>
              </a:rPr>
              <a:t>data kwalifikowalności wydatków;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 smtClean="0">
                <a:solidFill>
                  <a:schemeClr val="tx1"/>
                </a:solidFill>
              </a:rPr>
              <a:t>wartość projektu (min/max kwota);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 smtClean="0">
                <a:solidFill>
                  <a:schemeClr val="tx1"/>
                </a:solidFill>
              </a:rPr>
              <a:t>załączniki do wniosku.</a:t>
            </a:r>
            <a:endParaRPr lang="pl-PL" sz="1800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197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0" y="685800"/>
            <a:ext cx="11115904" cy="58961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O czym należy pamiętać?</a:t>
            </a:r>
          </a:p>
          <a:p>
            <a:pPr marL="0" indent="0">
              <a:buNone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 smtClean="0">
                <a:solidFill>
                  <a:schemeClr val="tx1"/>
                </a:solidFill>
              </a:rPr>
              <a:t>możliwość </a:t>
            </a:r>
            <a:r>
              <a:rPr lang="pl-PL" sz="1800" dirty="0" smtClean="0">
                <a:solidFill>
                  <a:schemeClr val="tx1"/>
                </a:solidFill>
              </a:rPr>
              <a:t>dokonania </a:t>
            </a:r>
            <a:r>
              <a:rPr lang="pl-PL" sz="1800" dirty="0">
                <a:solidFill>
                  <a:schemeClr val="tx1"/>
                </a:solidFill>
              </a:rPr>
              <a:t>niezbędnych poprawek i/lub uzupełnień w ciągu 7 dni od daty otrzymania </a:t>
            </a:r>
            <a:r>
              <a:rPr lang="pl-PL" sz="1800" dirty="0" smtClean="0">
                <a:solidFill>
                  <a:schemeClr val="tx1"/>
                </a:solidFill>
              </a:rPr>
              <a:t>uwag</a:t>
            </a:r>
            <a:r>
              <a:rPr lang="pl-PL" sz="1800" dirty="0">
                <a:solidFill>
                  <a:schemeClr val="tx1"/>
                </a:solidFill>
              </a:rPr>
              <a:t> </a:t>
            </a:r>
            <a:r>
              <a:rPr lang="pl-PL" sz="1800" dirty="0" smtClean="0">
                <a:solidFill>
                  <a:schemeClr val="tx1"/>
                </a:solidFill>
              </a:rPr>
              <a:t>(w </a:t>
            </a:r>
            <a:r>
              <a:rPr lang="pl-PL" sz="1800" dirty="0">
                <a:solidFill>
                  <a:schemeClr val="tx1"/>
                </a:solidFill>
              </a:rPr>
              <a:t>przypadku niedotrzymania tego terminu wniosek </a:t>
            </a:r>
            <a:r>
              <a:rPr lang="pl-PL" sz="1800" u="sng" dirty="0">
                <a:solidFill>
                  <a:schemeClr val="tx1"/>
                </a:solidFill>
              </a:rPr>
              <a:t>otrzyma ocenę </a:t>
            </a:r>
            <a:r>
              <a:rPr lang="pl-PL" sz="1800" u="sng" dirty="0" smtClean="0">
                <a:solidFill>
                  <a:schemeClr val="tx1"/>
                </a:solidFill>
              </a:rPr>
              <a:t>negatywną</a:t>
            </a:r>
            <a:r>
              <a:rPr lang="pl-PL" sz="1800" dirty="0" smtClean="0">
                <a:solidFill>
                  <a:schemeClr val="tx1"/>
                </a:solidFill>
              </a:rPr>
              <a:t>);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dirty="0" smtClean="0">
                <a:solidFill>
                  <a:schemeClr val="tx1"/>
                </a:solidFill>
              </a:rPr>
              <a:t>nie </a:t>
            </a:r>
            <a:r>
              <a:rPr lang="pl-PL" sz="1800" dirty="0">
                <a:solidFill>
                  <a:schemeClr val="tx1"/>
                </a:solidFill>
              </a:rPr>
              <a:t>będą brane pod uwagę wprowadzone przez Wnioskodawcę </a:t>
            </a:r>
            <a:r>
              <a:rPr lang="pl-PL" sz="1800" u="sng" dirty="0">
                <a:solidFill>
                  <a:schemeClr val="tx1"/>
                </a:solidFill>
              </a:rPr>
              <a:t>zmiany inne, niż te, które zostały wskazane przez COPE </a:t>
            </a:r>
            <a:r>
              <a:rPr lang="pl-PL" sz="1800" u="sng" dirty="0" smtClean="0">
                <a:solidFill>
                  <a:schemeClr val="tx1"/>
                </a:solidFill>
              </a:rPr>
              <a:t>MSWiA.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18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537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0" y="685800"/>
            <a:ext cx="11115904" cy="58961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Ocena negatywna</a:t>
            </a:r>
          </a:p>
          <a:p>
            <a:pPr marL="0" indent="0">
              <a:buNone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dirty="0">
                <a:solidFill>
                  <a:schemeClr val="tx1"/>
                </a:solidFill>
              </a:rPr>
              <a:t>Jeżeli wniosek otrzymał negatywną ocenę lub został pozostawiony bez rozpatrzenia, </a:t>
            </a:r>
            <a:r>
              <a:rPr lang="pl-PL" sz="1800" dirty="0" smtClean="0">
                <a:solidFill>
                  <a:schemeClr val="tx1"/>
                </a:solidFill>
              </a:rPr>
              <a:t>informacja zostanie skierowana do Wnioskodawcy z pouczeniem </a:t>
            </a:r>
            <a:r>
              <a:rPr lang="pl-PL" sz="1800" dirty="0">
                <a:solidFill>
                  <a:schemeClr val="tx1"/>
                </a:solidFill>
              </a:rPr>
              <a:t>o możliwości wniesienia </a:t>
            </a:r>
            <a:r>
              <a:rPr lang="pl-PL" sz="1800" dirty="0" smtClean="0">
                <a:solidFill>
                  <a:schemeClr val="tx1"/>
                </a:solidFill>
              </a:rPr>
              <a:t>odwołania, w tym informacja o: </a:t>
            </a:r>
          </a:p>
          <a:p>
            <a:pPr marL="0" indent="0">
              <a:buNone/>
            </a:pPr>
            <a:r>
              <a:rPr lang="pl-PL" sz="1800" dirty="0" smtClean="0">
                <a:solidFill>
                  <a:schemeClr val="tx1"/>
                </a:solidFill>
              </a:rPr>
              <a:t>a</a:t>
            </a:r>
            <a:r>
              <a:rPr lang="pl-PL" sz="1800" dirty="0">
                <a:solidFill>
                  <a:schemeClr val="tx1"/>
                </a:solidFill>
              </a:rPr>
              <a:t>) termin na wniesienie </a:t>
            </a:r>
            <a:r>
              <a:rPr lang="pl-PL" sz="1800" dirty="0" smtClean="0">
                <a:solidFill>
                  <a:schemeClr val="tx1"/>
                </a:solidFill>
              </a:rPr>
              <a:t>odwołania (14 dni),</a:t>
            </a: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dirty="0">
                <a:solidFill>
                  <a:schemeClr val="tx1"/>
                </a:solidFill>
              </a:rPr>
              <a:t>b) instytucję, do której należy wnieść odwołanie (Krajowy Punkt Kontaktowy za pośrednictwem </a:t>
            </a:r>
            <a:r>
              <a:rPr lang="pl-PL" sz="1800" dirty="0" smtClean="0">
                <a:solidFill>
                  <a:schemeClr val="tx1"/>
                </a:solidFill>
              </a:rPr>
              <a:t>COPE </a:t>
            </a:r>
            <a:r>
              <a:rPr lang="pl-PL" sz="1800" dirty="0">
                <a:solidFill>
                  <a:schemeClr val="tx1"/>
                </a:solidFill>
              </a:rPr>
              <a:t>MSWiA),</a:t>
            </a:r>
          </a:p>
          <a:p>
            <a:pPr marL="0" indent="0">
              <a:buNone/>
            </a:pPr>
            <a:r>
              <a:rPr lang="pl-PL" sz="1800" dirty="0">
                <a:solidFill>
                  <a:schemeClr val="tx1"/>
                </a:solidFill>
              </a:rPr>
              <a:t>c) wymogi formalne </a:t>
            </a:r>
            <a:r>
              <a:rPr lang="pl-PL" sz="1800" dirty="0" smtClean="0">
                <a:solidFill>
                  <a:schemeClr val="tx1"/>
                </a:solidFill>
              </a:rPr>
              <a:t>odwołania</a:t>
            </a:r>
            <a:r>
              <a:rPr lang="pl-PL" sz="1800" dirty="0">
                <a:solidFill>
                  <a:schemeClr val="tx1"/>
                </a:solidFill>
              </a:rPr>
              <a:t>.</a:t>
            </a:r>
            <a:endParaRPr lang="pl-PL" sz="18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4418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0" y="685800"/>
            <a:ext cx="11115904" cy="58961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 algn="just">
              <a:buNone/>
            </a:pPr>
            <a:r>
              <a:rPr lang="pl-PL" sz="1800" b="1" dirty="0" smtClean="0">
                <a:solidFill>
                  <a:schemeClr val="tx1"/>
                </a:solidFill>
              </a:rPr>
              <a:t>Odwołanie </a:t>
            </a:r>
            <a:r>
              <a:rPr lang="pl-PL" sz="1800" dirty="0" smtClean="0">
                <a:solidFill>
                  <a:schemeClr val="tx1"/>
                </a:solidFill>
              </a:rPr>
              <a:t>jest </a:t>
            </a:r>
            <a:r>
              <a:rPr lang="pl-PL" sz="1800" dirty="0">
                <a:solidFill>
                  <a:schemeClr val="tx1"/>
                </a:solidFill>
              </a:rPr>
              <a:t>wnoszone w formie pisemnej i zawiera</a:t>
            </a:r>
            <a:r>
              <a:rPr lang="pl-PL" sz="1800" dirty="0" smtClean="0">
                <a:solidFill>
                  <a:schemeClr val="tx1"/>
                </a:solidFill>
              </a:rPr>
              <a:t>:</a:t>
            </a:r>
          </a:p>
          <a:p>
            <a:pPr marL="400050" indent="-400050" algn="just">
              <a:buAutoNum type="romanUcPeriod" startAt="3"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dirty="0">
                <a:solidFill>
                  <a:schemeClr val="tx1"/>
                </a:solidFill>
              </a:rPr>
              <a:t>a)	oznaczenie/nazwę wnioskodawcy,</a:t>
            </a:r>
          </a:p>
          <a:p>
            <a:pPr marL="0" indent="0">
              <a:buNone/>
            </a:pPr>
            <a:r>
              <a:rPr lang="pl-PL" sz="1800" dirty="0">
                <a:solidFill>
                  <a:schemeClr val="tx1"/>
                </a:solidFill>
              </a:rPr>
              <a:t>b)	numer wniosku, nadany wcześniej przez COPE MSWiA,</a:t>
            </a:r>
          </a:p>
          <a:p>
            <a:pPr marL="0" indent="0">
              <a:buNone/>
            </a:pPr>
            <a:r>
              <a:rPr lang="pl-PL" sz="1800" dirty="0">
                <a:solidFill>
                  <a:schemeClr val="tx1"/>
                </a:solidFill>
              </a:rPr>
              <a:t>c)	sprzeciw </a:t>
            </a:r>
            <a:r>
              <a:rPr lang="pl-PL" sz="1800" dirty="0" smtClean="0">
                <a:solidFill>
                  <a:schemeClr val="tx1"/>
                </a:solidFill>
              </a:rPr>
              <a:t>z </a:t>
            </a:r>
            <a:r>
              <a:rPr lang="pl-PL" sz="1800" dirty="0">
                <a:solidFill>
                  <a:schemeClr val="tx1"/>
                </a:solidFill>
              </a:rPr>
              <a:t>odniesieniem się do wszystkich niespełnionych warunków formalnych wskazanych przez COPE MSWiA, wraz z uzasadnieniem dlaczego wnioskodawca nie zgadza się z oceną spełnienia każdego z tych warunków,</a:t>
            </a:r>
          </a:p>
          <a:p>
            <a:pPr marL="0" indent="0">
              <a:buNone/>
            </a:pPr>
            <a:r>
              <a:rPr lang="pl-PL" sz="1800" dirty="0">
                <a:solidFill>
                  <a:schemeClr val="tx1"/>
                </a:solidFill>
              </a:rPr>
              <a:t>d)	podpis wnioskodawcy lub osoby upoważnionej do jego reprezentowania, z załączeniem oryginału lub kopii dokumentu poświadczającego umocowanie takiej osoby do reprezentowania </a:t>
            </a:r>
            <a:r>
              <a:rPr lang="pl-PL" sz="1800" dirty="0" smtClean="0">
                <a:solidFill>
                  <a:schemeClr val="tx1"/>
                </a:solidFill>
              </a:rPr>
              <a:t>wnioskodawcy.</a:t>
            </a: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703" y="374876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1867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84210" y="685800"/>
            <a:ext cx="11115904" cy="5896155"/>
          </a:xfrm>
        </p:spPr>
        <p:txBody>
          <a:bodyPr anchor="t">
            <a:normAutofit/>
          </a:bodyPr>
          <a:lstStyle/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pl-PL" sz="1800" dirty="0" smtClean="0">
                <a:solidFill>
                  <a:schemeClr val="tx1"/>
                </a:solidFill>
              </a:rPr>
              <a:t>													</a:t>
            </a:r>
            <a:r>
              <a:rPr lang="pl-PL" sz="1800" b="1" dirty="0" smtClean="0">
                <a:solidFill>
                  <a:schemeClr val="tx1"/>
                </a:solidFill>
              </a:rPr>
              <a:t>21 dni</a:t>
            </a:r>
          </a:p>
          <a:p>
            <a:pPr>
              <a:buFont typeface="Wingdings" panose="05000000000000000000" pitchFamily="2" charset="2"/>
              <a:buChar char="Ø"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pl-PL" sz="1800" u="sng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 smtClean="0">
              <a:solidFill>
                <a:schemeClr val="tx1"/>
              </a:solidFill>
            </a:endParaRPr>
          </a:p>
          <a:p>
            <a:endParaRPr lang="pl-PL" sz="1800" dirty="0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6994" y="449133"/>
            <a:ext cx="853514" cy="957155"/>
          </a:xfrm>
          <a:prstGeom prst="rect">
            <a:avLst/>
          </a:prstGeom>
        </p:spPr>
      </p:pic>
      <p:pic>
        <p:nvPicPr>
          <p:cNvPr id="5" name="Obraz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48965" y="616788"/>
            <a:ext cx="2548349" cy="621846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56602" y="374877"/>
            <a:ext cx="1103472" cy="957155"/>
          </a:xfrm>
          <a:prstGeom prst="rect">
            <a:avLst/>
          </a:prstGeom>
        </p:spPr>
      </p:pic>
      <p:sp>
        <p:nvSpPr>
          <p:cNvPr id="2" name="Prostokąt zaokrąglony 1"/>
          <p:cNvSpPr/>
          <p:nvPr/>
        </p:nvSpPr>
        <p:spPr>
          <a:xfrm>
            <a:off x="2107474" y="3457304"/>
            <a:ext cx="2995748" cy="2081348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bg2"/>
                </a:solidFill>
              </a:rPr>
              <a:t>COPE MSWiA uwzględnia odwołanie</a:t>
            </a:r>
          </a:p>
          <a:p>
            <a:pPr algn="ctr"/>
            <a:endParaRPr lang="pl-PL" dirty="0" smtClean="0">
              <a:solidFill>
                <a:schemeClr val="bg2"/>
              </a:solidFill>
            </a:endParaRPr>
          </a:p>
          <a:p>
            <a:pPr algn="ctr"/>
            <a:r>
              <a:rPr lang="pl-PL" dirty="0">
                <a:solidFill>
                  <a:schemeClr val="bg2"/>
                </a:solidFill>
              </a:rPr>
              <a:t>p</a:t>
            </a:r>
            <a:r>
              <a:rPr lang="pl-PL" dirty="0" smtClean="0">
                <a:solidFill>
                  <a:schemeClr val="bg2"/>
                </a:solidFill>
              </a:rPr>
              <a:t>owrót do ścieżki oceny</a:t>
            </a:r>
          </a:p>
        </p:txBody>
      </p:sp>
      <p:sp>
        <p:nvSpPr>
          <p:cNvPr id="7" name="Prostokąt zaokrąglony 6"/>
          <p:cNvSpPr/>
          <p:nvPr/>
        </p:nvSpPr>
        <p:spPr>
          <a:xfrm>
            <a:off x="6770914" y="3457304"/>
            <a:ext cx="2995748" cy="2081348"/>
          </a:xfrm>
          <a:prstGeom prst="round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pl-PL" dirty="0" smtClean="0">
                <a:solidFill>
                  <a:schemeClr val="bg2"/>
                </a:solidFill>
              </a:rPr>
              <a:t>COPE MSWiA nie </a:t>
            </a:r>
            <a:r>
              <a:rPr lang="pl-PL" dirty="0">
                <a:solidFill>
                  <a:schemeClr val="bg2"/>
                </a:solidFill>
              </a:rPr>
              <a:t>uwzględnia </a:t>
            </a:r>
            <a:r>
              <a:rPr lang="pl-PL" dirty="0" smtClean="0">
                <a:solidFill>
                  <a:schemeClr val="bg2"/>
                </a:solidFill>
              </a:rPr>
              <a:t>odwołania</a:t>
            </a:r>
          </a:p>
          <a:p>
            <a:pPr algn="ctr"/>
            <a:r>
              <a:rPr lang="pl-PL" dirty="0" smtClean="0">
                <a:solidFill>
                  <a:schemeClr val="bg2"/>
                </a:solidFill>
              </a:rPr>
              <a:t> </a:t>
            </a:r>
          </a:p>
          <a:p>
            <a:pPr algn="ctr"/>
            <a:r>
              <a:rPr lang="pl-PL" dirty="0" smtClean="0">
                <a:solidFill>
                  <a:schemeClr val="bg2"/>
                </a:solidFill>
              </a:rPr>
              <a:t>odwołanie wraz z dokumentacją i stanowiskiem COPE MSWIA do KPK</a:t>
            </a:r>
            <a:endParaRPr lang="pl-PL" dirty="0">
              <a:solidFill>
                <a:schemeClr val="bg2"/>
              </a:solidFill>
            </a:endParaRPr>
          </a:p>
        </p:txBody>
      </p:sp>
      <p:cxnSp>
        <p:nvCxnSpPr>
          <p:cNvPr id="9" name="Łącznik prosty ze strzałką 8"/>
          <p:cNvCxnSpPr/>
          <p:nvPr/>
        </p:nvCxnSpPr>
        <p:spPr>
          <a:xfrm>
            <a:off x="3257005" y="4497978"/>
            <a:ext cx="775063" cy="0"/>
          </a:xfrm>
          <a:prstGeom prst="straightConnector1">
            <a:avLst/>
          </a:prstGeom>
          <a:ln w="5715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Łącznik prosty ze strzałką 9"/>
          <p:cNvCxnSpPr/>
          <p:nvPr/>
        </p:nvCxnSpPr>
        <p:spPr>
          <a:xfrm>
            <a:off x="7946571" y="4249784"/>
            <a:ext cx="775063" cy="0"/>
          </a:xfrm>
          <a:prstGeom prst="straightConnector1">
            <a:avLst/>
          </a:prstGeom>
          <a:ln w="57150">
            <a:solidFill>
              <a:schemeClr val="bg1">
                <a:alpha val="6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Strzałka w dół 10"/>
          <p:cNvSpPr/>
          <p:nvPr/>
        </p:nvSpPr>
        <p:spPr>
          <a:xfrm>
            <a:off x="5423139" y="1759131"/>
            <a:ext cx="931817" cy="2063932"/>
          </a:xfrm>
          <a:prstGeom prst="downArrow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92543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ycinek">
  <a:themeElements>
    <a:clrScheme name="Wycinek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Wycinek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ycinek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Slice</Template>
  <TotalTime>4507</TotalTime>
  <Words>1039</Words>
  <Application>Microsoft Office PowerPoint</Application>
  <PresentationFormat>Panoramiczny</PresentationFormat>
  <Paragraphs>473</Paragraphs>
  <Slides>15</Slides>
  <Notes>15</Notes>
  <HiddenSlides>0</HiddenSlides>
  <MMClips>0</MMClips>
  <ScaleCrop>false</ScaleCrop>
  <HeadingPairs>
    <vt:vector size="6" baseType="variant">
      <vt:variant>
        <vt:lpstr>Używane czcionki</vt:lpstr>
      </vt:variant>
      <vt:variant>
        <vt:i4>7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15</vt:i4>
      </vt:variant>
    </vt:vector>
  </HeadingPairs>
  <TitlesOfParts>
    <vt:vector size="23" baseType="lpstr">
      <vt:lpstr>Agency FB</vt:lpstr>
      <vt:lpstr>Calibri</vt:lpstr>
      <vt:lpstr>Century Gothic</vt:lpstr>
      <vt:lpstr>Czcionka tekstu podstawowego</vt:lpstr>
      <vt:lpstr>Verdana</vt:lpstr>
      <vt:lpstr>Wingdings</vt:lpstr>
      <vt:lpstr>Wingdings 3</vt:lpstr>
      <vt:lpstr>Wycinek</vt:lpstr>
      <vt:lpstr>NMF 2014-2021 Program sprawy wewnętrzne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NMF 2014-2021 Program sprawy wewnętrzne</dc:title>
  <dc:creator>tdylag</dc:creator>
  <cp:lastModifiedBy>Marta Chmielnicka</cp:lastModifiedBy>
  <cp:revision>167</cp:revision>
  <cp:lastPrinted>2020-07-17T09:43:02Z</cp:lastPrinted>
  <dcterms:created xsi:type="dcterms:W3CDTF">2019-09-17T05:33:52Z</dcterms:created>
  <dcterms:modified xsi:type="dcterms:W3CDTF">2020-07-21T09:41:02Z</dcterms:modified>
</cp:coreProperties>
</file>