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  <p:sldMasterId id="2147483666" r:id="rId6"/>
  </p:sldMasterIdLst>
  <p:notesMasterIdLst>
    <p:notesMasterId r:id="rId15"/>
  </p:notesMasterIdLst>
  <p:sldIdLst>
    <p:sldId id="287" r:id="rId7"/>
    <p:sldId id="286" r:id="rId8"/>
    <p:sldId id="290" r:id="rId9"/>
    <p:sldId id="291" r:id="rId10"/>
    <p:sldId id="292" r:id="rId11"/>
    <p:sldId id="293" r:id="rId12"/>
    <p:sldId id="294" r:id="rId13"/>
    <p:sldId id="288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3" autoAdjust="0"/>
    <p:restoredTop sz="71445" autoAdjust="0"/>
  </p:normalViewPr>
  <p:slideViewPr>
    <p:cSldViewPr snapToGrid="0">
      <p:cViewPr varScale="1">
        <p:scale>
          <a:sx n="78" d="100"/>
          <a:sy n="78" d="100"/>
        </p:scale>
        <p:origin x="109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DBC3B-DCE3-42AC-AF58-F635E7567D3D}" type="datetimeFigureOut">
              <a:rPr lang="pl-PL" smtClean="0"/>
              <a:t>04.03.2024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D6FCC-2A80-4791-A70C-30CF02708B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2962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D6FCC-2A80-4791-A70C-30CF02708BDF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2800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D6FCC-2A80-4791-A70C-30CF02708BDF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8105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D6FCC-2A80-4791-A70C-30CF02708BD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9586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l-PL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D6FCC-2A80-4791-A70C-30CF02708BDF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1936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D6FCC-2A80-4791-A70C-30CF02708BD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3026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D6FCC-2A80-4791-A70C-30CF02708BDF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9723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D6FCC-2A80-4791-A70C-30CF02708BDF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5692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D6FCC-2A80-4791-A70C-30CF02708BDF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388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E74B8D6-9024-2F5A-2B8F-D1B1A4F6EA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98907" y="1335023"/>
            <a:ext cx="10754896" cy="417510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52399FC3-B29A-6436-6B07-BF0B24906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8906" y="310167"/>
            <a:ext cx="10754895" cy="86940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67241006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5D1CBC32-8AF8-4F1E-2558-B644064474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7839" y="255209"/>
            <a:ext cx="10515600" cy="735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50000"/>
              </a:lnSpc>
              <a:spcAft>
                <a:spcPts val="0"/>
              </a:spcAft>
              <a:buNone/>
              <a:tabLst/>
              <a:defRPr lang="pl-PL" sz="3200" b="0" i="0" u="none" strike="noStrike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140E9FBE-9938-FC6C-AE9F-0974E10010B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67839" y="1218645"/>
            <a:ext cx="10754896" cy="41751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6701518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446448-D936-65D6-6F12-482F0DABD5E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FD1A6EE-40D4-2234-0EC7-2FE96974DE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pl-PL" sz="2400" b="0" i="0" u="none" strike="noStrike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20441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8C70C5-9838-7F81-B92D-54388E74E4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8368" y="264983"/>
            <a:ext cx="10881102" cy="97860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0B5FA35-26FA-8714-EB69-89BBA3EC62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1527049"/>
            <a:ext cx="10881103" cy="41906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pl-PL" sz="2400" b="0" i="0" u="none" strike="noStrike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470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E74B8D6-9024-2F5A-2B8F-D1B1A4F6EA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4216" y="1399032"/>
            <a:ext cx="10879587" cy="41110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52399FC3-B29A-6436-6B07-BF0B24906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215" y="285226"/>
            <a:ext cx="10879587" cy="540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00397770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E74B8D6-9024-2F5A-2B8F-D1B1A4F6EA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4216" y="1399032"/>
            <a:ext cx="10879587" cy="411109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52399FC3-B29A-6436-6B07-BF0B24906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215" y="285226"/>
            <a:ext cx="10879587" cy="540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2835853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AE11835-23B5-1918-9576-CEAF906134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8576"/>
            <a:ext cx="12192000" cy="5952560"/>
          </a:xfrm>
          <a:prstGeom prst="rect">
            <a:avLst/>
          </a:prstGeom>
        </p:spPr>
      </p:pic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75E4D903-6446-8B1B-8DCF-2CDBAF9E67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112264"/>
            <a:ext cx="10515600" cy="17120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 dirty="0"/>
              <a:t>Kliknij, aby edytować styl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677B8C0-56BF-F23E-8530-FA2C700D0E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788" y="6089465"/>
            <a:ext cx="6440424" cy="6675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1" r:id="rId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0" i="0" u="none" strike="noStrike" kern="1200" cap="none" spc="0" baseline="0">
          <a:solidFill>
            <a:srgbClr val="FFFFFF"/>
          </a:solidFill>
          <a:uFillTx/>
          <a:latin typeface="Calibri Light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AE11835-23B5-1918-9576-CEAF906134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8575"/>
            <a:ext cx="12192000" cy="6840849"/>
          </a:xfrm>
          <a:prstGeom prst="rect">
            <a:avLst/>
          </a:prstGeom>
        </p:spPr>
      </p:pic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75E4D903-6446-8B1B-8DCF-2CDBAF9E67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498726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 dirty="0"/>
              <a:t>Kliknij, aby edytować styl</a:t>
            </a:r>
          </a:p>
        </p:txBody>
      </p:sp>
      <p:pic>
        <p:nvPicPr>
          <p:cNvPr id="5" name="Obraz 4" descr="Obraz zawierający tekst, zrzut ekranu, Czcionka, czarne&#10;&#10;Opis wygenerowany automatycznie">
            <a:extLst>
              <a:ext uri="{FF2B5EF4-FFF2-40B4-BE49-F238E27FC236}">
                <a16:creationId xmlns:a16="http://schemas.microsoft.com/office/drawing/2014/main" id="{BBE8C973-470A-C0DB-B0C3-4F7A517C78D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82" y="5887577"/>
            <a:ext cx="5297435" cy="83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7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0" i="0" u="none" strike="noStrike" kern="1200" cap="none" spc="0" baseline="0">
          <a:solidFill>
            <a:srgbClr val="FFFFFF"/>
          </a:solidFill>
          <a:uFillTx/>
          <a:latin typeface="Calibri Light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7">
            <a:extLst>
              <a:ext uri="{FF2B5EF4-FFF2-40B4-BE49-F238E27FC236}">
                <a16:creationId xmlns:a16="http://schemas.microsoft.com/office/drawing/2014/main" id="{5E95FABE-4BBA-56D0-4B2C-CDB26EFD0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6" cy="11856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ymbol zastępczy tytułu 5">
            <a:extLst>
              <a:ext uri="{FF2B5EF4-FFF2-40B4-BE49-F238E27FC236}">
                <a16:creationId xmlns:a16="http://schemas.microsoft.com/office/drawing/2014/main" id="{03D5F53E-EED4-0485-C749-4056ECD44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25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6400EB-85D5-B679-2D20-4B432D11D2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788" y="6089458"/>
            <a:ext cx="6440424" cy="6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2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1" i="0" u="none" strike="noStrike" kern="1200" cap="none" spc="0" baseline="0">
          <a:solidFill>
            <a:schemeClr val="tx1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pl-PL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7FAF7A3-683D-D087-1033-F85FC2EDD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551830B1-D393-6CCD-C7D1-7C06ABFA415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64971" y="1682431"/>
            <a:ext cx="9144000" cy="23875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400" b="0" i="0" u="none" strike="noStrike" kern="1200" cap="none" spc="0" baseline="0">
                <a:solidFill>
                  <a:schemeClr val="bg1"/>
                </a:solidFill>
                <a:uFillTx/>
                <a:latin typeface="Calibri Ligh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Obowiązki informacyjne i promocyjne  Beneficjenta</a:t>
            </a: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F67B872-8ED2-1AB8-8023-40DF920BB3D6}"/>
              </a:ext>
            </a:extLst>
          </p:cNvPr>
          <p:cNvSpPr txBox="1"/>
          <p:nvPr/>
        </p:nvSpPr>
        <p:spPr>
          <a:xfrm>
            <a:off x="1432562" y="3531420"/>
            <a:ext cx="9608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sz="28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Program Fundusze Europejskie na Rozwój Cyfrowy 2021 – 2027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9644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15" y="285226"/>
            <a:ext cx="11639322" cy="540401"/>
          </a:xfrm>
        </p:spPr>
        <p:txBody>
          <a:bodyPr>
            <a:normAutofit fontScale="90000"/>
          </a:bodyPr>
          <a:lstStyle/>
          <a:p>
            <a:r>
              <a:rPr lang="pl-PL" dirty="0"/>
              <a:t>Obowiązki Beneficjenta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07B7A6E-31DC-E6FA-0B28-91C618022972}"/>
              </a:ext>
            </a:extLst>
          </p:cNvPr>
          <p:cNvSpPr txBox="1"/>
          <p:nvPr/>
        </p:nvSpPr>
        <p:spPr>
          <a:xfrm>
            <a:off x="551873" y="1734817"/>
            <a:ext cx="109604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0" i="0" u="none" strike="noStrike" baseline="0" dirty="0">
                <a:solidFill>
                  <a:srgbClr val="000000"/>
                </a:solidFill>
              </a:rPr>
              <a:t>Obowiązki informacyjne należy wypełniać od momentu uzyskania dofinansowania, tj. podpisania umowy o dofinansowanie lub wydania decyzji o dofinansowaniu, </a:t>
            </a:r>
            <a:r>
              <a:rPr lang="pl-PL" sz="2400" b="1" i="0" u="none" strike="noStrike" baseline="0" dirty="0">
                <a:solidFill>
                  <a:srgbClr val="000000"/>
                </a:solidFill>
              </a:rPr>
              <a:t>do końca okresu trwałości projektu</a:t>
            </a:r>
            <a:r>
              <a:rPr lang="pl-PL" sz="2400" b="0" i="0" u="none" strike="noStrike" baseline="0" dirty="0">
                <a:solidFill>
                  <a:srgbClr val="000000"/>
                </a:solidFill>
              </a:rPr>
              <a:t>, który został określony w umowie. </a:t>
            </a:r>
            <a:endParaRPr lang="pl-PL" sz="2400" dirty="0">
              <a:solidFill>
                <a:srgbClr val="000000"/>
              </a:solidFill>
            </a:endParaRPr>
          </a:p>
          <a:p>
            <a:endParaRPr lang="pl-PL" sz="24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C9DBB6E-3F8F-C29A-5BAF-6CF0F73A712E}"/>
              </a:ext>
            </a:extLst>
          </p:cNvPr>
          <p:cNvSpPr txBox="1"/>
          <p:nvPr/>
        </p:nvSpPr>
        <p:spPr>
          <a:xfrm>
            <a:off x="551873" y="3268980"/>
            <a:ext cx="9795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2400" b="0" i="0" u="none" strike="noStrike" baseline="0" dirty="0">
                <a:solidFill>
                  <a:srgbClr val="000000"/>
                </a:solidFill>
              </a:rPr>
              <a:t>W tym okresie musisz wypełniać obowiązki zgodnie z Rozporządzeniem nr 2021/1060, z zapisami umowy o dofinansowanie i stosować zasady opisane w </a:t>
            </a:r>
            <a:r>
              <a:rPr lang="pl-PL" sz="2400" b="1" i="0" u="none" strike="noStrike" baseline="0" dirty="0">
                <a:solidFill>
                  <a:srgbClr val="144094"/>
                </a:solidFill>
              </a:rPr>
              <a:t>Podręczniku wnioskodawcy i beneficjenta Funduszy Europejskich na lata 2021-2027 w zakresie informacji i promocji</a:t>
            </a:r>
            <a:r>
              <a:rPr lang="pl-PL" sz="2400" b="0" i="0" u="none" strike="noStrike" baseline="0" dirty="0">
                <a:solidFill>
                  <a:srgbClr val="000000"/>
                </a:solidFill>
              </a:rPr>
              <a:t>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934655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C0162-EF29-EA58-0E66-DD6740A63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3CD54908-C17F-830C-0F7B-DA8E502099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Obowiązki informacyjne i promocyjne cz.1</a:t>
            </a: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EA0E057-4CEA-8F77-D6BE-B5453910B4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74215" y="1394460"/>
            <a:ext cx="11561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0" i="0" u="none" strike="noStrike" baseline="0" dirty="0">
                <a:solidFill>
                  <a:srgbClr val="000000"/>
                </a:solidFill>
              </a:rPr>
              <a:t>Obowiązki informacyjne i promocyjne opisane zostały w </a:t>
            </a:r>
            <a:r>
              <a:rPr lang="pl-PL" sz="2400" b="1" i="0" u="none" strike="noStrike" baseline="0" dirty="0">
                <a:solidFill>
                  <a:srgbClr val="000000"/>
                </a:solidFill>
              </a:rPr>
              <a:t>§ 20 Umowy o dofinansowanie projektu</a:t>
            </a:r>
            <a:endParaRPr lang="pl-PL" sz="24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137D252-FB10-5215-9BBD-75C973B1F5E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74215" y="2137220"/>
            <a:ext cx="874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144094"/>
                </a:solidFill>
              </a:rPr>
              <a:t>Do czego zobowiązany jest Beneficjent?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000A052-8864-C1DE-DD25-31CA2B568D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74215" y="2598885"/>
            <a:ext cx="1079604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1) umieszczenia w widoczny sposób znaku Funduszy Europejskich, barw Rzeczypospolitej Polskiej i znaku Unii Europejskiej na: </a:t>
            </a:r>
          </a:p>
          <a:p>
            <a:pPr marL="811213" indent="-342900">
              <a:buAutoNum type="alphaLcParenR"/>
            </a:pPr>
            <a:r>
              <a:rPr lang="pl-PL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wszystkich prowadzonych działaniach informacyjnych i promocyjnych dotyczących Projektu, </a:t>
            </a:r>
          </a:p>
          <a:p>
            <a:pPr marL="811213" indent="-342900">
              <a:buAutoNum type="alphaLcParenR"/>
            </a:pPr>
            <a:r>
              <a:rPr lang="pl-PL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wszystkich dokumentach i materiałach (m.in. produkty drukowane lub cyfrowe) podawanych do wiadomości publicznej, </a:t>
            </a:r>
          </a:p>
          <a:p>
            <a:pPr marL="811213" indent="-342900">
              <a:buAutoNum type="alphaLcParenR"/>
            </a:pPr>
            <a:r>
              <a:rPr lang="pl-PL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wszystkich dokumentach i materiałach dla osób i podmiotów uczestniczących w Projekcie, </a:t>
            </a:r>
          </a:p>
          <a:p>
            <a:pPr marL="811213" indent="-342900">
              <a:buAutoNum type="alphaLcParenR"/>
            </a:pPr>
            <a:r>
              <a:rPr lang="pl-PL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produktach, sprzęcie itp. powstałych lub zakupionych z Projektu, poprzez umieszczenie na nich naklejek;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CF91656-C6DA-3D56-AFF4-BA1B70BF4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2979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1CAA8-7E31-C149-F08F-A746FA4C3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25071AD-FE7C-F8D5-5D06-FCF392ABC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Obowiązki informacyjne i promocyjne cz.2</a:t>
            </a:r>
            <a:endParaRPr lang="pl-PL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A62B0105-8F9D-5605-5D42-77AEDC784E0D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AF2DE47-2630-FEFC-B483-37FC1D8B0031}"/>
              </a:ext>
            </a:extLst>
          </p:cNvPr>
          <p:cNvSpPr txBox="1"/>
          <p:nvPr/>
        </p:nvSpPr>
        <p:spPr>
          <a:xfrm>
            <a:off x="474215" y="1048974"/>
            <a:ext cx="1087958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2) umieszczenia w miejscu realizacji Projektu trwałej tablicy informacyjnej podkreślającej fakt otrzymania dofinansowania z UE, niezwłocznie po rozpoczęciu fizycznej realizacji Projektu obejmującego inwestycje rzeczowe lub zainstalowaniu zakupionego sprzętu, w odniesieniu do projektów wspieranych z Europejskiego Funduszu Rozwoju Regionalnego i Funduszu Spójności, których całkowity koszt przekracza 500 000 EUR. </a:t>
            </a:r>
          </a:p>
          <a:p>
            <a:endParaRPr lang="pl-P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3) </a:t>
            </a:r>
            <a:r>
              <a:rPr lang="pl-PL" sz="1800" b="0" i="0" u="none" strike="noStrike" baseline="0" dirty="0">
                <a:solidFill>
                  <a:srgbClr val="000000"/>
                </a:solidFill>
              </a:rPr>
              <a:t>w przypadku projektów innych niż te, o których mowa w pkt 2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umieszczenia w widocznym miejscu realizacji Projektu przynajmniej jednego trwałego plakatu o minimalnym formacie A3 lub podobnej wielkości elektronicznego wyświetlacza, podkreślającego fakt otrzymania dofinansowania z UE; </a:t>
            </a:r>
          </a:p>
          <a:p>
            <a:pPr algn="l"/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4) umieszczenia krótkiego opisu Projektu na oficjalnej stronie internetowej Beneficjenta lub na jego stronach mediów społecznościowych, jeśli je posiada. </a:t>
            </a: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5) przekazywania uczestnikom Projektu, podmiotom uczestniczących w Projekcie oraz opinii publicznej informacji o wsparciu z UE i programu, w szczególności w formie odpowiedniego oznakowania; </a:t>
            </a:r>
          </a:p>
          <a:p>
            <a:endParaRPr lang="pl-P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6) dokumentowania działań informacyjnych i promocyjnych prowadzonych w ramach Projektu; </a:t>
            </a:r>
          </a:p>
          <a:p>
            <a:pPr algn="l"/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156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ED0B5-073B-CE19-2609-640200589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A43A394-8FF3-AB8D-E563-087E09F2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Księga tożsamości wizualnej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A186A482-48F4-9CDC-761D-F32D1BCA11D3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1">
            <a:extLst>
              <a:ext uri="{FF2B5EF4-FFF2-40B4-BE49-F238E27FC236}">
                <a16:creationId xmlns:a16="http://schemas.microsoft.com/office/drawing/2014/main" id="{D49292D9-DBDB-7322-D7B4-E3725F80E0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3" y="1454117"/>
            <a:ext cx="10879587" cy="3255043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</a:rPr>
              <a:t>Jak właściwie konstruować i stosować oznaczenia?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400" dirty="0"/>
              <a:t>Znak Funduszy Europejskich, znak barw RP oraz znak Unii Europejskiej muszą być zawsze umieszczone w widocznym miejscu. Umiejscowienie oraz wielkość znaków muszą być odpowiednie do rodzaju i skali materiału, przedmiotu lub dokumentu. Znaki i napisy muszą być czytelne dla odbiorcy i wyraźnie widoczne. Nie mogą być też umieszczane np. na wewnętrznej, niewidocznej stronie przedmiotów. Jeśli przedmiot jest tak mały, że nie można na nim zastosować czytelnych znaków FE, UE i znaku barw RP nie można ich używać do celów promocyjnych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400" dirty="0"/>
              <a:t>Aby zachować właściwy standard oznaczeń, zaleca się korzystać z gotowych wersji elektronicznych znaków umieszczonych na portalu </a:t>
            </a:r>
            <a:r>
              <a:rPr lang="pl-PL" sz="2400" u="sng" dirty="0">
                <a:solidFill>
                  <a:schemeClr val="accent1">
                    <a:lumMod val="75000"/>
                  </a:schemeClr>
                </a:solidFill>
              </a:rPr>
              <a:t>www.funduszeeuropejskie.gov.pl.</a:t>
            </a:r>
            <a:endParaRPr lang="pl-PL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50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CD2A6-4432-3883-0206-E7C00E63F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1D4451EC-77FE-1E4A-058D-56A2A5FB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0" dirty="0">
                <a:latin typeface="Calibri" panose="020F0502020204030204" pitchFamily="34" charset="0"/>
              </a:rPr>
              <a:t>M</a:t>
            </a:r>
            <a:r>
              <a:rPr lang="pl-PL" sz="4400" b="0" i="0" u="none" strike="noStrike" baseline="0" dirty="0">
                <a:latin typeface="Calibri" panose="020F0502020204030204" pitchFamily="34" charset="0"/>
              </a:rPr>
              <a:t>ajątkowe prawa autorskie</a:t>
            </a:r>
            <a:endParaRPr lang="pl-PL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0E7BF91C-4DBB-2A5A-9C86-A9824D89CAFA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8B3C108-E1F4-3770-18D0-3A13968421BC}"/>
              </a:ext>
            </a:extLst>
          </p:cNvPr>
          <p:cNvSpPr txBox="1"/>
          <p:nvPr/>
        </p:nvSpPr>
        <p:spPr>
          <a:xfrm>
            <a:off x="474215" y="1608464"/>
            <a:ext cx="1107146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l-PL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 przypadku stworzenia przez osobę trzecią utworów, w rozumieniu art.1 ustawy z dnia 4 lutego 1994 r. o Prawach autorskich i prawach pokrewnych (Dz.U. z 2022 r. poz. 2509), związanych z komunikacją i widocznością (np. zdjęcia, filmy, broszury, ulotki, prezentacje multimedialne nt. projektu), powstałych w ramach przedsięwzięcia Beneficjent zobowiązuje się do uzyskania od tej osoby </a:t>
            </a:r>
            <a:r>
              <a:rPr lang="pl-PL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majątkowych praw autorskich do tych utworów.</a:t>
            </a:r>
            <a:r>
              <a:rPr lang="pl-P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0490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1981C-E19A-1224-AB30-ADD8C1F2B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883CA96-401E-814F-640D-56C259F0C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Sankcje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D6EBC5D2-49BD-E056-AFA3-FB58C5E0A57E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264A66C-91C2-D459-3383-32DD392AE56D}"/>
              </a:ext>
            </a:extLst>
          </p:cNvPr>
          <p:cNvSpPr txBox="1"/>
          <p:nvPr/>
        </p:nvSpPr>
        <p:spPr>
          <a:xfrm>
            <a:off x="474214" y="1394941"/>
            <a:ext cx="111155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l-PL" sz="24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pl-PL" sz="2400" b="1" i="0" u="none" strike="noStrike" baseline="0" dirty="0">
                <a:solidFill>
                  <a:schemeClr val="accent1">
                    <a:lumMod val="75000"/>
                  </a:schemeClr>
                </a:solidFill>
              </a:rPr>
              <a:t>Co się stanie, jeśli nie zrealizujesz obowiązków informacyjnych i promocyjnych?</a:t>
            </a:r>
            <a:endParaRPr lang="pl-PL" sz="2400" b="0" i="0" u="none" strike="noStrike" baseline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D6C437E-FC6A-911C-468C-EDAD42481397}"/>
              </a:ext>
            </a:extLst>
          </p:cNvPr>
          <p:cNvSpPr txBox="1"/>
          <p:nvPr/>
        </p:nvSpPr>
        <p:spPr>
          <a:xfrm>
            <a:off x="474214" y="2459504"/>
            <a:ext cx="109511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0" i="0" u="none" strike="noStrike" baseline="0" dirty="0">
                <a:solidFill>
                  <a:srgbClr val="000000"/>
                </a:solidFill>
              </a:rPr>
              <a:t>Gdy nie wywiążesz się z podstawowych obowiązków informacyjnych i promocyjnych, instytucja udzielająca dofinansowania zobowiąże Cię do działań zaradczych. A jeśli nie zrealizujesz tych działań, może dojść do </a:t>
            </a:r>
            <a:r>
              <a:rPr lang="pl-PL" sz="2400" b="1" i="0" u="none" strike="noStrike" baseline="0" dirty="0">
                <a:solidFill>
                  <a:srgbClr val="000000"/>
                </a:solidFill>
              </a:rPr>
              <a:t>pomniejszenia dofinansowania projektu nawet do 3 % dofinansowania</a:t>
            </a:r>
            <a:r>
              <a:rPr lang="pl-PL" sz="2400" b="0" i="0" u="none" strike="noStrike" baseline="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778F2DD-3E18-A654-0562-3A4194711FBC}"/>
              </a:ext>
            </a:extLst>
          </p:cNvPr>
          <p:cNvSpPr txBox="1"/>
          <p:nvPr/>
        </p:nvSpPr>
        <p:spPr>
          <a:xfrm>
            <a:off x="474214" y="3794760"/>
            <a:ext cx="104013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l-PL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Załącznik nr 9 do Umowy o dofinansowanie - Wykaz pomniejszenia dofinansowania w zakresie obowiązków komunikacyjnych </a:t>
            </a:r>
            <a:endParaRPr lang="pl-PL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sz="2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Taryfikator korekt z tytułu niedochowania obowiązków informacyjnych i promocyjnych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249313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9DC80-C86E-B680-21C1-A78112F29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A26DBBA1-198F-DAED-CB2B-AD793E04B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6DACCF1A-5BB1-C59C-7973-4FA9A756BE6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24000" y="1761339"/>
            <a:ext cx="9144000" cy="23875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400" b="0" i="0" u="none" strike="noStrike" kern="1200" cap="none" spc="0" baseline="0">
                <a:solidFill>
                  <a:schemeClr val="bg1"/>
                </a:solidFill>
                <a:uFillTx/>
                <a:latin typeface="Calibri Ligh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Dziękuję za uwagę.</a:t>
            </a:r>
          </a:p>
        </p:txBody>
      </p:sp>
    </p:spTree>
    <p:extLst>
      <p:ext uri="{BB962C8B-B14F-4D97-AF65-F5344CB8AC3E}">
        <p14:creationId xmlns:p14="http://schemas.microsoft.com/office/powerpoint/2010/main" val="168123787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7B96AF41238D4DA878551213186F22" ma:contentTypeVersion="2" ma:contentTypeDescription="Utwórz nowy dokument." ma:contentTypeScope="" ma:versionID="27355ec95b59db307203cf1707f87054">
  <xsd:schema xmlns:xsd="http://www.w3.org/2001/XMLSchema" xmlns:xs="http://www.w3.org/2001/XMLSchema" xmlns:p="http://schemas.microsoft.com/office/2006/metadata/properties" xmlns:ns2="3b41daa1-6750-4b31-afda-36cb41ae05c8" targetNamespace="http://schemas.microsoft.com/office/2006/metadata/properties" ma:root="true" ma:fieldsID="3bd844ee2aa79a406ac54578ad605f9d" ns2:_="">
    <xsd:import namespace="3b41daa1-6750-4b31-afda-36cb41ae0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1daa1-6750-4b31-afda-36cb41ae05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DD877D-66AE-4554-8B4D-196835119A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8F4000-0824-4F14-AFA9-75C02B5E95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41daa1-6750-4b31-afda-36cb41ae05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FDD51E-3BE7-48E9-8574-EC8970EEE544}">
  <ds:schemaRefs>
    <ds:schemaRef ds:uri="http://schemas.microsoft.com/office/infopath/2007/PartnerControls"/>
    <ds:schemaRef ds:uri="http://purl.org/dc/dcmitype/"/>
    <ds:schemaRef ds:uri="3b41daa1-6750-4b31-afda-36cb41ae05c8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650</Words>
  <Application>Microsoft Office PowerPoint</Application>
  <PresentationFormat>Panoramiczny</PresentationFormat>
  <Paragraphs>52</Paragraphs>
  <Slides>8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8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Open Sans</vt:lpstr>
      <vt:lpstr>Motyw pakietu Office</vt:lpstr>
      <vt:lpstr>1_Motyw pakietu Office</vt:lpstr>
      <vt:lpstr>3_Projekt niestandardowy</vt:lpstr>
      <vt:lpstr>Obowiązki informacyjne i promocyjne  Beneficjenta</vt:lpstr>
      <vt:lpstr>Obowiązki Beneficjenta</vt:lpstr>
      <vt:lpstr>Obowiązki informacyjne i promocyjne cz.1</vt:lpstr>
      <vt:lpstr>Obowiązki informacyjne i promocyjne cz.2</vt:lpstr>
      <vt:lpstr>Księga tożsamości wizualnej</vt:lpstr>
      <vt:lpstr>Majątkowe prawa autorskie</vt:lpstr>
      <vt:lpstr>Sankcje</vt:lpstr>
      <vt:lpstr>Dziękuję za uwagę.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Wzorzec FERC</dc:title>
  <dc:creator>Anna Czekalska</dc:creator>
  <cp:lastModifiedBy>Aleksandra Wensiorra</cp:lastModifiedBy>
  <cp:revision>45</cp:revision>
  <dcterms:created xsi:type="dcterms:W3CDTF">2023-03-05T08:28:36Z</dcterms:created>
  <dcterms:modified xsi:type="dcterms:W3CDTF">2024-03-04T10:52:05Z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0x010100A17B96AF41238D4DA878551213186F22</vt:lpwstr>
  </property>
</Properties>
</file>