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1" r:id="rId3"/>
    <p:sldId id="312" r:id="rId4"/>
    <p:sldId id="314" r:id="rId5"/>
    <p:sldId id="317" r:id="rId6"/>
    <p:sldId id="313" r:id="rId7"/>
    <p:sldId id="318" r:id="rId8"/>
    <p:sldId id="321" r:id="rId9"/>
    <p:sldId id="315" r:id="rId10"/>
    <p:sldId id="316" r:id="rId11"/>
    <p:sldId id="319" r:id="rId12"/>
    <p:sldId id="320" r:id="rId13"/>
    <p:sldId id="322" r:id="rId14"/>
    <p:sldId id="323" r:id="rId15"/>
    <p:sldId id="283" r:id="rId16"/>
  </p:sldIdLst>
  <p:sldSz cx="12192000" cy="6858000"/>
  <p:notesSz cx="6670675" cy="9777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766" y="0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r">
              <a:defRPr sz="1200"/>
            </a:lvl1pPr>
          </a:lstStyle>
          <a:p>
            <a:fld id="{388B88D5-8920-455E-89A3-D1C1FAE62C0F}" type="datetimeFigureOut">
              <a:rPr lang="pl-PL" smtClean="0"/>
              <a:t>21 lip 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87995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766" y="9287995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r">
              <a:defRPr sz="1200"/>
            </a:lvl1pPr>
          </a:lstStyle>
          <a:p>
            <a:fld id="{3DB0A382-BE28-4819-82A5-05C2D67953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32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1017" cy="490926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8591" y="1"/>
            <a:ext cx="2891017" cy="490926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r">
              <a:defRPr sz="1200"/>
            </a:lvl1pPr>
          </a:lstStyle>
          <a:p>
            <a:fld id="{45AC3FDF-D1EE-4018-802D-D20CEEB65177}" type="datetimeFigureOut">
              <a:rPr lang="pl-PL" smtClean="0"/>
              <a:t>21 lip 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22" tIns="44961" rIns="89922" bIns="4496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748" y="4706038"/>
            <a:ext cx="5337180" cy="3849771"/>
          </a:xfrm>
          <a:prstGeom prst="rect">
            <a:avLst/>
          </a:prstGeom>
        </p:spPr>
        <p:txBody>
          <a:bodyPr vert="horz" lIns="89922" tIns="44961" rIns="89922" bIns="44961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286489"/>
            <a:ext cx="2891017" cy="490925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8591" y="9286489"/>
            <a:ext cx="2891017" cy="490925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r">
              <a:defRPr sz="1200"/>
            </a:lvl1pPr>
          </a:lstStyle>
          <a:p>
            <a:fld id="{1D98526B-CB48-44A2-A352-F65E55E042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59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7705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653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530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054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2814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0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924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5868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124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269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9579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649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927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7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13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7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0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42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g.gov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1367246"/>
            <a:ext cx="8001000" cy="2290354"/>
          </a:xfrm>
        </p:spPr>
        <p:txBody>
          <a:bodyPr/>
          <a:lstStyle/>
          <a:p>
            <a:r>
              <a:rPr lang="pl-PL" dirty="0"/>
              <a:t>NMF 2014-2021</a:t>
            </a:r>
            <a:br>
              <a:rPr lang="pl-PL" dirty="0"/>
            </a:br>
            <a:r>
              <a:rPr lang="pl-PL" dirty="0"/>
              <a:t>Program </a:t>
            </a:r>
            <a:r>
              <a:rPr lang="pl-PL" i="1" dirty="0"/>
              <a:t>sprawy wewnętrzne</a:t>
            </a:r>
            <a:endParaRPr lang="en-GB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4000" dirty="0"/>
              <a:t>Partnerstwo i przepływy finansowe</a:t>
            </a:r>
            <a:endParaRPr lang="pl-PL" sz="1200" dirty="0"/>
          </a:p>
          <a:p>
            <a:endParaRPr lang="pl-PL" sz="1200" dirty="0">
              <a:hlinkClick r:id="rId3"/>
            </a:endParaRPr>
          </a:p>
          <a:p>
            <a:endParaRPr lang="pl-PL" sz="1200" dirty="0">
              <a:hlinkClick r:id="rId3"/>
            </a:endParaRPr>
          </a:p>
          <a:p>
            <a:r>
              <a:rPr lang="pl-PL" sz="1200" dirty="0">
                <a:hlinkClick r:id="rId3"/>
              </a:rPr>
              <a:t>www.eog.gov.pl</a:t>
            </a:r>
            <a:r>
              <a:rPr lang="pl-PL" sz="1200" dirty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1" y="225160"/>
            <a:ext cx="853671" cy="9558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061" y="296091"/>
            <a:ext cx="1108923" cy="9579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995" y="461554"/>
            <a:ext cx="2547120" cy="62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6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PRZEPŁYWY FINANSOWE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Rachunek bankowy </a:t>
            </a:r>
            <a:r>
              <a:rPr lang="pl-PL" sz="1800" i="1" dirty="0">
                <a:solidFill>
                  <a:schemeClr val="tx1"/>
                </a:solidFill>
              </a:rPr>
              <a:t>– na potrzeby projektu należy założyć </a:t>
            </a:r>
            <a:r>
              <a:rPr lang="pl-PL" sz="1800" b="1" i="1" dirty="0">
                <a:solidFill>
                  <a:schemeClr val="tx1"/>
                </a:solidFill>
              </a:rPr>
              <a:t>odrębny (wydzielony) rachunek </a:t>
            </a:r>
            <a:r>
              <a:rPr lang="pl-PL" sz="1800" i="1" dirty="0">
                <a:solidFill>
                  <a:schemeClr val="tx1"/>
                </a:solidFill>
              </a:rPr>
              <a:t>w banku w PLN (partnerzy zagraniczni mogą w walucie np. NOK) – </a:t>
            </a:r>
            <a:r>
              <a:rPr lang="pl-PL" sz="1800" b="1" i="1" dirty="0">
                <a:solidFill>
                  <a:schemeClr val="tx1"/>
                </a:solidFill>
              </a:rPr>
              <a:t>tylko w przypadkach gdy występują przepływy finansowe od COPE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Płatności (o ile występują w projekcie)</a:t>
            </a:r>
            <a:r>
              <a:rPr lang="pl-PL" sz="1800" i="1" dirty="0">
                <a:solidFill>
                  <a:schemeClr val="tx1"/>
                </a:solidFill>
              </a:rPr>
              <a:t> – są dokonywane przez COPE zawsze w PLN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Płatności (o ile występują w projekcie)</a:t>
            </a:r>
            <a:r>
              <a:rPr lang="pl-PL" sz="1800" i="1" dirty="0">
                <a:solidFill>
                  <a:schemeClr val="tx1"/>
                </a:solidFill>
              </a:rPr>
              <a:t> - są dokonywane przez COPE zawsze na jeden rachunek, niezależnie czy ze środków NMF (BGK) czy z budżetu państwa (NBP)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9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PRZEPŁYWY FINANSOWE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- PJB (zarówno liderzy jak i partnerzy) </a:t>
            </a:r>
            <a:r>
              <a:rPr lang="pl-PL" sz="1800" i="1" dirty="0">
                <a:solidFill>
                  <a:schemeClr val="tx1"/>
                </a:solidFill>
              </a:rPr>
              <a:t>– planują środki na realizację projektu w swoim budżecie (lub rezerwa budżetowa) i każdy TYLKO na swoje działania (środki europejskie i środki budżetowe) – </a:t>
            </a:r>
            <a:r>
              <a:rPr lang="pl-PL" sz="1800" i="1" u="sng" dirty="0">
                <a:solidFill>
                  <a:schemeClr val="tx1"/>
                </a:solidFill>
              </a:rPr>
              <a:t>nie ma do tych podmiotów przepływu środków </a:t>
            </a:r>
            <a:r>
              <a:rPr lang="pl-PL" sz="1800" i="1" dirty="0">
                <a:solidFill>
                  <a:schemeClr val="tx1"/>
                </a:solidFill>
              </a:rPr>
              <a:t>z COPE!!! 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- nie-PJB</a:t>
            </a:r>
            <a:r>
              <a:rPr lang="pl-PL" sz="1800" i="1" dirty="0">
                <a:solidFill>
                  <a:schemeClr val="tx1"/>
                </a:solidFill>
              </a:rPr>
              <a:t> </a:t>
            </a:r>
            <a:r>
              <a:rPr lang="pl-PL" sz="1800" b="1" i="1" dirty="0">
                <a:solidFill>
                  <a:schemeClr val="tx1"/>
                </a:solidFill>
              </a:rPr>
              <a:t>(liderzy, partnerzy, p. zagraniczni) </a:t>
            </a:r>
            <a:r>
              <a:rPr lang="pl-PL" sz="1800" i="1" dirty="0">
                <a:solidFill>
                  <a:schemeClr val="tx1"/>
                </a:solidFill>
              </a:rPr>
              <a:t>– do nich następuje transfer środków z konta/kont zarządzanych przez COPE lub od lidera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83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PRZEPŁYWY FINANSOWE – schematy – lider PJB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1828800" lvl="4" indent="0" algn="just">
              <a:buNone/>
            </a:pPr>
            <a:r>
              <a:rPr lang="pl-PL" sz="1200" b="1" i="1" dirty="0">
                <a:solidFill>
                  <a:schemeClr val="tx1"/>
                </a:solidFill>
              </a:rPr>
              <a:t>					</a:t>
            </a:r>
            <a:r>
              <a:rPr lang="pl-PL" sz="1600" b="1" i="1" dirty="0">
                <a:solidFill>
                  <a:schemeClr val="tx1"/>
                </a:solidFill>
              </a:rPr>
              <a:t>	</a:t>
            </a:r>
            <a:r>
              <a:rPr lang="pl-PL" sz="2000" b="1" i="1" dirty="0">
                <a:solidFill>
                  <a:schemeClr val="tx1"/>
                </a:solidFill>
              </a:rPr>
              <a:t>COPE (płatnik)</a:t>
            </a:r>
            <a:endParaRPr lang="pl-PL" sz="20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												</a:t>
            </a:r>
            <a:r>
              <a:rPr lang="pl-PL" sz="1200" b="1" i="1" dirty="0">
                <a:solidFill>
                  <a:schemeClr val="tx1"/>
                </a:solidFill>
              </a:rPr>
              <a:t>przepływ środków z COPE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Lider PJB</a:t>
            </a:r>
          </a:p>
          <a:p>
            <a:pPr marL="0" indent="0" algn="just">
              <a:buNone/>
            </a:pPr>
            <a:r>
              <a:rPr lang="pl-PL" sz="1000" i="1" dirty="0">
                <a:solidFill>
                  <a:schemeClr val="tx1"/>
                </a:solidFill>
              </a:rPr>
              <a:t>	(brak przepływu środków)</a:t>
            </a:r>
            <a:r>
              <a:rPr lang="pl-PL" sz="1800" i="1" dirty="0">
                <a:solidFill>
                  <a:schemeClr val="tx1"/>
                </a:solidFill>
              </a:rPr>
              <a:t>			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			partner 1 (PJB)			partner 2 (nie-PJB)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			</a:t>
            </a:r>
            <a:r>
              <a:rPr lang="pl-PL" sz="1000" i="1" dirty="0">
                <a:solidFill>
                  <a:schemeClr val="tx1"/>
                </a:solidFill>
              </a:rPr>
              <a:t> (brak przepływu środków)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24" name="Strzałka w dół 23"/>
          <p:cNvSpPr/>
          <p:nvPr/>
        </p:nvSpPr>
        <p:spPr>
          <a:xfrm>
            <a:off x="2081349" y="3283131"/>
            <a:ext cx="113211" cy="10885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asek ukośny 32"/>
          <p:cNvSpPr/>
          <p:nvPr/>
        </p:nvSpPr>
        <p:spPr>
          <a:xfrm>
            <a:off x="1497875" y="3657600"/>
            <a:ext cx="1393372" cy="174172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5" name="Strzałka w dół 34"/>
          <p:cNvSpPr/>
          <p:nvPr/>
        </p:nvSpPr>
        <p:spPr>
          <a:xfrm>
            <a:off x="5085806" y="3283131"/>
            <a:ext cx="45719" cy="2107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8" name="Obraz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0951" y="4239323"/>
            <a:ext cx="1408298" cy="195089"/>
          </a:xfrm>
          <a:prstGeom prst="rect">
            <a:avLst/>
          </a:prstGeom>
        </p:spPr>
      </p:pic>
      <p:sp>
        <p:nvSpPr>
          <p:cNvPr id="39" name="Schemat blokowy: proces 38"/>
          <p:cNvSpPr/>
          <p:nvPr/>
        </p:nvSpPr>
        <p:spPr>
          <a:xfrm>
            <a:off x="1497875" y="3082834"/>
            <a:ext cx="8743405" cy="2002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Strzałka w dół 39"/>
          <p:cNvSpPr/>
          <p:nvPr/>
        </p:nvSpPr>
        <p:spPr>
          <a:xfrm>
            <a:off x="8177349" y="3283131"/>
            <a:ext cx="156754" cy="229906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182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PRZEPŁYWY FINANSOWE – schematy – lider nie-PJB</a:t>
            </a:r>
          </a:p>
          <a:p>
            <a:pPr marL="1828800" lvl="4" indent="0" algn="just">
              <a:buNone/>
            </a:pPr>
            <a:r>
              <a:rPr lang="pl-PL" sz="1200" b="1" i="1" dirty="0">
                <a:solidFill>
                  <a:schemeClr val="tx1"/>
                </a:solidFill>
              </a:rPr>
              <a:t>					</a:t>
            </a:r>
            <a:r>
              <a:rPr lang="pl-PL" sz="1600" b="1" i="1" dirty="0">
                <a:solidFill>
                  <a:schemeClr val="tx1"/>
                </a:solidFill>
              </a:rPr>
              <a:t>	</a:t>
            </a:r>
            <a:r>
              <a:rPr lang="pl-PL" sz="2000" b="1" i="1" dirty="0">
                <a:solidFill>
                  <a:schemeClr val="tx1"/>
                </a:solidFill>
              </a:rPr>
              <a:t>COPE (płatnik)</a:t>
            </a:r>
            <a:endParaRPr lang="pl-PL" sz="20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							</a:t>
            </a:r>
            <a:r>
              <a:rPr lang="pl-PL" sz="1800" b="1" i="1" dirty="0">
                <a:solidFill>
                  <a:schemeClr val="tx1"/>
                </a:solidFill>
              </a:rPr>
              <a:t> </a:t>
            </a:r>
            <a:r>
              <a:rPr lang="pl-PL" sz="1000" b="1" i="1" dirty="0">
                <a:solidFill>
                  <a:schemeClr val="tx1"/>
                </a:solidFill>
              </a:rPr>
              <a:t>przepływ środków z COPE</a:t>
            </a:r>
            <a:endParaRPr lang="pl-PL" sz="1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Lider (nie-PJB</a:t>
            </a:r>
            <a:r>
              <a:rPr lang="pl-PL" sz="1800" i="1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												</a:t>
            </a:r>
            <a:endParaRPr lang="pl-PL" sz="1200" b="1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Partner 1 (PJB)					partner 2 (nie-PJB)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</a:t>
            </a:r>
            <a:r>
              <a:rPr lang="pl-PL" sz="1000" i="1" dirty="0">
                <a:solidFill>
                  <a:schemeClr val="tx1"/>
                </a:solidFill>
              </a:rPr>
              <a:t>(brak przepływu środków)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39" name="Schemat blokowy: proces 38"/>
          <p:cNvSpPr/>
          <p:nvPr/>
        </p:nvSpPr>
        <p:spPr>
          <a:xfrm>
            <a:off x="1530127" y="2307771"/>
            <a:ext cx="8743405" cy="2002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chemat blokowy: proces 12"/>
          <p:cNvSpPr/>
          <p:nvPr/>
        </p:nvSpPr>
        <p:spPr>
          <a:xfrm>
            <a:off x="2775453" y="3550136"/>
            <a:ext cx="5976663" cy="16748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>
            <a:off x="5779909" y="2512262"/>
            <a:ext cx="243840" cy="69668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>
            <a:off x="3814354" y="3717617"/>
            <a:ext cx="45719" cy="1054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7585166" y="3717617"/>
            <a:ext cx="217714" cy="105468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asek ukośny 17"/>
          <p:cNvSpPr/>
          <p:nvPr/>
        </p:nvSpPr>
        <p:spPr>
          <a:xfrm>
            <a:off x="3163387" y="4158894"/>
            <a:ext cx="1393372" cy="174172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45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PRZEPŁYWY FINANSOWE – płatności z COPE do nie-PJB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I zaliczka </a:t>
            </a:r>
            <a:r>
              <a:rPr lang="pl-PL" sz="1800" dirty="0">
                <a:solidFill>
                  <a:schemeClr val="tx1"/>
                </a:solidFill>
              </a:rPr>
              <a:t>– do 50  % kwoty dofinansowania (wniosek + weksel/ gwarancja bankowa, o ile wymagany)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II zaliczka</a:t>
            </a:r>
            <a:r>
              <a:rPr lang="pl-PL" sz="1800" dirty="0">
                <a:solidFill>
                  <a:schemeClr val="tx1"/>
                </a:solidFill>
              </a:rPr>
              <a:t> –do 25 % ale po zaraportowaniu wykorzystania min. 70 % z I zaliczki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Płatność końcowa – </a:t>
            </a:r>
            <a:r>
              <a:rPr lang="pl-PL" sz="1800" dirty="0">
                <a:solidFill>
                  <a:schemeClr val="tx1"/>
                </a:solidFill>
              </a:rPr>
              <a:t>po zatwierdzeniu KRF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Uwaga! Partnerom zagranicznym, COPE nie będzie udzielać zaliczek tylko refundacje!!!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22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9926279" cy="59996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100" dirty="0">
              <a:solidFill>
                <a:schemeClr val="tx1"/>
              </a:solidFill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3200" b="1" dirty="0">
                <a:solidFill>
                  <a:schemeClr val="tx1"/>
                </a:solidFill>
              </a:rPr>
              <a:t>Dziękuję!!!</a:t>
            </a:r>
          </a:p>
          <a:p>
            <a:pPr marL="0" indent="0">
              <a:buNone/>
            </a:pPr>
            <a:endParaRPr lang="pl-PL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100" i="1" dirty="0">
                <a:solidFill>
                  <a:schemeClr val="tx1"/>
                </a:solidFill>
              </a:rPr>
              <a:t>Paweł Molenda</a:t>
            </a:r>
          </a:p>
          <a:p>
            <a:pPr marL="0" indent="0">
              <a:buNone/>
            </a:pPr>
            <a:r>
              <a:rPr lang="pl-PL" sz="2100" i="1" dirty="0" err="1">
                <a:solidFill>
                  <a:schemeClr val="tx1"/>
                </a:solidFill>
              </a:rPr>
              <a:t>Zespoł</a:t>
            </a:r>
            <a:r>
              <a:rPr lang="pl-PL" sz="2100" i="1" dirty="0">
                <a:solidFill>
                  <a:schemeClr val="tx1"/>
                </a:solidFill>
              </a:rPr>
              <a:t> NMF</a:t>
            </a:r>
          </a:p>
          <a:p>
            <a:pPr marL="0" indent="0">
              <a:buNone/>
            </a:pPr>
            <a:r>
              <a:rPr lang="pl-PL" sz="2100" i="1" dirty="0">
                <a:solidFill>
                  <a:schemeClr val="tx1"/>
                </a:solidFill>
              </a:rPr>
              <a:t>COPE MSWiA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0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 </a:t>
            </a:r>
            <a:r>
              <a:rPr lang="pl-PL" sz="1800" dirty="0">
                <a:solidFill>
                  <a:schemeClr val="tx1"/>
                </a:solidFill>
              </a:rPr>
              <a:t>(art. 7.7 Regulacji) </a:t>
            </a:r>
            <a:r>
              <a:rPr lang="pl-PL" sz="1800" b="1" dirty="0">
                <a:solidFill>
                  <a:schemeClr val="tx1"/>
                </a:solidFill>
              </a:rPr>
              <a:t>i przepływy finansowe</a:t>
            </a: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Projekt może być realizowany w partnerstwie 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Beneficjent (podmiot aplikujący) jest zawsze Liderem projektu.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Rodzaje partnerów (miejsce rejestracji):</a:t>
            </a:r>
          </a:p>
          <a:p>
            <a:pPr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Partnerzy krajowi</a:t>
            </a:r>
          </a:p>
          <a:p>
            <a:pPr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Partnerzy zagraniczni (tylko z Norwegii lub innego państwa korzystającego z NMF lub państwa  spoza UE i graniczącego z PL)</a:t>
            </a: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2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</a:t>
            </a: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Rodzaje partnerów (status prawny):</a:t>
            </a:r>
          </a:p>
          <a:p>
            <a:pPr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Partnerzy PJB </a:t>
            </a:r>
            <a:r>
              <a:rPr lang="pl-PL" sz="1800" dirty="0">
                <a:solidFill>
                  <a:schemeClr val="tx1"/>
                </a:solidFill>
              </a:rPr>
              <a:t>– państwowe jednostki budżetowe </a:t>
            </a:r>
            <a:r>
              <a:rPr lang="pl-PL" sz="1800" i="1" dirty="0">
                <a:solidFill>
                  <a:schemeClr val="tx1"/>
                </a:solidFill>
              </a:rPr>
              <a:t>(np. Policja, Straż Graniczna, Straż Pożarna, UDSC, ministerstwa) </a:t>
            </a: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Partnerzy nie – PJB</a:t>
            </a:r>
            <a:r>
              <a:rPr lang="pl-PL" sz="1800" dirty="0">
                <a:solidFill>
                  <a:schemeClr val="tx1"/>
                </a:solidFill>
              </a:rPr>
              <a:t> (partnerzy zagraniczni są traktowani jako nie-PJB) – organizacje pozarządowe, fundacje, stowarzyszenia</a:t>
            </a: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2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Rodzaje partnerów (rola w projekcie):</a:t>
            </a:r>
          </a:p>
          <a:p>
            <a:pPr>
              <a:buFontTx/>
              <a:buChar char="-"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Partnerzy finansowi </a:t>
            </a:r>
            <a:r>
              <a:rPr lang="pl-PL" sz="1800" dirty="0">
                <a:solidFill>
                  <a:schemeClr val="tx1"/>
                </a:solidFill>
              </a:rPr>
              <a:t>– mają w budżecie projektu zapewnione środki na realizację swoich działań (są przepływy środków od lidera/COPE do partnera)</a:t>
            </a: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Partnerzy niefinansowi (</a:t>
            </a:r>
            <a:r>
              <a:rPr lang="pl-PL" sz="1800" dirty="0">
                <a:solidFill>
                  <a:schemeClr val="tx1"/>
                </a:solidFill>
              </a:rPr>
              <a:t>merytoryczni) – nie mają w budżecie środków na realizację działań (brak przepływów finansowych pomiędzy liderem/COPE a partnerem)</a:t>
            </a:r>
            <a:endParaRPr lang="pl-PL" sz="1800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6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Rodzaje konstrukcji partnerstw </a:t>
            </a:r>
          </a:p>
          <a:p>
            <a:pPr>
              <a:buFontTx/>
              <a:buChar char="-"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PJB z PJB</a:t>
            </a:r>
          </a:p>
          <a:p>
            <a:pPr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PJB z nie-PJB</a:t>
            </a:r>
          </a:p>
          <a:p>
            <a:pPr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nie-PJB z nie-PJB</a:t>
            </a:r>
          </a:p>
          <a:p>
            <a:pPr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nie-PJB z PJB</a:t>
            </a: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Możliwe są też konstrukcje mieszane/złożone z więcej niż 2 partnerów (</a:t>
            </a:r>
            <a:r>
              <a:rPr lang="pl-PL" sz="1800" i="1" dirty="0">
                <a:solidFill>
                  <a:schemeClr val="tx1"/>
                </a:solidFill>
              </a:rPr>
              <a:t>nie-PJB oznacza również partnera zagranicznego, który jednak nie może być liderem</a:t>
            </a:r>
            <a:r>
              <a:rPr lang="pl-PL" sz="1800" dirty="0">
                <a:solidFill>
                  <a:schemeClr val="tx1"/>
                </a:solidFill>
              </a:rPr>
              <a:t>)</a:t>
            </a: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212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 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NIGDY nie można mylić partnera z podwykonawcą!!!</a:t>
            </a:r>
          </a:p>
          <a:p>
            <a:pPr marL="0" indent="0" algn="ctr">
              <a:buNone/>
            </a:pPr>
            <a:r>
              <a:rPr lang="pl-PL" sz="1800" dirty="0">
                <a:solidFill>
                  <a:schemeClr val="tx1"/>
                </a:solidFill>
              </a:rPr>
              <a:t>(partner nie może obciążyć lidera lub innego partnera fakturą/rachunkiem)</a:t>
            </a: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Wszystkich partnerów w projekcie obowiązują te same zasady odnośnie kwalifikowalności wydatków* </a:t>
            </a: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b="1" i="1" dirty="0">
                <a:solidFill>
                  <a:schemeClr val="tx1"/>
                </a:solidFill>
              </a:rPr>
              <a:t>*Odstępstwo: </a:t>
            </a:r>
            <a:r>
              <a:rPr lang="pl-PL" sz="1600" i="1" dirty="0">
                <a:solidFill>
                  <a:schemeClr val="tx1"/>
                </a:solidFill>
              </a:rPr>
              <a:t>partnerzy zagraniczni stosują swoje przepisy krajowe odnośnie np.</a:t>
            </a:r>
            <a:r>
              <a:rPr lang="pl-PL" sz="1600" b="1" i="1" dirty="0">
                <a:solidFill>
                  <a:schemeClr val="tx1"/>
                </a:solidFill>
              </a:rPr>
              <a:t> </a:t>
            </a:r>
            <a:r>
              <a:rPr lang="pl-PL" sz="1600" i="1" dirty="0">
                <a:solidFill>
                  <a:schemeClr val="tx1"/>
                </a:solidFill>
              </a:rPr>
              <a:t>zamówień publicznych, rozliczania delegacji, rachunkowości, księgowości itp.</a:t>
            </a: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9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 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>
                <a:solidFill>
                  <a:schemeClr val="tx1"/>
                </a:solidFill>
              </a:rPr>
              <a:t>W przypadku realizacji projektu w partnerstwie konieczne jest podpisanie </a:t>
            </a:r>
            <a:r>
              <a:rPr lang="pl-PL" sz="1800" b="1" u="sng" dirty="0">
                <a:solidFill>
                  <a:schemeClr val="tx1"/>
                </a:solidFill>
              </a:rPr>
              <a:t>umowy partnerskiej lub listu intencyjnego </a:t>
            </a:r>
            <a:r>
              <a:rPr lang="pl-PL" sz="1800" b="1" dirty="0">
                <a:solidFill>
                  <a:schemeClr val="tx1"/>
                </a:solidFill>
              </a:rPr>
              <a:t>w oparciu o minimalne wymagania określone w art. 7.7 ust. 2 Regulacji</a:t>
            </a: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Uwagi:</a:t>
            </a:r>
          </a:p>
          <a:p>
            <a:pPr algn="just"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Projekt umowy partnerskiej jest weryfikowany przez OP przed jej podpisaniem (art. 7.7 ust. 7 Regulacji)</a:t>
            </a:r>
          </a:p>
          <a:p>
            <a:pPr algn="just">
              <a:buFontTx/>
              <a:buChar char="-"/>
            </a:pPr>
            <a:r>
              <a:rPr lang="pl-PL" sz="1800" dirty="0">
                <a:solidFill>
                  <a:schemeClr val="tx1"/>
                </a:solidFill>
              </a:rPr>
              <a:t>W przypadku gdy udział partnera w projekcie jest niefinansowy (brak przepływów) i/lub znikomy dopuszcza się odstępstwo od powyższego (indywidualne decyzje OP)</a:t>
            </a: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0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PARTNERSTWO W PROJEKTACH 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>
                <a:solidFill>
                  <a:schemeClr val="tx1"/>
                </a:solidFill>
              </a:rPr>
              <a:t>Lider (Beneficjent)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Jest odpowiedzialny za realizację projektu</a:t>
            </a:r>
          </a:p>
          <a:p>
            <a:pPr algn="just"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Odpowiada za koordynację projektu</a:t>
            </a:r>
          </a:p>
          <a:p>
            <a:pPr algn="just"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Odpowiada za płatności (o ile dotyczy) lub autoryzuje płatności do partnerów (jak sam nie płaci)</a:t>
            </a:r>
          </a:p>
          <a:p>
            <a:pPr algn="just"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Przyjmuje raporty cząstkowe od partnerów</a:t>
            </a:r>
          </a:p>
          <a:p>
            <a:pPr algn="just"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Przygotowuje raport zbiorczy</a:t>
            </a:r>
          </a:p>
          <a:p>
            <a:pPr algn="just">
              <a:buFontTx/>
              <a:buChar char="-"/>
            </a:pPr>
            <a:r>
              <a:rPr lang="pl-PL" sz="1800" b="1" dirty="0">
                <a:solidFill>
                  <a:schemeClr val="tx1"/>
                </a:solidFill>
              </a:rPr>
              <a:t>Składa raporty do OP/IW</a:t>
            </a:r>
          </a:p>
          <a:p>
            <a:pPr algn="just"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46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Poziomy dofinansowania projektu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>
                <a:solidFill>
                  <a:schemeClr val="tx1"/>
                </a:solidFill>
              </a:rPr>
              <a:t>Podmioty publiczne</a:t>
            </a:r>
            <a:r>
              <a:rPr lang="pl-PL" sz="1800" dirty="0">
                <a:solidFill>
                  <a:schemeClr val="tx1"/>
                </a:solidFill>
              </a:rPr>
              <a:t> – do 100 % wydatków kwalifikowanych, przy czym 85% z grantu NMF, a 15% pochodzi z budżetu państwa – całość planuje się w swoim  budżecie (rezerwie)</a:t>
            </a:r>
          </a:p>
          <a:p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tx1"/>
                </a:solidFill>
              </a:rPr>
              <a:t>Organizacje pozarządowe i międzynarodowe </a:t>
            </a:r>
            <a:r>
              <a:rPr lang="pl-PL" sz="1800" dirty="0">
                <a:solidFill>
                  <a:schemeClr val="tx1"/>
                </a:solidFill>
              </a:rPr>
              <a:t>– do 90 % wydatków kwalifikowanych (w tym 85% stanowi NMF i 15% budżet państwa), a 10%* pochodzi z wkładu własnego (!!!) 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i="1" dirty="0">
                <a:solidFill>
                  <a:schemeClr val="tx1"/>
                </a:solidFill>
              </a:rPr>
              <a:t>* Połowa wkładu własnego NGO (de facto 5% wydatków kwalifikowanych) może być wkładem rzeczowym (tylko wolontariat)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03509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4468</TotalTime>
  <Words>926</Words>
  <Application>Microsoft Office PowerPoint</Application>
  <PresentationFormat>Panoramiczny</PresentationFormat>
  <Paragraphs>191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Calibri</vt:lpstr>
      <vt:lpstr>Century Gothic</vt:lpstr>
      <vt:lpstr>Verdana</vt:lpstr>
      <vt:lpstr>Wingdings</vt:lpstr>
      <vt:lpstr>Wingdings 3</vt:lpstr>
      <vt:lpstr>Wycinek</vt:lpstr>
      <vt:lpstr>NMF 2014-2021 Program sprawy wewnętrzne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NMF 2014-2021 Program sprawy wewnętrzne</dc:title>
  <dc:creator>tdylag</dc:creator>
  <cp:lastModifiedBy>Paweł Molenda</cp:lastModifiedBy>
  <cp:revision>148</cp:revision>
  <cp:lastPrinted>2019-11-14T07:16:37Z</cp:lastPrinted>
  <dcterms:created xsi:type="dcterms:W3CDTF">2019-09-17T05:33:52Z</dcterms:created>
  <dcterms:modified xsi:type="dcterms:W3CDTF">2020-07-21T09:37:46Z</dcterms:modified>
</cp:coreProperties>
</file>