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75" r:id="rId6"/>
    <p:sldId id="382" r:id="rId7"/>
    <p:sldId id="401" r:id="rId8"/>
    <p:sldId id="404" r:id="rId9"/>
    <p:sldId id="364" r:id="rId10"/>
    <p:sldId id="402" r:id="rId11"/>
    <p:sldId id="381" r:id="rId12"/>
    <p:sldId id="363" r:id="rId13"/>
    <p:sldId id="383" r:id="rId14"/>
    <p:sldId id="384" r:id="rId15"/>
    <p:sldId id="385" r:id="rId16"/>
    <p:sldId id="386" r:id="rId17"/>
    <p:sldId id="387" r:id="rId18"/>
    <p:sldId id="388" r:id="rId19"/>
    <p:sldId id="403" r:id="rId20"/>
    <p:sldId id="390" r:id="rId21"/>
    <p:sldId id="392" r:id="rId22"/>
    <p:sldId id="405" r:id="rId23"/>
    <p:sldId id="389" r:id="rId24"/>
    <p:sldId id="393" r:id="rId25"/>
    <p:sldId id="396" r:id="rId26"/>
    <p:sldId id="395" r:id="rId27"/>
    <p:sldId id="397" r:id="rId28"/>
    <p:sldId id="400" r:id="rId29"/>
    <p:sldId id="398" r:id="rId30"/>
    <p:sldId id="344" r:id="rId31"/>
    <p:sldId id="299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91" r:id="rId42"/>
    <p:sldId id="361" r:id="rId43"/>
  </p:sldIdLst>
  <p:sldSz cx="9144000" cy="5143500" type="screen16x9"/>
  <p:notesSz cx="6794500" cy="99314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5CF848-9AC5-F589-E392-64D4048E8F5F}" name="Marta Panasiuk" initials="MP" userId="S::wojcikmarta@cppc.gov.pl::9b0a6ef9-d284-42a9-8515-d6d9fbe9c880" providerId="AD"/>
  <p188:author id="{FBE96C81-FB8E-8752-EED4-552E3F204A06}" name="Sławomir Zubiak" initials="SZ" userId="S::szubiak@cppc.gov.pl::0def3340-4e4f-460d-ba70-3720a8b384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FE"/>
    <a:srgbClr val="BE4102"/>
    <a:srgbClr val="003399"/>
    <a:srgbClr val="002073"/>
    <a:srgbClr val="3D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31966-E1CA-4EBB-837D-AD796D43152D}" vWet="2" dt="2024-06-28T07:10:25.772"/>
    <p1510:client id="{F7584945-E301-4044-982A-9FED929187B4}" v="90" dt="2024-06-28T07:48:53.29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Panasiuk" userId="9b0a6ef9-d284-42a9-8515-d6d9fbe9c880" providerId="ADAL" clId="{F7584945-E301-4044-982A-9FED929187B4}"/>
    <pc:docChg chg="undo custSel modSld">
      <pc:chgData name="Marta Panasiuk" userId="9b0a6ef9-d284-42a9-8515-d6d9fbe9c880" providerId="ADAL" clId="{F7584945-E301-4044-982A-9FED929187B4}" dt="2024-06-28T07:48:53.298" v="89" actId="20577"/>
      <pc:docMkLst>
        <pc:docMk/>
      </pc:docMkLst>
      <pc:sldChg chg="modSp mod">
        <pc:chgData name="Marta Panasiuk" userId="9b0a6ef9-d284-42a9-8515-d6d9fbe9c880" providerId="ADAL" clId="{F7584945-E301-4044-982A-9FED929187B4}" dt="2024-06-28T07:29:21.714" v="47" actId="20577"/>
        <pc:sldMkLst>
          <pc:docMk/>
          <pc:sldMk cId="3323508382" sldId="368"/>
        </pc:sldMkLst>
        <pc:spChg chg="mod">
          <ac:chgData name="Marta Panasiuk" userId="9b0a6ef9-d284-42a9-8515-d6d9fbe9c880" providerId="ADAL" clId="{F7584945-E301-4044-982A-9FED929187B4}" dt="2024-06-28T07:29:21.714" v="47" actId="20577"/>
          <ac:spMkLst>
            <pc:docMk/>
            <pc:sldMk cId="3323508382" sldId="368"/>
            <ac:spMk id="2" creationId="{C7FA499A-4611-76D5-EB05-B4044440E4E3}"/>
          </ac:spMkLst>
        </pc:spChg>
      </pc:sldChg>
      <pc:sldChg chg="modSp mod">
        <pc:chgData name="Marta Panasiuk" userId="9b0a6ef9-d284-42a9-8515-d6d9fbe9c880" providerId="ADAL" clId="{F7584945-E301-4044-982A-9FED929187B4}" dt="2024-06-28T07:46:33.349" v="48" actId="20577"/>
        <pc:sldMkLst>
          <pc:docMk/>
          <pc:sldMk cId="3753750681" sldId="383"/>
        </pc:sldMkLst>
        <pc:spChg chg="mod">
          <ac:chgData name="Marta Panasiuk" userId="9b0a6ef9-d284-42a9-8515-d6d9fbe9c880" providerId="ADAL" clId="{F7584945-E301-4044-982A-9FED929187B4}" dt="2024-06-28T07:46:33.349" v="48" actId="20577"/>
          <ac:spMkLst>
            <pc:docMk/>
            <pc:sldMk cId="3753750681" sldId="383"/>
            <ac:spMk id="2" creationId="{C340B1EC-33C9-D911-DE35-65683363EB8A}"/>
          </ac:spMkLst>
        </pc:spChg>
      </pc:sldChg>
      <pc:sldChg chg="modSp mod">
        <pc:chgData name="Marta Panasiuk" userId="9b0a6ef9-d284-42a9-8515-d6d9fbe9c880" providerId="ADAL" clId="{F7584945-E301-4044-982A-9FED929187B4}" dt="2024-06-28T07:47:10.645" v="59" actId="20577"/>
        <pc:sldMkLst>
          <pc:docMk/>
          <pc:sldMk cId="47694002" sldId="387"/>
        </pc:sldMkLst>
        <pc:spChg chg="mod">
          <ac:chgData name="Marta Panasiuk" userId="9b0a6ef9-d284-42a9-8515-d6d9fbe9c880" providerId="ADAL" clId="{F7584945-E301-4044-982A-9FED929187B4}" dt="2024-06-28T07:47:10.645" v="59" actId="20577"/>
          <ac:spMkLst>
            <pc:docMk/>
            <pc:sldMk cId="47694002" sldId="387"/>
            <ac:spMk id="2" creationId="{C340B1EC-33C9-D911-DE35-65683363EB8A}"/>
          </ac:spMkLst>
        </pc:spChg>
      </pc:sldChg>
      <pc:sldChg chg="modSp mod">
        <pc:chgData name="Marta Panasiuk" userId="9b0a6ef9-d284-42a9-8515-d6d9fbe9c880" providerId="ADAL" clId="{F7584945-E301-4044-982A-9FED929187B4}" dt="2024-06-28T07:47:36.092" v="63" actId="20577"/>
        <pc:sldMkLst>
          <pc:docMk/>
          <pc:sldMk cId="3257815344" sldId="392"/>
        </pc:sldMkLst>
        <pc:spChg chg="mod">
          <ac:chgData name="Marta Panasiuk" userId="9b0a6ef9-d284-42a9-8515-d6d9fbe9c880" providerId="ADAL" clId="{F7584945-E301-4044-982A-9FED929187B4}" dt="2024-06-28T07:47:36.092" v="63" actId="20577"/>
          <ac:spMkLst>
            <pc:docMk/>
            <pc:sldMk cId="3257815344" sldId="392"/>
            <ac:spMk id="2" creationId="{C340B1EC-33C9-D911-DE35-65683363EB8A}"/>
          </ac:spMkLst>
        </pc:spChg>
      </pc:sldChg>
      <pc:sldChg chg="modSp">
        <pc:chgData name="Marta Panasiuk" userId="9b0a6ef9-d284-42a9-8515-d6d9fbe9c880" providerId="ADAL" clId="{F7584945-E301-4044-982A-9FED929187B4}" dt="2024-06-28T07:47:48.787" v="65" actId="20577"/>
        <pc:sldMkLst>
          <pc:docMk/>
          <pc:sldMk cId="2572215765" sldId="393"/>
        </pc:sldMkLst>
        <pc:graphicFrameChg chg="mod">
          <ac:chgData name="Marta Panasiuk" userId="9b0a6ef9-d284-42a9-8515-d6d9fbe9c880" providerId="ADAL" clId="{F7584945-E301-4044-982A-9FED929187B4}" dt="2024-06-28T07:47:48.787" v="65" actId="20577"/>
          <ac:graphicFrameMkLst>
            <pc:docMk/>
            <pc:sldMk cId="2572215765" sldId="393"/>
            <ac:graphicFrameMk id="8" creationId="{AC743315-334D-3881-EC18-F58929077348}"/>
          </ac:graphicFrameMkLst>
        </pc:graphicFrameChg>
      </pc:sldChg>
      <pc:sldChg chg="modSp mod">
        <pc:chgData name="Marta Panasiuk" userId="9b0a6ef9-d284-42a9-8515-d6d9fbe9c880" providerId="ADAL" clId="{F7584945-E301-4044-982A-9FED929187B4}" dt="2024-06-28T07:48:19.927" v="75" actId="20577"/>
        <pc:sldMkLst>
          <pc:docMk/>
          <pc:sldMk cId="3607842413" sldId="395"/>
        </pc:sldMkLst>
        <pc:spChg chg="mod">
          <ac:chgData name="Marta Panasiuk" userId="9b0a6ef9-d284-42a9-8515-d6d9fbe9c880" providerId="ADAL" clId="{F7584945-E301-4044-982A-9FED929187B4}" dt="2024-06-28T07:48:19.927" v="75" actId="20577"/>
          <ac:spMkLst>
            <pc:docMk/>
            <pc:sldMk cId="3607842413" sldId="395"/>
            <ac:spMk id="2" creationId="{C340B1EC-33C9-D911-DE35-65683363EB8A}"/>
          </ac:spMkLst>
        </pc:spChg>
      </pc:sldChg>
      <pc:sldChg chg="modSp mod">
        <pc:chgData name="Marta Panasiuk" userId="9b0a6ef9-d284-42a9-8515-d6d9fbe9c880" providerId="ADAL" clId="{F7584945-E301-4044-982A-9FED929187B4}" dt="2024-06-28T07:48:10.311" v="73" actId="20577"/>
        <pc:sldMkLst>
          <pc:docMk/>
          <pc:sldMk cId="2802846853" sldId="396"/>
        </pc:sldMkLst>
        <pc:spChg chg="mod">
          <ac:chgData name="Marta Panasiuk" userId="9b0a6ef9-d284-42a9-8515-d6d9fbe9c880" providerId="ADAL" clId="{F7584945-E301-4044-982A-9FED929187B4}" dt="2024-06-28T07:48:10.311" v="73" actId="20577"/>
          <ac:spMkLst>
            <pc:docMk/>
            <pc:sldMk cId="2802846853" sldId="396"/>
            <ac:spMk id="2" creationId="{C340B1EC-33C9-D911-DE35-65683363EB8A}"/>
          </ac:spMkLst>
        </pc:spChg>
      </pc:sldChg>
      <pc:sldChg chg="modSp mod">
        <pc:chgData name="Marta Panasiuk" userId="9b0a6ef9-d284-42a9-8515-d6d9fbe9c880" providerId="ADAL" clId="{F7584945-E301-4044-982A-9FED929187B4}" dt="2024-06-28T07:48:38.171" v="80" actId="20577"/>
        <pc:sldMkLst>
          <pc:docMk/>
          <pc:sldMk cId="2723926868" sldId="397"/>
        </pc:sldMkLst>
        <pc:spChg chg="mod">
          <ac:chgData name="Marta Panasiuk" userId="9b0a6ef9-d284-42a9-8515-d6d9fbe9c880" providerId="ADAL" clId="{F7584945-E301-4044-982A-9FED929187B4}" dt="2024-06-28T07:48:38.171" v="80" actId="20577"/>
          <ac:spMkLst>
            <pc:docMk/>
            <pc:sldMk cId="2723926868" sldId="397"/>
            <ac:spMk id="5" creationId="{90AEC7D3-ECC1-4259-0AA2-36568E1B94F8}"/>
          </ac:spMkLst>
        </pc:spChg>
      </pc:sldChg>
      <pc:sldChg chg="modSp mod">
        <pc:chgData name="Marta Panasiuk" userId="9b0a6ef9-d284-42a9-8515-d6d9fbe9c880" providerId="ADAL" clId="{F7584945-E301-4044-982A-9FED929187B4}" dt="2024-06-28T07:48:53.298" v="89" actId="20577"/>
        <pc:sldMkLst>
          <pc:docMk/>
          <pc:sldMk cId="382839360" sldId="400"/>
        </pc:sldMkLst>
        <pc:spChg chg="mod">
          <ac:chgData name="Marta Panasiuk" userId="9b0a6ef9-d284-42a9-8515-d6d9fbe9c880" providerId="ADAL" clId="{F7584945-E301-4044-982A-9FED929187B4}" dt="2024-06-28T07:48:53.298" v="89" actId="20577"/>
          <ac:spMkLst>
            <pc:docMk/>
            <pc:sldMk cId="382839360" sldId="400"/>
            <ac:spMk id="5" creationId="{90AEC7D3-ECC1-4259-0AA2-36568E1B94F8}"/>
          </ac:spMkLst>
        </pc:spChg>
      </pc:sldChg>
      <pc:sldChg chg="modSp mod">
        <pc:chgData name="Marta Panasiuk" userId="9b0a6ef9-d284-42a9-8515-d6d9fbe9c880" providerId="ADAL" clId="{F7584945-E301-4044-982A-9FED929187B4}" dt="2024-06-28T07:10:39.437" v="23" actId="27636"/>
        <pc:sldMkLst>
          <pc:docMk/>
          <pc:sldMk cId="699762536" sldId="402"/>
        </pc:sldMkLst>
        <pc:spChg chg="mod">
          <ac:chgData name="Marta Panasiuk" userId="9b0a6ef9-d284-42a9-8515-d6d9fbe9c880" providerId="ADAL" clId="{F7584945-E301-4044-982A-9FED929187B4}" dt="2024-06-28T07:10:39.437" v="23" actId="27636"/>
          <ac:spMkLst>
            <pc:docMk/>
            <pc:sldMk cId="699762536" sldId="402"/>
            <ac:spMk id="6" creationId="{2AC9AC38-9DEA-4AE6-A16D-10E49FAEB80E}"/>
          </ac:spMkLst>
        </pc:spChg>
      </pc:sldChg>
      <pc:sldChg chg="modSp mod">
        <pc:chgData name="Marta Panasiuk" userId="9b0a6ef9-d284-42a9-8515-d6d9fbe9c880" providerId="ADAL" clId="{F7584945-E301-4044-982A-9FED929187B4}" dt="2024-06-28T07:47:28.214" v="61" actId="20577"/>
        <pc:sldMkLst>
          <pc:docMk/>
          <pc:sldMk cId="2782654264" sldId="403"/>
        </pc:sldMkLst>
        <pc:spChg chg="mod">
          <ac:chgData name="Marta Panasiuk" userId="9b0a6ef9-d284-42a9-8515-d6d9fbe9c880" providerId="ADAL" clId="{F7584945-E301-4044-982A-9FED929187B4}" dt="2024-06-28T07:47:28.214" v="61" actId="20577"/>
          <ac:spMkLst>
            <pc:docMk/>
            <pc:sldMk cId="2782654264" sldId="403"/>
            <ac:spMk id="2" creationId="{C340B1EC-33C9-D911-DE35-65683363EB8A}"/>
          </ac:spMkLst>
        </pc:spChg>
      </pc:sldChg>
    </pc:docChg>
  </pc:docChgLst>
  <pc:docChgLst>
    <pc:chgData name="Anna Wierzbicka" userId="7e09aa42-72f1-4972-80d3-f5fe78bf26dc" providerId="ADAL" clId="{D5371842-1C26-4C32-9356-0EC072B424D7}"/>
    <pc:docChg chg="custSel modSld">
      <pc:chgData name="Anna Wierzbicka" userId="7e09aa42-72f1-4972-80d3-f5fe78bf26dc" providerId="ADAL" clId="{D5371842-1C26-4C32-9356-0EC072B424D7}" dt="2024-06-05T10:21:28.834" v="47" actId="208"/>
      <pc:docMkLst>
        <pc:docMk/>
      </pc:docMkLst>
      <pc:sldChg chg="modSp mod">
        <pc:chgData name="Anna Wierzbicka" userId="7e09aa42-72f1-4972-80d3-f5fe78bf26dc" providerId="ADAL" clId="{D5371842-1C26-4C32-9356-0EC072B424D7}" dt="2024-06-05T10:04:55.502" v="2" actId="313"/>
        <pc:sldMkLst>
          <pc:docMk/>
          <pc:sldMk cId="486685800" sldId="335"/>
        </pc:sldMkLst>
        <pc:spChg chg="mod">
          <ac:chgData name="Anna Wierzbicka" userId="7e09aa42-72f1-4972-80d3-f5fe78bf26dc" providerId="ADAL" clId="{D5371842-1C26-4C32-9356-0EC072B424D7}" dt="2024-06-05T10:04:55.502" v="2" actId="313"/>
          <ac:spMkLst>
            <pc:docMk/>
            <pc:sldMk cId="486685800" sldId="335"/>
            <ac:spMk id="6" creationId="{2AC9AC38-9DEA-4AE6-A16D-10E49FAEB80E}"/>
          </ac:spMkLst>
        </pc:spChg>
      </pc:sldChg>
      <pc:sldChg chg="modSp mod">
        <pc:chgData name="Anna Wierzbicka" userId="7e09aa42-72f1-4972-80d3-f5fe78bf26dc" providerId="ADAL" clId="{D5371842-1C26-4C32-9356-0EC072B424D7}" dt="2024-06-05T10:21:28.834" v="47" actId="208"/>
        <pc:sldMkLst>
          <pc:docMk/>
          <pc:sldMk cId="3987415369" sldId="341"/>
        </pc:sldMkLst>
        <pc:spChg chg="mod">
          <ac:chgData name="Anna Wierzbicka" userId="7e09aa42-72f1-4972-80d3-f5fe78bf26dc" providerId="ADAL" clId="{D5371842-1C26-4C32-9356-0EC072B424D7}" dt="2024-06-05T10:20:44.395" v="42" actId="27636"/>
          <ac:spMkLst>
            <pc:docMk/>
            <pc:sldMk cId="3987415369" sldId="341"/>
            <ac:spMk id="6" creationId="{2AC9AC38-9DEA-4AE6-A16D-10E49FAEB80E}"/>
          </ac:spMkLst>
        </pc:spChg>
        <pc:picChg chg="mod">
          <ac:chgData name="Anna Wierzbicka" userId="7e09aa42-72f1-4972-80d3-f5fe78bf26dc" providerId="ADAL" clId="{D5371842-1C26-4C32-9356-0EC072B424D7}" dt="2024-06-05T10:21:28.834" v="47" actId="208"/>
          <ac:picMkLst>
            <pc:docMk/>
            <pc:sldMk cId="3987415369" sldId="341"/>
            <ac:picMk id="2" creationId="{270C04B2-CA9A-A181-3943-CD253292994B}"/>
          </ac:picMkLst>
        </pc:picChg>
      </pc:sldChg>
      <pc:sldChg chg="addSp modSp mod">
        <pc:chgData name="Anna Wierzbicka" userId="7e09aa42-72f1-4972-80d3-f5fe78bf26dc" providerId="ADAL" clId="{D5371842-1C26-4C32-9356-0EC072B424D7}" dt="2024-06-05T10:21:18.960" v="46" actId="208"/>
        <pc:sldMkLst>
          <pc:docMk/>
          <pc:sldMk cId="983651758" sldId="362"/>
        </pc:sldMkLst>
        <pc:picChg chg="add mod">
          <ac:chgData name="Anna Wierzbicka" userId="7e09aa42-72f1-4972-80d3-f5fe78bf26dc" providerId="ADAL" clId="{D5371842-1C26-4C32-9356-0EC072B424D7}" dt="2024-06-05T10:21:18.960" v="46" actId="208"/>
          <ac:picMkLst>
            <pc:docMk/>
            <pc:sldMk cId="983651758" sldId="362"/>
            <ac:picMk id="3" creationId="{EA00B42E-55D2-42DF-ADE5-F80BD261A26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0AEAC-1DAD-4398-A2C5-6833C4717A6D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30095A8-F8E6-4144-848E-1A69FF6287C6}">
      <dgm:prSet/>
      <dgm:spPr/>
      <dgm:t>
        <a:bodyPr/>
        <a:lstStyle/>
        <a:p>
          <a:r>
            <a:rPr lang="pl-PL" i="0" baseline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OOW / Beneficjent nie przekazuje do CPPC żadnych dowodów księgowych/ faktur/ opisów do faktur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ACB29C-D285-4E11-AFC9-378905B7844A}" type="parTrans" cxnId="{2DC0F92C-03A2-490C-94A4-7C2A886507A3}">
      <dgm:prSet/>
      <dgm:spPr/>
      <dgm:t>
        <a:bodyPr/>
        <a:lstStyle/>
        <a:p>
          <a:endParaRPr lang="en-US"/>
        </a:p>
      </dgm:t>
    </dgm:pt>
    <dgm:pt modelId="{683310E7-0A18-44FF-AF4E-8D6D4E7FBFBD}" type="sibTrans" cxnId="{2DC0F92C-03A2-490C-94A4-7C2A886507A3}">
      <dgm:prSet/>
      <dgm:spPr/>
      <dgm:t>
        <a:bodyPr/>
        <a:lstStyle/>
        <a:p>
          <a:endParaRPr lang="en-US"/>
        </a:p>
      </dgm:t>
    </dgm:pt>
    <dgm:pt modelId="{9E6A2D27-CA73-44B2-854F-F05AF4307BB4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CPPC nie prowadzi kontroli ex-</a:t>
          </a:r>
          <a:r>
            <a:rPr lang="pl-PL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ante</a:t>
          </a:r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ex-post udzielonych zamówień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012AB8-4C73-4FD3-85C0-93EDC46DE068}" type="parTrans" cxnId="{6B168D6F-FC78-4DCA-AA30-BFE3A5556BF6}">
      <dgm:prSet/>
      <dgm:spPr/>
      <dgm:t>
        <a:bodyPr/>
        <a:lstStyle/>
        <a:p>
          <a:endParaRPr lang="en-US"/>
        </a:p>
      </dgm:t>
    </dgm:pt>
    <dgm:pt modelId="{2644DADD-D737-4071-89A5-5B009919226E}" type="sibTrans" cxnId="{6B168D6F-FC78-4DCA-AA30-BFE3A5556BF6}">
      <dgm:prSet/>
      <dgm:spPr/>
      <dgm:t>
        <a:bodyPr/>
        <a:lstStyle/>
        <a:p>
          <a:endParaRPr lang="en-US"/>
        </a:p>
      </dgm:t>
    </dgm:pt>
    <dgm:pt modelId="{302FC79E-214E-449C-8878-CBEEB5BCFF13}">
      <dgm:prSet/>
      <dgm:spPr/>
      <dgm:t>
        <a:bodyPr/>
        <a:lstStyle/>
        <a:p>
          <a:r>
            <a:rPr lang="pl-PL" i="0" baseline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Sposób realizacji zależy od OOW / Beneficjenta i jego wewnętrznych procedur – inwestycja może zostać zlecona wykonawcy lub może być realizowana siłami własnymi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1C11517-AB8B-4DAE-A267-6AC9F9161C77}" type="parTrans" cxnId="{D8A9C10B-A707-4BD9-88B7-6A9337C00747}">
      <dgm:prSet/>
      <dgm:spPr/>
      <dgm:t>
        <a:bodyPr/>
        <a:lstStyle/>
        <a:p>
          <a:endParaRPr lang="en-US"/>
        </a:p>
      </dgm:t>
    </dgm:pt>
    <dgm:pt modelId="{77F03308-DC47-4E5B-BA97-F6FDD9B1FAFA}" type="sibTrans" cxnId="{D8A9C10B-A707-4BD9-88B7-6A9337C00747}">
      <dgm:prSet/>
      <dgm:spPr/>
      <dgm:t>
        <a:bodyPr/>
        <a:lstStyle/>
        <a:p>
          <a:endParaRPr lang="en-US"/>
        </a:p>
      </dgm:t>
    </dgm:pt>
    <dgm:pt modelId="{22E7714D-BE59-49E9-B628-F608237CE6E8}">
      <dgm:prSet/>
      <dgm:spPr/>
      <dgm:t>
        <a:bodyPr/>
        <a:lstStyle/>
        <a:p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Rozpoczęcie prac </a:t>
          </a:r>
          <a:r>
            <a:rPr lang="pl-PL" b="1" u="sng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 może </a:t>
          </a:r>
          <a:r>
            <a:rPr lang="pl-PL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nastąpić przed złożeniem wniosku o dofinansowanie</a:t>
          </a:r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BCD3F0A-681D-42C0-90D0-02B042B96979}" type="parTrans" cxnId="{DF2FFF24-C580-4932-9E49-F5C579D6E8A8}">
      <dgm:prSet/>
      <dgm:spPr/>
      <dgm:t>
        <a:bodyPr/>
        <a:lstStyle/>
        <a:p>
          <a:endParaRPr lang="en-US"/>
        </a:p>
      </dgm:t>
    </dgm:pt>
    <dgm:pt modelId="{2E085168-6CE8-4252-8336-EB51FF2F93C0}" type="sibTrans" cxnId="{DF2FFF24-C580-4932-9E49-F5C579D6E8A8}">
      <dgm:prSet/>
      <dgm:spPr/>
      <dgm:t>
        <a:bodyPr/>
        <a:lstStyle/>
        <a:p>
          <a:endParaRPr lang="en-US"/>
        </a:p>
      </dgm:t>
    </dgm:pt>
    <dgm:pt modelId="{55C22EEB-D5B2-40B7-9FA6-6248A6E850EF}" type="pres">
      <dgm:prSet presAssocID="{3D20AEAC-1DAD-4398-A2C5-6833C4717A6D}" presName="Name0" presStyleCnt="0">
        <dgm:presLayoutVars>
          <dgm:chMax val="7"/>
          <dgm:chPref val="7"/>
          <dgm:dir/>
        </dgm:presLayoutVars>
      </dgm:prSet>
      <dgm:spPr/>
    </dgm:pt>
    <dgm:pt modelId="{66C5C564-4F47-4964-9016-358928C7F204}" type="pres">
      <dgm:prSet presAssocID="{3D20AEAC-1DAD-4398-A2C5-6833C4717A6D}" presName="Name1" presStyleCnt="0"/>
      <dgm:spPr/>
    </dgm:pt>
    <dgm:pt modelId="{9DCA386A-90D4-48EC-8446-8C635732BED6}" type="pres">
      <dgm:prSet presAssocID="{3D20AEAC-1DAD-4398-A2C5-6833C4717A6D}" presName="cycle" presStyleCnt="0"/>
      <dgm:spPr/>
    </dgm:pt>
    <dgm:pt modelId="{410212EC-6BB0-46AE-BA97-16380189FE74}" type="pres">
      <dgm:prSet presAssocID="{3D20AEAC-1DAD-4398-A2C5-6833C4717A6D}" presName="srcNode" presStyleLbl="node1" presStyleIdx="0" presStyleCnt="4"/>
      <dgm:spPr/>
    </dgm:pt>
    <dgm:pt modelId="{D94BC682-F6CD-4F3B-A2F7-2E19BEECFAFC}" type="pres">
      <dgm:prSet presAssocID="{3D20AEAC-1DAD-4398-A2C5-6833C4717A6D}" presName="conn" presStyleLbl="parChTrans1D2" presStyleIdx="0" presStyleCnt="1"/>
      <dgm:spPr/>
    </dgm:pt>
    <dgm:pt modelId="{4077F3CA-DB81-432D-A4A1-A417ED10FC53}" type="pres">
      <dgm:prSet presAssocID="{3D20AEAC-1DAD-4398-A2C5-6833C4717A6D}" presName="extraNode" presStyleLbl="node1" presStyleIdx="0" presStyleCnt="4"/>
      <dgm:spPr/>
    </dgm:pt>
    <dgm:pt modelId="{A189E717-E7B0-421E-B4C7-1561AC1F8C7D}" type="pres">
      <dgm:prSet presAssocID="{3D20AEAC-1DAD-4398-A2C5-6833C4717A6D}" presName="dstNode" presStyleLbl="node1" presStyleIdx="0" presStyleCnt="4"/>
      <dgm:spPr/>
    </dgm:pt>
    <dgm:pt modelId="{57C965DD-D140-48DC-8EF4-B6893D4D08A7}" type="pres">
      <dgm:prSet presAssocID="{930095A8-F8E6-4144-848E-1A69FF6287C6}" presName="text_1" presStyleLbl="node1" presStyleIdx="0" presStyleCnt="4">
        <dgm:presLayoutVars>
          <dgm:bulletEnabled val="1"/>
        </dgm:presLayoutVars>
      </dgm:prSet>
      <dgm:spPr/>
    </dgm:pt>
    <dgm:pt modelId="{09403757-AF6B-454D-A640-9BEF6C0BD4C5}" type="pres">
      <dgm:prSet presAssocID="{930095A8-F8E6-4144-848E-1A69FF6287C6}" presName="accent_1" presStyleCnt="0"/>
      <dgm:spPr/>
    </dgm:pt>
    <dgm:pt modelId="{CB25EBB6-6539-48AF-9F14-58E8DB372659}" type="pres">
      <dgm:prSet presAssocID="{930095A8-F8E6-4144-848E-1A69FF6287C6}" presName="accentRepeatNode" presStyleLbl="solidFgAcc1" presStyleIdx="0" presStyleCnt="4"/>
      <dgm:spPr/>
    </dgm:pt>
    <dgm:pt modelId="{DE1E68B4-5569-4984-92EB-DB6F2D8F0EFD}" type="pres">
      <dgm:prSet presAssocID="{9E6A2D27-CA73-44B2-854F-F05AF4307BB4}" presName="text_2" presStyleLbl="node1" presStyleIdx="1" presStyleCnt="4">
        <dgm:presLayoutVars>
          <dgm:bulletEnabled val="1"/>
        </dgm:presLayoutVars>
      </dgm:prSet>
      <dgm:spPr/>
    </dgm:pt>
    <dgm:pt modelId="{FA463D4F-6EBF-4692-AA87-1E4921F04270}" type="pres">
      <dgm:prSet presAssocID="{9E6A2D27-CA73-44B2-854F-F05AF4307BB4}" presName="accent_2" presStyleCnt="0"/>
      <dgm:spPr/>
    </dgm:pt>
    <dgm:pt modelId="{96ABE136-4762-4BCF-A67C-D5728298519F}" type="pres">
      <dgm:prSet presAssocID="{9E6A2D27-CA73-44B2-854F-F05AF4307BB4}" presName="accentRepeatNode" presStyleLbl="solidFgAcc1" presStyleIdx="1" presStyleCnt="4"/>
      <dgm:spPr/>
    </dgm:pt>
    <dgm:pt modelId="{AF2A3D88-DE5E-4BCA-8E6D-14C63818F4F9}" type="pres">
      <dgm:prSet presAssocID="{302FC79E-214E-449C-8878-CBEEB5BCFF13}" presName="text_3" presStyleLbl="node1" presStyleIdx="2" presStyleCnt="4">
        <dgm:presLayoutVars>
          <dgm:bulletEnabled val="1"/>
        </dgm:presLayoutVars>
      </dgm:prSet>
      <dgm:spPr/>
    </dgm:pt>
    <dgm:pt modelId="{8D01CCD0-CBAC-4199-93A1-8D549686A71B}" type="pres">
      <dgm:prSet presAssocID="{302FC79E-214E-449C-8878-CBEEB5BCFF13}" presName="accent_3" presStyleCnt="0"/>
      <dgm:spPr/>
    </dgm:pt>
    <dgm:pt modelId="{BBAAB778-1763-4E93-82E4-69925B69816F}" type="pres">
      <dgm:prSet presAssocID="{302FC79E-214E-449C-8878-CBEEB5BCFF13}" presName="accentRepeatNode" presStyleLbl="solidFgAcc1" presStyleIdx="2" presStyleCnt="4"/>
      <dgm:spPr/>
    </dgm:pt>
    <dgm:pt modelId="{9BBC172D-9A5E-412F-B7C4-85C076C8F70B}" type="pres">
      <dgm:prSet presAssocID="{22E7714D-BE59-49E9-B628-F608237CE6E8}" presName="text_4" presStyleLbl="node1" presStyleIdx="3" presStyleCnt="4">
        <dgm:presLayoutVars>
          <dgm:bulletEnabled val="1"/>
        </dgm:presLayoutVars>
      </dgm:prSet>
      <dgm:spPr/>
    </dgm:pt>
    <dgm:pt modelId="{F18A7A29-19D4-4491-B536-284AB78CAFC0}" type="pres">
      <dgm:prSet presAssocID="{22E7714D-BE59-49E9-B628-F608237CE6E8}" presName="accent_4" presStyleCnt="0"/>
      <dgm:spPr/>
    </dgm:pt>
    <dgm:pt modelId="{53E1A1CE-AE3F-4AAE-85EB-8B48BA635896}" type="pres">
      <dgm:prSet presAssocID="{22E7714D-BE59-49E9-B628-F608237CE6E8}" presName="accentRepeatNode" presStyleLbl="solidFgAcc1" presStyleIdx="3" presStyleCnt="4"/>
      <dgm:spPr/>
    </dgm:pt>
  </dgm:ptLst>
  <dgm:cxnLst>
    <dgm:cxn modelId="{D8A9C10B-A707-4BD9-88B7-6A9337C00747}" srcId="{3D20AEAC-1DAD-4398-A2C5-6833C4717A6D}" destId="{302FC79E-214E-449C-8878-CBEEB5BCFF13}" srcOrd="2" destOrd="0" parTransId="{D1C11517-AB8B-4DAE-A267-6AC9F9161C77}" sibTransId="{77F03308-DC47-4E5B-BA97-F6FDD9B1FAFA}"/>
    <dgm:cxn modelId="{C2D5BF0E-2C44-4716-8CF1-6F402EB95894}" type="presOf" srcId="{22E7714D-BE59-49E9-B628-F608237CE6E8}" destId="{9BBC172D-9A5E-412F-B7C4-85C076C8F70B}" srcOrd="0" destOrd="0" presId="urn:microsoft.com/office/officeart/2008/layout/VerticalCurvedList"/>
    <dgm:cxn modelId="{DF2FFF24-C580-4932-9E49-F5C579D6E8A8}" srcId="{3D20AEAC-1DAD-4398-A2C5-6833C4717A6D}" destId="{22E7714D-BE59-49E9-B628-F608237CE6E8}" srcOrd="3" destOrd="0" parTransId="{9BCD3F0A-681D-42C0-90D0-02B042B96979}" sibTransId="{2E085168-6CE8-4252-8336-EB51FF2F93C0}"/>
    <dgm:cxn modelId="{2DC0F92C-03A2-490C-94A4-7C2A886507A3}" srcId="{3D20AEAC-1DAD-4398-A2C5-6833C4717A6D}" destId="{930095A8-F8E6-4144-848E-1A69FF6287C6}" srcOrd="0" destOrd="0" parTransId="{F6ACB29C-D285-4E11-AFC9-378905B7844A}" sibTransId="{683310E7-0A18-44FF-AF4E-8D6D4E7FBFBD}"/>
    <dgm:cxn modelId="{6B168D6F-FC78-4DCA-AA30-BFE3A5556BF6}" srcId="{3D20AEAC-1DAD-4398-A2C5-6833C4717A6D}" destId="{9E6A2D27-CA73-44B2-854F-F05AF4307BB4}" srcOrd="1" destOrd="0" parTransId="{BA012AB8-4C73-4FD3-85C0-93EDC46DE068}" sibTransId="{2644DADD-D737-4071-89A5-5B009919226E}"/>
    <dgm:cxn modelId="{A9336D52-D404-4166-ABCE-9F8FBE69D11C}" type="presOf" srcId="{930095A8-F8E6-4144-848E-1A69FF6287C6}" destId="{57C965DD-D140-48DC-8EF4-B6893D4D08A7}" srcOrd="0" destOrd="0" presId="urn:microsoft.com/office/officeart/2008/layout/VerticalCurvedList"/>
    <dgm:cxn modelId="{ACA72AA9-3F04-45AD-83A4-4B638ECEF33E}" type="presOf" srcId="{3D20AEAC-1DAD-4398-A2C5-6833C4717A6D}" destId="{55C22EEB-D5B2-40B7-9FA6-6248A6E850EF}" srcOrd="0" destOrd="0" presId="urn:microsoft.com/office/officeart/2008/layout/VerticalCurvedList"/>
    <dgm:cxn modelId="{E4EBB6AA-8DCC-4DF5-A80B-3C045ACAAB9E}" type="presOf" srcId="{302FC79E-214E-449C-8878-CBEEB5BCFF13}" destId="{AF2A3D88-DE5E-4BCA-8E6D-14C63818F4F9}" srcOrd="0" destOrd="0" presId="urn:microsoft.com/office/officeart/2008/layout/VerticalCurvedList"/>
    <dgm:cxn modelId="{5EBEA1B0-B17F-4BD6-B6F6-805E7C7E48DE}" type="presOf" srcId="{683310E7-0A18-44FF-AF4E-8D6D4E7FBFBD}" destId="{D94BC682-F6CD-4F3B-A2F7-2E19BEECFAFC}" srcOrd="0" destOrd="0" presId="urn:microsoft.com/office/officeart/2008/layout/VerticalCurvedList"/>
    <dgm:cxn modelId="{9F9792C7-3FDB-42C1-BFD0-4A882AA7263C}" type="presOf" srcId="{9E6A2D27-CA73-44B2-854F-F05AF4307BB4}" destId="{DE1E68B4-5569-4984-92EB-DB6F2D8F0EFD}" srcOrd="0" destOrd="0" presId="urn:microsoft.com/office/officeart/2008/layout/VerticalCurvedList"/>
    <dgm:cxn modelId="{77E81F59-2FFC-45DB-896A-200C9833BCB3}" type="presParOf" srcId="{55C22EEB-D5B2-40B7-9FA6-6248A6E850EF}" destId="{66C5C564-4F47-4964-9016-358928C7F204}" srcOrd="0" destOrd="0" presId="urn:microsoft.com/office/officeart/2008/layout/VerticalCurvedList"/>
    <dgm:cxn modelId="{41096240-D09A-4473-95C2-E1571D72EE2B}" type="presParOf" srcId="{66C5C564-4F47-4964-9016-358928C7F204}" destId="{9DCA386A-90D4-48EC-8446-8C635732BED6}" srcOrd="0" destOrd="0" presId="urn:microsoft.com/office/officeart/2008/layout/VerticalCurvedList"/>
    <dgm:cxn modelId="{4F8FC574-208E-4FB9-9AB5-13A9E94FAFD9}" type="presParOf" srcId="{9DCA386A-90D4-48EC-8446-8C635732BED6}" destId="{410212EC-6BB0-46AE-BA97-16380189FE74}" srcOrd="0" destOrd="0" presId="urn:microsoft.com/office/officeart/2008/layout/VerticalCurvedList"/>
    <dgm:cxn modelId="{A34DAC69-B4A4-4921-9A3C-3BCDC3C1898E}" type="presParOf" srcId="{9DCA386A-90D4-48EC-8446-8C635732BED6}" destId="{D94BC682-F6CD-4F3B-A2F7-2E19BEECFAFC}" srcOrd="1" destOrd="0" presId="urn:microsoft.com/office/officeart/2008/layout/VerticalCurvedList"/>
    <dgm:cxn modelId="{74979029-9212-41B0-A5FB-DBA594FA8905}" type="presParOf" srcId="{9DCA386A-90D4-48EC-8446-8C635732BED6}" destId="{4077F3CA-DB81-432D-A4A1-A417ED10FC53}" srcOrd="2" destOrd="0" presId="urn:microsoft.com/office/officeart/2008/layout/VerticalCurvedList"/>
    <dgm:cxn modelId="{CACA5A0A-76EF-48CC-98B3-E4AA0AEE039A}" type="presParOf" srcId="{9DCA386A-90D4-48EC-8446-8C635732BED6}" destId="{A189E717-E7B0-421E-B4C7-1561AC1F8C7D}" srcOrd="3" destOrd="0" presId="urn:microsoft.com/office/officeart/2008/layout/VerticalCurvedList"/>
    <dgm:cxn modelId="{9A43A681-4347-4BC6-8454-5EE43B762D83}" type="presParOf" srcId="{66C5C564-4F47-4964-9016-358928C7F204}" destId="{57C965DD-D140-48DC-8EF4-B6893D4D08A7}" srcOrd="1" destOrd="0" presId="urn:microsoft.com/office/officeart/2008/layout/VerticalCurvedList"/>
    <dgm:cxn modelId="{BFE8645C-3401-40B4-84F9-975EAC161F2E}" type="presParOf" srcId="{66C5C564-4F47-4964-9016-358928C7F204}" destId="{09403757-AF6B-454D-A640-9BEF6C0BD4C5}" srcOrd="2" destOrd="0" presId="urn:microsoft.com/office/officeart/2008/layout/VerticalCurvedList"/>
    <dgm:cxn modelId="{DC23A1CA-74E5-4FF9-A3C5-AEE176BB5EA1}" type="presParOf" srcId="{09403757-AF6B-454D-A640-9BEF6C0BD4C5}" destId="{CB25EBB6-6539-48AF-9F14-58E8DB372659}" srcOrd="0" destOrd="0" presId="urn:microsoft.com/office/officeart/2008/layout/VerticalCurvedList"/>
    <dgm:cxn modelId="{DB4753AB-B304-4FBB-B965-B3E2683E4CC3}" type="presParOf" srcId="{66C5C564-4F47-4964-9016-358928C7F204}" destId="{DE1E68B4-5569-4984-92EB-DB6F2D8F0EFD}" srcOrd="3" destOrd="0" presId="urn:microsoft.com/office/officeart/2008/layout/VerticalCurvedList"/>
    <dgm:cxn modelId="{C18A3A4D-344A-4BE0-BF07-4959AF607638}" type="presParOf" srcId="{66C5C564-4F47-4964-9016-358928C7F204}" destId="{FA463D4F-6EBF-4692-AA87-1E4921F04270}" srcOrd="4" destOrd="0" presId="urn:microsoft.com/office/officeart/2008/layout/VerticalCurvedList"/>
    <dgm:cxn modelId="{0D24777E-56E8-41F6-BED8-26CAC91D6F5B}" type="presParOf" srcId="{FA463D4F-6EBF-4692-AA87-1E4921F04270}" destId="{96ABE136-4762-4BCF-A67C-D5728298519F}" srcOrd="0" destOrd="0" presId="urn:microsoft.com/office/officeart/2008/layout/VerticalCurvedList"/>
    <dgm:cxn modelId="{97F3E2E7-5725-479E-B4CF-70A10F8E38CC}" type="presParOf" srcId="{66C5C564-4F47-4964-9016-358928C7F204}" destId="{AF2A3D88-DE5E-4BCA-8E6D-14C63818F4F9}" srcOrd="5" destOrd="0" presId="urn:microsoft.com/office/officeart/2008/layout/VerticalCurvedList"/>
    <dgm:cxn modelId="{E627FE78-54D1-466C-8B19-A30E35C19CC9}" type="presParOf" srcId="{66C5C564-4F47-4964-9016-358928C7F204}" destId="{8D01CCD0-CBAC-4199-93A1-8D549686A71B}" srcOrd="6" destOrd="0" presId="urn:microsoft.com/office/officeart/2008/layout/VerticalCurvedList"/>
    <dgm:cxn modelId="{F48F6981-27EC-409D-934B-0783324489CC}" type="presParOf" srcId="{8D01CCD0-CBAC-4199-93A1-8D549686A71B}" destId="{BBAAB778-1763-4E93-82E4-69925B69816F}" srcOrd="0" destOrd="0" presId="urn:microsoft.com/office/officeart/2008/layout/VerticalCurvedList"/>
    <dgm:cxn modelId="{BD0E626C-BE55-4787-B609-2BA02EB163EF}" type="presParOf" srcId="{66C5C564-4F47-4964-9016-358928C7F204}" destId="{9BBC172D-9A5E-412F-B7C4-85C076C8F70B}" srcOrd="7" destOrd="0" presId="urn:microsoft.com/office/officeart/2008/layout/VerticalCurvedList"/>
    <dgm:cxn modelId="{0A457396-0F66-4E7F-AA20-0F3411EA80CA}" type="presParOf" srcId="{66C5C564-4F47-4964-9016-358928C7F204}" destId="{F18A7A29-19D4-4491-B536-284AB78CAFC0}" srcOrd="8" destOrd="0" presId="urn:microsoft.com/office/officeart/2008/layout/VerticalCurvedList"/>
    <dgm:cxn modelId="{EA8E0B78-6D4E-4924-BF46-716D22FD75EB}" type="presParOf" srcId="{F18A7A29-19D4-4491-B536-284AB78CAFC0}" destId="{53E1A1CE-AE3F-4AAE-85EB-8B48BA6358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D0CA7-BEF9-4DAE-AC93-949C4DD0D851}" type="doc">
      <dgm:prSet loTypeId="urn:microsoft.com/office/officeart/2005/8/layout/hierarchy4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pl-PL"/>
        </a:p>
      </dgm:t>
    </dgm:pt>
    <dgm:pt modelId="{4C781C7C-D997-495A-A4A3-8C3D05BB58CB}">
      <dgm:prSet phldrT="[Tekst]" custT="1"/>
      <dgm:spPr>
        <a:solidFill>
          <a:srgbClr val="F8FBFE"/>
        </a:solidFill>
      </dgm:spPr>
      <dgm:t>
        <a:bodyPr/>
        <a:lstStyle/>
        <a:p>
          <a:r>
            <a: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Zapas kabla</a:t>
          </a:r>
        </a:p>
      </dgm:t>
    </dgm:pt>
    <dgm:pt modelId="{DA753D39-4167-4FCA-BBCC-A860DBA1BCE6}" type="parTrans" cxnId="{22DD00CB-9D73-481C-AB98-EC28E937158F}">
      <dgm:prSet/>
      <dgm:spPr/>
      <dgm:t>
        <a:bodyPr/>
        <a:lstStyle/>
        <a:p>
          <a:endParaRPr lang="pl-PL"/>
        </a:p>
      </dgm:t>
    </dgm:pt>
    <dgm:pt modelId="{93BF4F99-5A82-4AF8-B06D-EC264744FA52}" type="sibTrans" cxnId="{22DD00CB-9D73-481C-AB98-EC28E937158F}">
      <dgm:prSet/>
      <dgm:spPr/>
      <dgm:t>
        <a:bodyPr/>
        <a:lstStyle/>
        <a:p>
          <a:endParaRPr lang="pl-PL"/>
        </a:p>
      </dgm:t>
    </dgm:pt>
    <dgm:pt modelId="{663BF91B-1175-4933-8246-ECBEC33BC53D}">
      <dgm:prSet phldrT="[Tekst]" custT="1"/>
      <dgm:spPr/>
      <dgm:t>
        <a:bodyPr/>
        <a:lstStyle/>
        <a:p>
          <a:r>
            <a:rPr lang="pl-PL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Może zostać pozostawiony na słupie lub w studni lub przy granicy działki w gruncie w zależności od stosowanej technologii. </a:t>
          </a:r>
        </a:p>
      </dgm:t>
    </dgm:pt>
    <dgm:pt modelId="{620D0CFD-34A8-4343-8364-C813906F85F4}" type="parTrans" cxnId="{E72A3245-AFDC-487E-B124-2CE4FB7D5583}">
      <dgm:prSet/>
      <dgm:spPr/>
      <dgm:t>
        <a:bodyPr/>
        <a:lstStyle/>
        <a:p>
          <a:endParaRPr lang="pl-PL"/>
        </a:p>
      </dgm:t>
    </dgm:pt>
    <dgm:pt modelId="{13C60C5A-A547-47E3-941D-223E09C61B91}" type="sibTrans" cxnId="{E72A3245-AFDC-487E-B124-2CE4FB7D5583}">
      <dgm:prSet/>
      <dgm:spPr/>
      <dgm:t>
        <a:bodyPr/>
        <a:lstStyle/>
        <a:p>
          <a:endParaRPr lang="pl-PL"/>
        </a:p>
      </dgm:t>
    </dgm:pt>
    <dgm:pt modelId="{8F5AAAFD-5DB3-4EDA-8DD7-9971D11E3E48}">
      <dgm:prSet phldrT="[Tekst]" custT="1"/>
      <dgm:spPr/>
      <dgm:t>
        <a:bodyPr/>
        <a:lstStyle/>
        <a:p>
          <a:r>
            <a:rPr lang="pl-PL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Może znajdować się np. w magazynie, jednak wymaga to złożenia do CPPC odpowiedniej procedury przechowywania.</a:t>
          </a:r>
        </a:p>
      </dgm:t>
    </dgm:pt>
    <dgm:pt modelId="{4E7DECA7-9C82-4AD1-9015-C77CD1BEA55C}" type="parTrans" cxnId="{B2F5FCE4-5D79-4099-80F8-8DADB64CDBD4}">
      <dgm:prSet/>
      <dgm:spPr/>
      <dgm:t>
        <a:bodyPr/>
        <a:lstStyle/>
        <a:p>
          <a:endParaRPr lang="pl-PL"/>
        </a:p>
      </dgm:t>
    </dgm:pt>
    <dgm:pt modelId="{28C76B1C-AFE2-4FC9-A2EE-BE6C29A8D28D}" type="sibTrans" cxnId="{B2F5FCE4-5D79-4099-80F8-8DADB64CDBD4}">
      <dgm:prSet/>
      <dgm:spPr/>
      <dgm:t>
        <a:bodyPr/>
        <a:lstStyle/>
        <a:p>
          <a:endParaRPr lang="pl-PL"/>
        </a:p>
      </dgm:t>
    </dgm:pt>
    <dgm:pt modelId="{39907D58-1C8F-4C30-BA39-D64D48E7DB82}" type="pres">
      <dgm:prSet presAssocID="{567D0CA7-BEF9-4DAE-AC93-949C4DD0D8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869A7D-CF02-4CCE-835F-66ED824DE7A4}" type="pres">
      <dgm:prSet presAssocID="{4C781C7C-D997-495A-A4A3-8C3D05BB58CB}" presName="vertOne" presStyleCnt="0"/>
      <dgm:spPr/>
    </dgm:pt>
    <dgm:pt modelId="{6521F62E-DF52-44CF-AD99-98EA79ACF32B}" type="pres">
      <dgm:prSet presAssocID="{4C781C7C-D997-495A-A4A3-8C3D05BB58CB}" presName="txOne" presStyleLbl="node0" presStyleIdx="0" presStyleCnt="1">
        <dgm:presLayoutVars>
          <dgm:chPref val="3"/>
        </dgm:presLayoutVars>
      </dgm:prSet>
      <dgm:spPr/>
    </dgm:pt>
    <dgm:pt modelId="{01A76F65-1977-4182-9E50-CC064CF49BA1}" type="pres">
      <dgm:prSet presAssocID="{4C781C7C-D997-495A-A4A3-8C3D05BB58CB}" presName="parTransOne" presStyleCnt="0"/>
      <dgm:spPr/>
    </dgm:pt>
    <dgm:pt modelId="{DED28ECC-B401-4252-900E-D30500993B9E}" type="pres">
      <dgm:prSet presAssocID="{4C781C7C-D997-495A-A4A3-8C3D05BB58CB}" presName="horzOne" presStyleCnt="0"/>
      <dgm:spPr/>
    </dgm:pt>
    <dgm:pt modelId="{CC7C86CD-4D62-49DF-BAC9-CE230D77996F}" type="pres">
      <dgm:prSet presAssocID="{663BF91B-1175-4933-8246-ECBEC33BC53D}" presName="vertTwo" presStyleCnt="0"/>
      <dgm:spPr/>
    </dgm:pt>
    <dgm:pt modelId="{A3DC7E35-ABE6-4A7D-ABF2-082C7C59E758}" type="pres">
      <dgm:prSet presAssocID="{663BF91B-1175-4933-8246-ECBEC33BC53D}" presName="txTwo" presStyleLbl="node2" presStyleIdx="0" presStyleCnt="2">
        <dgm:presLayoutVars>
          <dgm:chPref val="3"/>
        </dgm:presLayoutVars>
      </dgm:prSet>
      <dgm:spPr/>
    </dgm:pt>
    <dgm:pt modelId="{2A091131-4973-424E-A58A-BA11A98AA6FD}" type="pres">
      <dgm:prSet presAssocID="{663BF91B-1175-4933-8246-ECBEC33BC53D}" presName="horzTwo" presStyleCnt="0"/>
      <dgm:spPr/>
    </dgm:pt>
    <dgm:pt modelId="{2BBE17F5-C0F8-444F-BB46-0B77BA2E2212}" type="pres">
      <dgm:prSet presAssocID="{13C60C5A-A547-47E3-941D-223E09C61B91}" presName="sibSpaceTwo" presStyleCnt="0"/>
      <dgm:spPr/>
    </dgm:pt>
    <dgm:pt modelId="{4C6B151B-2A88-47A9-B1A8-B2ECCBEA452D}" type="pres">
      <dgm:prSet presAssocID="{8F5AAAFD-5DB3-4EDA-8DD7-9971D11E3E48}" presName="vertTwo" presStyleCnt="0"/>
      <dgm:spPr/>
    </dgm:pt>
    <dgm:pt modelId="{D4D9DFAC-3BCE-4829-95D3-27F776692B98}" type="pres">
      <dgm:prSet presAssocID="{8F5AAAFD-5DB3-4EDA-8DD7-9971D11E3E48}" presName="txTwo" presStyleLbl="node2" presStyleIdx="1" presStyleCnt="2">
        <dgm:presLayoutVars>
          <dgm:chPref val="3"/>
        </dgm:presLayoutVars>
      </dgm:prSet>
      <dgm:spPr/>
    </dgm:pt>
    <dgm:pt modelId="{5A1E36BA-7676-440C-99CE-DADB0B15EAB4}" type="pres">
      <dgm:prSet presAssocID="{8F5AAAFD-5DB3-4EDA-8DD7-9971D11E3E48}" presName="horzTwo" presStyleCnt="0"/>
      <dgm:spPr/>
    </dgm:pt>
  </dgm:ptLst>
  <dgm:cxnLst>
    <dgm:cxn modelId="{C6FB2909-02FD-4EDD-B5E6-F0508FD6DB1D}" type="presOf" srcId="{663BF91B-1175-4933-8246-ECBEC33BC53D}" destId="{A3DC7E35-ABE6-4A7D-ABF2-082C7C59E758}" srcOrd="0" destOrd="0" presId="urn:microsoft.com/office/officeart/2005/8/layout/hierarchy4"/>
    <dgm:cxn modelId="{E72A3245-AFDC-487E-B124-2CE4FB7D5583}" srcId="{4C781C7C-D997-495A-A4A3-8C3D05BB58CB}" destId="{663BF91B-1175-4933-8246-ECBEC33BC53D}" srcOrd="0" destOrd="0" parTransId="{620D0CFD-34A8-4343-8364-C813906F85F4}" sibTransId="{13C60C5A-A547-47E3-941D-223E09C61B91}"/>
    <dgm:cxn modelId="{6DD5BE70-AB75-449F-9CDD-25F2B3683E30}" type="presOf" srcId="{8F5AAAFD-5DB3-4EDA-8DD7-9971D11E3E48}" destId="{D4D9DFAC-3BCE-4829-95D3-27F776692B98}" srcOrd="0" destOrd="0" presId="urn:microsoft.com/office/officeart/2005/8/layout/hierarchy4"/>
    <dgm:cxn modelId="{9AE5F69E-2209-4739-8D36-578103FC0660}" type="presOf" srcId="{567D0CA7-BEF9-4DAE-AC93-949C4DD0D851}" destId="{39907D58-1C8F-4C30-BA39-D64D48E7DB82}" srcOrd="0" destOrd="0" presId="urn:microsoft.com/office/officeart/2005/8/layout/hierarchy4"/>
    <dgm:cxn modelId="{22DD00CB-9D73-481C-AB98-EC28E937158F}" srcId="{567D0CA7-BEF9-4DAE-AC93-949C4DD0D851}" destId="{4C781C7C-D997-495A-A4A3-8C3D05BB58CB}" srcOrd="0" destOrd="0" parTransId="{DA753D39-4167-4FCA-BBCC-A860DBA1BCE6}" sibTransId="{93BF4F99-5A82-4AF8-B06D-EC264744FA52}"/>
    <dgm:cxn modelId="{D0F778DE-4B93-4646-A77F-7EF5082DE7BC}" type="presOf" srcId="{4C781C7C-D997-495A-A4A3-8C3D05BB58CB}" destId="{6521F62E-DF52-44CF-AD99-98EA79ACF32B}" srcOrd="0" destOrd="0" presId="urn:microsoft.com/office/officeart/2005/8/layout/hierarchy4"/>
    <dgm:cxn modelId="{B2F5FCE4-5D79-4099-80F8-8DADB64CDBD4}" srcId="{4C781C7C-D997-495A-A4A3-8C3D05BB58CB}" destId="{8F5AAAFD-5DB3-4EDA-8DD7-9971D11E3E48}" srcOrd="1" destOrd="0" parTransId="{4E7DECA7-9C82-4AD1-9015-C77CD1BEA55C}" sibTransId="{28C76B1C-AFE2-4FC9-A2EE-BE6C29A8D28D}"/>
    <dgm:cxn modelId="{C4EE494B-5E3E-4261-8A53-C8C5E3382F23}" type="presParOf" srcId="{39907D58-1C8F-4C30-BA39-D64D48E7DB82}" destId="{A6869A7D-CF02-4CCE-835F-66ED824DE7A4}" srcOrd="0" destOrd="0" presId="urn:microsoft.com/office/officeart/2005/8/layout/hierarchy4"/>
    <dgm:cxn modelId="{C418CE51-0D2D-4585-9247-E24F3BE45626}" type="presParOf" srcId="{A6869A7D-CF02-4CCE-835F-66ED824DE7A4}" destId="{6521F62E-DF52-44CF-AD99-98EA79ACF32B}" srcOrd="0" destOrd="0" presId="urn:microsoft.com/office/officeart/2005/8/layout/hierarchy4"/>
    <dgm:cxn modelId="{08EC438C-ED07-4682-91D0-8BCB8ED99218}" type="presParOf" srcId="{A6869A7D-CF02-4CCE-835F-66ED824DE7A4}" destId="{01A76F65-1977-4182-9E50-CC064CF49BA1}" srcOrd="1" destOrd="0" presId="urn:microsoft.com/office/officeart/2005/8/layout/hierarchy4"/>
    <dgm:cxn modelId="{7C86F843-7B19-49EB-BF2C-27FB9F4C3089}" type="presParOf" srcId="{A6869A7D-CF02-4CCE-835F-66ED824DE7A4}" destId="{DED28ECC-B401-4252-900E-D30500993B9E}" srcOrd="2" destOrd="0" presId="urn:microsoft.com/office/officeart/2005/8/layout/hierarchy4"/>
    <dgm:cxn modelId="{2892D0C3-3D06-49F1-B2AD-A96BA5131BD2}" type="presParOf" srcId="{DED28ECC-B401-4252-900E-D30500993B9E}" destId="{CC7C86CD-4D62-49DF-BAC9-CE230D77996F}" srcOrd="0" destOrd="0" presId="urn:microsoft.com/office/officeart/2005/8/layout/hierarchy4"/>
    <dgm:cxn modelId="{6D1303A2-39C9-4232-B238-29237AA7BEBE}" type="presParOf" srcId="{CC7C86CD-4D62-49DF-BAC9-CE230D77996F}" destId="{A3DC7E35-ABE6-4A7D-ABF2-082C7C59E758}" srcOrd="0" destOrd="0" presId="urn:microsoft.com/office/officeart/2005/8/layout/hierarchy4"/>
    <dgm:cxn modelId="{6ED7FCDB-D900-495A-831B-8359853C6D0B}" type="presParOf" srcId="{CC7C86CD-4D62-49DF-BAC9-CE230D77996F}" destId="{2A091131-4973-424E-A58A-BA11A98AA6FD}" srcOrd="1" destOrd="0" presId="urn:microsoft.com/office/officeart/2005/8/layout/hierarchy4"/>
    <dgm:cxn modelId="{40C7164E-969C-47B2-9F91-F66BD47D5645}" type="presParOf" srcId="{DED28ECC-B401-4252-900E-D30500993B9E}" destId="{2BBE17F5-C0F8-444F-BB46-0B77BA2E2212}" srcOrd="1" destOrd="0" presId="urn:microsoft.com/office/officeart/2005/8/layout/hierarchy4"/>
    <dgm:cxn modelId="{85528988-BAB7-4207-B982-E8A107F98EE6}" type="presParOf" srcId="{DED28ECC-B401-4252-900E-D30500993B9E}" destId="{4C6B151B-2A88-47A9-B1A8-B2ECCBEA452D}" srcOrd="2" destOrd="0" presId="urn:microsoft.com/office/officeart/2005/8/layout/hierarchy4"/>
    <dgm:cxn modelId="{CCAAE742-7CE0-43C8-ADBD-3280940A6DD2}" type="presParOf" srcId="{4C6B151B-2A88-47A9-B1A8-B2ECCBEA452D}" destId="{D4D9DFAC-3BCE-4829-95D3-27F776692B98}" srcOrd="0" destOrd="0" presId="urn:microsoft.com/office/officeart/2005/8/layout/hierarchy4"/>
    <dgm:cxn modelId="{BB49E5C8-60E8-4882-9F8C-22E0BCBDDA2B}" type="presParOf" srcId="{4C6B151B-2A88-47A9-B1A8-B2ECCBEA452D}" destId="{5A1E36BA-7676-440C-99CE-DADB0B15E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C682-F6CD-4F3B-A2F7-2E19BEECFAFC}">
      <dsp:nvSpPr>
        <dsp:cNvPr id="0" name=""/>
        <dsp:cNvSpPr/>
      </dsp:nvSpPr>
      <dsp:spPr>
        <a:xfrm>
          <a:off x="-3598957" y="-553084"/>
          <a:ext cx="4290378" cy="4290378"/>
        </a:xfrm>
        <a:prstGeom prst="blockArc">
          <a:avLst>
            <a:gd name="adj1" fmla="val 18900000"/>
            <a:gd name="adj2" fmla="val 2700000"/>
            <a:gd name="adj3" fmla="val 50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965DD-D140-48DC-8EF4-B6893D4D08A7}">
      <dsp:nvSpPr>
        <dsp:cNvPr id="0" name=""/>
        <dsp:cNvSpPr/>
      </dsp:nvSpPr>
      <dsp:spPr>
        <a:xfrm>
          <a:off x="362466" y="244802"/>
          <a:ext cx="6985789" cy="48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8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i="0" kern="1200" baseline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OOW / Beneficjent nie przekazuje do CPPC żadnych dowodów księgowych/ faktur/ opisów do faktur</a:t>
          </a:r>
          <a:endParaRPr lang="en-US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62466" y="244802"/>
        <a:ext cx="6985789" cy="489858"/>
      </dsp:txXfrm>
    </dsp:sp>
    <dsp:sp modelId="{CB25EBB6-6539-48AF-9F14-58E8DB372659}">
      <dsp:nvSpPr>
        <dsp:cNvPr id="0" name=""/>
        <dsp:cNvSpPr/>
      </dsp:nvSpPr>
      <dsp:spPr>
        <a:xfrm>
          <a:off x="56304" y="183569"/>
          <a:ext cx="612323" cy="6123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1E68B4-5569-4984-92EB-DB6F2D8F0EFD}">
      <dsp:nvSpPr>
        <dsp:cNvPr id="0" name=""/>
        <dsp:cNvSpPr/>
      </dsp:nvSpPr>
      <dsp:spPr>
        <a:xfrm>
          <a:off x="643313" y="979717"/>
          <a:ext cx="6704941" cy="48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8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CPPC nie prowadzi kontroli ex-</a:t>
          </a:r>
          <a:r>
            <a:rPr lang="pl-PL" sz="1300" kern="120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ante</a:t>
          </a:r>
          <a:r>
            <a:rPr lang="pl-PL" sz="13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ex-post udzielonych zamówień</a:t>
          </a:r>
          <a:endParaRPr lang="en-US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3313" y="979717"/>
        <a:ext cx="6704941" cy="489858"/>
      </dsp:txXfrm>
    </dsp:sp>
    <dsp:sp modelId="{96ABE136-4762-4BCF-A67C-D5728298519F}">
      <dsp:nvSpPr>
        <dsp:cNvPr id="0" name=""/>
        <dsp:cNvSpPr/>
      </dsp:nvSpPr>
      <dsp:spPr>
        <a:xfrm>
          <a:off x="337152" y="918485"/>
          <a:ext cx="612323" cy="6123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2A3D88-DE5E-4BCA-8E6D-14C63818F4F9}">
      <dsp:nvSpPr>
        <dsp:cNvPr id="0" name=""/>
        <dsp:cNvSpPr/>
      </dsp:nvSpPr>
      <dsp:spPr>
        <a:xfrm>
          <a:off x="643313" y="1714633"/>
          <a:ext cx="6704941" cy="48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8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i="0" kern="1200" baseline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Sposób realizacji zależy od OOW / Beneficjenta i jego wewnętrznych procedur – inwestycja może zostać zlecona wykonawcy lub może być realizowana siłami własnymi</a:t>
          </a:r>
          <a:endParaRPr lang="en-US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43313" y="1714633"/>
        <a:ext cx="6704941" cy="489858"/>
      </dsp:txXfrm>
    </dsp:sp>
    <dsp:sp modelId="{BBAAB778-1763-4E93-82E4-69925B69816F}">
      <dsp:nvSpPr>
        <dsp:cNvPr id="0" name=""/>
        <dsp:cNvSpPr/>
      </dsp:nvSpPr>
      <dsp:spPr>
        <a:xfrm>
          <a:off x="337152" y="1653401"/>
          <a:ext cx="612323" cy="6123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BC172D-9A5E-412F-B7C4-85C076C8F70B}">
      <dsp:nvSpPr>
        <dsp:cNvPr id="0" name=""/>
        <dsp:cNvSpPr/>
      </dsp:nvSpPr>
      <dsp:spPr>
        <a:xfrm>
          <a:off x="362466" y="2449549"/>
          <a:ext cx="6985789" cy="489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8825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Rozpoczęcie prac </a:t>
          </a:r>
          <a:r>
            <a:rPr lang="pl-PL" sz="1300" b="1" u="sng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nie może </a:t>
          </a:r>
          <a:r>
            <a:rPr lang="pl-PL" sz="13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nastąpić przed złożeniem wniosku o dofinansowanie</a:t>
          </a:r>
          <a:endParaRPr lang="en-US" sz="1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62466" y="2449549"/>
        <a:ext cx="6985789" cy="489858"/>
      </dsp:txXfrm>
    </dsp:sp>
    <dsp:sp modelId="{53E1A1CE-AE3F-4AAE-85EB-8B48BA635896}">
      <dsp:nvSpPr>
        <dsp:cNvPr id="0" name=""/>
        <dsp:cNvSpPr/>
      </dsp:nvSpPr>
      <dsp:spPr>
        <a:xfrm>
          <a:off x="56304" y="2388316"/>
          <a:ext cx="612323" cy="6123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1F62E-DF52-44CF-AD99-98EA79ACF32B}">
      <dsp:nvSpPr>
        <dsp:cNvPr id="0" name=""/>
        <dsp:cNvSpPr/>
      </dsp:nvSpPr>
      <dsp:spPr>
        <a:xfrm>
          <a:off x="2672" y="905"/>
          <a:ext cx="7233753" cy="759172"/>
        </a:xfrm>
        <a:prstGeom prst="roundRect">
          <a:avLst>
            <a:gd name="adj" fmla="val 10000"/>
          </a:avLst>
        </a:prstGeom>
        <a:solidFill>
          <a:srgbClr val="F8FB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Zapas kabla</a:t>
          </a:r>
        </a:p>
      </dsp:txBody>
      <dsp:txXfrm>
        <a:off x="24907" y="23140"/>
        <a:ext cx="7189283" cy="714702"/>
      </dsp:txXfrm>
    </dsp:sp>
    <dsp:sp modelId="{A3DC7E35-ABE6-4A7D-ABF2-082C7C59E758}">
      <dsp:nvSpPr>
        <dsp:cNvPr id="0" name=""/>
        <dsp:cNvSpPr/>
      </dsp:nvSpPr>
      <dsp:spPr>
        <a:xfrm>
          <a:off x="2672" y="940998"/>
          <a:ext cx="3471090" cy="75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Może zostać pozostawiony na słupie lub w studni lub przy granicy działki w gruncie w zależności od stosowanej technologii. </a:t>
          </a:r>
        </a:p>
      </dsp:txBody>
      <dsp:txXfrm>
        <a:off x="24907" y="963233"/>
        <a:ext cx="3426620" cy="714702"/>
      </dsp:txXfrm>
    </dsp:sp>
    <dsp:sp modelId="{D4D9DFAC-3BCE-4829-95D3-27F776692B98}">
      <dsp:nvSpPr>
        <dsp:cNvPr id="0" name=""/>
        <dsp:cNvSpPr/>
      </dsp:nvSpPr>
      <dsp:spPr>
        <a:xfrm>
          <a:off x="3765334" y="940998"/>
          <a:ext cx="3471090" cy="7591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Może znajdować się np. w magazynie, jednak wymaga to złożenia do CPPC odpowiedniej procedury przechowywania.</a:t>
          </a:r>
        </a:p>
      </dsp:txBody>
      <dsp:txXfrm>
        <a:off x="3787569" y="963233"/>
        <a:ext cx="3426620" cy="71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9388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507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683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81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63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96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4747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35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03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78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48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30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96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9.png"/><Relationship Id="rId2" Type="http://schemas.openxmlformats.org/officeDocument/2006/relationships/image" Target="../media/image11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2B8C7807-531F-4621-B53E-F62BE86700D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B49339D9-C6B3-4A84-9FE3-CB89355BAB4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E48CF08-3797-41AA-99F6-9E7EFBC357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" y="4334772"/>
            <a:ext cx="1402632" cy="821194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3"/>
            <a:ext cx="2278263" cy="821194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2" y="4334315"/>
            <a:ext cx="1937739" cy="82235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  <a:endParaRPr lang="en-US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01" y="1796988"/>
            <a:ext cx="6773550" cy="77476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pl-PL" sz="2000"/>
            </a:br>
            <a:r>
              <a:rPr lang="pl-PL" sz="2700"/>
              <a:t>KPO i FERC </a:t>
            </a:r>
            <a:br>
              <a:rPr lang="pl-PL" sz="2700"/>
            </a:br>
            <a:br>
              <a:rPr lang="pl-PL" sz="2700"/>
            </a:br>
            <a:endParaRPr lang="pl-PL" sz="2700"/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442F97-59AD-4C59-AFE5-5C691817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268" y="2452568"/>
            <a:ext cx="6773483" cy="894903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pl-PL" sz="1100"/>
              <a:t>Zapewnienie dostępu do bardzo szybkiego internetu oraz ultra-szybkiego internetu szerokopasmowego na obszarach białych plam</a:t>
            </a:r>
            <a:endParaRPr lang="pl-PL" sz="1400"/>
          </a:p>
        </p:txBody>
      </p:sp>
      <p:pic>
        <p:nvPicPr>
          <p:cNvPr id="2" name="Obraz 1" descr="Obraz zawierający tekst, zrzut ekranu, Czcionka">
            <a:extLst>
              <a:ext uri="{FF2B5EF4-FFF2-40B4-BE49-F238E27FC236}">
                <a16:creationId xmlns:a16="http://schemas.microsoft.com/office/drawing/2014/main" id="{6AFA9099-7A65-2B47-EAD6-4CECC92F3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7" y="4123193"/>
            <a:ext cx="7463946" cy="971348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2062FB7D-FD15-91B7-0A98-E32C41F851E7}"/>
              </a:ext>
            </a:extLst>
          </p:cNvPr>
          <p:cNvSpPr txBox="1">
            <a:spLocks/>
          </p:cNvSpPr>
          <p:nvPr/>
        </p:nvSpPr>
        <p:spPr>
          <a:xfrm>
            <a:off x="1185201" y="3175676"/>
            <a:ext cx="6773550" cy="77476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60000" lnSpcReduction="20000"/>
          </a:bodyPr>
          <a:lstStyle>
            <a:lvl1pPr algn="l" defTabSz="685804" rtl="0" eaLnBrk="1" latinLnBrk="0" hangingPunct="1">
              <a:lnSpc>
                <a:spcPts val="2722"/>
              </a:lnSpc>
              <a:spcBef>
                <a:spcPct val="0"/>
              </a:spcBef>
              <a:buNone/>
              <a:defRPr sz="2177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pl-PL" sz="2000"/>
            </a:br>
            <a:r>
              <a:rPr lang="pl-PL" sz="2700"/>
              <a:t>ROZLICZANIE STAWEK JEDNOSTKOWYCH</a:t>
            </a:r>
            <a:br>
              <a:rPr lang="pl-PL" sz="2700"/>
            </a:br>
            <a:br>
              <a:rPr lang="pl-PL" sz="2700"/>
            </a:br>
            <a:endParaRPr lang="pl-PL" sz="270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4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4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27910" y="1145160"/>
            <a:ext cx="8043812" cy="2915852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Razem z wnioskiem należy złożyć:</a:t>
            </a:r>
          </a:p>
          <a:p>
            <a:pPr>
              <a:lnSpc>
                <a:spcPct val="150000"/>
              </a:lnSpc>
            </a:pPr>
            <a:endParaRPr lang="pl-PL" sz="14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 w systemie SIMBA – ilość PA oznaczonych w SIMBA jako zrealizowane i przypisane do danego wniosku o płatność musi być zgodna z ilościami wskazanymi we wniosku o płatność (Wskaźniki),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potwierdzające złożenie oferty hurtowej do Prezesa UKE oraz, że nie rozpoczęli Państwo świadczenia usług dla sprawozdanych i zrealizowanych punktów adresowych, oraz nie rozpoczną bez zatwierdzonej oferty hurtowej,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potwierdzające, że wybudowana i przedstawiona do rozliczenia sieć została wykonana zgodnie z Wymaganiami dla Sieci KPO / FERC.</a:t>
            </a: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ka 10" descr="Podpis kontur">
            <a:extLst>
              <a:ext uri="{FF2B5EF4-FFF2-40B4-BE49-F238E27FC236}">
                <a16:creationId xmlns:a16="http://schemas.microsoft.com/office/drawing/2014/main" id="{576A36AB-ECD9-9BD0-D365-DD1804A6A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7821" y="3849684"/>
            <a:ext cx="936976" cy="9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5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471482" y="1051039"/>
            <a:ext cx="8043812" cy="13707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Wnioski weryfikowane będą przez CPPC na próbie, nie ma konieczności przedstawiania protokołów oraz dokumentacji powykonawczej dla wszystkich rozliczanych punktów adresowych</a:t>
            </a:r>
          </a:p>
          <a:p>
            <a:r>
              <a:rPr lang="pl-PL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wylosowaniu próby punktów adresowych zostaną Państwo poinformowani jakie punkty adresowe będą podlegać pogłębionej weryfikacji merytorycznej  </a:t>
            </a: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5559E3C5-703D-0437-2760-49259BAD53C6}"/>
              </a:ext>
            </a:extLst>
          </p:cNvPr>
          <p:cNvGrpSpPr/>
          <p:nvPr/>
        </p:nvGrpSpPr>
        <p:grpSpPr>
          <a:xfrm>
            <a:off x="471481" y="2781777"/>
            <a:ext cx="7932515" cy="1006008"/>
            <a:chOff x="387922" y="1816961"/>
            <a:chExt cx="6967459" cy="1006008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8D8BBCB4-ED87-4281-4A1A-843B757D8DB1}"/>
                </a:ext>
              </a:extLst>
            </p:cNvPr>
            <p:cNvSpPr/>
            <p:nvPr/>
          </p:nvSpPr>
          <p:spPr>
            <a:xfrm>
              <a:off x="387922" y="1816969"/>
              <a:ext cx="1979767" cy="1005999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Złożenie wniosku o płatność oraz raportu w SIMBA</a:t>
              </a:r>
              <a:endParaRPr lang="pl-PL" sz="1200" kern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C0777521-D220-2995-308F-54977DE2EDB3}"/>
                </a:ext>
              </a:extLst>
            </p:cNvPr>
            <p:cNvSpPr/>
            <p:nvPr/>
          </p:nvSpPr>
          <p:spPr>
            <a:xfrm>
              <a:off x="2881768" y="1816964"/>
              <a:ext cx="1979767" cy="1006004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Weryfikacja zgodności WOP i SIMBA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Wylosowanie próby punktów adresowych (</a:t>
              </a:r>
              <a:r>
                <a:rPr lang="pl-PL" sz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zadanie 1 i 2)</a:t>
              </a:r>
              <a:r>
                <a:rPr lang="pl-PL" sz="1200" b="1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</a:t>
              </a:r>
              <a:endParaRPr lang="pl-PL" sz="1200" b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35FC76C8-CE43-FB3A-AFB8-63845C937145}"/>
                </a:ext>
              </a:extLst>
            </p:cNvPr>
            <p:cNvSpPr/>
            <p:nvPr/>
          </p:nvSpPr>
          <p:spPr>
            <a:xfrm>
              <a:off x="5375614" y="1816961"/>
              <a:ext cx="1979767" cy="1006008"/>
            </a:xfrm>
            <a:custGeom>
              <a:avLst/>
              <a:gdLst>
                <a:gd name="connsiteX0" fmla="*/ 0 w 1979767"/>
                <a:gd name="connsiteY0" fmla="*/ 0 h 603829"/>
                <a:gd name="connsiteX1" fmla="*/ 1979767 w 1979767"/>
                <a:gd name="connsiteY1" fmla="*/ 0 h 603829"/>
                <a:gd name="connsiteX2" fmla="*/ 1979767 w 1979767"/>
                <a:gd name="connsiteY2" fmla="*/ 603829 h 603829"/>
                <a:gd name="connsiteX3" fmla="*/ 0 w 1979767"/>
                <a:gd name="connsiteY3" fmla="*/ 603829 h 603829"/>
                <a:gd name="connsiteX4" fmla="*/ 0 w 1979767"/>
                <a:gd name="connsiteY4" fmla="*/ 0 h 60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9767" h="603829">
                  <a:moveTo>
                    <a:pt x="0" y="0"/>
                  </a:moveTo>
                  <a:lnTo>
                    <a:pt x="1979767" y="0"/>
                  </a:lnTo>
                  <a:lnTo>
                    <a:pt x="1979767" y="603829"/>
                  </a:lnTo>
                  <a:lnTo>
                    <a:pt x="0" y="6038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Poinformowanie o punktach podlegających weryfikacji i wezwanie do złożenia dokumentów</a:t>
              </a:r>
              <a:r>
                <a:rPr lang="pl-PL" sz="1200" b="1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**</a:t>
              </a:r>
              <a:endParaRPr lang="pl-PL" sz="1200" b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2AA20675-CC56-7D2C-B50C-3E6CB534C24A}"/>
              </a:ext>
            </a:extLst>
          </p:cNvPr>
          <p:cNvCxnSpPr/>
          <p:nvPr/>
        </p:nvCxnSpPr>
        <p:spPr>
          <a:xfrm>
            <a:off x="2844818" y="3229365"/>
            <a:ext cx="362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CEF3173A-D7B1-ECC9-1649-0C42B34EA443}"/>
              </a:ext>
            </a:extLst>
          </p:cNvPr>
          <p:cNvCxnSpPr/>
          <p:nvPr/>
        </p:nvCxnSpPr>
        <p:spPr>
          <a:xfrm>
            <a:off x="5646010" y="3284781"/>
            <a:ext cx="362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5BB538C-1980-3E65-A4FC-42D8C2ECAB40}"/>
              </a:ext>
            </a:extLst>
          </p:cNvPr>
          <p:cNvSpPr txBox="1"/>
          <p:nvPr/>
        </p:nvSpPr>
        <p:spPr>
          <a:xfrm>
            <a:off x="329439" y="2522853"/>
            <a:ext cx="160411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OOW/Beneficjent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071CAD9-4576-FEBE-3179-90F70A52E9BB}"/>
              </a:ext>
            </a:extLst>
          </p:cNvPr>
          <p:cNvSpPr txBox="1"/>
          <p:nvPr/>
        </p:nvSpPr>
        <p:spPr>
          <a:xfrm>
            <a:off x="3161712" y="2527215"/>
            <a:ext cx="666817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CPPC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CA29514-9ABE-9267-5BEC-E0785977A70F}"/>
              </a:ext>
            </a:extLst>
          </p:cNvPr>
          <p:cNvSpPr txBox="1"/>
          <p:nvPr/>
        </p:nvSpPr>
        <p:spPr>
          <a:xfrm>
            <a:off x="6008119" y="2522853"/>
            <a:ext cx="666817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2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CPPC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426EC67-B30B-90EE-90B5-472D8B971931}"/>
              </a:ext>
            </a:extLst>
          </p:cNvPr>
          <p:cNvSpPr txBox="1"/>
          <p:nvPr/>
        </p:nvSpPr>
        <p:spPr>
          <a:xfrm>
            <a:off x="471481" y="3988511"/>
            <a:ext cx="7932515" cy="126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1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l-PL" sz="11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terminie do 5 dni roboczych od wpływu wniosku (w przypadku rozbieżności danych lub braku złożonego raportu w SIMBA wezwanie do niezwłocznego uzupełnienia),</a:t>
            </a:r>
          </a:p>
          <a:p>
            <a:pPr>
              <a:lnSpc>
                <a:spcPct val="150000"/>
              </a:lnSpc>
            </a:pPr>
            <a:endParaRPr lang="pl-PL" sz="80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1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pl-PL" sz="11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Termin na dostarczenie dokumentów do wybranej próby – 3 dni robocze. </a:t>
            </a:r>
            <a:endParaRPr lang="pl-PL" sz="1100" b="1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100">
              <a:solidFill>
                <a:srgbClr val="000000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3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50094" y="1372469"/>
            <a:ext cx="8043812" cy="3153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etapie weryfikacji wniosku </a:t>
            </a:r>
            <a:r>
              <a:rPr lang="pl-PL" sz="1200" b="0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płatność, dla potwierdzenia </a:t>
            </a:r>
            <a:r>
              <a:rPr lang="pl-PL" sz="1200"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wykonania wskaźnika -</a:t>
            </a:r>
            <a:r>
              <a:rPr lang="pl-PL" sz="1200" b="0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punktów adresowych, należy przedłożyć dokumenty potwierdzające realizacje, w szczególności: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odbioru prac lub inne równoważne dowody,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powykonawcza,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wybudowanej sieci w postaci wektorowej SHP,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 przyjęcia środka trwałego – OT,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inne, równoważne dokumenty (np. oświadczenie projektanta/geodety o zgłoszeniu do zasobów) potwierdzające zakres zrealizowanych prac zgodnie z określonymi kamieniami milowymi.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buNone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Rozliczane efekty mogą zostać dodatkowo potwierdzone poprzez analizę dostępnych rejestrów publicznych</a:t>
            </a: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ka 3" descr="Dokument kontur">
            <a:extLst>
              <a:ext uri="{FF2B5EF4-FFF2-40B4-BE49-F238E27FC236}">
                <a16:creationId xmlns:a16="http://schemas.microsoft.com/office/drawing/2014/main" id="{0FE57F08-2CB6-5AE8-3044-A4148B5A8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847" y="283620"/>
            <a:ext cx="739200" cy="7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0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50094" y="1372469"/>
            <a:ext cx="8043812" cy="3153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buNone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realizacji prac zasobami własnymi należy zadbać o właściwą ścieżkę audytu. Powinny zostać opracowane i wystawiane m.in. takie dokumenty jak: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wydania materiałów z magazynu,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zlecenia prac – z uwzględnieniem danych adresów, odcinka długości sieci etc.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odbioru prac, w tym protokoły przeprowadzenia odbiorów jakości sieci oraz inne dokumenty zewnętrzne,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powykonawcza,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oświadczenia geodety o zgłoszeniu do zasobów,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dokumentacja odbiorowa od właściciela słupów (w przypadku infrastruktury napowietrznej),</a:t>
            </a:r>
          </a:p>
          <a:p>
            <a:pPr algn="l" fontAlgn="base">
              <a:buFont typeface="Wingdings" panose="05000000000000000000" pitchFamily="2" charset="2"/>
              <a:buChar char="Ø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przyjęcie środka trwałego (dla kolejnych etapów może być to środek trwały w budowie).</a:t>
            </a: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a 8" descr="Grupa mężczyzn z wypełnieniem pełnym">
            <a:extLst>
              <a:ext uri="{FF2B5EF4-FFF2-40B4-BE49-F238E27FC236}">
                <a16:creationId xmlns:a16="http://schemas.microsoft.com/office/drawing/2014/main" id="{3679EF66-FE43-D085-3396-C8A7F95D5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8724" y="4411707"/>
            <a:ext cx="540537" cy="540537"/>
          </a:xfrm>
          <a:prstGeom prst="rect">
            <a:avLst/>
          </a:prstGeom>
        </p:spPr>
      </p:pic>
      <p:pic>
        <p:nvPicPr>
          <p:cNvPr id="11" name="Grafika 10" descr="Koparka z wypełnieniem pełnym">
            <a:extLst>
              <a:ext uri="{FF2B5EF4-FFF2-40B4-BE49-F238E27FC236}">
                <a16:creationId xmlns:a16="http://schemas.microsoft.com/office/drawing/2014/main" id="{EA05293A-819F-4C81-8725-E2C67A4E5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7132" y="4276165"/>
            <a:ext cx="704645" cy="7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50094" y="1195096"/>
            <a:ext cx="8043812" cy="3539776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pl-PL" sz="2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Protokół odbioru prac – co powinien zawierać? 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2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Numer projektu i numer obszaru</a:t>
            </a: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Oznaczenie źródła pomocy (KPO / FERC) oraz o</a:t>
            </a:r>
            <a:r>
              <a:rPr lang="pl-PL" sz="22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22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powiednie logotypy</a:t>
            </a:r>
            <a:endParaRPr lang="pl-PL" sz="22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Określenie stron (</a:t>
            </a:r>
            <a:r>
              <a:rPr lang="pl-PL" sz="22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wykonujący i odbierający)</a:t>
            </a: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Wskazanie numeru umowy wykonawczej (jeśli dotyczy)</a:t>
            </a: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Przedmiot odbioru – co i kiedy zostało wykon</a:t>
            </a:r>
            <a:r>
              <a:rPr lang="pl-PL" sz="22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ane (ilość punktów w tym ile gospodarstw, przedsiębiorstw, SED z wyszczególnieniem podziału na zadania)</a:t>
            </a: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1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Gdzie prace zostały wykonane – konieczność wskazania dokładnej lokalizacji, tak aby możliwa była weryfikacja i potwierdzenie danych</a:t>
            </a: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Podpisy stron OOW/ Beneficjenta i wykonawcy</a:t>
            </a:r>
            <a:endParaRPr lang="pl-PL" sz="22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odbioru </a:t>
            </a:r>
          </a:p>
          <a:p>
            <a:pPr marL="625475" lvl="0" indent="-180975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25475" algn="l"/>
              </a:tabLst>
            </a:pPr>
            <a:r>
              <a:rPr lang="pl-PL" sz="2200" ker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Odniesienie się do wymagań technicznych – Wymagania dla Sieci KPO/FERC </a:t>
            </a:r>
            <a:endParaRPr lang="pl-PL" sz="2200" kern="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313766" y="887221"/>
            <a:ext cx="2770094" cy="33690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Przykładowy protokół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6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Prosimy pamiętać o stosowaniu odpowiednich logotypów</a:t>
            </a:r>
            <a:endParaRPr lang="pl-PL" sz="16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538AC19-E0D7-FECA-080D-BA2C39E7B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870" y="212501"/>
            <a:ext cx="5413291" cy="47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46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444321" y="2318196"/>
            <a:ext cx="7772400" cy="248562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50000"/>
              </a:lnSpc>
              <a:spcBef>
                <a:spcPts val="0"/>
              </a:spcBef>
            </a:pPr>
            <a:r>
              <a:rPr lang="pl-PL" sz="1400" b="1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wybudowanej sieci w postaci wektorowej SHP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14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Pliki SHP należy wgrać do systemu SIMBA, dzięki temu przebiegi sieci będą widoczne na mapach.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900">
              <a:solidFill>
                <a:srgbClr val="1B1B1B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Prosimy pamiętać o </a:t>
            </a: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atrybutach, aby można było rozróżnić czy sieć jest wykonana w technologii doziemnej czy napowietrznej, czy na nowobudowanych słupach czy dzierżawionych itp.</a:t>
            </a:r>
          </a:p>
          <a:p>
            <a:pPr algn="l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9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50000"/>
              </a:lnSpc>
              <a:buNone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Zachęcamy do bieżącej aktualizacji danych w systemie SIMBA w zakresie przebiegów sieci, jednak zgodnie z przekazanym pismem mogą być one wgrywane wraz z osiągnięciem danego kamienia milowego.</a:t>
            </a:r>
            <a:endParaRPr lang="pl-PL" sz="14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Obraz 9" descr="Zbliżenie rąk kobiety wpisującej tekst i używającej gładzika na laptopie z kubkiem">
            <a:extLst>
              <a:ext uri="{FF2B5EF4-FFF2-40B4-BE49-F238E27FC236}">
                <a16:creationId xmlns:a16="http://schemas.microsoft.com/office/drawing/2014/main" id="{5897E4BF-AE49-688F-1FB2-2F298DC81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8635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50094" y="2469397"/>
            <a:ext cx="8043812" cy="2056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pl-PL" sz="16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etapie weryfikacji wniosku o płatność zostaną Państwo poproszeni o potwierdzenie podjętych działań promocyjnych.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0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50094" y="1716361"/>
            <a:ext cx="8043812" cy="2056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ZAMKNIĘTEGO KATALOGU DOKUMENTÓW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endParaRPr lang="pl-PL" sz="14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wątpliwości w celu potwierdzenia wykonania punktów adresowych CPPC może poprosić np. o: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4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na zajęcie pasa drogi,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umowy na dzierżawę słupów, protokoły odbioru od właściciela podbudowy słupowej.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1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550094" y="1716361"/>
            <a:ext cx="8043812" cy="2056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WĘZŁY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endParaRPr lang="pl-PL" sz="1400">
              <a:solidFill>
                <a:srgbClr val="1B1B1B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Rozliczając wykonanie danego punktu adresowego należy pamiętać, że musi być on zasilony z uruchomionego węzła. 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400">
              <a:solidFill>
                <a:srgbClr val="1B1B1B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4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PWR należy posiadać najpóźniej w momencie publikacji oferty hurtowej.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6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br>
              <a:rPr lang="pl-PL" b="0" i="0" u="none" strike="noStrike" baseline="0"/>
            </a:br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>
            <a:normAutofit/>
          </a:bodyPr>
          <a:lstStyle/>
          <a:p>
            <a:endParaRPr lang="pl-PL" b="0" i="0" u="none" strike="noStrike" baseline="0"/>
          </a:p>
          <a:p>
            <a:pPr marL="0" indent="0">
              <a:buNone/>
            </a:pPr>
            <a:r>
              <a:rPr lang="pl-PL"/>
              <a:t>Inwestycje w ramach C.1.1 KPO i 1.1 FERC rozliczane są stawkami jednostkowymi</a:t>
            </a:r>
          </a:p>
          <a:p>
            <a:pPr marL="0" indent="0">
              <a:buNone/>
            </a:pPr>
            <a:endParaRPr lang="pl-PL"/>
          </a:p>
          <a:p>
            <a:pPr rtl="0" fontAlgn="base"/>
            <a:r>
              <a:rPr lang="pl-PL" b="1" i="0" u="none" strike="noStrike">
                <a:effectLst/>
              </a:rPr>
              <a:t>Cel</a:t>
            </a:r>
            <a:r>
              <a:rPr lang="pl-PL" b="0" i="0" u="none" strike="noStrike">
                <a:effectLst/>
              </a:rPr>
              <a:t> </a:t>
            </a:r>
            <a:r>
              <a:rPr lang="pl-PL" b="1" i="0" u="none" strike="noStrike">
                <a:effectLst/>
              </a:rPr>
              <a:t>stawek jednostkowych:</a:t>
            </a:r>
            <a:r>
              <a:rPr lang="en-US" b="1" i="0">
                <a:effectLst/>
              </a:rPr>
              <a:t>​</a:t>
            </a:r>
            <a:endParaRPr lang="pl-PL" b="1" i="0">
              <a:effectLst/>
            </a:endParaRPr>
          </a:p>
          <a:p>
            <a:pPr marL="0" indent="0" rtl="0" fontAlgn="base">
              <a:buNone/>
            </a:pPr>
            <a:endParaRPr lang="en-US" b="1" i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l-PL" b="0" i="0" u="none" strike="noStrike">
                <a:effectLst/>
              </a:rPr>
              <a:t>ułatwienie realizacji i rozliczania realizowanej inwestycji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pl-PL" b="0" i="0" u="none" strike="noStrike">
                <a:effectLst/>
              </a:rPr>
              <a:t>brak obowiązku opisywania dokumentów księgowych i przekazywania ich </a:t>
            </a:r>
            <a:br>
              <a:rPr lang="pl-PL" b="0" i="0" u="none" strike="noStrike">
                <a:effectLst/>
              </a:rPr>
            </a:br>
            <a:r>
              <a:rPr lang="pl-PL" b="0" i="0" u="none" strike="noStrike">
                <a:effectLst/>
              </a:rPr>
              <a:t>do CPPC na potwierdzenie poniesienia wydatków</a:t>
            </a:r>
            <a:endParaRPr lang="pl-PL"/>
          </a:p>
          <a:p>
            <a:pPr marL="0" indent="0">
              <a:buNone/>
            </a:pPr>
            <a:endParaRPr lang="pl-PL"/>
          </a:p>
        </p:txBody>
      </p:sp>
      <p:pic>
        <p:nvPicPr>
          <p:cNvPr id="19" name="Obraz 18" descr="Pracownik wpisujący tekst na laptopie">
            <a:extLst>
              <a:ext uri="{FF2B5EF4-FFF2-40B4-BE49-F238E27FC236}">
                <a16:creationId xmlns:a16="http://schemas.microsoft.com/office/drawing/2014/main" id="{E5F971AD-4D57-8495-A2F7-4525AEEB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13798" b="4"/>
          <a:stretch/>
        </p:blipFill>
        <p:spPr>
          <a:xfrm>
            <a:off x="4725942" y="1346902"/>
            <a:ext cx="3540668" cy="3184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770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Promień światła na niebieskiej powierzchni">
            <a:extLst>
              <a:ext uri="{FF2B5EF4-FFF2-40B4-BE49-F238E27FC236}">
                <a16:creationId xmlns:a16="http://schemas.microsoft.com/office/drawing/2014/main" id="{44524161-B9E2-26EA-180E-9FFA8064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/>
          <a:stretch/>
        </p:blipFill>
        <p:spPr>
          <a:xfrm>
            <a:off x="572943" y="10"/>
            <a:ext cx="5850420" cy="330621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645882E-366E-6442-9376-1B1E385B410E}"/>
              </a:ext>
            </a:extLst>
          </p:cNvPr>
          <p:cNvSpPr txBox="1"/>
          <p:nvPr/>
        </p:nvSpPr>
        <p:spPr>
          <a:xfrm>
            <a:off x="2715906" y="3373732"/>
            <a:ext cx="5542066" cy="898396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5000" lnSpcReduction="10000"/>
          </a:bodyPr>
          <a:lstStyle/>
          <a:p>
            <a:pPr marL="0" indent="0" defTabSz="685804">
              <a:lnSpc>
                <a:spcPts val="2381"/>
              </a:lnSpc>
              <a:spcBef>
                <a:spcPct val="0"/>
              </a:spcBef>
              <a:spcAft>
                <a:spcPts val="600"/>
              </a:spcAft>
            </a:pPr>
            <a:endParaRPr lang="en-US" sz="1905" b="1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 defTabSz="685804">
              <a:lnSpc>
                <a:spcPts val="2381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WAŻNE</a:t>
            </a:r>
            <a:r>
              <a:rPr lang="pl-PL" sz="24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– punkt adresowy w zasięgu sieci</a:t>
            </a:r>
            <a:endParaRPr lang="en-US" sz="2400" b="1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0" indent="0" defTabSz="685804">
              <a:lnSpc>
                <a:spcPts val="2381"/>
              </a:lnSpc>
              <a:spcBef>
                <a:spcPct val="0"/>
              </a:spcBef>
              <a:spcAft>
                <a:spcPts val="600"/>
              </a:spcAft>
            </a:pPr>
            <a:endParaRPr lang="en-US" sz="1905" b="1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8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71" y="390340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sz="1800">
                <a:solidFill>
                  <a:schemeClr val="tx1"/>
                </a:solidFill>
              </a:rPr>
              <a:t>Zakończenia Sieci KPO/FERC dla różnych rodzajów zabudowy</a:t>
            </a: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1245068" y="1136868"/>
            <a:ext cx="6653864" cy="1283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24082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092" kern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budynkach jednorodzinnych oraz budynkach wielorodzinnych bez części wspólnej (zabudowa stanowiąca zespół budynków jednorodzinnych lub lokali połączonych wspólnymi ścianami) zakończenie Sieci KPO/FERC znajduje się: </a:t>
            </a:r>
            <a:r>
              <a:rPr lang="pl-PL" sz="1092" b="1" kern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granicy działki dla sieci podziemnej, a w przypadku sieci napowietrznej na najbliższym słupie znajdującym się nie dalej </a:t>
            </a:r>
            <a:r>
              <a:rPr lang="pl-PL" sz="1092" b="1" u="sng" kern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niż 30 m od granicy działki</a:t>
            </a:r>
            <a:r>
              <a:rPr lang="pl-PL" sz="1092" b="1" kern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 defTabSz="624082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092" kern="1200">
              <a:solidFill>
                <a:srgbClr val="1B1B1B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6020" indent="-156020" defTabSz="624082">
              <a:lnSpc>
                <a:spcPts val="1486"/>
              </a:lnSpc>
              <a:spcBef>
                <a:spcPts val="683"/>
              </a:spcBef>
            </a:pPr>
            <a:endParaRPr lang="pl-PL" sz="1274" b="1" kern="1200">
              <a:solidFill>
                <a:srgbClr val="000000"/>
              </a:solidFill>
              <a:latin typeface="Calibri" panose="020F0502020204030204" pitchFamily="34" charset="0"/>
              <a:ea typeface="Open Sans" pitchFamily="2" charset="0"/>
              <a:cs typeface="Open Sans" pitchFamily="2" charset="0"/>
            </a:endParaRPr>
          </a:p>
          <a:p>
            <a:pPr marL="0" indent="0" defTabSz="624082">
              <a:lnSpc>
                <a:spcPts val="1486"/>
              </a:lnSpc>
              <a:spcBef>
                <a:spcPts val="683"/>
              </a:spcBef>
              <a:buNone/>
            </a:pPr>
            <a:endParaRPr lang="pl-PL" sz="1274" kern="1200">
              <a:solidFill>
                <a:srgbClr val="000000"/>
              </a:solidFill>
              <a:latin typeface="Calibri" panose="020F0502020204030204" pitchFamily="34" charset="0"/>
              <a:ea typeface="Open Sans" pitchFamily="2" charset="0"/>
              <a:cs typeface="Open Sans" pitchFamily="2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3CD25831-58AD-CA43-11A6-291ACC350819}"/>
              </a:ext>
            </a:extLst>
          </p:cNvPr>
          <p:cNvSpPr txBox="1">
            <a:spLocks/>
          </p:cNvSpPr>
          <p:nvPr/>
        </p:nvSpPr>
        <p:spPr>
          <a:xfrm>
            <a:off x="1161355" y="2236719"/>
            <a:ext cx="6653864" cy="469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24082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74" b="1" kern="1200">
                <a:solidFill>
                  <a:srgbClr val="BE4102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Punkt adresowy bez odpowiedniego zapasu nie jest objęty zasięgiem sieci!</a:t>
            </a:r>
          </a:p>
          <a:p>
            <a:pPr marL="0" indent="0" defTabSz="624082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74" kern="1200">
              <a:solidFill>
                <a:srgbClr val="BE4102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6020" indent="-156020" defTabSz="624082">
              <a:lnSpc>
                <a:spcPts val="1486"/>
              </a:lnSpc>
              <a:spcBef>
                <a:spcPts val="683"/>
              </a:spcBef>
            </a:pPr>
            <a:endParaRPr lang="pl-PL" sz="1274" b="1" kern="1200">
              <a:solidFill>
                <a:srgbClr val="000000"/>
              </a:solidFill>
              <a:latin typeface="Calibri" panose="020F0502020204030204" pitchFamily="34" charset="0"/>
              <a:ea typeface="Open Sans" pitchFamily="2" charset="0"/>
              <a:cs typeface="Open Sans" pitchFamily="2" charset="0"/>
            </a:endParaRPr>
          </a:p>
          <a:p>
            <a:pPr marL="0" indent="0" defTabSz="624082">
              <a:lnSpc>
                <a:spcPts val="1486"/>
              </a:lnSpc>
              <a:spcBef>
                <a:spcPts val="683"/>
              </a:spcBef>
              <a:buNone/>
            </a:pPr>
            <a:endParaRPr lang="pl-PL" sz="1274" kern="1200">
              <a:solidFill>
                <a:srgbClr val="000000"/>
              </a:solidFill>
              <a:latin typeface="Calibri" panose="020F0502020204030204" pitchFamily="34" charset="0"/>
              <a:ea typeface="Open Sans" pitchFamily="2" charset="0"/>
              <a:cs typeface="Open Sans" pitchFamily="2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743315-334D-3881-EC18-F58929077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693057"/>
              </p:ext>
            </p:extLst>
          </p:nvPr>
        </p:nvGraphicFramePr>
        <p:xfrm>
          <a:off x="806824" y="2906781"/>
          <a:ext cx="7239098" cy="170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7221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57" y="309391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 przechowywania zapasów kabla</a:t>
            </a:r>
            <a:endParaRPr lang="pl-PL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708837" y="942753"/>
            <a:ext cx="7506587" cy="3792119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 fontAlgn="base">
              <a:buNone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Minimalny zakres jaki powinna zawierać </a:t>
            </a:r>
            <a:r>
              <a:rPr lang="pl-PL" sz="34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procedura przechowywania zapasu kabla abonenckiego</a:t>
            </a: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(dotyczy wyłącznie budynków jednorodzinnych oraz budynków wielorodzinnych bez części wspólnej): </a:t>
            </a:r>
          </a:p>
          <a:p>
            <a:pPr marL="0" indent="0" algn="l" rtl="0" fontAlgn="base">
              <a:buNone/>
            </a:pPr>
            <a:endParaRPr lang="pl-PL" sz="3400" b="0" i="0">
              <a:solidFill>
                <a:srgbClr val="000000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Wskazanie miejsca przechowywania (adres magazynu),  jeśli zapas nie jest umieszczony na podbudowie słupowej, w gruncie przy granicy działki, skrzynce lub studni. </a:t>
            </a:r>
          </a:p>
          <a:p>
            <a:pPr marL="180975" indent="0" algn="l" rtl="0" fontAlgn="base">
              <a:buNone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Dobrą praktyką jest tworzenie rejestru wskazującego konkretny adres oraz zastosowany sposób przechowywania zapasu.  </a:t>
            </a:r>
          </a:p>
          <a:p>
            <a:pPr marL="180975" indent="0" algn="l" rtl="0" fontAlgn="base">
              <a:buNone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magazyn nie jest własnością OOW / </a:t>
            </a:r>
            <a:r>
              <a:rPr lang="pl-PL" sz="3400">
                <a:solidFill>
                  <a:srgbClr val="000000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eneficjenta należy zapewnić do niego dostęp dla kontroli, które mogą odbywać się w trakcie realizacji i trwałości projektu. 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Wskazanie przyjętej szacunkowej długość kabla niezbędnego do podłączenia PA oraz przewidywaną długość przyłączy globalnie dla projektu.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Opisanie sposobu oznaczenia zapasów kabla. 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Opisanie metodologii wydawania kabla z zapasów w momencie uzyskania zamówienie na usługę.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pl-PL" sz="3400">
                <a:solidFill>
                  <a:srgbClr val="000000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Wskazanie</a:t>
            </a: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czas przechowywania.</a:t>
            </a:r>
          </a:p>
          <a:p>
            <a:pPr algn="l" rtl="0" fontAlgn="base">
              <a:buFont typeface="Wingdings" panose="05000000000000000000" pitchFamily="2" charset="2"/>
              <a:buChar char="ü"/>
            </a:pPr>
            <a:r>
              <a:rPr lang="pl-PL" sz="3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Uwzględnić sposób postepowania z odpadami.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4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7033752" cy="479372"/>
          </a:xfrm>
        </p:spPr>
        <p:txBody>
          <a:bodyPr anchor="t">
            <a:no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Zakończenia Sieci KPO/FERC dla różnych rodzajów zabudowy</a:t>
            </a: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ymbol zastępczy zawartości 5">
            <a:extLst>
              <a:ext uri="{FF2B5EF4-FFF2-40B4-BE49-F238E27FC236}">
                <a16:creationId xmlns:a16="http://schemas.microsoft.com/office/drawing/2014/main" id="{C340B1EC-33C9-D911-DE35-65683363EB8A}"/>
              </a:ext>
            </a:extLst>
          </p:cNvPr>
          <p:cNvSpPr txBox="1">
            <a:spLocks/>
          </p:cNvSpPr>
          <p:nvPr/>
        </p:nvSpPr>
        <p:spPr>
          <a:xfrm>
            <a:off x="942754" y="1176670"/>
            <a:ext cx="7495208" cy="3313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budynkach wielorodzinnych z częścią wspólną umożliwiającą instalację infrastruktury telekomunikacyjnej, zakończenie Sieci KPO/FERC znajduje się w części wspólnej budynku, w budynkowej skrzynce operatorskiej. W razie braku zgody właścicieli na wykonanie takiej instalacji, w wyjątkowych przypadkach, po analizie i za zgodą CPPC będzie możliwe wykonanie innego zakończenia sieci.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endParaRPr lang="pl-PL" sz="1200">
              <a:solidFill>
                <a:srgbClr val="1B1B1B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SED, przedsiębiorstw lub instytucji zajmujących w całości jeden budynek lub ich zespół, zakończenie Sieci KPO/FERC znajduje się w budynku, w pomieszczeniu technicznym lub szafie telekomunikacyjnej wskazanej przez zarządcę obiektu, a jeśli to niemożliwe – w szafie telekomunikacyjnej wyposażonej w odpowiednią instalację i urządzenia elektryczne, umieszczonej na pierwszej kondygnacji podziemnej lub pierwszej kondygnacji nadziemnej budynku.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42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B42E4-768D-AA26-CD7E-6C786379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89" y="302637"/>
            <a:ext cx="7389546" cy="388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Doświadczenia z weryfikacji pierwszych wniosków o płatność</a:t>
            </a:r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90AEC7D3-ECC1-4259-0AA2-36568E1B94F8}"/>
              </a:ext>
            </a:extLst>
          </p:cNvPr>
          <p:cNvSpPr txBox="1">
            <a:spLocks/>
          </p:cNvSpPr>
          <p:nvPr/>
        </p:nvSpPr>
        <p:spPr>
          <a:xfrm>
            <a:off x="771727" y="1054270"/>
            <a:ext cx="7495208" cy="3313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z Ostatecznych odbiorców wsparcia na potwierdzenie wskaźnika przedłożył: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odbioru prac dla punktów z zadania 1 i zadania 2 – w protokole uwzględnił potwierdzenie z przeprowadzonych pomiarów jakościowych,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okumentację powykonawczą,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dokumentację OT,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estawienie z wykazem adresów rozliczonych we wniosku z oznaczeniem m.in. miejsca w którym znajduje się zapas kabla (czy na słupie czy w magazynie), typ kabla przeznaczony na zapas (ilość włókien), długość instalacyjną,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protokoły odbioru końcowego od gestora podbudowy, 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raport w systemie SIMBA wraz z przebiegami (mapy wektorowe SHP z oznaczonymi atrybutami).</a:t>
            </a:r>
          </a:p>
          <a:p>
            <a:pPr algn="l" fontAlgn="base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l-PL" sz="1200">
              <a:solidFill>
                <a:srgbClr val="1B1B1B"/>
              </a:solidFill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Dodatkowo przedłożył procedurę magazynowania zapasów kabli i uzyskał akceptację CPPC. </a:t>
            </a:r>
            <a:r>
              <a:rPr lang="pl-PL" sz="12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824BE-BBAF-81AB-C189-E1D1CE78B68E}"/>
              </a:ext>
            </a:extLst>
          </p:cNvPr>
          <p:cNvSpPr txBox="1">
            <a:spLocks/>
          </p:cNvSpPr>
          <p:nvPr/>
        </p:nvSpPr>
        <p:spPr>
          <a:xfrm>
            <a:off x="318127" y="4529913"/>
            <a:ext cx="3188273" cy="310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Przedsięwzięcie realizowane siłami własnymi </a:t>
            </a: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2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B42E4-768D-AA26-CD7E-6C786379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89" y="302637"/>
            <a:ext cx="7389546" cy="388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Doświadczenia z weryfikacji pierwszych wniosków o płatność</a:t>
            </a:r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90AEC7D3-ECC1-4259-0AA2-36568E1B94F8}"/>
              </a:ext>
            </a:extLst>
          </p:cNvPr>
          <p:cNvSpPr txBox="1">
            <a:spLocks/>
          </p:cNvSpPr>
          <p:nvPr/>
        </p:nvSpPr>
        <p:spPr>
          <a:xfrm>
            <a:off x="771727" y="1054270"/>
            <a:ext cx="7495208" cy="33133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z Ostatecznych odbiorców wsparcia na potwierdzenie wskaźnika przedłożył:</a:t>
            </a:r>
          </a:p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400" b="1">
                <a:solidFill>
                  <a:srgbClr val="000000"/>
                </a:solidFill>
                <a:latin typeface="Calibri" panose="020F0502020204030204" pitchFamily="34" charset="0"/>
              </a:rPr>
              <a:t>Oświadczenia dotyczące</a:t>
            </a:r>
          </a:p>
          <a:p>
            <a:pPr>
              <a:buFontTx/>
              <a:buChar char="-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Złożenia oferty hurtowej do Prezesa UKE (wraz z potwierdzeniem złożenia),</a:t>
            </a:r>
          </a:p>
          <a:p>
            <a:pPr>
              <a:buFontTx/>
              <a:buChar char="-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Nierozpoczęcia świadczenia usług przed zatwierdzeniem oferty,</a:t>
            </a:r>
          </a:p>
          <a:p>
            <a:pPr>
              <a:buFontTx/>
              <a:buChar char="-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Posiadania prawa własności do wykonanych odcinków sieci,</a:t>
            </a:r>
          </a:p>
          <a:p>
            <a:pPr>
              <a:buFontTx/>
              <a:buChar char="-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Wykonania prac zgodnie z Wymaganiami dla Sieci KPO/FERC,</a:t>
            </a:r>
          </a:p>
          <a:p>
            <a:pPr>
              <a:buFontTx/>
              <a:buChar char="-"/>
            </a:pPr>
            <a:r>
              <a:rPr lang="pl-PL" sz="1400">
                <a:solidFill>
                  <a:srgbClr val="000000"/>
                </a:solidFill>
                <a:latin typeface="Calibri" panose="020F0502020204030204" pitchFamily="34" charset="0"/>
              </a:rPr>
              <a:t>Zachowania zasady DNSH.</a:t>
            </a:r>
          </a:p>
          <a:p>
            <a:pPr>
              <a:buFontTx/>
              <a:buChar char="-"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D824BE-BBAF-81AB-C189-E1D1CE78B68E}"/>
              </a:ext>
            </a:extLst>
          </p:cNvPr>
          <p:cNvSpPr txBox="1">
            <a:spLocks/>
          </p:cNvSpPr>
          <p:nvPr/>
        </p:nvSpPr>
        <p:spPr>
          <a:xfrm>
            <a:off x="318127" y="4529913"/>
            <a:ext cx="3188273" cy="310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200">
                <a:solidFill>
                  <a:srgbClr val="1B1B1B"/>
                </a:solidFill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Przedsięwzięcie realizowane siłami własnymi </a:t>
            </a:r>
            <a:endParaRPr lang="pl-PL" sz="1200" b="0" i="0">
              <a:solidFill>
                <a:srgbClr val="1B1B1B"/>
              </a:solidFill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>
              <a:lnSpc>
                <a:spcPct val="150000"/>
              </a:lnSpc>
              <a:buFontTx/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Wiele rąk podnoszących kciuki w górę">
            <a:extLst>
              <a:ext uri="{FF2B5EF4-FFF2-40B4-BE49-F238E27FC236}">
                <a16:creationId xmlns:a16="http://schemas.microsoft.com/office/drawing/2014/main" id="{80D31A1F-4EE7-27D6-CA91-3DEBC90831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/>
          <a:stretch/>
        </p:blipFill>
        <p:spPr>
          <a:xfrm>
            <a:off x="572943" y="10"/>
            <a:ext cx="5850420" cy="3306217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3FAA5109-A879-E119-616D-E753B67F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>
            <a:normAutofit fontScale="90000"/>
          </a:bodyPr>
          <a:lstStyle/>
          <a:p>
            <a:r>
              <a:rPr lang="pl-PL"/>
              <a:t>CPPC po analizie przesłanych dokumentów uznaje, że prace zostały prawidłowo udokumentowane i wskaźniki można uznać za wykonane.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68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Rozliczanie stawek jednostkowych – najczęściej zadawane pytania</a:t>
            </a:r>
            <a:b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65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Wnioski o płatność zawierające część sprawozdawczą (wnioski sprawozdawcze, rozliczające zaliczkę, refundacyjne) należy składać co najmniej co 6 miesięcy.</a:t>
            </a:r>
            <a:endParaRPr lang="pl-PL" sz="1400" b="1">
              <a:latin typeface="+mn-lt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1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 często należy składać wnioski o płatność?</a:t>
            </a:r>
            <a:br>
              <a:rPr lang="pl-PL" sz="1400" kern="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89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Nie. Wniosek o zaliczkę, tzw. szybka zaliczka bez części sprawozdawczej nie spełnia tego wymogu.</a:t>
            </a:r>
            <a:endParaRPr lang="pl-PL" sz="14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17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2</a:t>
            </a:r>
            <a:br>
              <a:rPr lang="pl-PL" sz="17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7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Pierwszy wniosek o płatność należy złożyć najpóźniej 6 miesięcy po podpisaniu umowy. Czy jeżeli złożono już wniosek zaliczkowy to wymóg został spełniony?</a:t>
            </a:r>
            <a:br>
              <a:rPr lang="pl-PL" sz="1600" kern="10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i="0" u="none" strike="noStrike" baseline="0"/>
              <a:t>Przypominamy! </a:t>
            </a:r>
            <a:endParaRPr lang="pl-PL" u="sng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064" y="990960"/>
            <a:ext cx="7746658" cy="734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0" i="0" u="none" strike="noStrike" baseline="0"/>
          </a:p>
          <a:p>
            <a:r>
              <a:rPr lang="pl-PL" i="0" u="none" strike="noStrike" baseline="0"/>
              <a:t>Zadanie 1 i Zadanie 2 rozliczane jest zgodnie z wyznaczoną </a:t>
            </a:r>
            <a:r>
              <a:rPr lang="pl-PL" b="1" i="0" u="none" strike="noStrike" baseline="0"/>
              <a:t>stawką jednostkową / kwotą </a:t>
            </a:r>
            <a:r>
              <a:rPr lang="pl-PL" b="1" i="0" u="none" strike="noStrike" baseline="0" err="1"/>
              <a:t>capex</a:t>
            </a:r>
            <a:r>
              <a:rPr lang="pl-PL" b="1" i="0" u="none" strike="noStrike" baseline="0"/>
              <a:t> </a:t>
            </a:r>
            <a:r>
              <a:rPr lang="pl-PL" i="0" u="none" strike="noStrike" baseline="0"/>
              <a:t>przypisaną do danego punktu adresowego</a:t>
            </a:r>
            <a:r>
              <a:rPr lang="pl-PL"/>
              <a:t> – nie po kosztach rzeczywiście poniesionych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E518A95-C60D-12EE-213E-DE39C3B45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6295"/>
            <a:ext cx="9144000" cy="1954796"/>
          </a:xfrm>
          <a:prstGeom prst="rect">
            <a:avLst/>
          </a:prstGeom>
        </p:spPr>
      </p:pic>
      <p:sp>
        <p:nvSpPr>
          <p:cNvPr id="11" name="Symbol zastępczy zawartości 5">
            <a:extLst>
              <a:ext uri="{FF2B5EF4-FFF2-40B4-BE49-F238E27FC236}">
                <a16:creationId xmlns:a16="http://schemas.microsoft.com/office/drawing/2014/main" id="{44C01A70-866F-44C6-67A1-40573900CF8A}"/>
              </a:ext>
            </a:extLst>
          </p:cNvPr>
          <p:cNvSpPr txBox="1">
            <a:spLocks/>
          </p:cNvSpPr>
          <p:nvPr/>
        </p:nvSpPr>
        <p:spPr>
          <a:xfrm>
            <a:off x="3105369" y="2010163"/>
            <a:ext cx="2932936" cy="7348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5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6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l-PL"/>
          </a:p>
          <a:p>
            <a:pPr marL="0" indent="0">
              <a:buNone/>
            </a:pPr>
            <a:r>
              <a:rPr lang="pl-PL" sz="1400" b="1" u="sng"/>
              <a:t>Przykładowy obszar kursowy 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FB83C9D-5F3A-9E3F-0046-5D592F133942}"/>
              </a:ext>
            </a:extLst>
          </p:cNvPr>
          <p:cNvSpPr/>
          <p:nvPr/>
        </p:nvSpPr>
        <p:spPr>
          <a:xfrm>
            <a:off x="6499412" y="2922494"/>
            <a:ext cx="1066800" cy="495228"/>
          </a:xfrm>
          <a:prstGeom prst="rect">
            <a:avLst/>
          </a:prstGeom>
          <a:noFill/>
          <a:ln w="28575" cap="flat" cmpd="sng" algn="ctr">
            <a:solidFill>
              <a:srgbClr val="BE41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FD70D6E9-C63B-24F8-4AD9-2CAFC41986A8}"/>
              </a:ext>
            </a:extLst>
          </p:cNvPr>
          <p:cNvSpPr/>
          <p:nvPr/>
        </p:nvSpPr>
        <p:spPr>
          <a:xfrm>
            <a:off x="7736541" y="2922492"/>
            <a:ext cx="1335741" cy="495229"/>
          </a:xfrm>
          <a:prstGeom prst="rect">
            <a:avLst/>
          </a:prstGeom>
          <a:noFill/>
          <a:ln w="28575" cap="flat" cmpd="sng" algn="ctr">
            <a:solidFill>
              <a:srgbClr val="BE41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1332454-85F3-BD75-482F-6ED7C9D080B3}"/>
              </a:ext>
            </a:extLst>
          </p:cNvPr>
          <p:cNvCxnSpPr/>
          <p:nvPr/>
        </p:nvCxnSpPr>
        <p:spPr>
          <a:xfrm>
            <a:off x="6849035" y="2330824"/>
            <a:ext cx="0" cy="502023"/>
          </a:xfrm>
          <a:prstGeom prst="straightConnector1">
            <a:avLst/>
          </a:prstGeom>
          <a:ln w="19050">
            <a:solidFill>
              <a:srgbClr val="BE41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20A02FC6-9647-260D-4ACD-08AB0D59AEED}"/>
              </a:ext>
            </a:extLst>
          </p:cNvPr>
          <p:cNvCxnSpPr/>
          <p:nvPr/>
        </p:nvCxnSpPr>
        <p:spPr>
          <a:xfrm>
            <a:off x="8113059" y="2320738"/>
            <a:ext cx="0" cy="502023"/>
          </a:xfrm>
          <a:prstGeom prst="straightConnector1">
            <a:avLst/>
          </a:prstGeom>
          <a:ln w="19050">
            <a:solidFill>
              <a:srgbClr val="BE41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959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Nie. CPPC wezwie do złożenia dokumentów potwierdzających wybudowanie wybranych punktów adresowych.</a:t>
            </a:r>
            <a:endParaRPr lang="pl-PL" sz="1400" b="1">
              <a:latin typeface="+mn-lt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3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wraz z wnioskiem o płatność rozliczającym wykonane punkty należy przedłożyć dokumenty potwierdzające realizację wszystkich tych punktów?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0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Tak, jeśli nie zostaną wiarygodnie udokumentowane.</a:t>
            </a:r>
            <a:endParaRPr lang="pl-PL" sz="14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4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może się zdarzyć, że punkty adresowe nie zostaną potwierdzone przez CPPC?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08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Nie. Wszystkie punkty adresowe mają przypisaną stawkę jednostkową, która stanowi ryczałtową zapłatę za dany punkt adresowy. Wydatki rozliczane w formie stawek jednostkowych są traktowane jako wydatki poniesione.</a:t>
            </a:r>
            <a:endParaRPr lang="pl-PL" sz="14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5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Rozliczanie odbywa się w oparciu o stawki jednostkowe. Czy CPPC będzie weryfikowało rzeczywiste koszty wykonania punktów adresowych, np. poprzez weryfikację faktur?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21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350711"/>
            <a:ext cx="6149326" cy="2084295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Nie. CPPC nie będzie weryfikowało wysokości poniesionych kosztów.</a:t>
            </a:r>
            <a:endParaRPr lang="pl-PL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2"/>
            <a:ext cx="6773550" cy="94143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25000" lnSpcReduction="200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l" fontAlgn="base"/>
            <a:r>
              <a:rPr lang="pl-PL" sz="56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6</a:t>
            </a:r>
            <a:br>
              <a:rPr lang="pl-PL" sz="56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56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wraz z wnioskiem o płatność należy przedłożyć faktury lub inne dokumenty potwierdzające rzeczywiście poniesione koszty?</a:t>
            </a:r>
            <a:endParaRPr lang="pl-PL" sz="5600" b="0" i="0"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pl-PL" sz="1200"/>
            </a:b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BD54497D-C47C-F030-8430-4F42357B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</p:spTree>
    <p:extLst>
      <p:ext uri="{BB962C8B-B14F-4D97-AF65-F5344CB8AC3E}">
        <p14:creationId xmlns:p14="http://schemas.microsoft.com/office/powerpoint/2010/main" val="308416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Nie. Przedsięwzięcie/projekt rozliczane jest w oparciu o stawki jednostkowe i CPPC nie weryfikuje w wysokość rzeczywistych kosztów.</a:t>
            </a:r>
            <a:endParaRPr lang="pl-PL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7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jeśli przedsięwzięcie/projekt zostanie zrealizowane taniej niż wynika to z ustalonych stawek jednostkowych, OOW/ Beneficjent będzie zobowiązany do zwrotu różnicy?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84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Nie, z uwagi na zastosowanie uproszczonych metod rozliczania – stawek jednostkowych.</a:t>
            </a:r>
            <a:endParaRPr lang="pl-PL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8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Przedsięwzięcie/projekt będzie realizowane przez generalnego wykonawcę. Czy CPPC będzie weryfikować sposób wyboru wykonawcy?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80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We wniosku o płatność wykazywane są kategorie poszczególnych stawek oraz liczba punktów adresowych w ramach danej stawki. Adresy wykonanych punktów należy zaraportować w systemie SIMBA oraz wskazać nr wniosku o płatność, w którym dane punkty będą rozliczone.</a:t>
            </a:r>
            <a:endParaRPr lang="pl-PL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9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jaki sposób należy wskazać we wniosku o płatność wykonane punkty (konkretne adresy)?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6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Tak. Zadanie 2 będzie uznane za zrealizowane, jeśli OOW/Beneficjent wykona punkty, dla których kwota inwestycji będzie co najmniej równa zadeklarowanej we wniosku o dofinansowanie.</a:t>
            </a:r>
            <a:endParaRPr lang="pl-PL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10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jeśli we wniosku o dofinansowanie w ramach zadania 2 zadeklarowano wykonanie jednego punktu adresowego, to czy można wymienić ten punkt np. na dwa inne?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14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11" y="1903366"/>
            <a:ext cx="5878798" cy="447345"/>
          </a:xfrm>
        </p:spPr>
        <p:txBody>
          <a:bodyPr anchor="t">
            <a:normAutofit/>
          </a:bodyPr>
          <a:lstStyle/>
          <a:p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Odpowiedź: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337" y="2455908"/>
            <a:ext cx="6149326" cy="208429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pl-PL" sz="1400" b="0" i="0">
                <a:solidFill>
                  <a:srgbClr val="1B1B1B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Tak, należy jednak pamiętać o konieczności proporcjonalnej realizacji zadań 1 i 2. Proporcjonalność musi być osiągnięta na etapie kamieni milowych.</a:t>
            </a:r>
            <a:endParaRPr lang="pl-PL" sz="14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ytuł 6">
            <a:extLst>
              <a:ext uri="{FF2B5EF4-FFF2-40B4-BE49-F238E27FC236}">
                <a16:creationId xmlns:a16="http://schemas.microsoft.com/office/drawing/2014/main" id="{C7FA499A-4611-76D5-EB05-B4044440E4E3}"/>
              </a:ext>
            </a:extLst>
          </p:cNvPr>
          <p:cNvSpPr txBox="1">
            <a:spLocks/>
          </p:cNvSpPr>
          <p:nvPr/>
        </p:nvSpPr>
        <p:spPr>
          <a:xfrm>
            <a:off x="398572" y="355741"/>
            <a:ext cx="6773550" cy="159469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5000"/>
              </a:lnSpc>
            </a:pPr>
            <a: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Pytanie 10</a:t>
            </a:r>
            <a:br>
              <a:rPr lang="pl-PL" sz="1400" u="sng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b="1" i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Czy jeżeli po 6 miesiącach zostało wykonanych 8% punktów adresowych z zadania 1, a zadanie 2 zostało wykonane w 2% (kwotowo), czy można złożyć wniosek o płatność?</a:t>
            </a:r>
            <a:br>
              <a:rPr lang="pl-PL" sz="160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60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905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FC01A5A8-1DE8-4F2F-9F76-A398C2197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25" y="2507121"/>
            <a:ext cx="6773550" cy="54796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  <a:br>
              <a:rPr lang="pl-PL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1ED3529-C8C8-0B61-5C16-52602714C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57213"/>
            <a:ext cx="7704856" cy="7348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5AB7239-4D2D-BFD1-E86D-E793C36D8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4443957"/>
            <a:ext cx="7366414" cy="518673"/>
          </a:xfrm>
          <a:prstGeom prst="rect">
            <a:avLst/>
          </a:prstGeom>
        </p:spPr>
      </p:pic>
      <p:pic>
        <p:nvPicPr>
          <p:cNvPr id="4" name="Obraz 3" descr="Obraz zawierający tekst, zrzut ekranu, Czcionka">
            <a:extLst>
              <a:ext uri="{FF2B5EF4-FFF2-40B4-BE49-F238E27FC236}">
                <a16:creationId xmlns:a16="http://schemas.microsoft.com/office/drawing/2014/main" id="{3B3A8712-29D1-3B48-BEC5-8E1EE636E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0" y="4120682"/>
            <a:ext cx="7463946" cy="9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9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i="0" u="none" strike="noStrike" baseline="0"/>
              <a:t>Przypominamy! </a:t>
            </a:r>
            <a:endParaRPr lang="pl-PL" u="sng"/>
          </a:p>
        </p:txBody>
      </p:sp>
      <p:graphicFrame>
        <p:nvGraphicFramePr>
          <p:cNvPr id="8" name="Symbol zastępczy zawartości 5">
            <a:extLst>
              <a:ext uri="{FF2B5EF4-FFF2-40B4-BE49-F238E27FC236}">
                <a16:creationId xmlns:a16="http://schemas.microsoft.com/office/drawing/2014/main" id="{556D91A3-4D12-FF54-CB69-E775EF754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697006"/>
              </p:ext>
            </p:extLst>
          </p:nvPr>
        </p:nvGraphicFramePr>
        <p:xfrm>
          <a:off x="877390" y="1347054"/>
          <a:ext cx="7389547" cy="318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63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 anchor="t">
            <a:normAutofit/>
          </a:bodyPr>
          <a:lstStyle/>
          <a:p>
            <a:r>
              <a:rPr lang="pl-PL" i="0" u="none" strike="noStrike" baseline="0"/>
              <a:t>Przypominamy! </a:t>
            </a:r>
            <a:endParaRPr lang="pl-PL" u="sng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 b="1"/>
              <a:t>Oferta hurtowa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r>
              <a:rPr lang="pl-PL">
                <a:highlight>
                  <a:srgbClr val="FFFFFF"/>
                </a:highlight>
              </a:rPr>
              <a:t>Wraz </a:t>
            </a:r>
            <a:r>
              <a:rPr lang="pl-PL" b="0" i="0">
                <a:effectLst/>
                <a:highlight>
                  <a:srgbClr val="FFFFFF"/>
                </a:highlight>
              </a:rPr>
              <a:t>z wnioskiem o płatność należy potwierdzić złożenie oferty hurtowej do Prezesa UKE oraz przedłożyć oświadczenie, że świadczenie usług nie zostanie rozpoczęte bez zatwierdzonej oferty hurtowej.</a:t>
            </a:r>
          </a:p>
          <a:p>
            <a:pPr marL="0" indent="0">
              <a:buNone/>
            </a:pPr>
            <a:endParaRPr lang="pl-PL" b="0" i="0"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pl-PL">
                <a:highlight>
                  <a:srgbClr val="FFFFFF"/>
                </a:highlight>
              </a:rPr>
              <a:t>Oferta musi zostać zatwierdzona n</a:t>
            </a:r>
            <a:r>
              <a:rPr lang="pl-PL" b="0" i="0">
                <a:effectLst/>
                <a:highlight>
                  <a:srgbClr val="FFFFFF"/>
                </a:highlight>
              </a:rPr>
              <a:t>ajpóźniej w dacie osiągniecia II kamienia milowego.</a:t>
            </a:r>
            <a:endParaRPr lang="pl-PL"/>
          </a:p>
        </p:txBody>
      </p:sp>
      <p:pic>
        <p:nvPicPr>
          <p:cNvPr id="3" name="Obraz 2" descr="Close up of checklist">
            <a:extLst>
              <a:ext uri="{FF2B5EF4-FFF2-40B4-BE49-F238E27FC236}">
                <a16:creationId xmlns:a16="http://schemas.microsoft.com/office/drawing/2014/main" id="{806093E0-F335-6995-1060-26A1D355F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3" r="-2" b="-2"/>
          <a:stretch/>
        </p:blipFill>
        <p:spPr>
          <a:xfrm>
            <a:off x="20" y="612425"/>
            <a:ext cx="4264465" cy="3918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010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19" y="612237"/>
            <a:ext cx="6686549" cy="479372"/>
          </a:xfrm>
        </p:spPr>
        <p:txBody>
          <a:bodyPr anchor="t">
            <a:normAutofit/>
          </a:bodyPr>
          <a:lstStyle/>
          <a:p>
            <a:pPr algn="l"/>
            <a:r>
              <a:rPr lang="pl-PL" sz="180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czym należy pamiętać?</a:t>
            </a:r>
            <a:endParaRPr lang="pl-PL" sz="1800" u="sng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20" y="1235955"/>
            <a:ext cx="6990368" cy="249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b="0" i="0" u="none" strike="noStrike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Pierwszy wniosek należy złożyć w terminie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miesięcy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dnia zawarcia Umowy</a:t>
            </a:r>
          </a:p>
          <a:p>
            <a:pPr>
              <a:lnSpc>
                <a:spcPct val="150000"/>
              </a:lnSpc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Kolejne wnioski o płatność należy składać minimum co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miesięcy</a:t>
            </a:r>
          </a:p>
          <a:p>
            <a:pPr>
              <a:lnSpc>
                <a:spcPct val="150000"/>
              </a:lnSpc>
            </a:pP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Ostatni wniosek – wniosek o płatność końcową w terminie </a:t>
            </a:r>
            <a:r>
              <a:rPr lang="pl-PL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 dni </a:t>
            </a:r>
            <a:r>
              <a:rPr lang="pl-PL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dnia zakończenia okresu kwalifikowalności wydatków</a:t>
            </a:r>
          </a:p>
          <a:p>
            <a:pPr marL="342902" lvl="1" indent="0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a 9" descr="Żarówka i koło zębate z wypełnieniem pełnym">
            <a:extLst>
              <a:ext uri="{FF2B5EF4-FFF2-40B4-BE49-F238E27FC236}">
                <a16:creationId xmlns:a16="http://schemas.microsoft.com/office/drawing/2014/main" id="{D50C5A7D-5CD0-0AF2-1783-C5F4B2A6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702" y="242156"/>
            <a:ext cx="664730" cy="6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432943"/>
            <a:ext cx="3694610" cy="734818"/>
          </a:xfrm>
        </p:spPr>
        <p:txBody>
          <a:bodyPr anchor="t">
            <a:normAutofit/>
          </a:bodyPr>
          <a:lstStyle/>
          <a:p>
            <a:r>
              <a:rPr lang="pl-PL" sz="1800" i="0" u="none" strike="noStrike" baseline="0"/>
              <a:t>Kamienie milowe – jak poinformować o ich wykonaniu?</a:t>
            </a:r>
            <a:endParaRPr lang="pl-PL" sz="1800" u="sng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5458" y="1167761"/>
            <a:ext cx="4572001" cy="33635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1300"/>
              <a:t>Najpóźniej w ostatnim dniu na osiągnięcie kamienia milowego, należy złożyć do CPPC oświadczenie potwierdzające z określeniem wartości osiągniętego wskaźnika</a:t>
            </a:r>
          </a:p>
          <a:p>
            <a:pPr>
              <a:lnSpc>
                <a:spcPct val="150000"/>
              </a:lnSpc>
            </a:pPr>
            <a:r>
              <a:rPr lang="pl-PL" sz="1300"/>
              <a:t>Należy złożyć raport w systemie SIMBA obrazujący, które  punkty adresowe zostały wykonane – raport składany zgodnie z przyjętym harmonogramem, tj. do 10 dnia miesiąca</a:t>
            </a:r>
          </a:p>
          <a:p>
            <a:pPr>
              <a:lnSpc>
                <a:spcPct val="150000"/>
              </a:lnSpc>
            </a:pPr>
            <a:r>
              <a:rPr lang="pl-PL" sz="1300"/>
              <a:t>Wniosek o płatność w którym rozliczone będą punkty adresowe osiągnięte w danym kamieniu należy złożyć najpóźniej w terminie miesiąca od dnia osiągnięcia kamienia milowego</a:t>
            </a:r>
          </a:p>
        </p:txBody>
      </p:sp>
      <p:pic>
        <p:nvPicPr>
          <p:cNvPr id="7" name="Obraz 6" descr="Dokumenty i tablet na biurku">
            <a:extLst>
              <a:ext uri="{FF2B5EF4-FFF2-40B4-BE49-F238E27FC236}">
                <a16:creationId xmlns:a16="http://schemas.microsoft.com/office/drawing/2014/main" id="{B44C4428-6EAB-6136-6136-4DA6F4688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r="939" b="-2"/>
          <a:stretch/>
        </p:blipFill>
        <p:spPr>
          <a:xfrm>
            <a:off x="20" y="612425"/>
            <a:ext cx="4264465" cy="3918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76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19" y="612237"/>
            <a:ext cx="6686549" cy="479372"/>
          </a:xfrm>
        </p:spPr>
        <p:txBody>
          <a:bodyPr anchor="t">
            <a:normAutofit/>
          </a:bodyPr>
          <a:lstStyle/>
          <a:p>
            <a:pPr algn="l"/>
            <a:r>
              <a:rPr lang="pl-PL" sz="1800" i="0" u="none" strike="noStrike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Rodzaje wniosków o płatność</a:t>
            </a:r>
            <a:endParaRPr lang="pl-PL" sz="1800" u="sng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20" y="1235954"/>
            <a:ext cx="6686548" cy="29774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200" b="0" i="0" u="none" strike="noStrike" baseline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4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zaliczkowy </a:t>
            </a:r>
            <a:r>
              <a:rPr lang="pl-PL" sz="1400" b="0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 przyznanie płatności zaliczkowej</a:t>
            </a:r>
          </a:p>
          <a:p>
            <a:pPr>
              <a:lnSpc>
                <a:spcPct val="150000"/>
              </a:lnSpc>
            </a:pPr>
            <a:r>
              <a:rPr lang="pl-PL" sz="1400" b="1" i="0" u="sng" strike="noStrike" baseline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refundacyjny </a:t>
            </a:r>
            <a:r>
              <a:rPr lang="pl-PL" sz="1400" b="0" i="0" u="sng" strike="noStrike" baseline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 </a:t>
            </a:r>
            <a:r>
              <a:rPr lang="pl-PL" sz="1400" u="sng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refundację wydatków już poniesionych </a:t>
            </a:r>
          </a:p>
          <a:p>
            <a:pPr>
              <a:lnSpc>
                <a:spcPct val="150000"/>
              </a:lnSpc>
            </a:pPr>
            <a:r>
              <a:rPr lang="pl-PL" sz="1400" b="1" i="0" u="sng" strike="noStrike" baseline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rozliczający zaliczkę </a:t>
            </a:r>
            <a:r>
              <a:rPr lang="pl-PL" sz="1400" b="0" i="0" u="sng" strike="noStrike" baseline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400" u="sng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rozliczenie środków przekazanych w ramach wcześniejszych transz zaliczkowych</a:t>
            </a:r>
          </a:p>
          <a:p>
            <a:pPr>
              <a:lnSpc>
                <a:spcPct val="150000"/>
              </a:lnSpc>
            </a:pPr>
            <a:r>
              <a:rPr lang="pl-PL" sz="14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sprawozdawczy - </a:t>
            </a:r>
            <a:r>
              <a:rPr lang="pl-PL" sz="1400" b="0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opisuje postęp dotyczący realizacji projektu, zadań i etapów oraz planowane działania do realizacji</a:t>
            </a:r>
          </a:p>
          <a:p>
            <a:pPr>
              <a:lnSpc>
                <a:spcPct val="150000"/>
              </a:lnSpc>
            </a:pPr>
            <a:r>
              <a:rPr lang="pl-PL" sz="1400" b="1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końcowy </a:t>
            </a:r>
            <a:r>
              <a:rPr lang="pl-PL" sz="1400" b="0" i="0" u="none" strike="noStrike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rozliczenie końcowe projektu</a:t>
            </a:r>
          </a:p>
          <a:p>
            <a:pPr marL="342902" lvl="1" indent="0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7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5" y="408628"/>
            <a:ext cx="6239682" cy="479372"/>
          </a:xfrm>
        </p:spPr>
        <p:txBody>
          <a:bodyPr anchor="t">
            <a:normAutofit/>
          </a:bodyPr>
          <a:lstStyle/>
          <a:p>
            <a:pPr algn="ctr"/>
            <a:r>
              <a:rPr lang="pl-PL" sz="18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rozliczający stawkę jednostkową</a:t>
            </a:r>
            <a:endParaRPr lang="pl-PL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2527" y="715724"/>
            <a:ext cx="3413119" cy="30709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chemeClr val="accent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refundacyjny lub rozliczający zaliczkę</a:t>
            </a: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2" lvl="1" indent="0" algn="ctr">
              <a:lnSpc>
                <a:spcPct val="150000"/>
              </a:lnSpc>
              <a:buNone/>
            </a:pP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DD2A29F-B6EF-C38B-FB62-C515FDA52F06}"/>
              </a:ext>
            </a:extLst>
          </p:cNvPr>
          <p:cNvSpPr txBox="1"/>
          <p:nvPr/>
        </p:nvSpPr>
        <p:spPr>
          <a:xfrm>
            <a:off x="1228045" y="1679932"/>
            <a:ext cx="6450563" cy="2279727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4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Wniosek o płatność składany jest w CST2021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1400" b="1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podstawie dostępnych tam formularzy</a:t>
            </a:r>
          </a:p>
          <a:p>
            <a:pPr marL="171450" indent="-171450" algn="ctr">
              <a:lnSpc>
                <a:spcPct val="150000"/>
              </a:lnSpc>
              <a:buFontTx/>
              <a:buChar char="-"/>
            </a:pPr>
            <a:endParaRPr lang="pl-PL" sz="14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Prosimy o wypełnienie wszystkich pól, również pól opisowych wskazując stan realizacji, napotkanie problemy i planowany przebieg realizacji</a:t>
            </a:r>
            <a:endParaRPr lang="pl-PL" sz="140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12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69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519063-2441-4738-8881-9E18583171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D17E4-20AD-4E6B-B623-D94F36DEE2E0}">
  <ds:schemaRefs>
    <ds:schemaRef ds:uri="3361ad4d-7ab5-4428-8e8f-a55a688db929"/>
    <ds:schemaRef ds:uri="83783693-ef60-425a-b273-585e3fe453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3CBCB4-F2C6-4E87-B3D9-F82C82D8AAD7}">
  <ds:schemaRefs>
    <ds:schemaRef ds:uri="3361ad4d-7ab5-4428-8e8f-a55a688db929"/>
    <ds:schemaRef ds:uri="83783693-ef60-425a-b273-585e3fe453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39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Motyw pakietu Office</vt:lpstr>
      <vt:lpstr> KPO i FERC   </vt:lpstr>
      <vt:lpstr> </vt:lpstr>
      <vt:lpstr>Przypominamy! </vt:lpstr>
      <vt:lpstr>Przypominamy! </vt:lpstr>
      <vt:lpstr>Przypominamy! </vt:lpstr>
      <vt:lpstr>O czym należy pamiętać?</vt:lpstr>
      <vt:lpstr>Kamienie milowe – jak poinformować o ich wykonaniu?</vt:lpstr>
      <vt:lpstr>Rodzaje wniosków o płatność</vt:lpstr>
      <vt:lpstr>Wniosek o płatność rozliczający stawkę jednostkową</vt:lpstr>
      <vt:lpstr>Wniosek o płatność rozliczający stawkę jednostkową</vt:lpstr>
      <vt:lpstr>Wniosek o płatność rozliczający stawkę jednostkową</vt:lpstr>
      <vt:lpstr>Wniosek o płatność rozliczający stawkę jednostkową</vt:lpstr>
      <vt:lpstr>Wniosek o płatność rozliczający stawkę jednostkową</vt:lpstr>
      <vt:lpstr>Wniosek o płatność rozliczający stawkę jednostkową</vt:lpstr>
      <vt:lpstr>PowerPoint Presentation</vt:lpstr>
      <vt:lpstr>PowerPoint Presentation</vt:lpstr>
      <vt:lpstr>Wniosek o płatność rozliczający stawkę jednostkową</vt:lpstr>
      <vt:lpstr>Wniosek o płatność rozliczający stawkę jednostkową</vt:lpstr>
      <vt:lpstr>Wniosek o płatność rozliczający stawkę jednostkową</vt:lpstr>
      <vt:lpstr>PowerPoint Presentation</vt:lpstr>
      <vt:lpstr>Zakończenia Sieci KPO/FERC dla różnych rodzajów zabudowy</vt:lpstr>
      <vt:lpstr>Procedura przechowywania zapasów kabla</vt:lpstr>
      <vt:lpstr>Zakończenia Sieci KPO/FERC dla różnych rodzajów zabudowy</vt:lpstr>
      <vt:lpstr>Doświadczenia z weryfikacji pierwszych wniosków o płatność</vt:lpstr>
      <vt:lpstr>Doświadczenia z weryfikacji pierwszych wniosków o płatność</vt:lpstr>
      <vt:lpstr>CPPC po analizie przesłanych dokumentów uznaje, że prace zostały prawidłowo udokumentowane i wskaźniki można uznać za wykonane.  </vt:lpstr>
      <vt:lpstr>Rozliczanie stawek jednostkowych – najczęściej zadawane pytania 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Odpowiedź: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Sowiński Piotr</dc:creator>
  <cp:revision>1</cp:revision>
  <cp:lastPrinted>2024-05-08T07:47:21Z</cp:lastPrinted>
  <dcterms:created xsi:type="dcterms:W3CDTF">2022-06-22T09:40:44Z</dcterms:created>
  <dcterms:modified xsi:type="dcterms:W3CDTF">2024-06-28T07:48:55Z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