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4"/>
  </p:sldMasterIdLst>
  <p:notesMasterIdLst>
    <p:notesMasterId r:id="rId6"/>
  </p:notesMasterIdLst>
  <p:handoutMasterIdLst>
    <p:handoutMasterId r:id="rId7"/>
  </p:handoutMasterIdLst>
  <p:sldIdLst>
    <p:sldId id="491" r:id="rId5"/>
  </p:sldIdLst>
  <p:sldSz cx="10287000" cy="6858000" type="35mm"/>
  <p:notesSz cx="6797675" cy="9874250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4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10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800000"/>
    <a:srgbClr val="CC99FF"/>
    <a:srgbClr val="9FFAFF"/>
    <a:srgbClr val="99FFCC"/>
    <a:srgbClr val="99FF99"/>
    <a:srgbClr val="CCFF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39" autoAdjust="0"/>
    <p:restoredTop sz="94278" autoAdjust="0"/>
  </p:normalViewPr>
  <p:slideViewPr>
    <p:cSldViewPr>
      <p:cViewPr varScale="1">
        <p:scale>
          <a:sx n="116" d="100"/>
          <a:sy n="116" d="100"/>
        </p:scale>
        <p:origin x="1758" y="108"/>
      </p:cViewPr>
      <p:guideLst>
        <p:guide orient="horz" pos="2160"/>
        <p:guide pos="324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094"/>
        <p:guide pos="2119"/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7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7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2919021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71513" y="736600"/>
            <a:ext cx="5514975" cy="3676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6" y="4705351"/>
            <a:ext cx="5030857" cy="441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 smtClean="0"/>
              <a:t>Kliknij, aby edytować style wzorca tekstu</a:t>
            </a:r>
          </a:p>
          <a:p>
            <a:pPr lvl="1"/>
            <a:r>
              <a:rPr lang="pl-PL" altLang="pl-PL" noProof="0" smtClean="0"/>
              <a:t>Drugi poziom</a:t>
            </a:r>
          </a:p>
          <a:p>
            <a:pPr lvl="2"/>
            <a:r>
              <a:rPr lang="pl-PL" altLang="pl-PL" noProof="0" smtClean="0"/>
              <a:t>Trzeci poziom</a:t>
            </a:r>
          </a:p>
          <a:p>
            <a:pPr lvl="3"/>
            <a:r>
              <a:rPr lang="pl-PL" altLang="pl-PL" noProof="0" smtClean="0"/>
              <a:t>Czwarty poziom</a:t>
            </a:r>
          </a:p>
          <a:p>
            <a:pPr lvl="4"/>
            <a:r>
              <a:rPr lang="pl-PL" altLang="pl-PL" noProof="0" smtClean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10702"/>
            <a:ext cx="2919021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10702"/>
            <a:ext cx="2919020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 smtClean="0"/>
              <a:t>Opracowano </a:t>
            </a:r>
            <a:br>
              <a:rPr lang="pl-PL" altLang="pl-PL" sz="800" b="1" smtClean="0"/>
            </a:br>
            <a:r>
              <a:rPr lang="pl-PL" altLang="pl-PL" sz="800" b="1" smtClean="0"/>
              <a:t>w Biurze Dyrektora Generalnego</a:t>
            </a:r>
            <a:br>
              <a:rPr lang="pl-PL" altLang="pl-PL" sz="800" b="1" smtClean="0"/>
            </a:br>
            <a:r>
              <a:rPr lang="pl-PL" altLang="pl-PL" sz="800" b="1" smtClean="0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 smtClean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 smtClean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8743901" y="3663648"/>
            <a:ext cx="1406181" cy="5180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Dyrektora</a:t>
            </a:r>
            <a:r>
              <a:rPr lang="pl-PL" altLang="pl-PL" sz="1200" dirty="0">
                <a:latin typeface="Calibri" panose="020F0502020204030204" pitchFamily="34" charset="0"/>
              </a:rPr>
              <a:t> </a:t>
            </a:r>
            <a:r>
              <a:rPr lang="pl-PL" altLang="pl-PL" sz="800" dirty="0">
                <a:latin typeface="Calibri" panose="020F0502020204030204" pitchFamily="34" charset="0"/>
              </a:rPr>
              <a:t>Generalnego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BDG</a:t>
            </a:r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4301418" y="4434015"/>
            <a:ext cx="1487127" cy="65721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altLang="pl-PL" sz="800" dirty="0" smtClean="0">
                <a:latin typeface="Calibri" panose="020F0502020204030204" pitchFamily="34" charset="0"/>
              </a:rPr>
              <a:t>Biuro Inspekcji Wewnętrznej                                        </a:t>
            </a:r>
          </a:p>
          <a:p>
            <a:r>
              <a:rPr lang="pl-PL" altLang="pl-PL" sz="800" b="1" dirty="0" smtClean="0">
                <a:latin typeface="Calibri" panose="020F0502020204030204" pitchFamily="34" charset="0"/>
              </a:rPr>
              <a:t>BIW</a:t>
            </a:r>
            <a:r>
              <a:rPr lang="pl-PL" altLang="pl-PL" sz="800" b="1" dirty="0" smtClean="0"/>
              <a:t> </a:t>
            </a:r>
            <a:endParaRPr lang="pl-PL" altLang="pl-PL" sz="800" b="1" dirty="0"/>
          </a:p>
          <a:p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z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wyłączeniem określonym </a:t>
            </a:r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w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art. 12 d ustawy </a:t>
            </a:r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Krajowej Administracji Skarbowej</a:t>
            </a:r>
            <a:endParaRPr lang="pl-PL" altLang="pl-PL" sz="7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7207893" y="4620760"/>
            <a:ext cx="1436789" cy="48454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Instytucji Płatniczej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IP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7194744" y="2504423"/>
            <a:ext cx="1436789" cy="42977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Budżetu Państwa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BP</a:t>
            </a: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7188848" y="3529246"/>
            <a:ext cx="1436789" cy="45527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Sfery  Gospodarczej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7191429" y="2993308"/>
            <a:ext cx="1436788" cy="46565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Finansów Samorządu Terytorialnego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1561898" y="2497879"/>
            <a:ext cx="1317518" cy="521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Departament Podatku 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od Towarów i Usług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PT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244566" y="3340867"/>
            <a:ext cx="1219187" cy="49610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Wspierania Polityk Gospodarczych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8743901" y="2509703"/>
            <a:ext cx="1406181" cy="48094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</a:t>
            </a:r>
            <a:r>
              <a:rPr lang="pl-PL" altLang="pl-PL" sz="800" dirty="0" smtClean="0">
                <a:latin typeface="Calibri" panose="020F0502020204030204" pitchFamily="34" charset="0"/>
              </a:rPr>
              <a:t>Administracyjne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BAD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8743901" y="4289931"/>
            <a:ext cx="1406181" cy="53728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Finansów</a:t>
            </a:r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dirty="0" smtClean="0">
                <a:latin typeface="Calibri" panose="020F0502020204030204" pitchFamily="34" charset="0"/>
              </a:rPr>
              <a:t>i </a:t>
            </a:r>
            <a:r>
              <a:rPr lang="pl-PL" altLang="pl-PL" sz="800" dirty="0">
                <a:latin typeface="Calibri" panose="020F0502020204030204" pitchFamily="34" charset="0"/>
              </a:rPr>
              <a:t>Księgowości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FK</a:t>
            </a: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2354081" y="378749"/>
            <a:ext cx="1171405" cy="78886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Współpracy Międzynarodowej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WM</a:t>
            </a: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4303555" y="3836968"/>
            <a:ext cx="1478867" cy="52028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 Ceł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DC</a:t>
            </a: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2976375" y="2511548"/>
            <a:ext cx="1245574" cy="4943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Departament Poboru Podatków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DPP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244566" y="3903990"/>
            <a:ext cx="1213316" cy="41137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Dyscypliny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Finansów </a:t>
            </a:r>
            <a:r>
              <a:rPr lang="pl-PL" altLang="pl-PL" sz="800" dirty="0">
                <a:latin typeface="Calibri" panose="020F0502020204030204" pitchFamily="34" charset="0"/>
              </a:rPr>
              <a:t>Publicznych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BDF</a:t>
            </a: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8743901" y="3048864"/>
            <a:ext cx="1406181" cy="54277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Bezpieczeństwa </a:t>
            </a:r>
            <a:r>
              <a:rPr lang="pl-PL" altLang="pl-PL" sz="800" dirty="0" smtClean="0">
                <a:latin typeface="Calibri" panose="020F0502020204030204" pitchFamily="34" charset="0"/>
              </a:rPr>
              <a:t/>
            </a:r>
            <a:br>
              <a:rPr lang="pl-PL" altLang="pl-PL" sz="800" dirty="0" smtClean="0">
                <a:latin typeface="Calibri" panose="020F0502020204030204" pitchFamily="34" charset="0"/>
              </a:rPr>
            </a:br>
            <a:r>
              <a:rPr lang="pl-PL" altLang="pl-PL" sz="800" dirty="0" smtClean="0">
                <a:latin typeface="Calibri" panose="020F0502020204030204" pitchFamily="34" charset="0"/>
              </a:rPr>
              <a:t>i </a:t>
            </a:r>
            <a:r>
              <a:rPr lang="pl-PL" altLang="pl-PL" sz="800" dirty="0">
                <a:latin typeface="Calibri" panose="020F0502020204030204" pitchFamily="34" charset="0"/>
              </a:rPr>
              <a:t>Ochrony Informacji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DB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2976374" y="3079293"/>
            <a:ext cx="1245575" cy="576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Audytu Środków Publicznych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DAS</a:t>
            </a:r>
            <a:endParaRPr lang="pl-PL" altLang="pl-PL" sz="500" i="1" dirty="0"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7188848" y="6197924"/>
            <a:ext cx="1455834" cy="48522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Informacji </a:t>
            </a:r>
            <a:r>
              <a:rPr lang="pl-PL" altLang="pl-PL" sz="800" dirty="0">
                <a:latin typeface="Calibri" panose="020F0502020204030204" pitchFamily="34" charset="0"/>
              </a:rPr>
              <a:t>Finansowej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7200924" y="4053607"/>
            <a:ext cx="1436788" cy="51497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Sfery Budżetowej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FS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1559305" y="3750302"/>
            <a:ext cx="1316516" cy="50298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Podatku  Akcyzowego i Podatku od Gier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DAG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1561898" y="3105209"/>
            <a:ext cx="1319372" cy="5262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Podatków Dochodowych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DD</a:t>
            </a:r>
          </a:p>
        </p:txBody>
      </p:sp>
      <p:sp>
        <p:nvSpPr>
          <p:cNvPr id="3105" name="Rectangle 298"/>
          <p:cNvSpPr>
            <a:spLocks noChangeArrowheads="1"/>
          </p:cNvSpPr>
          <p:nvPr/>
        </p:nvSpPr>
        <p:spPr bwMode="auto">
          <a:xfrm>
            <a:off x="244566" y="4396965"/>
            <a:ext cx="1213316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Departament Prawny </a:t>
            </a:r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solidFill>
                  <a:schemeClr val="tx1"/>
                </a:solidFill>
                <a:latin typeface="Calibri" panose="020F0502020204030204" pitchFamily="34" charset="0"/>
              </a:rPr>
              <a:t>PR</a:t>
            </a: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7200865" y="5164845"/>
            <a:ext cx="1436788" cy="460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Długu Publicznego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DP</a:t>
            </a: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8743901" y="1268762"/>
            <a:ext cx="1406182" cy="115061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Dyrektor Generalny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lvl="0" eaLnBrk="1" hangingPunct="1"/>
            <a:endParaRPr lang="pl-PL" altLang="pl-PL" sz="9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eaLnBrk="1" hangingPunct="1">
              <a:spcBef>
                <a:spcPts val="300"/>
              </a:spcBef>
            </a:pPr>
            <a:r>
              <a:rPr lang="pl-PL" altLang="pl-PL" sz="9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RENATA </a:t>
            </a:r>
            <a:r>
              <a:rPr lang="pl-PL" altLang="pl-PL" sz="900" b="1" dirty="0">
                <a:solidFill>
                  <a:srgbClr val="000000"/>
                </a:solidFill>
                <a:latin typeface="Calibri" panose="020F0502020204030204" pitchFamily="34" charset="0"/>
              </a:rPr>
              <a:t>OSZAST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110" name="Rectangle 316"/>
          <p:cNvSpPr>
            <a:spLocks noChangeArrowheads="1"/>
          </p:cNvSpPr>
          <p:nvPr/>
        </p:nvSpPr>
        <p:spPr bwMode="auto">
          <a:xfrm>
            <a:off x="7203047" y="1267021"/>
            <a:ext cx="1436789" cy="115240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t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400"/>
              </a:spcBef>
            </a:pPr>
            <a:r>
              <a:rPr lang="pl-PL" altLang="pl-PL" b="1" dirty="0">
                <a:latin typeface="Calibri" panose="020F0502020204030204" pitchFamily="34" charset="0"/>
              </a:rPr>
              <a:t>S</a:t>
            </a:r>
            <a:r>
              <a:rPr lang="pl-PL" altLang="pl-PL" b="1" dirty="0" smtClean="0">
                <a:latin typeface="Calibri" panose="020F0502020204030204" pitchFamily="34" charset="0"/>
              </a:rPr>
              <a:t>ekretarz </a:t>
            </a:r>
            <a:r>
              <a:rPr lang="pl-PL" altLang="pl-PL" b="1" dirty="0">
                <a:latin typeface="Calibri" panose="020F0502020204030204" pitchFamily="34" charset="0"/>
              </a:rPr>
              <a:t>Stanu   </a:t>
            </a: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Generalny Inspektor Informacji Finansowej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0"/>
              </a:spcBef>
            </a:pPr>
            <a:endParaRPr lang="pl-PL" altLang="pl-PL" sz="900" b="1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300"/>
              </a:spcBef>
            </a:pPr>
            <a:r>
              <a:rPr lang="pl-PL" altLang="pl-PL" sz="900" b="1" dirty="0" smtClean="0">
                <a:latin typeface="Calibri" panose="020F0502020204030204" pitchFamily="34" charset="0"/>
              </a:rPr>
              <a:t>SEBASTIAN SKUZA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8743901" y="6104879"/>
            <a:ext cx="1406181" cy="49247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pl-PL" altLang="pl-PL" sz="800" i="1" dirty="0">
                <a:latin typeface="Calibri" panose="020F0502020204030204" pitchFamily="34" charset="0"/>
              </a:rPr>
              <a:t>Pełnomocnik do spraw ochrony informacji niejawnych</a:t>
            </a:r>
            <a:endParaRPr lang="pl-PL" altLang="pl-PL" sz="2400" i="1" dirty="0">
              <a:latin typeface="Calibri" panose="020F0502020204030204" pitchFamily="34" charset="0"/>
            </a:endParaRP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7188848" y="5691404"/>
            <a:ext cx="1455834" cy="43440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Gwarancji </a:t>
            </a:r>
            <a:r>
              <a:rPr lang="pl-PL" altLang="pl-PL" sz="800" dirty="0" smtClean="0">
                <a:latin typeface="Calibri" panose="020F0502020204030204" pitchFamily="34" charset="0"/>
              </a:rPr>
              <a:t>i </a:t>
            </a:r>
            <a:r>
              <a:rPr lang="pl-PL" altLang="pl-PL" sz="800" dirty="0">
                <a:latin typeface="Calibri" panose="020F0502020204030204" pitchFamily="34" charset="0"/>
              </a:rPr>
              <a:t>Poręczeń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DG</a:t>
            </a:r>
          </a:p>
        </p:txBody>
      </p:sp>
      <p:sp>
        <p:nvSpPr>
          <p:cNvPr id="3121" name="Rectangle 342"/>
          <p:cNvSpPr>
            <a:spLocks noChangeArrowheads="1"/>
          </p:cNvSpPr>
          <p:nvPr/>
        </p:nvSpPr>
        <p:spPr bwMode="auto">
          <a:xfrm>
            <a:off x="217380" y="1258037"/>
            <a:ext cx="1274572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Główny Rzecznik Dyscypliny Finansów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Publicznych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9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PIOTR PATKOWSKI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3117" name="Text Box 345"/>
          <p:cNvSpPr txBox="1">
            <a:spLocks noChangeArrowheads="1"/>
          </p:cNvSpPr>
          <p:nvPr/>
        </p:nvSpPr>
        <p:spPr bwMode="auto">
          <a:xfrm>
            <a:off x="6993525" y="395495"/>
            <a:ext cx="1030295" cy="79016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Komunikacji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i  Promocji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BKP </a:t>
            </a:r>
            <a:r>
              <a:rPr lang="pl-PL" altLang="pl-PL" sz="600" i="1" dirty="0" smtClean="0">
                <a:latin typeface="Calibri" panose="020F0502020204030204" pitchFamily="34" charset="0"/>
              </a:rPr>
              <a:t>z wyłączeniem </a:t>
            </a:r>
            <a:r>
              <a:rPr lang="pl-PL" sz="600" i="1" dirty="0" smtClean="0">
                <a:latin typeface="Calibri" panose="020F0502020204030204" pitchFamily="34" charset="0"/>
              </a:rPr>
              <a:t>działalności </a:t>
            </a:r>
            <a:r>
              <a:rPr lang="pl-PL" sz="600" i="1" dirty="0" err="1">
                <a:latin typeface="Calibri" panose="020F0502020204030204" pitchFamily="34" charset="0"/>
              </a:rPr>
              <a:t>informacyjno</a:t>
            </a:r>
            <a:r>
              <a:rPr lang="pl-PL" sz="600" i="1" dirty="0">
                <a:latin typeface="Calibri" panose="020F0502020204030204" pitchFamily="34" charset="0"/>
              </a:rPr>
              <a:t>–promocyjnej </a:t>
            </a:r>
            <a:r>
              <a:rPr lang="pl-PL" sz="600" i="1" dirty="0" smtClean="0">
                <a:latin typeface="Calibri" panose="020F0502020204030204" pitchFamily="34" charset="0"/>
              </a:rPr>
              <a:t>Krajowej Administracji Skarbowej</a:t>
            </a:r>
            <a:endParaRPr lang="pl-PL" altLang="pl-PL" sz="600" b="1" i="1" dirty="0">
              <a:latin typeface="Calibri" panose="020F0502020204030204" pitchFamily="34" charset="0"/>
            </a:endParaRP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244567" y="4913615"/>
            <a:ext cx="1205972" cy="53003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Polityki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Makroekonomicznej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PM</a:t>
            </a:r>
            <a:endParaRPr lang="pl-PL" altLang="pl-PL" b="1" dirty="0">
              <a:latin typeface="Calibri" panose="020F0502020204030204" pitchFamily="34" charset="0"/>
            </a:endParaRP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236009" y="5509593"/>
            <a:ext cx="1221874" cy="50641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Rozwoju Rynku Finansowego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236008" y="6061289"/>
            <a:ext cx="1221874" cy="51824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l-PL" sz="800" i="1" dirty="0" smtClean="0">
                <a:latin typeface="Calibri" panose="020F0502020204030204" pitchFamily="34" charset="0"/>
              </a:rPr>
              <a:t>Komitet Standardów Rachunkowości</a:t>
            </a: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241160" y="2533938"/>
            <a:ext cx="1222594" cy="69219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Efektywności Wydatków Publicznych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I Rachunkowości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DWR</a:t>
            </a:r>
            <a:endParaRPr lang="pl-PL" altLang="pl-PL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6053364" y="390859"/>
            <a:ext cx="845659" cy="799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pl-PL" altLang="pl-PL" dirty="0">
                <a:solidFill>
                  <a:schemeClr val="tx1"/>
                </a:solidFill>
              </a:rPr>
              <a:t>Biuro Ministra</a:t>
            </a:r>
            <a:br>
              <a:rPr lang="pl-PL" altLang="pl-PL" dirty="0">
                <a:solidFill>
                  <a:schemeClr val="tx1"/>
                </a:solidFill>
              </a:rPr>
            </a:br>
            <a:r>
              <a:rPr lang="pl-PL" altLang="pl-PL" b="1" dirty="0" smtClean="0">
                <a:solidFill>
                  <a:schemeClr val="tx1"/>
                </a:solidFill>
              </a:rPr>
              <a:t>BMI</a:t>
            </a:r>
            <a:endParaRPr lang="pl-PL" altLang="pl-PL" sz="9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627538" y="378749"/>
            <a:ext cx="2296573" cy="79874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pl-PL" altLang="pl-PL" sz="1100" b="1" dirty="0" smtClean="0">
                <a:latin typeface="Calibri" panose="020F0502020204030204" pitchFamily="34" charset="0"/>
              </a:rPr>
              <a:t>Minister Finansów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pl-PL" altLang="pl-PL" sz="1100" b="1" dirty="0" smtClean="0">
                <a:latin typeface="Calibri" panose="020F0502020204030204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pl-PL" altLang="pl-PL" sz="1100" b="1" dirty="0" smtClean="0">
                <a:latin typeface="Calibri" panose="020F0502020204030204" pitchFamily="34" charset="0"/>
              </a:rPr>
              <a:t>TADEUSZ KOŚCIŃSKI</a:t>
            </a: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269012" y="395494"/>
            <a:ext cx="803923" cy="79016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dirty="0" smtClean="0">
                <a:solidFill>
                  <a:schemeClr val="tx1"/>
                </a:solidFill>
              </a:rPr>
              <a:t>Gabinet </a:t>
            </a:r>
            <a:r>
              <a:rPr lang="pl-PL" altLang="pl-PL" dirty="0">
                <a:solidFill>
                  <a:schemeClr val="tx1"/>
                </a:solidFill>
              </a:rPr>
              <a:t/>
            </a:r>
            <a:br>
              <a:rPr lang="pl-PL" altLang="pl-PL" dirty="0">
                <a:solidFill>
                  <a:schemeClr val="tx1"/>
                </a:solidFill>
              </a:rPr>
            </a:br>
            <a:r>
              <a:rPr lang="pl-PL" altLang="pl-PL" dirty="0" smtClean="0">
                <a:solidFill>
                  <a:schemeClr val="tx1"/>
                </a:solidFill>
              </a:rPr>
              <a:t>Polityczny</a:t>
            </a:r>
            <a:endParaRPr lang="pl-PL" altLang="pl-PL" dirty="0">
              <a:solidFill>
                <a:schemeClr val="tx1"/>
              </a:solidFill>
            </a:endParaRPr>
          </a:p>
        </p:txBody>
      </p:sp>
      <p:sp>
        <p:nvSpPr>
          <p:cNvPr id="70" name="Text Box 295"/>
          <p:cNvSpPr txBox="1">
            <a:spLocks noChangeArrowheads="1"/>
          </p:cNvSpPr>
          <p:nvPr/>
        </p:nvSpPr>
        <p:spPr bwMode="auto">
          <a:xfrm>
            <a:off x="8096137" y="397992"/>
            <a:ext cx="1052187" cy="79909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pl-PL" altLang="pl-PL" dirty="0" smtClean="0">
                <a:solidFill>
                  <a:schemeClr val="tx1"/>
                </a:solidFill>
              </a:rPr>
              <a:t>Departament Polityki Podatkowej</a:t>
            </a:r>
          </a:p>
          <a:p>
            <a:r>
              <a:rPr lang="pl-PL" altLang="pl-PL" b="1" dirty="0" smtClean="0">
                <a:solidFill>
                  <a:schemeClr val="tx1"/>
                </a:solidFill>
              </a:rPr>
              <a:t>DSP</a:t>
            </a: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5887764" y="4361109"/>
            <a:ext cx="1220910" cy="59729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Zwalczania Przestępczości Ekonomicznej            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DZP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9" name="Rectangle 346"/>
          <p:cNvSpPr>
            <a:spLocks noChangeArrowheads="1"/>
          </p:cNvSpPr>
          <p:nvPr/>
        </p:nvSpPr>
        <p:spPr bwMode="auto">
          <a:xfrm>
            <a:off x="4311462" y="1256223"/>
            <a:ext cx="1464306" cy="116919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</a:t>
            </a:r>
            <a:r>
              <a:rPr lang="pl-PL" altLang="pl-PL" b="1" dirty="0" smtClean="0">
                <a:latin typeface="Calibri" panose="020F0502020204030204" pitchFamily="34" charset="0"/>
              </a:rPr>
              <a:t>Sekretarz </a:t>
            </a:r>
            <a:r>
              <a:rPr lang="pl-PL" altLang="pl-PL" b="1" dirty="0">
                <a:latin typeface="Calibri" panose="020F0502020204030204" pitchFamily="34" charset="0"/>
              </a:rPr>
              <a:t>Stanu </a:t>
            </a:r>
            <a:endParaRPr lang="pl-PL" altLang="pl-PL" b="1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pl-PL" altLang="pl-PL" sz="900" b="1" dirty="0" smtClean="0">
                <a:latin typeface="Calibri" panose="020F0502020204030204" pitchFamily="34" charset="0"/>
              </a:rPr>
              <a:t>Szef </a:t>
            </a:r>
            <a:r>
              <a:rPr lang="pl-PL" altLang="pl-PL" sz="900" b="1" dirty="0">
                <a:latin typeface="Calibri" panose="020F0502020204030204" pitchFamily="34" charset="0"/>
              </a:rPr>
              <a:t>Krajowej Administracji </a:t>
            </a:r>
            <a:r>
              <a:rPr lang="pl-PL" altLang="pl-PL" sz="900" b="1" dirty="0" smtClean="0">
                <a:latin typeface="Calibri" panose="020F0502020204030204" pitchFamily="34" charset="0"/>
              </a:rPr>
              <a:t>Skarbowej</a:t>
            </a:r>
          </a:p>
          <a:p>
            <a:pPr eaLnBrk="1" hangingPunct="1">
              <a:spcBef>
                <a:spcPts val="0"/>
              </a:spcBef>
            </a:pPr>
            <a:endParaRPr lang="pl-PL" altLang="pl-PL" sz="900" b="1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0"/>
              </a:spcBef>
            </a:pPr>
            <a:endParaRPr lang="pl-PL" altLang="pl-PL" sz="900" b="1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pl-PL" altLang="pl-PL" sz="900" b="1" dirty="0" smtClean="0">
                <a:latin typeface="Calibri" panose="020F0502020204030204" pitchFamily="34" charset="0"/>
              </a:rPr>
              <a:t>MAGDALENA RZECZKOWSKA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61" name="Text Box 345"/>
          <p:cNvSpPr txBox="1">
            <a:spLocks noChangeArrowheads="1"/>
          </p:cNvSpPr>
          <p:nvPr/>
        </p:nvSpPr>
        <p:spPr bwMode="auto">
          <a:xfrm>
            <a:off x="4308265" y="5151631"/>
            <a:ext cx="1491070" cy="75697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</a:t>
            </a:r>
            <a:r>
              <a:rPr lang="pl-PL" altLang="pl-PL" sz="800" dirty="0" smtClean="0">
                <a:latin typeface="Calibri" panose="020F0502020204030204" pitchFamily="34" charset="0"/>
              </a:rPr>
              <a:t>Komunikacji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i Promocji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BKP </a:t>
            </a:r>
          </a:p>
          <a:p>
            <a:pPr eaLnBrk="1" hangingPunct="1"/>
            <a:r>
              <a:rPr lang="pl-PL" altLang="pl-PL" sz="700" i="1" dirty="0" smtClean="0">
                <a:latin typeface="Calibri" panose="020F0502020204030204" pitchFamily="34" charset="0"/>
              </a:rPr>
              <a:t>w zakresie </a:t>
            </a:r>
            <a:r>
              <a:rPr lang="pl-PL" sz="700" i="1" dirty="0" smtClean="0">
                <a:latin typeface="Calibri" panose="020F0502020204030204" pitchFamily="34" charset="0"/>
              </a:rPr>
              <a:t>działalności </a:t>
            </a:r>
            <a:r>
              <a:rPr lang="pl-PL" sz="700" i="1" dirty="0" err="1">
                <a:latin typeface="Calibri" panose="020F0502020204030204" pitchFamily="34" charset="0"/>
              </a:rPr>
              <a:t>informacyjno</a:t>
            </a:r>
            <a:r>
              <a:rPr lang="pl-PL" sz="700" i="1" dirty="0">
                <a:latin typeface="Calibri" panose="020F0502020204030204" pitchFamily="34" charset="0"/>
              </a:rPr>
              <a:t>–promocyjnej Krajowej </a:t>
            </a:r>
            <a:r>
              <a:rPr lang="pl-PL" sz="700" i="1" dirty="0" smtClean="0">
                <a:latin typeface="Calibri" panose="020F0502020204030204" pitchFamily="34" charset="0"/>
              </a:rPr>
              <a:t>Administracji Skarbowej</a:t>
            </a:r>
            <a:r>
              <a:rPr lang="pl-PL" altLang="pl-PL" sz="700" b="1" i="1" dirty="0" smtClean="0">
                <a:latin typeface="Calibri" panose="020F0502020204030204" pitchFamily="34" charset="0"/>
              </a:rPr>
              <a:t> </a:t>
            </a:r>
            <a:endParaRPr lang="pl-PL" altLang="pl-PL" sz="700" b="1" i="1" dirty="0">
              <a:latin typeface="Calibri" panose="020F0502020204030204" pitchFamily="34" charset="0"/>
            </a:endParaRP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2976374" y="3750302"/>
            <a:ext cx="1245575" cy="53963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Kluczowych Podmiotów                     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DKP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9220934" y="384604"/>
            <a:ext cx="935461" cy="79288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l-PL" altLang="pl-PL" sz="800" b="1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Departament 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Analityki Danych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 i Zarządzania Strategicznego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DAD</a:t>
            </a:r>
            <a:endParaRPr lang="pl-PL" altLang="pl-PL" sz="800" i="1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4304231" y="3205913"/>
            <a:ext cx="1478191" cy="56812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Budżetu, Majątku i Kadr Krajowej Administracji Skarbowej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DBM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8743901" y="4885426"/>
            <a:ext cx="1406181" cy="51574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</a:t>
            </a:r>
            <a:r>
              <a:rPr lang="pl-PL" altLang="pl-PL" sz="800" dirty="0" smtClean="0">
                <a:latin typeface="Calibri" panose="020F0502020204030204" pitchFamily="34" charset="0"/>
              </a:rPr>
              <a:t>Kontroli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i Audytu Wewnętrznego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BKA</a:t>
            </a:r>
            <a:endParaRPr lang="pl-PL" altLang="pl-PL" sz="8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2976374" y="4979652"/>
            <a:ext cx="1245575" cy="52994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Relacji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z Klientami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DRK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8743902" y="5491506"/>
            <a:ext cx="1406182" cy="526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Zarządzania Informatyzacją i Projektami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DIP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5899106" y="2604810"/>
            <a:ext cx="1193070" cy="39214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Ryzyka Podatkowego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DRP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5887545" y="3048864"/>
            <a:ext cx="1198762" cy="52521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Nadzoru nad Kontrolami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DNK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1209453" y="389298"/>
            <a:ext cx="1008110" cy="79288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Biuro Inspekcji Wewnętrznej     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BIW </a:t>
            </a:r>
            <a:r>
              <a:rPr lang="pl-PL" sz="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600" i="1" dirty="0">
                <a:latin typeface="Calibri" panose="020F0502020204030204" pitchFamily="34" charset="0"/>
                <a:cs typeface="Calibri" panose="020F0502020204030204" pitchFamily="34" charset="0"/>
              </a:rPr>
              <a:t>zakresie </a:t>
            </a:r>
            <a:r>
              <a:rPr lang="pl-PL" sz="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określonym  </a:t>
            </a:r>
            <a:br>
              <a:rPr lang="pl-PL" sz="600" i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600" i="1" dirty="0">
                <a:latin typeface="Calibri" panose="020F0502020204030204" pitchFamily="34" charset="0"/>
                <a:cs typeface="Calibri" panose="020F0502020204030204" pitchFamily="34" charset="0"/>
              </a:rPr>
              <a:t>art. 12 d ustawy </a:t>
            </a:r>
            <a:r>
              <a:rPr lang="pl-PL" sz="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pl-PL" sz="600" i="1" dirty="0">
                <a:latin typeface="Calibri" panose="020F0502020204030204" pitchFamily="34" charset="0"/>
                <a:cs typeface="Calibri" panose="020F0502020204030204" pitchFamily="34" charset="0"/>
              </a:rPr>
              <a:t>Krajowej Administracji Skarbowej </a:t>
            </a:r>
            <a:endParaRPr lang="pl-PL" altLang="pl-PL" sz="6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Rectangle 346"/>
          <p:cNvSpPr>
            <a:spLocks noChangeArrowheads="1"/>
          </p:cNvSpPr>
          <p:nvPr/>
        </p:nvSpPr>
        <p:spPr bwMode="auto">
          <a:xfrm>
            <a:off x="2976374" y="1258267"/>
            <a:ext cx="1245575" cy="116714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Zastępca Szefa </a:t>
            </a:r>
            <a:r>
              <a:rPr lang="pl-PL" altLang="pl-PL" sz="800" b="1" dirty="0">
                <a:latin typeface="Calibri" panose="020F0502020204030204" pitchFamily="34" charset="0"/>
              </a:rPr>
              <a:t>Krajowej Administracji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Skarbowej</a:t>
            </a:r>
          </a:p>
          <a:p>
            <a:pPr eaLnBrk="1" hangingPunct="1"/>
            <a:endParaRPr lang="pl-PL" altLang="pl-PL" sz="9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900" b="1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300"/>
              </a:spcBef>
            </a:pPr>
            <a:r>
              <a:rPr lang="pl-PL" altLang="pl-PL" sz="900" b="1" dirty="0" smtClean="0">
                <a:latin typeface="Calibri" panose="020F0502020204030204" pitchFamily="34" charset="0"/>
              </a:rPr>
              <a:t>ANNA CHAŁUPA</a:t>
            </a:r>
            <a:endParaRPr lang="pl-PL" altLang="pl-PL" sz="9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71" name="Rectangle 342"/>
          <p:cNvSpPr>
            <a:spLocks noChangeArrowheads="1"/>
          </p:cNvSpPr>
          <p:nvPr/>
        </p:nvSpPr>
        <p:spPr bwMode="auto">
          <a:xfrm>
            <a:off x="1581464" y="1266212"/>
            <a:ext cx="1290845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300"/>
              </a:spcBef>
            </a:pPr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JAN SARNOWSKI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1557178" y="4357255"/>
            <a:ext cx="1326958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Analiz Podatkowych </a:t>
            </a:r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DAP</a:t>
            </a:r>
            <a:endParaRPr lang="pl-PL" altLang="pl-PL" sz="8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69" name="Rectangle 257"/>
          <p:cNvSpPr>
            <a:spLocks noChangeArrowheads="1"/>
          </p:cNvSpPr>
          <p:nvPr/>
        </p:nvSpPr>
        <p:spPr bwMode="auto">
          <a:xfrm>
            <a:off x="5884963" y="3687925"/>
            <a:ext cx="1197696" cy="56137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Poboru Opłat Drogowych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DPO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3" name="Rectangle 257"/>
          <p:cNvSpPr>
            <a:spLocks noChangeArrowheads="1"/>
          </p:cNvSpPr>
          <p:nvPr/>
        </p:nvSpPr>
        <p:spPr bwMode="auto">
          <a:xfrm>
            <a:off x="4304231" y="2526116"/>
            <a:ext cx="1482507" cy="57909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 Organizacji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i </a:t>
            </a:r>
            <a:r>
              <a:rPr lang="pl-PL" altLang="pl-PL" sz="800" dirty="0">
                <a:latin typeface="Calibri" panose="020F0502020204030204" pitchFamily="34" charset="0"/>
              </a:rPr>
              <a:t>Współpracy Międzynarodowej Krajowej Administracji Skarbowej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DOM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4" name="Text Box 275"/>
          <p:cNvSpPr txBox="1">
            <a:spLocks noChangeArrowheads="1"/>
          </p:cNvSpPr>
          <p:nvPr/>
        </p:nvSpPr>
        <p:spPr bwMode="auto">
          <a:xfrm>
            <a:off x="2976374" y="4361312"/>
            <a:ext cx="1245575" cy="53737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Orzecznictwa </a:t>
            </a:r>
            <a:r>
              <a:rPr lang="pl-PL" altLang="pl-PL" sz="800" dirty="0">
                <a:latin typeface="Calibri" panose="020F0502020204030204" pitchFamily="34" charset="0"/>
              </a:rPr>
              <a:t>Podatkowego </a:t>
            </a:r>
            <a:r>
              <a:rPr lang="pl-PL" altLang="pl-PL" sz="800" dirty="0" smtClean="0">
                <a:latin typeface="Calibri" panose="020F0502020204030204" pitchFamily="34" charset="0"/>
              </a:rPr>
              <a:t>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DOP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0" name="Rectangle 346"/>
          <p:cNvSpPr>
            <a:spLocks noChangeArrowheads="1"/>
          </p:cNvSpPr>
          <p:nvPr/>
        </p:nvSpPr>
        <p:spPr bwMode="auto">
          <a:xfrm>
            <a:off x="5853407" y="1264214"/>
            <a:ext cx="1245575" cy="116714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Zastępca Szefa </a:t>
            </a:r>
            <a:r>
              <a:rPr lang="pl-PL" altLang="pl-PL" sz="800" b="1" dirty="0">
                <a:latin typeface="Calibri" panose="020F0502020204030204" pitchFamily="34" charset="0"/>
              </a:rPr>
              <a:t>Krajowej Administracji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Skarbowej</a:t>
            </a:r>
          </a:p>
          <a:p>
            <a:pPr eaLnBrk="1" hangingPunct="1"/>
            <a:endParaRPr lang="pl-PL" altLang="pl-PL" sz="9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900" b="1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300"/>
              </a:spcBef>
            </a:pPr>
            <a:r>
              <a:rPr lang="pl-PL" altLang="pl-PL" sz="900" b="1" dirty="0" smtClean="0">
                <a:latin typeface="Calibri" panose="020F0502020204030204" pitchFamily="34" charset="0"/>
              </a:rPr>
              <a:t>MARIUSZ GOJNY</a:t>
            </a:r>
            <a:endParaRPr lang="pl-PL" altLang="pl-PL" sz="9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ED38E8AF27DBC4894FD84D87ABB19E6" ma:contentTypeVersion="" ma:contentTypeDescription="Utwórz nowy dokument." ma:contentTypeScope="" ma:versionID="ab3ce4e06ac2af5e91f3b3065473d0f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ec4c7b05c76d60ee97006aba598cf4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D10D63B-45F1-4465-B3A2-B71B932EB0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D4F992F-09A8-4BCD-8E9F-8D0A2ACBDFD0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8AA289B-8775-414C-8095-E2129DEAF2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17207</TotalTime>
  <Words>319</Words>
  <Application>Microsoft Office PowerPoint</Application>
  <PresentationFormat>Slajdy 35 mm</PresentationFormat>
  <Paragraphs>166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</dc:title>
  <dc:creator>Biuro Dyrektora Generalnego</dc:creator>
  <cp:lastModifiedBy>Waniek Michał</cp:lastModifiedBy>
  <cp:revision>1460</cp:revision>
  <cp:lastPrinted>2022-01-04T08:35:16Z</cp:lastPrinted>
  <dcterms:created xsi:type="dcterms:W3CDTF">2006-06-26T12:00:33Z</dcterms:created>
  <dcterms:modified xsi:type="dcterms:W3CDTF">2022-01-11T10:07:32Z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0x0101004ED38E8AF27DBC4894FD84D87ABB19E6</vt:lpwstr>
  </property>
  <property fmtid="{D5CDD505-2E9C-101B-9397-08002B2CF9AE}" pid="3" name="MFCATEGORY">
    <vt:lpwstr>InformacjePrzeznaczoneWylacznieDoUzytkuWewnetrznego</vt:lpwstr>
  </property>
  <property fmtid="{D5CDD505-2E9C-101B-9397-08002B2CF9AE}" pid="4" name="MFClassifiedBy">
    <vt:lpwstr>MF\GIHJ;Pawlak Ewa</vt:lpwstr>
  </property>
  <property fmtid="{D5CDD505-2E9C-101B-9397-08002B2CF9AE}" pid="5" name="MFClassificationDate">
    <vt:lpwstr>2022-01-04T14:59:43.4735580+01:00</vt:lpwstr>
  </property>
  <property fmtid="{D5CDD505-2E9C-101B-9397-08002B2CF9AE}" pid="6" name="MFClassifiedBySID">
    <vt:lpwstr>MF\S-1-5-21-1525952054-1005573771-2909822258-243679</vt:lpwstr>
  </property>
  <property fmtid="{D5CDD505-2E9C-101B-9397-08002B2CF9AE}" pid="7" name="MFGRNItemId">
    <vt:lpwstr>GRN-569a127c-acaf-42a7-840d-e6b3b70d7784</vt:lpwstr>
  </property>
  <property fmtid="{D5CDD505-2E9C-101B-9397-08002B2CF9AE}" pid="8" name="MFHash">
    <vt:lpwstr>WffuaNkZHjlylgoUCOM0Due3Mg9uJJ7nxkh235wukpM=</vt:lpwstr>
  </property>
  <property fmtid="{D5CDD505-2E9C-101B-9397-08002B2CF9AE}" pid="9" name="DLPManualFileClassification">
    <vt:lpwstr>{5fdfc941-3fcf-4a5b-87be-4848800d39d0}</vt:lpwstr>
  </property>
  <property fmtid="{D5CDD505-2E9C-101B-9397-08002B2CF9AE}" pid="10" name="MFRefresh">
    <vt:lpwstr>False</vt:lpwstr>
  </property>
</Properties>
</file>