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4"/>
  </p:notesMasterIdLst>
  <p:sldIdLst>
    <p:sldId id="450" r:id="rId2"/>
    <p:sldId id="504" r:id="rId3"/>
    <p:sldId id="469" r:id="rId4"/>
    <p:sldId id="468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4" r:id="rId13"/>
    <p:sldId id="482" r:id="rId14"/>
    <p:sldId id="485" r:id="rId15"/>
    <p:sldId id="473" r:id="rId16"/>
    <p:sldId id="492" r:id="rId17"/>
    <p:sldId id="493" r:id="rId18"/>
    <p:sldId id="487" r:id="rId19"/>
    <p:sldId id="494" r:id="rId20"/>
    <p:sldId id="488" r:id="rId21"/>
    <p:sldId id="489" r:id="rId22"/>
    <p:sldId id="490" r:id="rId23"/>
    <p:sldId id="491" r:id="rId24"/>
    <p:sldId id="495" r:id="rId25"/>
    <p:sldId id="497" r:id="rId26"/>
    <p:sldId id="498" r:id="rId27"/>
    <p:sldId id="499" r:id="rId28"/>
    <p:sldId id="500" r:id="rId29"/>
    <p:sldId id="501" r:id="rId30"/>
    <p:sldId id="502" r:id="rId31"/>
    <p:sldId id="472" r:id="rId32"/>
    <p:sldId id="471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00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2016-06-17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p.malyn.p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</a:t>
            </a:r>
            <a:r>
              <a:rPr lang="pl-PL" altLang="pl-PL" sz="3200" dirty="0" smtClean="0">
                <a:latin typeface="Arial Black" panose="020B0A04020102020204" pitchFamily="34" charset="0"/>
              </a:rPr>
              <a:t>27</a:t>
            </a:r>
            <a:r>
              <a:rPr lang="pl-PL" altLang="pl-PL" sz="3200" b="1" dirty="0" smtClean="0">
                <a:latin typeface="Arial Black" panose="020B0A04020102020204" pitchFamily="34" charset="0"/>
              </a:rPr>
              <a:t>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Organizacja akcji ratownictwa technicznego </a:t>
            </a:r>
            <a:br>
              <a:rPr lang="pl-PL" altLang="pl-PL" sz="3200" b="1" dirty="0" smtClean="0"/>
            </a:br>
            <a:r>
              <a:rPr lang="pl-PL" altLang="pl-PL" sz="3200" b="1" dirty="0" smtClean="0"/>
              <a:t>na szlakach komunikacyjnych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Łukasz </a:t>
            </a:r>
            <a:r>
              <a:rPr lang="pl-PL" altLang="pl-PL" b="1" dirty="0" err="1" smtClean="0"/>
              <a:t>Grzymkowski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SZKOLENIE  PODSTAWOWE STRAŻAKÓW RATOWNIKÓW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7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  <a:endParaRPr lang="pl-PL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0" y="2143125"/>
            <a:ext cx="9144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pojazdy uczestniczące w wypadku,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pojazdy ratownicze (PSP, OSP),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techniczne środki oznakowania i zabezpieczenia terenu działań,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pole składowania sprzętu ratowniczego,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pole składowania części,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strefa udzielania pomocy medycznej i oczekiwania, 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miejsce ustawienia służb medycznych.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organizacji terenu akcji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ROZPOZNANIE</a:t>
            </a:r>
            <a:endParaRPr lang="pl-PL" sz="2400" dirty="0"/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571736" y="2428868"/>
            <a:ext cx="371477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2215340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5930116" y="278526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1214414" y="3214686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WSTĘPNE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000628" y="3214686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WŁAŚCIWE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1214414" y="3786190"/>
            <a:ext cx="278608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Realizowane jest w pierwszym etapie działań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000628" y="3786190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Realizowane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jest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w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trakcie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prowadzenia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właściwych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działań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ratowniczych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47" name="Łącznik prosty 46"/>
          <p:cNvCxnSpPr/>
          <p:nvPr/>
        </p:nvCxnSpPr>
        <p:spPr>
          <a:xfrm rot="5400000">
            <a:off x="2036348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2571736" y="5857892"/>
            <a:ext cx="64294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3286116" y="5572140"/>
            <a:ext cx="2357454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MELDUNEK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DO SK KP/KM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53" name="Łącznik prosty 52"/>
          <p:cNvCxnSpPr/>
          <p:nvPr/>
        </p:nvCxnSpPr>
        <p:spPr>
          <a:xfrm rot="5400000">
            <a:off x="5751124" y="5321710"/>
            <a:ext cx="1071570" cy="794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rot="10800000">
            <a:off x="5715008" y="5857892"/>
            <a:ext cx="573092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2968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CELE  ROZPOZNANIA  WSTĘPNEGO</a:t>
            </a:r>
            <a:endParaRPr lang="pl-PL" sz="2400" dirty="0"/>
          </a:p>
        </p:txBody>
      </p:sp>
      <p:cxnSp>
        <p:nvCxnSpPr>
          <p:cNvPr id="35" name="Łącznik prosty 34"/>
          <p:cNvCxnSpPr/>
          <p:nvPr/>
        </p:nvCxnSpPr>
        <p:spPr>
          <a:xfrm rot="5400000">
            <a:off x="4179885" y="2250273"/>
            <a:ext cx="356396" cy="79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428728" y="2428868"/>
            <a:ext cx="6215106" cy="15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1072332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7287438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214282" y="3214686"/>
            <a:ext cx="207170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Ustalenie rodzaju pojazdów uczestniczących w wypadku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643702" y="3214686"/>
            <a:ext cx="2286016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Ustalenie miejsca rozlokowania sił ratowniczych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14282" y="4429132"/>
            <a:ext cx="2071702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osobowe,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ciężarowe,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pojazdy specjalne,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motocykle,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643702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ustawienie pojazdów ratowniczych,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zabezpieczenie </a:t>
            </a:r>
            <a:r>
              <a:rPr lang="pl-PL" smtClean="0">
                <a:solidFill>
                  <a:schemeClr val="tx1"/>
                </a:solidFill>
              </a:rPr>
              <a:t>miejsca zdarzenia.</a:t>
            </a:r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rot="5400000">
            <a:off x="4001290" y="2785264"/>
            <a:ext cx="71438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3286116" y="3214686"/>
            <a:ext cx="2286016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Rozpoznanie zagrożeń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286116" y="4500570"/>
            <a:ext cx="2286016" cy="2214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pożar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widoczne pary i    obłoki w miejscu zderzenia,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miejsce zdarzenia np.: skrzyżowanie, przejazd kolejowy, rzeka, itp.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Rozpoznanie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 dojeździe na miejsce zdarzenia należy ustalić: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ile pojazdów bierze udział w zdarzeniu,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osób podróżowało pojazdami,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osób odniosło rany i w jakim są stanie,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dokładne miejsce zdarzenia, 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są zagrożenia dla osób poszkodowanych i ratowników,</a:t>
            </a:r>
          </a:p>
          <a:p>
            <a:pPr>
              <a:lnSpc>
                <a:spcPct val="150000"/>
              </a:lnSpc>
            </a:pPr>
            <a:r>
              <a:rPr 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służby ratownicze są na miejscu, a jakie będą potrzebne.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Celem wykonania stabilizacji pojazdu jest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minimalizacja ruchów pojazdu, które mogą mieć negatywny wpływ na uwięzionych w nim ludzi.</a:t>
            </a: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Stabilizację pojazdu wykonujemy w taki sposób, aby w jak najmniejszym stopniu przemieszczać pojazd stabilizowany, a po wykonaniu był on na tyle stabilny, żeby nie przemieszczał się nawet podczas działań ratowniczych.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332195" cy="43947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Niedopuszczalne jest przewracanie pojazdu z boku na koła, bądź z dachu na bok i koła z osobami poszkodowanymi wewnątrz auta.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 przystąpieniem do stabilizacji należy zwrócić uwagę na: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obecność osób poszkodowanych wewnątrz pojazdu,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pozycję pojazdu (samochód na kołach, na boku, na dachu),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miejsce zdarzenia (skarpa, rów, teren podmokły, itp.),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rodzaj prowadzonych działań ratowniczych.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4" descr="stabilizac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643050"/>
            <a:ext cx="59617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76867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500174"/>
            <a:ext cx="4617551" cy="5000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Pojazd leżący na dachu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Elementy organizacji akcji ratownictwa technicznego na </a:t>
            </a:r>
            <a:r>
              <a:rPr lang="pl-PL" dirty="0" smtClean="0"/>
              <a:t>drogach;</a:t>
            </a:r>
          </a:p>
          <a:p>
            <a:r>
              <a:rPr lang="pl-PL" dirty="0" smtClean="0"/>
              <a:t> </a:t>
            </a:r>
            <a:r>
              <a:rPr lang="pl-PL" dirty="0"/>
              <a:t>Rozpoznanie </a:t>
            </a:r>
            <a:r>
              <a:rPr lang="pl-PL" dirty="0" smtClean="0"/>
              <a:t>i </a:t>
            </a:r>
            <a:r>
              <a:rPr lang="pl-PL" dirty="0"/>
              <a:t>zabezpieczenie działań ratownictwa </a:t>
            </a:r>
            <a:r>
              <a:rPr lang="pl-PL" dirty="0" smtClean="0"/>
              <a:t>drogowego;</a:t>
            </a:r>
          </a:p>
          <a:p>
            <a:r>
              <a:rPr lang="pl-PL" dirty="0" smtClean="0"/>
              <a:t> </a:t>
            </a:r>
            <a:r>
              <a:rPr lang="pl-PL" dirty="0"/>
              <a:t>Wyznaczenie strefy </a:t>
            </a:r>
            <a:r>
              <a:rPr lang="pl-PL" dirty="0" smtClean="0"/>
              <a:t>zagrożenia;</a:t>
            </a:r>
          </a:p>
          <a:p>
            <a:r>
              <a:rPr lang="pl-PL" dirty="0" smtClean="0"/>
              <a:t>Zabezpieczenie </a:t>
            </a:r>
            <a:r>
              <a:rPr lang="pl-PL" dirty="0"/>
              <a:t>ratowników i </a:t>
            </a:r>
            <a:r>
              <a:rPr lang="pl-PL" dirty="0" smtClean="0"/>
              <a:t>poszkodowanych;</a:t>
            </a:r>
          </a:p>
          <a:p>
            <a:r>
              <a:rPr lang="pl-PL" dirty="0" smtClean="0"/>
              <a:t>Działania </a:t>
            </a:r>
            <a:r>
              <a:rPr lang="pl-PL" dirty="0"/>
              <a:t>ratownicze. Zakończenie działań.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4" descr="T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501090" cy="4857760"/>
          </a:xfrm>
          <a:prstGeom prst="rect">
            <a:avLst/>
          </a:prstGeom>
          <a:noFill/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6286520"/>
            <a:ext cx="4786346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 Stabilizacja pojazdu na dachu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7539372" cy="423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500174"/>
            <a:ext cx="7332195" cy="4286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Stabilizacja pojazdu na boku za pomocą drabin nasadkowych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6143644"/>
            <a:ext cx="4786346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3 Stabilizacja pojazdu na boku za pomocą drabin nasadkowych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Stabilizacja pojazdów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6429372"/>
            <a:ext cx="5143536" cy="4286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 Stabilizacja pojazdu na boku za pomocą podpór do szybkiej stabilizacji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Oznakowanie miejsca zdarzenia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2214554"/>
            <a:ext cx="8472518" cy="4143404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Oznakowanie i zabezpieczenie terenu działań powinno zapewnić bezpieczeństwo ratownikom, poszkodowanym, innym uczestnikom drogi oraz osobom postronnym.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Oznakowanie miejsca zdarzenia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dirty="0" smtClean="0"/>
              <a:t>Do oznakowania i zabezpieczenia terenu akcji wykorzystujemy: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Pojazdy ratownicze,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Znaki ostrzegawcze,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Pachołki,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Lampy pulsacyjne,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Taśmę ostrzegawczą,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Płotki,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Uprawnienie do kierowania ruchem drogowym.</a:t>
            </a:r>
            <a:endParaRPr lang="pl-P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643182"/>
            <a:ext cx="109118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539455" cy="7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357430"/>
            <a:ext cx="88710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212852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Działania ratownicze obejmują: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Zabezpieczenie i oznakowanie miejsca zdarzenia,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Stabilizację pojazdów,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Udzielenie pomocy medycznej poszkodowanym,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Uwolnienie i ewakuację poszkodowanych z pojazdów,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Gaszenie pojazdów,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Usuwanie rozlewów cieczy ropopochodnych i płynów eksploatacyjnych,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Zagrożenia dla ratowników podczas działań ratowniczych: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pożar, wybuch,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rozlewy paliwa,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inni użytkownicy drogi,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ładunek przewożony,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osoby postronne,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zła organizacja działań ratowniczych,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nieprzestrzeganie zasad BHP,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niestabilność uszkodzonego pojazdu,</a:t>
            </a:r>
          </a:p>
          <a:p>
            <a:pPr>
              <a:lnSpc>
                <a:spcPct val="160000"/>
              </a:lnSpc>
            </a:pPr>
            <a:endParaRPr lang="pl-PL" b="1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u="sng" dirty="0" smtClean="0"/>
              <a:t>Zagrożenia dla ratowników podczas działań ratowniczych </a:t>
            </a:r>
            <a:r>
              <a:rPr lang="pl-PL" b="1" u="sng" dirty="0" err="1" smtClean="0"/>
              <a:t>cd</a:t>
            </a:r>
            <a:r>
              <a:rPr lang="pl-PL" b="1" u="sng" dirty="0" smtClean="0"/>
              <a:t>.: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obrażenia u osób poszkodowanych,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ostre krawędzie,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poduszki bezpieczeństwa w pojazdach,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kwas akumulatorowy,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naprężone elementy, 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porażenie prądem podczas zdarzeń z pojazdami hybrydowymi i elektrycznymi oraz zerwanymi liniami energetycznymi,</a:t>
            </a:r>
          </a:p>
          <a:p>
            <a:pPr>
              <a:lnSpc>
                <a:spcPct val="160000"/>
              </a:lnSpc>
            </a:pPr>
            <a:r>
              <a:rPr lang="pl-PL" b="1" dirty="0" smtClean="0"/>
              <a:t>instalacja gazowa w pojazdach.</a:t>
            </a:r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Działania ratownicze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u="sng" dirty="0" smtClean="0"/>
              <a:t>Zasady bezpiecznego prowadzenia działań ratowniczych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pojazdy należy rozmontować tylko w niezbędnym zakresie,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brak lub nieprawidłowe wykonanie stabilizacji pojazdu może prowadzić do załamania elementów konstrukcyjnych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przed przystąpieniem do usuwania drzwi pojazdu należy usunąć szyby,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usuwając drzwi przednie, należy pamiętać o zamknięciu drzwi tylnych co ma na celu wzmocnienie konstrukcji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po odgięciu dachu należy go zabezpieczyć linką do stałych elementów pojazdu,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odcinane elementy gromadzić w polu składowania części,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ratownik obsługujący urządzenia powinien być wyposażony w środki ochrony osobistej.</a:t>
            </a:r>
          </a:p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Zakończenie działań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3286116" y="1714488"/>
            <a:ext cx="242889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 rot="8154795">
            <a:off x="2376703" y="2603771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7153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Poszkodowani samodzielnie opuszczają pojazd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000628" y="335756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Poszkodowani nie są w stanie samodzielnie opuścić pojazdu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628" y="46434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Zastosowanie odpowiedniej techniki uwalniania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071802" y="6072206"/>
            <a:ext cx="314327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Przekazania poszkodowanych służbom medycznym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Strzałka w prawo 18"/>
          <p:cNvSpPr/>
          <p:nvPr/>
        </p:nvSpPr>
        <p:spPr>
          <a:xfrm rot="2733546">
            <a:off x="5656009" y="2610684"/>
            <a:ext cx="1020014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 rot="5400000">
            <a:off x="2280021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5400000">
            <a:off x="6280550" y="4149343"/>
            <a:ext cx="560755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 rot="3466368">
            <a:off x="2515685" y="5528275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7260907">
            <a:off x="6082586" y="5529881"/>
            <a:ext cx="717022" cy="26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69450" cy="750077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Wstęp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2699" y="1570878"/>
            <a:ext cx="8295089" cy="6912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Prezentacja obejmuje poszczególne tematy z zakresu organizacji akcji ratownictwa technicznego: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2571744"/>
            <a:ext cx="4857784" cy="35004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terenu akcji;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rozpoznanie podczas zdarzeń na drodze;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stabilizacja pojazdu;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określenie i oznakowanie strefy zagrożenia;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ratownicze;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poszkodowanych podczas działań;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3808626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000628" y="5214950"/>
            <a:ext cx="1143008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Zakończenie działań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2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472518" cy="45720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8472518" cy="52863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  <a:buNone/>
            </a:pPr>
            <a:endParaRPr lang="pl-PL" dirty="0" smtClean="0"/>
          </a:p>
          <a:p>
            <a:pPr>
              <a:lnSpc>
                <a:spcPct val="160000"/>
              </a:lnSpc>
            </a:pP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500034" y="1643050"/>
            <a:ext cx="800105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00034" y="2643182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Kontrola stanu poszkodowanych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643570" y="4071942"/>
            <a:ext cx="2928958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Przekazanie poszkodowanych służbom medycznym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5400000">
            <a:off x="1893075" y="2321711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500034" y="3500438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Podtrzymanie funkcji życiowych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00034" y="435769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Zaopatrzenie medyczne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00034" y="5214950"/>
            <a:ext cx="34290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Zabezpieczenie przed utratą ciepła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5" name="Strzałka w prawo 34"/>
          <p:cNvSpPr/>
          <p:nvPr/>
        </p:nvSpPr>
        <p:spPr>
          <a:xfrm rot="5400000">
            <a:off x="1893075" y="3178967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 rot="5400000">
            <a:off x="1893075" y="403622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5400000">
            <a:off x="1893075" y="4893479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w prawo 37"/>
          <p:cNvSpPr/>
          <p:nvPr/>
        </p:nvSpPr>
        <p:spPr>
          <a:xfrm rot="5400000">
            <a:off x="1893075" y="5822173"/>
            <a:ext cx="357190" cy="142876"/>
          </a:xfrm>
          <a:prstGeom prst="rightArrow">
            <a:avLst>
              <a:gd name="adj1" fmla="val 43333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500034" y="6143644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Wsparcie psychiczne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3929058" y="2643182"/>
            <a:ext cx="45719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prawo 40"/>
          <p:cNvSpPr/>
          <p:nvPr/>
        </p:nvSpPr>
        <p:spPr>
          <a:xfrm>
            <a:off x="4000496" y="4572008"/>
            <a:ext cx="1571636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prawo 41"/>
          <p:cNvSpPr/>
          <p:nvPr/>
        </p:nvSpPr>
        <p:spPr>
          <a:xfrm rot="5400000">
            <a:off x="6250793" y="3036091"/>
            <a:ext cx="1785950" cy="142876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3667857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Ratownictwo techniczne podczas wypadków z udziałem samochodów ciężarowych. Tłumaczenie: J. Kielin. Fundacja Edukacja i Technika Ratownictwa. Warszawa 2006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M. Schroeder: Wypadki w komunikacji drogowej. Fundacja Edukacja i Technika Ratownictwa.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B. Morris: Techniki ratownictwa drogowego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Holmatro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Podręcznik technik ratownictwa drogowego i zastosowanie narzędzi ratowniczych. Delta Service, Zielonka 2004.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R. Wolański: Ratownicza technika siłowa. SA PSP, Kraków 1999.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Bartoszak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– „Ratownictwo w 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transporcie drogowym”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1: Pobrano 17.03.2016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www.osp.malyn.pl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2: Pobrano 17.03.2016 z „Szkolenie z zakresu ratownictwa technicznego dla strażaków ratowników OSP – organizacja akcji ratownictwa technicznego na drogach” Jacek Gawroński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3: Pobrano 17.03.2016 z „Ratownictwo techniczne” Paweł Karabin, Rafał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4: Pobrano 17.03.2016 z „Ratownictwo techniczne” Paweł Karabin, Rafał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Podlasiński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Schemat postępowania podczas zdarzenia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500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4000" b="1" dirty="0" smtClean="0"/>
              <a:t>WYPADEK DROGOWY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DOJAZD DO MIEJSCA ZDARZENIA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ROZPOZNANIE SYTUACJI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ZABEZPIECZENIE TERENU DZIAŁAŃ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DZIAŁANIA RATOWNICZE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pl-PL" altLang="pl-PL" sz="2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000" b="1" dirty="0" smtClean="0"/>
              <a:t>ZAKOŃCZENIE DZIAŁAŃ</a:t>
            </a:r>
            <a:endParaRPr lang="pl-PL" altLang="pl-PL" sz="20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4357686" y="4714884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357686" y="3929066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4357686" y="5572140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4357686" y="3143248"/>
            <a:ext cx="214314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Podczas dojazdu do miejsca zdarzenia uzyskać informacje o zdarzeniu z odpowiedniego stanowiska kierowania o: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rodzaju zdarzenia (zderzenie pojazdów, pożar, wyciek substancji itp.),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ilości osób poszkodowanych,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ilości i rodzaju pojazdów uczestniczących w zdarzeniu (samochody osobowe, ciężarowe, specjalne itp.),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ładunku przewożonym przez pojazdy biorące udział w wypadku.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928802"/>
            <a:ext cx="7760823" cy="44291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Ustawienie pojazdów pożarniczych: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odległości bezpiecznej,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pierwszy pojazd od strony najazdowej,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zapewnić bezpieczne wysiadanie i dostęp do sprzętu załodze,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zapewnić możliwość dojazdu innych służb,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pojazdy ustawić z włączonym oświetleniem pojazdu i alarmowym ale bez sygnalizacji dźwiękowej.</a:t>
            </a: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5"/>
            <a:ext cx="7975137" cy="5000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pojazdu pożarniczego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Organizacja terenu akcji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46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500174"/>
            <a:ext cx="7975137" cy="6085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ustawienia pojazdów pożarniczych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2801</TotalTime>
  <Words>1244</Words>
  <Application>Microsoft Office PowerPoint</Application>
  <PresentationFormat>Pokaz na ekranie (4:3)</PresentationFormat>
  <Paragraphs>280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Moduł</vt:lpstr>
      <vt:lpstr>TEMAT 27:  Organizacja akcji ratownictwa technicznego  na szlakach komunikacyjnych</vt:lpstr>
      <vt:lpstr>MATERIAŁ NAUCZANIA</vt:lpstr>
      <vt:lpstr>Wstęp</vt:lpstr>
      <vt:lpstr>Schemat postępowania podczas zdarzenia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Rozpoznanie</vt:lpstr>
      <vt:lpstr>Rozpoznanie</vt:lpstr>
      <vt:lpstr>Rozpoznanie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Stabilizacja pojazdów</vt:lpstr>
      <vt:lpstr>Oznakowanie miejsca zdarzenia</vt:lpstr>
      <vt:lpstr>Oznakowanie miejsca zdarzenia</vt:lpstr>
      <vt:lpstr>Działania ratownicze</vt:lpstr>
      <vt:lpstr>Działania ratownicze</vt:lpstr>
      <vt:lpstr>Działania ratownicze</vt:lpstr>
      <vt:lpstr>Działania ratownicze</vt:lpstr>
      <vt:lpstr>Zakończenie działań</vt:lpstr>
      <vt:lpstr>Zakończenie działań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303</cp:revision>
  <dcterms:created xsi:type="dcterms:W3CDTF">2014-03-01T12:20:49Z</dcterms:created>
  <dcterms:modified xsi:type="dcterms:W3CDTF">2016-06-17T08:37:51Z</dcterms:modified>
</cp:coreProperties>
</file>