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24" r:id="rId2"/>
    <p:sldId id="452" r:id="rId3"/>
    <p:sldId id="469" r:id="rId4"/>
    <p:sldId id="428" r:id="rId5"/>
    <p:sldId id="454" r:id="rId6"/>
    <p:sldId id="455" r:id="rId7"/>
    <p:sldId id="439" r:id="rId8"/>
    <p:sldId id="463" r:id="rId9"/>
    <p:sldId id="466" r:id="rId10"/>
    <p:sldId id="465" r:id="rId11"/>
    <p:sldId id="467" r:id="rId12"/>
    <p:sldId id="464" r:id="rId13"/>
    <p:sldId id="456" r:id="rId14"/>
    <p:sldId id="458" r:id="rId15"/>
    <p:sldId id="471" r:id="rId16"/>
    <p:sldId id="470" r:id="rId17"/>
    <p:sldId id="443" r:id="rId18"/>
    <p:sldId id="459" r:id="rId19"/>
    <p:sldId id="473" r:id="rId20"/>
    <p:sldId id="445" r:id="rId21"/>
    <p:sldId id="460" r:id="rId22"/>
    <p:sldId id="447" r:id="rId23"/>
    <p:sldId id="461" r:id="rId24"/>
    <p:sldId id="449" r:id="rId25"/>
    <p:sldId id="462" r:id="rId26"/>
  </p:sldIdLst>
  <p:sldSz cx="12192000" cy="6858000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or" initials="A" lastIdx="92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31837"/>
    <a:srgbClr val="FFA7A7"/>
    <a:srgbClr val="FC3A71"/>
    <a:srgbClr val="FE005B"/>
    <a:srgbClr val="C70936"/>
    <a:srgbClr val="FFCCCC"/>
    <a:srgbClr val="EE0055"/>
    <a:srgbClr val="FFFFFF"/>
    <a:srgbClr val="EE0A3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Styl pośredni 3 — Ak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77" autoAdjust="0"/>
    <p:restoredTop sz="95141" autoAdjust="0"/>
  </p:normalViewPr>
  <p:slideViewPr>
    <p:cSldViewPr snapToGrid="0">
      <p:cViewPr varScale="1">
        <p:scale>
          <a:sx n="108" d="100"/>
          <a:sy n="108" d="100"/>
        </p:scale>
        <p:origin x="54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D3DA873-049C-4C86-B3EC-A0952648090D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4302C86-8BBF-49F3-A9D8-561FB39531E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0707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1368C14F-17CF-4EED-9925-161C232F1C14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54D32D7-EE9A-40D2-81A8-955F576128E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193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4952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1581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1680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58314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0606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0900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6427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17205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18884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76296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070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0025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70309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26799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10219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75996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4137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1370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2284219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trike="no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686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6010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5527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2915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4536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318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733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45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586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60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240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549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275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784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884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456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552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zasady zarządzania portfelem"/>
          <p:cNvSpPr txBox="1"/>
          <p:nvPr/>
        </p:nvSpPr>
        <p:spPr>
          <a:xfrm>
            <a:off x="2598126" y="2525169"/>
            <a:ext cx="7055747" cy="1713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457200">
              <a:defRPr sz="7700"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Kierunki działania i rozwoju </a:t>
            </a:r>
          </a:p>
          <a:p>
            <a:pPr algn="ctr"/>
            <a:r>
              <a:rPr lang="pl-PL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Krajowej Administracji Skarbowej</a:t>
            </a:r>
          </a:p>
          <a:p>
            <a:pPr algn="ctr"/>
            <a:r>
              <a:rPr lang="pl-PL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na lata </a:t>
            </a:r>
            <a: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2021</a:t>
            </a:r>
            <a: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sym typeface="Symbol" panose="05050102010706020507" pitchFamily="18" charset="2"/>
              </a:rPr>
              <a:t></a:t>
            </a:r>
            <a: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2024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85" y="145381"/>
            <a:ext cx="1453347" cy="933734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271428" y="134349"/>
            <a:ext cx="2829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latin typeface="Corbel" panose="020B0503020204020204" pitchFamily="34" charset="0"/>
              </a:rPr>
              <a:t>Załącznik do zarządzenia</a:t>
            </a:r>
          </a:p>
          <a:p>
            <a:r>
              <a:rPr lang="pl-PL" sz="1000" dirty="0">
                <a:latin typeface="Corbel" panose="020B0503020204020204" pitchFamily="34" charset="0"/>
              </a:rPr>
              <a:t>Ministra Finansów</a:t>
            </a:r>
          </a:p>
          <a:p>
            <a:r>
              <a:rPr lang="pl-PL" sz="1000" dirty="0">
                <a:latin typeface="Corbel" panose="020B0503020204020204" pitchFamily="34" charset="0"/>
              </a:rPr>
              <a:t>z dnia 31 października 2023 r.</a:t>
            </a:r>
          </a:p>
          <a:p>
            <a:r>
              <a:rPr lang="pl-PL" sz="1000" dirty="0">
                <a:latin typeface="Corbel" panose="020B0503020204020204" pitchFamily="34" charset="0"/>
              </a:rPr>
              <a:t>(Dz. Urz. Min. Fin. poz. 103 ) 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0" y="2350008"/>
            <a:ext cx="12192000" cy="0"/>
          </a:xfrm>
          <a:prstGeom prst="line">
            <a:avLst/>
          </a:prstGeom>
          <a:ln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/>
          <p:nvPr/>
        </p:nvCxnSpPr>
        <p:spPr>
          <a:xfrm>
            <a:off x="0" y="4431792"/>
            <a:ext cx="12192000" cy="0"/>
          </a:xfrm>
          <a:prstGeom prst="line">
            <a:avLst/>
          </a:prstGeom>
          <a:ln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825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94554" y="1543789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0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2.1. Nowoczesna, przyjazna, bezpieczna i wielokanałowa obsługa podatnika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4485517" y="1539581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7791549" y="1539581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8828417" y="154505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6766652" y="154505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40" name="Prostokąt 39"/>
          <p:cNvSpPr/>
          <p:nvPr/>
        </p:nvSpPr>
        <p:spPr>
          <a:xfrm>
            <a:off x="5737061" y="1539581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10074083" y="1539790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43" name="Prostokąt 4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</a:t>
            </a:r>
          </a:p>
        </p:txBody>
      </p:sp>
      <p:grpSp>
        <p:nvGrpSpPr>
          <p:cNvPr id="73" name="Grupa 155"/>
          <p:cNvGrpSpPr/>
          <p:nvPr/>
        </p:nvGrpSpPr>
        <p:grpSpPr>
          <a:xfrm>
            <a:off x="194554" y="1988567"/>
            <a:ext cx="11870247" cy="1506071"/>
            <a:chOff x="194553" y="2013539"/>
            <a:chExt cx="11870247" cy="1444959"/>
          </a:xfrm>
        </p:grpSpPr>
        <p:sp>
          <p:nvSpPr>
            <p:cNvPr id="74" name="Prostokąt 156"/>
            <p:cNvSpPr/>
            <p:nvPr/>
          </p:nvSpPr>
          <p:spPr>
            <a:xfrm>
              <a:off x="527211" y="2024748"/>
              <a:ext cx="3890098" cy="143066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Wdrożenie narzędzi informacyjnych/usprawniających dla klientów KAS z zakresu podatków i ceł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Liczba wdrożonych nowych narzędzi informacyjnych z zakresu podatków i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ceł (SDG i aplikacja do weryfikacji paragonów) – 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narastająco</a:t>
              </a:r>
            </a:p>
          </p:txBody>
        </p:sp>
        <p:sp>
          <p:nvSpPr>
            <p:cNvPr id="75" name="Prostokąt 157"/>
            <p:cNvSpPr/>
            <p:nvPr/>
          </p:nvSpPr>
          <p:spPr>
            <a:xfrm>
              <a:off x="4494570" y="2015434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0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(</a:t>
              </a: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2020)</a:t>
              </a:r>
            </a:p>
          </p:txBody>
        </p:sp>
        <p:sp>
          <p:nvSpPr>
            <p:cNvPr id="76" name="Prostokąt 158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-</a:t>
              </a:r>
              <a:endParaRPr lang="pl-PL" sz="16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7" name="Prostokąt 159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6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2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(2022)</a:t>
              </a:r>
            </a:p>
          </p:txBody>
        </p:sp>
        <p:sp>
          <p:nvSpPr>
            <p:cNvPr id="78" name="Prostokąt 160"/>
            <p:cNvSpPr/>
            <p:nvPr/>
          </p:nvSpPr>
          <p:spPr>
            <a:xfrm>
              <a:off x="6765216" y="2013539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6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2 </a:t>
              </a:r>
            </a:p>
          </p:txBody>
        </p:sp>
        <p:sp>
          <p:nvSpPr>
            <p:cNvPr id="79" name="Prostokąt 161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1</a:t>
              </a:r>
              <a:endParaRPr lang="pl-PL" sz="14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0" name="Prostokąt 162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poboru podatków</a:t>
              </a:r>
            </a:p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relacji 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z klientami </a:t>
              </a:r>
            </a:p>
          </p:txBody>
        </p:sp>
        <p:sp>
          <p:nvSpPr>
            <p:cNvPr id="81" name="Prostokąt 163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12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2.1.7.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52" name="Grupa 173"/>
          <p:cNvGrpSpPr/>
          <p:nvPr/>
        </p:nvGrpSpPr>
        <p:grpSpPr>
          <a:xfrm>
            <a:off x="194554" y="3571854"/>
            <a:ext cx="11870247" cy="1364842"/>
            <a:chOff x="194553" y="3551349"/>
            <a:chExt cx="11870247" cy="1064054"/>
          </a:xfrm>
        </p:grpSpPr>
        <p:sp>
          <p:nvSpPr>
            <p:cNvPr id="53" name="Prostokąt 174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75,8%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(I p. 2020)</a:t>
              </a:r>
            </a:p>
          </p:txBody>
        </p:sp>
        <p:sp>
          <p:nvSpPr>
            <p:cNvPr id="54" name="Prostokąt 175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78%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5" name="Prostokąt 176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85%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56" name="Prostokąt 177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77%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7" name="Prostokąt 178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76%</a:t>
              </a:r>
            </a:p>
          </p:txBody>
        </p:sp>
        <p:sp>
          <p:nvSpPr>
            <p:cNvPr id="58" name="Prostokąt 179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komórka właściwa ds. relacji 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z klientami </a:t>
              </a:r>
            </a:p>
          </p:txBody>
        </p:sp>
        <p:grpSp>
          <p:nvGrpSpPr>
            <p:cNvPr id="59" name="Grupa 180"/>
            <p:cNvGrpSpPr/>
            <p:nvPr/>
          </p:nvGrpSpPr>
          <p:grpSpPr>
            <a:xfrm>
              <a:off x="194553" y="3551861"/>
              <a:ext cx="4222756" cy="1061597"/>
              <a:chOff x="194553" y="3542808"/>
              <a:chExt cx="4222756" cy="1061597"/>
            </a:xfrm>
          </p:grpSpPr>
          <p:sp>
            <p:nvSpPr>
              <p:cNvPr id="60" name="Prostokąt 181"/>
              <p:cNvSpPr/>
              <p:nvPr/>
            </p:nvSpPr>
            <p:spPr>
              <a:xfrm>
                <a:off x="194553" y="3542808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2.1.8.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82" name="Prostokąt 182"/>
              <p:cNvSpPr/>
              <p:nvPr/>
            </p:nvSpPr>
            <p:spPr>
              <a:xfrm>
                <a:off x="527211" y="3545149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latin typeface="Corbel" panose="020B0503020204020204" pitchFamily="34" charset="0"/>
                  </a:rPr>
                  <a:t>Terminowość realizacji wniosku o udzielenie informacji na zapytanie mailowe 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latin typeface="Corbel" panose="020B0503020204020204" pitchFamily="34" charset="0"/>
                  </a:rPr>
                  <a:t>Liczba odpowiedzi mailowych udzielonych w terminie do 5 dni roboczych w stosunku do liczby wszystkich udzielonych odpowiedzi na zapytania mailowe w danym roku</a:t>
                </a:r>
                <a:endParaRPr lang="pl-PL" sz="1200" i="1" dirty="0">
                  <a:solidFill>
                    <a:prstClr val="black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44" name="Grupa 115"/>
          <p:cNvGrpSpPr/>
          <p:nvPr/>
        </p:nvGrpSpPr>
        <p:grpSpPr>
          <a:xfrm>
            <a:off x="201258" y="5016944"/>
            <a:ext cx="11870247" cy="1461422"/>
            <a:chOff x="194553" y="2014710"/>
            <a:chExt cx="11870247" cy="1448922"/>
          </a:xfrm>
        </p:grpSpPr>
        <p:sp>
          <p:nvSpPr>
            <p:cNvPr id="45" name="Prostokąt 116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Realizacja wniosku o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wydanie interpretacji indywidualnej w terminie krótszym niż ustawowy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interpretacji  indywidualnych wydanych 30 dni lub więcej przed terminem ustawowym w stosunku do liczby ogółem wydanych interpretacji indywidualnych w danym roku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6" name="Prostokąt 117"/>
            <p:cNvSpPr/>
            <p:nvPr/>
          </p:nvSpPr>
          <p:spPr>
            <a:xfrm>
              <a:off x="4494570" y="2023632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55,8%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(I p.2020)</a:t>
              </a:r>
            </a:p>
          </p:txBody>
        </p:sp>
        <p:sp>
          <p:nvSpPr>
            <p:cNvPr id="47" name="Prostokąt 118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58%</a:t>
              </a:r>
            </a:p>
          </p:txBody>
        </p:sp>
        <p:sp>
          <p:nvSpPr>
            <p:cNvPr id="48" name="Prostokąt 119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60%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49" name="Prostokąt 120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57%</a:t>
              </a:r>
            </a:p>
          </p:txBody>
        </p:sp>
        <p:sp>
          <p:nvSpPr>
            <p:cNvPr id="50" name="Prostokąt 121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56%</a:t>
              </a:r>
            </a:p>
          </p:txBody>
        </p:sp>
        <p:sp>
          <p:nvSpPr>
            <p:cNvPr id="51" name="Prostokąt 122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komórka właściwa ds. orzecznictwa</a:t>
              </a:r>
            </a:p>
          </p:txBody>
        </p:sp>
        <p:sp>
          <p:nvSpPr>
            <p:cNvPr id="83" name="Prostokąt 123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2.1.9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63" name="Grupa 62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64" name="Obraz 6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65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66" name="Łącznik prosty 65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9696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94554" y="1543789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0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2.1. Nowoczesna, przyjazna, bezpieczna i wielokanałowa obsługa podatnika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4485517" y="1539581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7791549" y="1539581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8828417" y="154505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6766652" y="154505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40" name="Prostokąt 39"/>
          <p:cNvSpPr/>
          <p:nvPr/>
        </p:nvSpPr>
        <p:spPr>
          <a:xfrm>
            <a:off x="5737061" y="1539581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10074083" y="1539790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43" name="Prostokąt 4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</a:t>
            </a:r>
          </a:p>
        </p:txBody>
      </p:sp>
      <p:grpSp>
        <p:nvGrpSpPr>
          <p:cNvPr id="52" name="Grupa 97"/>
          <p:cNvGrpSpPr/>
          <p:nvPr/>
        </p:nvGrpSpPr>
        <p:grpSpPr>
          <a:xfrm>
            <a:off x="196055" y="1988752"/>
            <a:ext cx="11870247" cy="1152000"/>
            <a:chOff x="194553" y="2014710"/>
            <a:chExt cx="11870247" cy="1448922"/>
          </a:xfrm>
        </p:grpSpPr>
        <p:sp>
          <p:nvSpPr>
            <p:cNvPr id="53" name="Prostokąt 98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Dostępność informacji udzielanych telefonicznie 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Suma czasów zawieszenia rozmów telefonicznych w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trakcie połączenia z konsultantem w stosunku do liczby połączeń,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których nastąpiło zawieszenie w danym roku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4" name="Prostokąt 99"/>
            <p:cNvSpPr/>
            <p:nvPr/>
          </p:nvSpPr>
          <p:spPr>
            <a:xfrm>
              <a:off x="4494570" y="2023632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05:16 </a:t>
              </a:r>
              <a:endParaRPr lang="pl-PL" sz="1400" b="1" strike="sngStrike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(I p. 2020)</a:t>
              </a:r>
            </a:p>
          </p:txBody>
        </p:sp>
        <p:sp>
          <p:nvSpPr>
            <p:cNvPr id="55" name="Prostokąt 100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04:55</a:t>
              </a:r>
            </a:p>
          </p:txBody>
        </p:sp>
        <p:sp>
          <p:nvSpPr>
            <p:cNvPr id="56" name="Prostokąt 101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≤ 04:50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57" name="Prostokąt 102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≤ 05:00</a:t>
              </a:r>
              <a:endParaRPr lang="pl-PL" sz="14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8" name="Prostokąt 103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≤ 05:05</a:t>
              </a:r>
              <a:endParaRPr lang="pl-PL" sz="14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9" name="Prostokąt 104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komórka właściwa ds. relacji 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z klientami </a:t>
              </a:r>
            </a:p>
          </p:txBody>
        </p:sp>
        <p:sp>
          <p:nvSpPr>
            <p:cNvPr id="60" name="Prostokąt 105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2.1.10.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63" name="Grupa 88"/>
          <p:cNvGrpSpPr/>
          <p:nvPr/>
        </p:nvGrpSpPr>
        <p:grpSpPr>
          <a:xfrm>
            <a:off x="194554" y="3219551"/>
            <a:ext cx="11870247" cy="1692000"/>
            <a:chOff x="194553" y="2014710"/>
            <a:chExt cx="11870247" cy="1448922"/>
          </a:xfrm>
        </p:grpSpPr>
        <p:sp>
          <p:nvSpPr>
            <p:cNvPr id="64" name="Prostokąt 89"/>
            <p:cNvSpPr/>
            <p:nvPr/>
          </p:nvSpPr>
          <p:spPr>
            <a:xfrm>
              <a:off x="528423" y="2021736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Zapewnienie jednolitości interpretacji indywidualnych i wiążących informacji stawkowych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interpretacji indywidualnych i wiążących informacji stawkowych uchylonych prawomocnym 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wyrokiem s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ąd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u administracyjnego (po wpływie wyroku prawomocnego) w stosunku do liczby wydanych interpretacji indywidualnych i wiążących informacji stawkowych w danym roku</a:t>
              </a:r>
              <a:endParaRPr lang="pl-PL" sz="1200" i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5" name="Prostokąt 90"/>
            <p:cNvSpPr/>
            <p:nvPr/>
          </p:nvSpPr>
          <p:spPr>
            <a:xfrm>
              <a:off x="4494570" y="2023632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200" dirty="0">
                  <a:solidFill>
                    <a:prstClr val="black"/>
                  </a:solidFill>
                  <a:latin typeface="Corbel" panose="020B0503020204020204" pitchFamily="34" charset="0"/>
                </a:rPr>
                <a:t>b.d.</a:t>
              </a:r>
            </a:p>
          </p:txBody>
        </p:sp>
        <p:sp>
          <p:nvSpPr>
            <p:cNvPr id="66" name="Prostokąt 91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≤ 5%</a:t>
              </a:r>
            </a:p>
          </p:txBody>
        </p:sp>
        <p:sp>
          <p:nvSpPr>
            <p:cNvPr id="67" name="Prostokąt 92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≤ 5%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68" name="Prostokąt 93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≤ 5%</a:t>
              </a:r>
            </a:p>
          </p:txBody>
        </p:sp>
        <p:sp>
          <p:nvSpPr>
            <p:cNvPr id="69" name="Prostokąt 94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≤ 5%</a:t>
              </a:r>
            </a:p>
          </p:txBody>
        </p:sp>
        <p:sp>
          <p:nvSpPr>
            <p:cNvPr id="70" name="Prostokąt 95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orzecznictwa </a:t>
              </a:r>
            </a:p>
          </p:txBody>
        </p:sp>
        <p:sp>
          <p:nvSpPr>
            <p:cNvPr id="71" name="Prostokąt 96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2.1.11.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33" name="Grupa 32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34" name="Obraz 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35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37" name="Łącznik prosty 36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476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/>
          <p:nvPr/>
        </p:nvSpPr>
        <p:spPr>
          <a:xfrm>
            <a:off x="194554" y="1928291"/>
            <a:ext cx="11829123" cy="3345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Zwiększenie możliwości automatycznych rozliczeń podatkowych klientów 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Tworzenie przyjaznych i prostych cyfrowych usług dla klientów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Wprowadzenie krajowego systemu e-faktur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Automatyzacja procesów realizowanych w KAS 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Zwiększenie wykorzystania kanałów elektronicznych w kontakcie z podatnikiem (e-Urząd, budowa narzędzia typu „Home-taxing”) 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Zapewnienie obywatelom i przedsiębiorcom wykorzystania najnowszych technologii podczas korzystania z oferowanych</a:t>
            </a:r>
            <a:r>
              <a:rPr lang="pl-PL" sz="1400" i="1" dirty="0">
                <a:solidFill>
                  <a:srgbClr val="FFC000"/>
                </a:solidFill>
                <a:latin typeface="Corbel" panose="020B0503020204020204" pitchFamily="34" charset="0"/>
              </a:rPr>
              <a:t> </a:t>
            </a: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usług</a:t>
            </a:r>
            <a:endParaRPr lang="pl-PL" sz="1400" i="1" strike="sngStrike" dirty="0">
              <a:solidFill>
                <a:srgbClr val="00B050"/>
              </a:solidFill>
              <a:latin typeface="Corbel" panose="020B0503020204020204" pitchFamily="34" charset="0"/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194554" y="1525676"/>
            <a:ext cx="11829124" cy="3461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2.2. Automatyzacja i digitalizacja usług</a:t>
            </a:r>
          </a:p>
        </p:txBody>
      </p:sp>
      <p:grpSp>
        <p:nvGrpSpPr>
          <p:cNvPr id="9" name="Grupa 8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10" name="Obraz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11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6924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/>
          <p:nvPr/>
        </p:nvSpPr>
        <p:spPr>
          <a:xfrm>
            <a:off x="0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2.2. </a:t>
            </a:r>
            <a:r>
              <a:rPr lang="pl-PL" b="1">
                <a:solidFill>
                  <a:schemeClr val="bg1"/>
                </a:solidFill>
                <a:latin typeface="Corbel" panose="020B0503020204020204" pitchFamily="34" charset="0"/>
              </a:rPr>
              <a:t>Automatyzacja i </a:t>
            </a:r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digitalizacja usług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194554" y="1539581"/>
            <a:ext cx="11861192" cy="372659"/>
            <a:chOff x="194554" y="1539581"/>
            <a:chExt cx="11861192" cy="372659"/>
          </a:xfrm>
        </p:grpSpPr>
        <p:sp>
          <p:nvSpPr>
            <p:cNvPr id="14" name="Prostokąt 13"/>
            <p:cNvSpPr/>
            <p:nvPr/>
          </p:nvSpPr>
          <p:spPr>
            <a:xfrm>
              <a:off x="194554" y="1543789"/>
              <a:ext cx="4222755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600" dirty="0">
                  <a:latin typeface="Corbel" panose="020B0503020204020204" pitchFamily="34" charset="0"/>
                </a:rPr>
                <a:t>Wskaźnik</a:t>
              </a:r>
              <a:endParaRPr lang="pl-PL" sz="1600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44855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bazowa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(rok bazowy)</a:t>
              </a: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7791549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2023</a:t>
              </a:r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8828417" y="1545053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docelowa 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(rok osiągnięcia)</a:t>
              </a:r>
            </a:p>
          </p:txBody>
        </p:sp>
        <p:sp>
          <p:nvSpPr>
            <p:cNvPr id="36" name="Prostokąt 35"/>
            <p:cNvSpPr/>
            <p:nvPr/>
          </p:nvSpPr>
          <p:spPr>
            <a:xfrm>
              <a:off x="6766652" y="1545053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2022</a:t>
              </a:r>
            </a:p>
          </p:txBody>
        </p:sp>
        <p:sp>
          <p:nvSpPr>
            <p:cNvPr id="40" name="Prostokąt 39"/>
            <p:cNvSpPr/>
            <p:nvPr/>
          </p:nvSpPr>
          <p:spPr>
            <a:xfrm>
              <a:off x="5737061" y="1539581"/>
              <a:ext cx="972000" cy="367187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2021</a:t>
              </a:r>
            </a:p>
          </p:txBody>
        </p:sp>
        <p:sp>
          <p:nvSpPr>
            <p:cNvPr id="26" name="Prostokąt 25"/>
            <p:cNvSpPr/>
            <p:nvPr/>
          </p:nvSpPr>
          <p:spPr>
            <a:xfrm>
              <a:off x="10074083" y="1539790"/>
              <a:ext cx="1981663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Źródło danych</a:t>
              </a:r>
            </a:p>
          </p:txBody>
        </p:sp>
      </p:grpSp>
      <p:grpSp>
        <p:nvGrpSpPr>
          <p:cNvPr id="5" name="Grupa 3"/>
          <p:cNvGrpSpPr/>
          <p:nvPr/>
        </p:nvGrpSpPr>
        <p:grpSpPr>
          <a:xfrm>
            <a:off x="194553" y="3697833"/>
            <a:ext cx="11870247" cy="2160000"/>
            <a:chOff x="194553" y="3552069"/>
            <a:chExt cx="11870247" cy="1065412"/>
          </a:xfrm>
        </p:grpSpPr>
        <p:sp>
          <p:nvSpPr>
            <p:cNvPr id="25" name="Prostokąt 6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46 </a:t>
              </a:r>
              <a:r>
                <a:rPr lang="pl-PL" sz="12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minut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30" name="Prostokąt 7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32 </a:t>
              </a:r>
              <a:r>
                <a:rPr lang="pl-PL" sz="12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minuty</a:t>
              </a:r>
            </a:p>
          </p:txBody>
        </p:sp>
        <p:sp>
          <p:nvSpPr>
            <p:cNvPr id="34" name="Prostokąt 8"/>
            <p:cNvSpPr/>
            <p:nvPr/>
          </p:nvSpPr>
          <p:spPr>
            <a:xfrm>
              <a:off x="8819367" y="3555885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31 </a:t>
              </a:r>
              <a:r>
                <a:rPr lang="pl-PL" sz="12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minut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(</a:t>
              </a: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2024</a:t>
              </a: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)</a:t>
              </a:r>
            </a:p>
          </p:txBody>
        </p:sp>
        <p:sp>
          <p:nvSpPr>
            <p:cNvPr id="38" name="Prostokąt 9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33 </a:t>
              </a:r>
              <a:r>
                <a:rPr lang="pl-PL" sz="12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minuty</a:t>
              </a:r>
            </a:p>
          </p:txBody>
        </p:sp>
        <p:sp>
          <p:nvSpPr>
            <p:cNvPr id="42" name="Prostokąt 10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34 </a:t>
              </a:r>
              <a:r>
                <a:rPr lang="pl-PL" sz="12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minuty</a:t>
              </a:r>
            </a:p>
          </p:txBody>
        </p:sp>
        <p:sp>
          <p:nvSpPr>
            <p:cNvPr id="28" name="Prostokąt 11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ceł </a:t>
              </a:r>
            </a:p>
          </p:txBody>
        </p:sp>
        <p:grpSp>
          <p:nvGrpSpPr>
            <p:cNvPr id="3" name="Grupa 12"/>
            <p:cNvGrpSpPr/>
            <p:nvPr/>
          </p:nvGrpSpPr>
          <p:grpSpPr>
            <a:xfrm>
              <a:off x="194553" y="3552069"/>
              <a:ext cx="4222756" cy="1061598"/>
              <a:chOff x="194553" y="3543016"/>
              <a:chExt cx="4222756" cy="1061598"/>
            </a:xfrm>
          </p:grpSpPr>
          <p:sp>
            <p:nvSpPr>
              <p:cNvPr id="31" name="Prostokąt 15"/>
              <p:cNvSpPr/>
              <p:nvPr/>
            </p:nvSpPr>
            <p:spPr>
              <a:xfrm>
                <a:off x="194553" y="3543016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2.2.2.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35" name="Prostokąt 17"/>
              <p:cNvSpPr/>
              <p:nvPr/>
            </p:nvSpPr>
            <p:spPr>
              <a:xfrm>
                <a:off x="527211" y="3545358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Czas obsługi zgłoszenia celnego wyliczany w imporcie oraz eksporcie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Suma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czasów zakwalifikowanych </a:t>
                </a: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do wyliczeń zgłoszeń w imporcie (czas liczony od momentu przesłania zgłoszenia do systemu, do momentu otrzymania informacji o zakończeniu czynności weryfikacyjnych i gotowości organu do zwolnienia towaru pod warunkiem uiszczenia/zabezpieczenia należności) oraz w eksporcie (czas liczony od momentu, kiedy przesłano zgłoszenie do systemu, do czasu otrzymania informacji o zwolnieniu towaru) w stosunku do liczby zakwalifikowanych do wyliczeń zgłoszeń w imporcie </a:t>
                </a:r>
                <a:b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</a:b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i eksporcie w danym roku</a:t>
                </a:r>
                <a:endParaRPr lang="pl-PL" sz="1200" i="1" dirty="0">
                  <a:solidFill>
                    <a:prstClr val="black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sp>
        <p:nvSpPr>
          <p:cNvPr id="43" name="Prostokąt 4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</a:t>
            </a:r>
          </a:p>
        </p:txBody>
      </p:sp>
      <p:grpSp>
        <p:nvGrpSpPr>
          <p:cNvPr id="44" name="Grupa 40"/>
          <p:cNvGrpSpPr/>
          <p:nvPr/>
        </p:nvGrpSpPr>
        <p:grpSpPr>
          <a:xfrm>
            <a:off x="194553" y="1996056"/>
            <a:ext cx="11870247" cy="1625325"/>
            <a:chOff x="194553" y="2014710"/>
            <a:chExt cx="11870247" cy="1448922"/>
          </a:xfrm>
        </p:grpSpPr>
        <p:sp>
          <p:nvSpPr>
            <p:cNvPr id="48" name="Prostokąt 44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e-Usługi publiczne dla klientów KAS</a:t>
              </a:r>
            </a:p>
            <a:p>
              <a:pPr lvl="0"/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Liczba wdrożonych publicznych e-usług  skierowanych do klientów KAS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–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 narastająco</a:t>
              </a:r>
              <a:endParaRPr lang="pl-PL" sz="1200" i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0" name="Prostokąt 45"/>
            <p:cNvSpPr/>
            <p:nvPr/>
          </p:nvSpPr>
          <p:spPr>
            <a:xfrm>
              <a:off x="4494570" y="2023632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 </a:t>
              </a: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o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51" name="Prostokąt 46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 16</a:t>
              </a:r>
            </a:p>
          </p:txBody>
        </p:sp>
        <p:sp>
          <p:nvSpPr>
            <p:cNvPr id="52" name="Prostokąt 48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18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53" name="Prostokąt 56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 13</a:t>
              </a:r>
            </a:p>
          </p:txBody>
        </p:sp>
        <p:sp>
          <p:nvSpPr>
            <p:cNvPr id="54" name="Prostokąt 57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 10</a:t>
              </a:r>
              <a:endParaRPr lang="pl-PL" sz="105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5" name="Prostokąt 58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ceł</a:t>
              </a:r>
            </a:p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 komórka właściwa ds. poboru podatków</a:t>
              </a:r>
            </a:p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 komórka właściwa ds. relacji 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z klientami  </a:t>
              </a:r>
            </a:p>
          </p:txBody>
        </p:sp>
        <p:sp>
          <p:nvSpPr>
            <p:cNvPr id="56" name="Prostokąt 59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2.2.1.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39" name="Grupa 38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41" name="Obraz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45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46" name="Łącznik prosty 45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6058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94554" y="1543789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0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2.2. </a:t>
            </a:r>
            <a:r>
              <a:rPr lang="pl-PL" b="1">
                <a:solidFill>
                  <a:schemeClr val="bg1"/>
                </a:solidFill>
                <a:latin typeface="Corbel" panose="020B0503020204020204" pitchFamily="34" charset="0"/>
              </a:rPr>
              <a:t>Automatyzacja i </a:t>
            </a:r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digitalizacja usług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4485517" y="1539581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7791549" y="1539581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8828417" y="154505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6766652" y="154505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40" name="Prostokąt 39"/>
          <p:cNvSpPr/>
          <p:nvPr/>
        </p:nvSpPr>
        <p:spPr>
          <a:xfrm>
            <a:off x="5737061" y="1539581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10074083" y="1539790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43" name="Prostokąt 4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</a:t>
            </a:r>
          </a:p>
        </p:txBody>
      </p:sp>
      <p:grpSp>
        <p:nvGrpSpPr>
          <p:cNvPr id="52" name="Grupa 133"/>
          <p:cNvGrpSpPr/>
          <p:nvPr/>
        </p:nvGrpSpPr>
        <p:grpSpPr>
          <a:xfrm>
            <a:off x="202127" y="4634408"/>
            <a:ext cx="11870247" cy="1158651"/>
            <a:chOff x="194553" y="2014710"/>
            <a:chExt cx="11870247" cy="1448922"/>
          </a:xfrm>
        </p:grpSpPr>
        <p:sp>
          <p:nvSpPr>
            <p:cNvPr id="53" name="Prostokąt 134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Czas oczekiwania na połączenie klienta </a:t>
              </a:r>
              <a:b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</a:b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z konsultantem KIS</a:t>
              </a:r>
              <a:br>
                <a:rPr lang="pl-PL" sz="1600" b="1" dirty="0">
                  <a:solidFill>
                    <a:prstClr val="black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Suma czasów, liczonych 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od momentu wyboru przez klienta numeru wewnętrznego do odbioru połączenia przez konsultanta KIS, </a:t>
              </a:r>
              <a:b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w stosunku do liczby tych połączeń w danym roku</a:t>
              </a:r>
              <a:endParaRPr lang="pl-PL" sz="1200" i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4" name="Prostokąt 135"/>
            <p:cNvSpPr/>
            <p:nvPr/>
          </p:nvSpPr>
          <p:spPr>
            <a:xfrm>
              <a:off x="4494570" y="2023632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/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22:05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 </a:t>
              </a:r>
              <a:r>
                <a:rPr lang="pl-PL" sz="12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minut : sekund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(I p. 2020)</a:t>
              </a:r>
            </a:p>
          </p:txBody>
        </p:sp>
        <p:sp>
          <p:nvSpPr>
            <p:cNvPr id="55" name="Prostokąt 136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11 </a:t>
              </a:r>
              <a:r>
                <a:rPr lang="pl-PL" sz="12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minut</a:t>
              </a:r>
            </a:p>
          </p:txBody>
        </p:sp>
        <p:sp>
          <p:nvSpPr>
            <p:cNvPr id="56" name="Prostokąt 137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8 </a:t>
              </a:r>
              <a:r>
                <a:rPr lang="pl-PL" sz="12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minut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57" name="Prostokąt 138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13 </a:t>
              </a:r>
              <a:r>
                <a:rPr lang="pl-PL" sz="12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minut</a:t>
              </a:r>
            </a:p>
          </p:txBody>
        </p:sp>
        <p:sp>
          <p:nvSpPr>
            <p:cNvPr id="58" name="Prostokąt 139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15 </a:t>
              </a:r>
              <a:r>
                <a:rPr lang="pl-PL" sz="12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minut</a:t>
              </a:r>
            </a:p>
          </p:txBody>
        </p:sp>
        <p:sp>
          <p:nvSpPr>
            <p:cNvPr id="59" name="Prostokąt 140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komórka właściwa ds. relacji 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z klientami </a:t>
              </a:r>
            </a:p>
          </p:txBody>
        </p:sp>
        <p:sp>
          <p:nvSpPr>
            <p:cNvPr id="60" name="Prostokąt 141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2.2.5.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63" name="Grupa 24"/>
          <p:cNvGrpSpPr/>
          <p:nvPr/>
        </p:nvGrpSpPr>
        <p:grpSpPr>
          <a:xfrm>
            <a:off x="202127" y="2006389"/>
            <a:ext cx="11870247" cy="1384580"/>
            <a:chOff x="194553" y="3548529"/>
            <a:chExt cx="11870247" cy="1066874"/>
          </a:xfrm>
        </p:grpSpPr>
        <p:sp>
          <p:nvSpPr>
            <p:cNvPr id="64" name="Prostokąt 26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46%</a:t>
              </a:r>
              <a:endParaRPr lang="pl-PL" sz="1400" b="1" strike="sngStrike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65" name="Prostokąt 27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54%</a:t>
              </a:r>
              <a:endParaRPr lang="pl-PL" sz="1400" b="1" strike="sngStrike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6" name="Prostokąt 28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</a:rPr>
                <a:t>≥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56%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67" name="Prostokąt 29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52%</a:t>
              </a:r>
              <a:endParaRPr lang="pl-PL" sz="1400" b="1" strike="sngStrike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8" name="Prostokąt 30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49%</a:t>
              </a:r>
            </a:p>
          </p:txBody>
        </p:sp>
        <p:sp>
          <p:nvSpPr>
            <p:cNvPr id="69" name="Prostokąt 32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</a:t>
              </a: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ds. relacji 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z klientami </a:t>
              </a:r>
            </a:p>
            <a:p>
              <a:pPr algn="ctr">
                <a:spcAft>
                  <a:spcPts val="600"/>
                </a:spcAft>
              </a:pPr>
              <a:endParaRPr lang="pl-PL" sz="900" strike="sngStrike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endParaRPr>
            </a:p>
          </p:txBody>
        </p:sp>
        <p:grpSp>
          <p:nvGrpSpPr>
            <p:cNvPr id="70" name="Grupa 33"/>
            <p:cNvGrpSpPr/>
            <p:nvPr/>
          </p:nvGrpSpPr>
          <p:grpSpPr>
            <a:xfrm>
              <a:off x="194553" y="3548529"/>
              <a:ext cx="4225937" cy="1064928"/>
              <a:chOff x="194553" y="3539476"/>
              <a:chExt cx="4225937" cy="1064928"/>
            </a:xfrm>
          </p:grpSpPr>
          <p:sp>
            <p:nvSpPr>
              <p:cNvPr id="71" name="Prostokąt 34"/>
              <p:cNvSpPr/>
              <p:nvPr/>
            </p:nvSpPr>
            <p:spPr>
              <a:xfrm>
                <a:off x="194553" y="3542808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2.2.3.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72" name="Prostokąt 36"/>
              <p:cNvSpPr/>
              <p:nvPr/>
            </p:nvSpPr>
            <p:spPr>
              <a:xfrm>
                <a:off x="530392" y="3539476"/>
                <a:ext cx="3890098" cy="106441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Wstępnie wypełnione deklaracje</a:t>
                </a:r>
                <a:endParaRPr lang="pl-PL" sz="900" i="1" dirty="0">
                  <a:solidFill>
                    <a:srgbClr val="FF0000"/>
                  </a:solidFill>
                  <a:latin typeface="Corbel" panose="020B0503020204020204" pitchFamily="34" charset="0"/>
                </a:endParaRPr>
              </a:p>
              <a:p>
                <a:pPr lvl="0"/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Liczba wszystkich złożonych, wygenerowanych i wstępnie wypełnionych, deklaracji do wszystkich złożonych deklaracji wg kodów formularzy (liczba deklaracji złożonych w usłudze Twój e-PIT do wszystkich deklaracji o tych samych kodach formularzy co składane w usłudze Twój e-PIT) w danym roku</a:t>
                </a:r>
              </a:p>
              <a:p>
                <a:pPr lvl="0">
                  <a:spcAft>
                    <a:spcPts val="600"/>
                  </a:spcAft>
                </a:pPr>
                <a:endParaRPr lang="pl-PL" sz="1200" i="1" strike="sngStrike" dirty="0">
                  <a:solidFill>
                    <a:prstClr val="black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73" name="Grupa 151"/>
          <p:cNvGrpSpPr/>
          <p:nvPr/>
        </p:nvGrpSpPr>
        <p:grpSpPr>
          <a:xfrm>
            <a:off x="194553" y="3451117"/>
            <a:ext cx="11870247" cy="1116000"/>
            <a:chOff x="194553" y="2014710"/>
            <a:chExt cx="11870247" cy="1448922"/>
          </a:xfrm>
        </p:grpSpPr>
        <p:sp>
          <p:nvSpPr>
            <p:cNvPr id="74" name="Prostokąt 152"/>
            <p:cNvSpPr/>
            <p:nvPr/>
          </p:nvSpPr>
          <p:spPr>
            <a:xfrm>
              <a:off x="527211" y="2015412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Integracja danych z CEIDG a CRP KEP</a:t>
              </a:r>
              <a:endParaRPr lang="pl-PL" sz="16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zrealizowanych działań dotyczących zautomatyzowania procesu przekazywania danych z CEIDG do CRP KEP w stosunku do liczby tych działań zaplanowanych – narastająco</a:t>
              </a:r>
            </a:p>
          </p:txBody>
        </p:sp>
        <p:sp>
          <p:nvSpPr>
            <p:cNvPr id="75" name="Prostokąt 153"/>
            <p:cNvSpPr/>
            <p:nvPr/>
          </p:nvSpPr>
          <p:spPr>
            <a:xfrm>
              <a:off x="4494570" y="2023632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0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76" name="Prostokąt 154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-</a:t>
              </a:r>
            </a:p>
          </p:txBody>
        </p:sp>
        <p:sp>
          <p:nvSpPr>
            <p:cNvPr id="77" name="Prostokąt 155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100%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(2022)</a:t>
              </a:r>
            </a:p>
          </p:txBody>
        </p:sp>
        <p:sp>
          <p:nvSpPr>
            <p:cNvPr id="78" name="Prostokąt 156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≥ 100%</a:t>
              </a:r>
            </a:p>
          </p:txBody>
        </p:sp>
        <p:sp>
          <p:nvSpPr>
            <p:cNvPr id="79" name="Prostokąt 157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>
                  <a:latin typeface="Corbel" panose="020B0503020204020204" pitchFamily="34" charset="0"/>
                </a:rPr>
                <a:t>≥</a:t>
              </a:r>
              <a:r>
                <a:rPr lang="pl-PL" sz="160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600" b="1" dirty="0">
                  <a:latin typeface="Corbel" panose="020B0503020204020204" pitchFamily="34" charset="0"/>
                </a:rPr>
                <a:t>4</a:t>
              </a:r>
              <a:r>
                <a:rPr lang="pl-PL" sz="1600" b="1">
                  <a:latin typeface="Corbel" panose="020B0503020204020204" pitchFamily="34" charset="0"/>
                </a:rPr>
                <a:t>0</a:t>
              </a:r>
              <a:r>
                <a:rPr lang="pl-PL" sz="1600" b="1" dirty="0">
                  <a:latin typeface="Corbel" panose="020B0503020204020204" pitchFamily="34" charset="0"/>
                </a:rPr>
                <a:t>%</a:t>
              </a:r>
            </a:p>
          </p:txBody>
        </p:sp>
        <p:sp>
          <p:nvSpPr>
            <p:cNvPr id="80" name="Prostokąt 158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poboru podatków </a:t>
              </a:r>
            </a:p>
          </p:txBody>
        </p:sp>
        <p:sp>
          <p:nvSpPr>
            <p:cNvPr id="81" name="Prostokąt 159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KAS 2.2.4.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44" name="Grupa 43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45" name="Obraz 4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46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47" name="Łącznik prosty 46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801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/>
          <p:nvPr/>
        </p:nvSpPr>
        <p:spPr>
          <a:xfrm>
            <a:off x="194554" y="1928292"/>
            <a:ext cx="11829123" cy="1774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Prowadzenie kampanii i akcji promocyjnych i edukacyjnych dotyczących działań KAS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Rozpowszechnianie informacji i wiedzy z zakresu podatków i cła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4" y="1525676"/>
            <a:ext cx="11829124" cy="3461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2.3. Podnoszenie świadomości oraz wiedzy obywateli i przedsiębiorców w zakresie podatków</a:t>
            </a:r>
          </a:p>
        </p:txBody>
      </p:sp>
      <p:sp>
        <p:nvSpPr>
          <p:cNvPr id="9" name="Prostokąt 8"/>
          <p:cNvSpPr/>
          <p:nvPr/>
        </p:nvSpPr>
        <p:spPr>
          <a:xfrm>
            <a:off x="194555" y="4015385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485518" y="401117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7791550" y="401117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8828418" y="4016649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6766653" y="4016649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5737062" y="4011177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0074084" y="4011386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grpSp>
        <p:nvGrpSpPr>
          <p:cNvPr id="16" name="Grupa 2"/>
          <p:cNvGrpSpPr/>
          <p:nvPr/>
        </p:nvGrpSpPr>
        <p:grpSpPr>
          <a:xfrm>
            <a:off x="194554" y="4460467"/>
            <a:ext cx="11870247" cy="1224000"/>
            <a:chOff x="194553" y="3551349"/>
            <a:chExt cx="11870247" cy="1064054"/>
          </a:xfrm>
        </p:grpSpPr>
        <p:sp>
          <p:nvSpPr>
            <p:cNvPr id="17" name="Prostokąt 3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400"/>
                </a:spcAft>
              </a:pP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4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21" name="Prostokąt 4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4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3" name="Prostokąt 5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4</a:t>
              </a:r>
            </a:p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 </a:t>
              </a: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25" name="Prostokąt 6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4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6" name="Prostokąt 7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4</a:t>
              </a:r>
            </a:p>
          </p:txBody>
        </p:sp>
        <p:sp>
          <p:nvSpPr>
            <p:cNvPr id="27" name="Prostokąt 8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900" dirty="0">
                  <a:solidFill>
                    <a:prstClr val="white">
                      <a:lumMod val="50000"/>
                    </a:prstClr>
                  </a:solidFill>
                  <a:latin typeface="Corbel" panose="020B0503020204020204" pitchFamily="34" charset="0"/>
                </a:rPr>
                <a:t>komórka właściwa ds. promocji </a:t>
              </a:r>
              <a:br>
                <a:rPr lang="pl-PL" sz="900" dirty="0">
                  <a:solidFill>
                    <a:prstClr val="white">
                      <a:lumMod val="50000"/>
                    </a:prstClr>
                  </a:solidFill>
                  <a:latin typeface="Corbel" panose="020B0503020204020204" pitchFamily="34" charset="0"/>
                </a:rPr>
              </a:br>
              <a:r>
                <a:rPr lang="pl-PL" sz="900" dirty="0">
                  <a:solidFill>
                    <a:prstClr val="white">
                      <a:lumMod val="50000"/>
                    </a:prstClr>
                  </a:solidFill>
                  <a:latin typeface="Corbel" panose="020B0503020204020204" pitchFamily="34" charset="0"/>
                </a:rPr>
                <a:t>i komunikacji</a:t>
              </a:r>
            </a:p>
          </p:txBody>
        </p:sp>
        <p:grpSp>
          <p:nvGrpSpPr>
            <p:cNvPr id="28" name="Grupa 9"/>
            <p:cNvGrpSpPr/>
            <p:nvPr/>
          </p:nvGrpSpPr>
          <p:grpSpPr>
            <a:xfrm>
              <a:off x="194553" y="3551861"/>
              <a:ext cx="4222756" cy="1061597"/>
              <a:chOff x="194553" y="3542808"/>
              <a:chExt cx="4222756" cy="1061597"/>
            </a:xfrm>
          </p:grpSpPr>
          <p:sp>
            <p:nvSpPr>
              <p:cNvPr id="29" name="Prostokąt 10"/>
              <p:cNvSpPr/>
              <p:nvPr/>
            </p:nvSpPr>
            <p:spPr>
              <a:xfrm>
                <a:off x="194553" y="3542808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2.3.1.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30" name="Prostokąt 11"/>
              <p:cNvSpPr/>
              <p:nvPr/>
            </p:nvSpPr>
            <p:spPr>
              <a:xfrm>
                <a:off x="527211" y="3545149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rbel" panose="020B0503020204020204" pitchFamily="34" charset="0"/>
                  </a:rPr>
                  <a:t>Realizacja kampanii i akcji z zakresu działań KAS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rbel" panose="020B0503020204020204" pitchFamily="34" charset="0"/>
                  </a:rPr>
                  <a:t>Liczba zrealizowanych kampanii i akcji  z zakresu działań KAS </a:t>
                </a:r>
                <a:br>
                  <a:rPr lang="pl-PL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rbel" panose="020B0503020204020204" pitchFamily="34" charset="0"/>
                  </a:rPr>
                </a:br>
                <a:r>
                  <a:rPr lang="pl-PL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rbel" panose="020B0503020204020204" pitchFamily="34" charset="0"/>
                  </a:rPr>
                  <a:t>w danym roku</a:t>
                </a:r>
                <a:endParaRPr lang="pl-PL" sz="12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31" name="Grupa 30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32" name="Obraz 3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33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34" name="Łącznik prosty 33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2773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/>
          <p:nvPr/>
        </p:nvSpPr>
        <p:spPr>
          <a:xfrm>
            <a:off x="194554" y="1928292"/>
            <a:ext cx="11829123" cy="1774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Dążenie do zwiększenie skuteczności ochrony przed napływem niepożądanych towarów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Ujednolicanie zasad postępowania oddziałów celnych w ramach działań związanych z nadzorem rynku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Poprawa wykorzystania analizy ryzyka do skutecznego typowania przesyłek do kontroli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4" y="1525676"/>
            <a:ext cx="11829124" cy="3461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3 - WSPIERANIE ROZWOJU KRAJOWEGO SYSTEMU FINANSOWEGO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3.1. Wspieranie bezpieczeństwa obrotu gospodarczego</a:t>
            </a:r>
          </a:p>
        </p:txBody>
      </p:sp>
      <p:sp>
        <p:nvSpPr>
          <p:cNvPr id="9" name="Prostokąt 8"/>
          <p:cNvSpPr/>
          <p:nvPr/>
        </p:nvSpPr>
        <p:spPr>
          <a:xfrm>
            <a:off x="194555" y="4015385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485518" y="401117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7791550" y="401117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8828418" y="4016649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6766653" y="4016649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5737062" y="4011177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0074084" y="4011386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grpSp>
        <p:nvGrpSpPr>
          <p:cNvPr id="16" name="Grupa 2"/>
          <p:cNvGrpSpPr/>
          <p:nvPr/>
        </p:nvGrpSpPr>
        <p:grpSpPr>
          <a:xfrm>
            <a:off x="194554" y="4460467"/>
            <a:ext cx="11870247" cy="1224000"/>
            <a:chOff x="194553" y="3551349"/>
            <a:chExt cx="11870247" cy="1064054"/>
          </a:xfrm>
        </p:grpSpPr>
        <p:sp>
          <p:nvSpPr>
            <p:cNvPr id="17" name="Prostokąt 3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4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1800</a:t>
              </a:r>
              <a:endParaRPr lang="pl-PL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21" name="Prostokąt 4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1800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3" name="Prostokąt 5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1800</a:t>
              </a:r>
            </a:p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 </a:t>
              </a: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25" name="Prostokąt 6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1800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6" name="Prostokąt 7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1800</a:t>
              </a:r>
            </a:p>
          </p:txBody>
        </p:sp>
        <p:sp>
          <p:nvSpPr>
            <p:cNvPr id="27" name="Prostokąt 8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900" dirty="0">
                  <a:solidFill>
                    <a:prstClr val="white">
                      <a:lumMod val="50000"/>
                    </a:prstClr>
                  </a:solidFill>
                  <a:latin typeface="Corbel" panose="020B0503020204020204" pitchFamily="34" charset="0"/>
                </a:rPr>
                <a:t>komórka właściwa ds. ceł </a:t>
              </a:r>
            </a:p>
          </p:txBody>
        </p:sp>
        <p:grpSp>
          <p:nvGrpSpPr>
            <p:cNvPr id="28" name="Grupa 9"/>
            <p:cNvGrpSpPr/>
            <p:nvPr/>
          </p:nvGrpSpPr>
          <p:grpSpPr>
            <a:xfrm>
              <a:off x="194553" y="3551349"/>
              <a:ext cx="4222756" cy="1062108"/>
              <a:chOff x="194553" y="3542296"/>
              <a:chExt cx="4222756" cy="1062108"/>
            </a:xfrm>
          </p:grpSpPr>
          <p:sp>
            <p:nvSpPr>
              <p:cNvPr id="29" name="Prostokąt 10"/>
              <p:cNvSpPr/>
              <p:nvPr/>
            </p:nvSpPr>
            <p:spPr>
              <a:xfrm>
                <a:off x="194553" y="3542808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3.1.1.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30" name="Prostokąt 11"/>
              <p:cNvSpPr/>
              <p:nvPr/>
            </p:nvSpPr>
            <p:spPr>
              <a:xfrm>
                <a:off x="527211" y="3542296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rbel" panose="020B0503020204020204" pitchFamily="34" charset="0"/>
                  </a:rPr>
                  <a:t>Ujawnienia z zakresu nadzoru rynku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rbel" panose="020B0503020204020204" pitchFamily="34" charset="0"/>
                  </a:rPr>
                  <a:t>Liczba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zatrzymanych przesyłek towarów podlegających zakazom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lub ograniczeniom w danym roku</a:t>
                </a:r>
                <a:endParaRPr lang="pl-PL" sz="1200" i="1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31" name="Grupa 30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32" name="Obraz 3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33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34" name="Łącznik prosty 33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8052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/>
          <p:nvPr/>
        </p:nvSpPr>
        <p:spPr>
          <a:xfrm>
            <a:off x="194554" y="1928292"/>
            <a:ext cx="11829123" cy="25350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Budowa i rozwijanie relacji na arenie międzynarodowej, w tym UE, oraz zapewnienie realizacji priorytetów Polski na forum międzynarodowym</a:t>
            </a:r>
            <a:endParaRPr lang="pl-PL" sz="1400" b="1" strike="sngStrike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Ocena skutków funkcjonowania nowych regulacji prawnych w praktyce działania KAS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Zwiększenie roli jednolitego pliku kontrolnego w postępowaniach podatkowych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Specjalizacja „branżowa” organów podatkowych i celnych  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Wzrost skuteczności działań sprawdzających i kontrolnych na podstawie działań analitycznych 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Wzmocnienie struktur KAS w celu zwiększenia efektywności działań 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Optymalizacja wykorzystania zasobów w ramach realizacji audytów </a:t>
            </a:r>
            <a:endParaRPr lang="pl-PL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194554" y="1525676"/>
            <a:ext cx="11829124" cy="3461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4.1. Poprawa skuteczności i efektywności działania organizacji </a:t>
            </a:r>
          </a:p>
        </p:txBody>
      </p:sp>
      <p:grpSp>
        <p:nvGrpSpPr>
          <p:cNvPr id="9" name="Grupa 1"/>
          <p:cNvGrpSpPr/>
          <p:nvPr/>
        </p:nvGrpSpPr>
        <p:grpSpPr>
          <a:xfrm>
            <a:off x="165404" y="4636434"/>
            <a:ext cx="11861192" cy="372659"/>
            <a:chOff x="194554" y="1539581"/>
            <a:chExt cx="11861192" cy="372659"/>
          </a:xfrm>
        </p:grpSpPr>
        <p:sp>
          <p:nvSpPr>
            <p:cNvPr id="10" name="Prostokąt 2"/>
            <p:cNvSpPr/>
            <p:nvPr/>
          </p:nvSpPr>
          <p:spPr>
            <a:xfrm>
              <a:off x="194554" y="1543789"/>
              <a:ext cx="4222755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600" dirty="0">
                  <a:latin typeface="Corbel" panose="020B0503020204020204" pitchFamily="34" charset="0"/>
                </a:rPr>
                <a:t>Wskaźnik</a:t>
              </a:r>
              <a:endParaRPr lang="pl-PL" sz="1600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1" name="Prostokąt 3"/>
            <p:cNvSpPr/>
            <p:nvPr/>
          </p:nvSpPr>
          <p:spPr>
            <a:xfrm>
              <a:off x="44855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bazowa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(rok bazowy)</a:t>
              </a:r>
            </a:p>
          </p:txBody>
        </p:sp>
        <p:sp>
          <p:nvSpPr>
            <p:cNvPr id="12" name="Prostokąt 4"/>
            <p:cNvSpPr/>
            <p:nvPr/>
          </p:nvSpPr>
          <p:spPr>
            <a:xfrm>
              <a:off x="7791549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2023</a:t>
              </a:r>
            </a:p>
          </p:txBody>
        </p:sp>
        <p:sp>
          <p:nvSpPr>
            <p:cNvPr id="13" name="Prostokąt 5"/>
            <p:cNvSpPr/>
            <p:nvPr/>
          </p:nvSpPr>
          <p:spPr>
            <a:xfrm>
              <a:off x="8828417" y="1545053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docelowa 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(rok osiągnięcia)</a:t>
              </a:r>
            </a:p>
          </p:txBody>
        </p:sp>
        <p:sp>
          <p:nvSpPr>
            <p:cNvPr id="14" name="Prostokąt 6"/>
            <p:cNvSpPr/>
            <p:nvPr/>
          </p:nvSpPr>
          <p:spPr>
            <a:xfrm>
              <a:off x="6766652" y="1545053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2022</a:t>
              </a:r>
            </a:p>
          </p:txBody>
        </p:sp>
        <p:sp>
          <p:nvSpPr>
            <p:cNvPr id="15" name="Prostokąt 30"/>
            <p:cNvSpPr/>
            <p:nvPr/>
          </p:nvSpPr>
          <p:spPr>
            <a:xfrm>
              <a:off x="5737061" y="1539581"/>
              <a:ext cx="972000" cy="367187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2021</a:t>
              </a:r>
            </a:p>
          </p:txBody>
        </p:sp>
        <p:sp>
          <p:nvSpPr>
            <p:cNvPr id="16" name="Prostokąt 31"/>
            <p:cNvSpPr/>
            <p:nvPr/>
          </p:nvSpPr>
          <p:spPr>
            <a:xfrm>
              <a:off x="10074083" y="1539790"/>
              <a:ext cx="1981663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Źródło danych</a:t>
              </a:r>
            </a:p>
          </p:txBody>
        </p:sp>
      </p:grpSp>
      <p:grpSp>
        <p:nvGrpSpPr>
          <p:cNvPr id="17" name="Grupa 101"/>
          <p:cNvGrpSpPr/>
          <p:nvPr/>
        </p:nvGrpSpPr>
        <p:grpSpPr>
          <a:xfrm>
            <a:off x="153430" y="5045143"/>
            <a:ext cx="11870247" cy="1518328"/>
            <a:chOff x="194553" y="2006040"/>
            <a:chExt cx="11870247" cy="1454142"/>
          </a:xfrm>
        </p:grpSpPr>
        <p:sp>
          <p:nvSpPr>
            <p:cNvPr id="21" name="Prostokąt 102"/>
            <p:cNvSpPr/>
            <p:nvPr/>
          </p:nvSpPr>
          <p:spPr>
            <a:xfrm>
              <a:off x="527993" y="2020182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Aktywność RILO ECE na arenie międzynarodowej ukierunkowana na zwalczanie przestępczości celnej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Liczba podjętych inicjatyw (w rozumieniu regionalnych i globalnych projektów oraz operacji ukierunkowanych na walkę </a:t>
              </a:r>
              <a:b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z przestępczością celną) koordynowanych przez RILO ECE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–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 narastająco</a:t>
              </a:r>
              <a:endParaRPr lang="pl-PL" sz="1200" i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3" name="Prostokąt 103"/>
            <p:cNvSpPr/>
            <p:nvPr/>
          </p:nvSpPr>
          <p:spPr>
            <a:xfrm>
              <a:off x="4494570" y="2012310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0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25" name="Prostokąt 104"/>
            <p:cNvSpPr/>
            <p:nvPr/>
          </p:nvSpPr>
          <p:spPr>
            <a:xfrm>
              <a:off x="7792539" y="200604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24</a:t>
              </a:r>
              <a:endParaRPr lang="pl-PL" sz="11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6" name="Prostokąt 105"/>
            <p:cNvSpPr/>
            <p:nvPr/>
          </p:nvSpPr>
          <p:spPr>
            <a:xfrm>
              <a:off x="8819862" y="200982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32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27" name="Prostokąt 106"/>
            <p:cNvSpPr/>
            <p:nvPr/>
          </p:nvSpPr>
          <p:spPr>
            <a:xfrm>
              <a:off x="6765216" y="2010416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16</a:t>
              </a:r>
              <a:endParaRPr lang="pl-PL" sz="11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8" name="Prostokąt 107"/>
            <p:cNvSpPr/>
            <p:nvPr/>
          </p:nvSpPr>
          <p:spPr>
            <a:xfrm>
              <a:off x="5737893" y="200793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8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9" name="Prostokąt 108"/>
            <p:cNvSpPr/>
            <p:nvPr/>
          </p:nvSpPr>
          <p:spPr>
            <a:xfrm>
              <a:off x="10063185" y="200624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współpracy międzynarodowej KAS </a:t>
              </a:r>
            </a:p>
          </p:txBody>
        </p:sp>
        <p:sp>
          <p:nvSpPr>
            <p:cNvPr id="30" name="Prostokąt 109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4.1.1.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31" name="Grupa 30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32" name="Obraz 3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33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34" name="Łącznik prosty 33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1125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4.1. Poprawa skuteczności i efektywności działania organizacji </a:t>
            </a:r>
          </a:p>
        </p:txBody>
      </p:sp>
      <p:grpSp>
        <p:nvGrpSpPr>
          <p:cNvPr id="55" name="Grupa 3"/>
          <p:cNvGrpSpPr/>
          <p:nvPr/>
        </p:nvGrpSpPr>
        <p:grpSpPr>
          <a:xfrm>
            <a:off x="194553" y="1996005"/>
            <a:ext cx="11870247" cy="1044000"/>
            <a:chOff x="194553" y="3551349"/>
            <a:chExt cx="11870247" cy="1064054"/>
          </a:xfrm>
        </p:grpSpPr>
        <p:sp>
          <p:nvSpPr>
            <p:cNvPr id="57" name="Prostokąt 4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9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 </a:t>
              </a:r>
            </a:p>
          </p:txBody>
        </p:sp>
        <p:sp>
          <p:nvSpPr>
            <p:cNvPr id="58" name="Prostokąt 5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17</a:t>
              </a:r>
            </a:p>
          </p:txBody>
        </p:sp>
        <p:sp>
          <p:nvSpPr>
            <p:cNvPr id="59" name="Prostokąt 6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20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60" name="Prostokąt 7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15</a:t>
              </a:r>
            </a:p>
          </p:txBody>
        </p:sp>
        <p:sp>
          <p:nvSpPr>
            <p:cNvPr id="63" name="Prostokąt 8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13</a:t>
              </a:r>
            </a:p>
          </p:txBody>
        </p:sp>
        <p:sp>
          <p:nvSpPr>
            <p:cNvPr id="64" name="Prostokąt 9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zwalczania przestępczości  ekonomicznej </a:t>
              </a:r>
            </a:p>
          </p:txBody>
        </p:sp>
        <p:grpSp>
          <p:nvGrpSpPr>
            <p:cNvPr id="65" name="Grupa 10"/>
            <p:cNvGrpSpPr/>
            <p:nvPr/>
          </p:nvGrpSpPr>
          <p:grpSpPr>
            <a:xfrm>
              <a:off x="194553" y="3552069"/>
              <a:ext cx="4222756" cy="1061597"/>
              <a:chOff x="194553" y="3543016"/>
              <a:chExt cx="4222756" cy="1061597"/>
            </a:xfrm>
          </p:grpSpPr>
          <p:sp>
            <p:nvSpPr>
              <p:cNvPr id="66" name="Prostokąt 11"/>
              <p:cNvSpPr/>
              <p:nvPr/>
            </p:nvSpPr>
            <p:spPr>
              <a:xfrm>
                <a:off x="194553" y="3543016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KAS 4.1.2.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67" name="Prostokąt 13"/>
              <p:cNvSpPr/>
              <p:nvPr/>
            </p:nvSpPr>
            <p:spPr>
              <a:xfrm>
                <a:off x="527211" y="3545358"/>
                <a:ext cx="3890098" cy="105925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Współpraca transgraniczna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Liczba wspólnych operacji transgranicznych, wymierzonych </a:t>
                </a:r>
                <a:b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</a:b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w przestępczość ekonomiczną, prowadzonych wraz z partnerskimi służbami ochrony prawa – narastająco</a:t>
                </a:r>
                <a:endParaRPr lang="pl-PL" sz="1200" i="1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68" name="Grupa 25"/>
          <p:cNvGrpSpPr/>
          <p:nvPr/>
        </p:nvGrpSpPr>
        <p:grpSpPr>
          <a:xfrm>
            <a:off x="185499" y="3136586"/>
            <a:ext cx="11870247" cy="1008000"/>
            <a:chOff x="194553" y="3551349"/>
            <a:chExt cx="11870247" cy="1069318"/>
          </a:xfrm>
        </p:grpSpPr>
        <p:sp>
          <p:nvSpPr>
            <p:cNvPr id="69" name="Prostokąt 26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0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70" name="Prostokąt 27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3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1" name="Prostokąt 28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5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72" name="Prostokąt 29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2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3" name="Prostokąt 30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4" name="Prostokąt 31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kluczowych podmiotów</a:t>
              </a:r>
            </a:p>
          </p:txBody>
        </p:sp>
        <p:grpSp>
          <p:nvGrpSpPr>
            <p:cNvPr id="75" name="Grupa 32"/>
            <p:cNvGrpSpPr/>
            <p:nvPr/>
          </p:nvGrpSpPr>
          <p:grpSpPr>
            <a:xfrm>
              <a:off x="194553" y="3559070"/>
              <a:ext cx="4222756" cy="1061597"/>
              <a:chOff x="194553" y="3550017"/>
              <a:chExt cx="4222756" cy="1061597"/>
            </a:xfrm>
          </p:grpSpPr>
          <p:sp>
            <p:nvSpPr>
              <p:cNvPr id="76" name="Prostokąt 33"/>
              <p:cNvSpPr/>
              <p:nvPr/>
            </p:nvSpPr>
            <p:spPr>
              <a:xfrm>
                <a:off x="194553" y="3550017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4.1.3.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77" name="Prostokąt 43"/>
              <p:cNvSpPr/>
              <p:nvPr/>
            </p:nvSpPr>
            <p:spPr>
              <a:xfrm>
                <a:off x="527211" y="3552358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Specjalizacja audytu podatkowego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Liczba utworzonych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branżowych zespołów audytowych – </a:t>
                </a: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narastająco</a:t>
                </a:r>
                <a:endParaRPr lang="pl-PL" sz="1200" i="1" dirty="0">
                  <a:solidFill>
                    <a:prstClr val="black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3" name="Grupa 2"/>
          <p:cNvGrpSpPr/>
          <p:nvPr/>
        </p:nvGrpSpPr>
        <p:grpSpPr>
          <a:xfrm>
            <a:off x="194554" y="1539581"/>
            <a:ext cx="11861192" cy="372659"/>
            <a:chOff x="194554" y="1539581"/>
            <a:chExt cx="11861192" cy="372659"/>
          </a:xfrm>
        </p:grpSpPr>
        <p:sp>
          <p:nvSpPr>
            <p:cNvPr id="78" name="Prostokąt 77"/>
            <p:cNvSpPr/>
            <p:nvPr/>
          </p:nvSpPr>
          <p:spPr>
            <a:xfrm>
              <a:off x="194554" y="1543789"/>
              <a:ext cx="4222755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600" dirty="0">
                  <a:latin typeface="Corbel" panose="020B0503020204020204" pitchFamily="34" charset="0"/>
                </a:rPr>
                <a:t>Wskaźnik</a:t>
              </a:r>
              <a:endParaRPr lang="pl-PL" sz="1600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9" name="Prostokąt 78"/>
            <p:cNvSpPr/>
            <p:nvPr/>
          </p:nvSpPr>
          <p:spPr>
            <a:xfrm>
              <a:off x="44855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bazowa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(rok bazowy)</a:t>
              </a:r>
            </a:p>
          </p:txBody>
        </p:sp>
        <p:sp>
          <p:nvSpPr>
            <p:cNvPr id="80" name="Prostokąt 79"/>
            <p:cNvSpPr/>
            <p:nvPr/>
          </p:nvSpPr>
          <p:spPr>
            <a:xfrm>
              <a:off x="7791549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2023</a:t>
              </a:r>
            </a:p>
          </p:txBody>
        </p:sp>
        <p:sp>
          <p:nvSpPr>
            <p:cNvPr id="81" name="Prostokąt 80"/>
            <p:cNvSpPr/>
            <p:nvPr/>
          </p:nvSpPr>
          <p:spPr>
            <a:xfrm>
              <a:off x="8828417" y="1545053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docelowa 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(rok osiągnięcia)</a:t>
              </a:r>
            </a:p>
          </p:txBody>
        </p:sp>
        <p:sp>
          <p:nvSpPr>
            <p:cNvPr id="82" name="Prostokąt 81"/>
            <p:cNvSpPr/>
            <p:nvPr/>
          </p:nvSpPr>
          <p:spPr>
            <a:xfrm>
              <a:off x="6766652" y="1545053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2022</a:t>
              </a:r>
            </a:p>
          </p:txBody>
        </p:sp>
        <p:sp>
          <p:nvSpPr>
            <p:cNvPr id="83" name="Prostokąt 82"/>
            <p:cNvSpPr/>
            <p:nvPr/>
          </p:nvSpPr>
          <p:spPr>
            <a:xfrm>
              <a:off x="5737061" y="1539581"/>
              <a:ext cx="972000" cy="367187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2021</a:t>
              </a:r>
            </a:p>
          </p:txBody>
        </p:sp>
        <p:sp>
          <p:nvSpPr>
            <p:cNvPr id="84" name="Prostokąt 83"/>
            <p:cNvSpPr/>
            <p:nvPr/>
          </p:nvSpPr>
          <p:spPr>
            <a:xfrm>
              <a:off x="10074083" y="1539790"/>
              <a:ext cx="1981663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Źródło danych</a:t>
              </a:r>
            </a:p>
          </p:txBody>
        </p:sp>
      </p:grpSp>
      <p:grpSp>
        <p:nvGrpSpPr>
          <p:cNvPr id="45" name="Grupa 3"/>
          <p:cNvGrpSpPr/>
          <p:nvPr/>
        </p:nvGrpSpPr>
        <p:grpSpPr>
          <a:xfrm>
            <a:off x="193050" y="4221658"/>
            <a:ext cx="11870247" cy="1368000"/>
            <a:chOff x="194553" y="3551349"/>
            <a:chExt cx="11870247" cy="1064054"/>
          </a:xfrm>
        </p:grpSpPr>
        <p:sp>
          <p:nvSpPr>
            <p:cNvPr id="46" name="Prostokąt 4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6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 </a:t>
              </a:r>
            </a:p>
          </p:txBody>
        </p:sp>
        <p:sp>
          <p:nvSpPr>
            <p:cNvPr id="47" name="Prostokąt 5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12</a:t>
              </a:r>
            </a:p>
          </p:txBody>
        </p:sp>
        <p:sp>
          <p:nvSpPr>
            <p:cNvPr id="48" name="Prostokąt 6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22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49" name="Prostokąt 7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12</a:t>
              </a:r>
            </a:p>
          </p:txBody>
        </p:sp>
        <p:sp>
          <p:nvSpPr>
            <p:cNvPr id="50" name="Prostokąt 8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8</a:t>
              </a:r>
            </a:p>
          </p:txBody>
        </p:sp>
        <p:sp>
          <p:nvSpPr>
            <p:cNvPr id="51" name="Prostokąt 9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współpracy międzynarodowej KAS </a:t>
              </a:r>
            </a:p>
          </p:txBody>
        </p:sp>
        <p:grpSp>
          <p:nvGrpSpPr>
            <p:cNvPr id="52" name="Grupa 10"/>
            <p:cNvGrpSpPr/>
            <p:nvPr/>
          </p:nvGrpSpPr>
          <p:grpSpPr>
            <a:xfrm>
              <a:off x="194553" y="3552069"/>
              <a:ext cx="4222756" cy="1061597"/>
              <a:chOff x="194553" y="3543016"/>
              <a:chExt cx="4222756" cy="1061597"/>
            </a:xfrm>
          </p:grpSpPr>
          <p:sp>
            <p:nvSpPr>
              <p:cNvPr id="53" name="Prostokąt 11"/>
              <p:cNvSpPr/>
              <p:nvPr/>
            </p:nvSpPr>
            <p:spPr>
              <a:xfrm>
                <a:off x="194553" y="3543016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KAS 4.1.4.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54" name="Prostokąt 13"/>
              <p:cNvSpPr/>
              <p:nvPr/>
            </p:nvSpPr>
            <p:spPr>
              <a:xfrm>
                <a:off x="527211" y="3545358"/>
                <a:ext cx="3890098" cy="105925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Budowa i rozwijanie relacji na arenie międzynarodowej, w tym UE, oraz zapewnienie realizacji priorytetów Polski na forum międzynarodowym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Liczba bilateralnych i multilateralnych spotkań Kierownictwa KAS – narastająco</a:t>
                </a:r>
              </a:p>
            </p:txBody>
          </p:sp>
        </p:grpSp>
      </p:grpSp>
      <p:grpSp>
        <p:nvGrpSpPr>
          <p:cNvPr id="56" name="Grupa 25"/>
          <p:cNvGrpSpPr/>
          <p:nvPr/>
        </p:nvGrpSpPr>
        <p:grpSpPr>
          <a:xfrm>
            <a:off x="183996" y="5670046"/>
            <a:ext cx="11870247" cy="1008000"/>
            <a:chOff x="194553" y="3551349"/>
            <a:chExt cx="11870247" cy="1069318"/>
          </a:xfrm>
        </p:grpSpPr>
        <p:sp>
          <p:nvSpPr>
            <p:cNvPr id="85" name="Prostokąt 26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5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86" name="Prostokąt 27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15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7" name="Prostokąt 28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16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88" name="Prostokąt 29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14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9" name="Prostokąt 30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11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0" name="Prostokąt 31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współpracy międzynarodowej KAS </a:t>
              </a:r>
            </a:p>
          </p:txBody>
        </p:sp>
        <p:grpSp>
          <p:nvGrpSpPr>
            <p:cNvPr id="91" name="Grupa 32"/>
            <p:cNvGrpSpPr/>
            <p:nvPr/>
          </p:nvGrpSpPr>
          <p:grpSpPr>
            <a:xfrm>
              <a:off x="194553" y="3559070"/>
              <a:ext cx="4222756" cy="1061597"/>
              <a:chOff x="194553" y="3550017"/>
              <a:chExt cx="4222756" cy="1061597"/>
            </a:xfrm>
          </p:grpSpPr>
          <p:sp>
            <p:nvSpPr>
              <p:cNvPr id="92" name="Prostokąt 33"/>
              <p:cNvSpPr/>
              <p:nvPr/>
            </p:nvSpPr>
            <p:spPr>
              <a:xfrm>
                <a:off x="194553" y="3550017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4.1.5.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93" name="Prostokąt 43"/>
              <p:cNvSpPr/>
              <p:nvPr/>
            </p:nvSpPr>
            <p:spPr>
              <a:xfrm>
                <a:off x="527211" y="3552358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Usprawnianie funkcjonowania sieci przedstawicieli Szefa KAS poza granicami kraju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Liczba krajów, w których są akredytowani przedstawiciele Szefa KAS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–</a:t>
                </a: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 narastająco</a:t>
                </a:r>
              </a:p>
            </p:txBody>
          </p:sp>
        </p:grpSp>
      </p:grpSp>
      <p:grpSp>
        <p:nvGrpSpPr>
          <p:cNvPr id="94" name="Grupa 93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95" name="Obraz 9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96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97" name="Łącznik prosty 96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4757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194555" y="195242"/>
            <a:ext cx="11710230" cy="400110"/>
            <a:chOff x="194555" y="195242"/>
            <a:chExt cx="11710230" cy="400110"/>
          </a:xfrm>
        </p:grpSpPr>
        <p:sp>
          <p:nvSpPr>
            <p:cNvPr id="61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2657033" y="19524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</a:p>
          </p:txBody>
        </p:sp>
        <p:pic>
          <p:nvPicPr>
            <p:cNvPr id="62" name="Obraz 61">
              <a:extLst>
                <a:ext uri="{FF2B5EF4-FFF2-40B4-BE49-F238E27FC236}">
                  <a16:creationId xmlns:a16="http://schemas.microsoft.com/office/drawing/2014/main" id="{A4979B07-4EDC-4265-8E88-6DD79C17C0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555" y="304744"/>
              <a:ext cx="2267909" cy="259103"/>
            </a:xfrm>
            <a:prstGeom prst="rect">
              <a:avLst/>
            </a:prstGeom>
          </p:spPr>
        </p:pic>
      </p:grpSp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4.1. Poprawa skuteczności i efektywności działania organizacji </a:t>
            </a:r>
          </a:p>
        </p:txBody>
      </p:sp>
      <p:grpSp>
        <p:nvGrpSpPr>
          <p:cNvPr id="55" name="Grupa 3"/>
          <p:cNvGrpSpPr/>
          <p:nvPr/>
        </p:nvGrpSpPr>
        <p:grpSpPr>
          <a:xfrm>
            <a:off x="194554" y="3902624"/>
            <a:ext cx="11870247" cy="1704945"/>
            <a:chOff x="194553" y="3551349"/>
            <a:chExt cx="11870247" cy="1061596"/>
          </a:xfrm>
        </p:grpSpPr>
        <p:sp>
          <p:nvSpPr>
            <p:cNvPr id="57" name="Prostokąt 4"/>
            <p:cNvSpPr/>
            <p:nvPr/>
          </p:nvSpPr>
          <p:spPr>
            <a:xfrm>
              <a:off x="4494570" y="3551349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4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(2022) </a:t>
              </a:r>
            </a:p>
          </p:txBody>
        </p:sp>
        <p:sp>
          <p:nvSpPr>
            <p:cNvPr id="58" name="Prostokąt 5"/>
            <p:cNvSpPr/>
            <p:nvPr/>
          </p:nvSpPr>
          <p:spPr>
            <a:xfrm>
              <a:off x="7791549" y="3551349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6</a:t>
              </a:r>
            </a:p>
          </p:txBody>
        </p:sp>
        <p:sp>
          <p:nvSpPr>
            <p:cNvPr id="59" name="Prostokąt 6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≥ 7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60" name="Prostokąt 7"/>
            <p:cNvSpPr/>
            <p:nvPr/>
          </p:nvSpPr>
          <p:spPr>
            <a:xfrm>
              <a:off x="6766652" y="3551349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-</a:t>
              </a:r>
            </a:p>
          </p:txBody>
        </p:sp>
        <p:sp>
          <p:nvSpPr>
            <p:cNvPr id="63" name="Prostokąt 8"/>
            <p:cNvSpPr/>
            <p:nvPr/>
          </p:nvSpPr>
          <p:spPr>
            <a:xfrm>
              <a:off x="5737061" y="3551349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-</a:t>
              </a:r>
            </a:p>
          </p:txBody>
        </p:sp>
        <p:sp>
          <p:nvSpPr>
            <p:cNvPr id="64" name="Prostokąt 9"/>
            <p:cNvSpPr/>
            <p:nvPr/>
          </p:nvSpPr>
          <p:spPr>
            <a:xfrm>
              <a:off x="10063185" y="3551349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współpracy międzynarodowej KAS</a:t>
              </a:r>
            </a:p>
          </p:txBody>
        </p:sp>
        <p:grpSp>
          <p:nvGrpSpPr>
            <p:cNvPr id="65" name="Grupa 10"/>
            <p:cNvGrpSpPr/>
            <p:nvPr/>
          </p:nvGrpSpPr>
          <p:grpSpPr>
            <a:xfrm>
              <a:off x="194553" y="3551349"/>
              <a:ext cx="4222756" cy="1061596"/>
              <a:chOff x="194553" y="3542296"/>
              <a:chExt cx="4222756" cy="1061596"/>
            </a:xfrm>
          </p:grpSpPr>
          <p:sp>
            <p:nvSpPr>
              <p:cNvPr id="66" name="Prostokąt 11"/>
              <p:cNvSpPr/>
              <p:nvPr/>
            </p:nvSpPr>
            <p:spPr>
              <a:xfrm>
                <a:off x="194553" y="3542296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KAS 4.1.7.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67" name="Prostokąt 13"/>
              <p:cNvSpPr/>
              <p:nvPr/>
            </p:nvSpPr>
            <p:spPr>
              <a:xfrm>
                <a:off x="527211" y="3542296"/>
                <a:ext cx="3890098" cy="105925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Udział w projektach prorozwojowych, szkoleniowych, misjach na arenie międzynarodowej (projekty pomocowe, misje zagraniczne, organizacje międzynarodowe)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</a:rPr>
                  <a:t>Liczba misji, szkoleń, spotkań i projektów realizowanych </a:t>
                </a:r>
                <a:br>
                  <a:rPr lang="pl-PL" sz="1100" i="1" dirty="0">
                    <a:solidFill>
                      <a:schemeClr val="tx1"/>
                    </a:solidFill>
                  </a:rPr>
                </a:br>
                <a:r>
                  <a:rPr lang="pl-PL" sz="1100" i="1" dirty="0">
                    <a:solidFill>
                      <a:schemeClr val="tx1"/>
                    </a:solidFill>
                  </a:rPr>
                  <a:t>z udziałem KAS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–</a:t>
                </a:r>
                <a:r>
                  <a:rPr lang="pl-PL" sz="1100" i="1" dirty="0">
                    <a:solidFill>
                      <a:schemeClr val="tx1"/>
                    </a:solidFill>
                  </a:rPr>
                  <a:t> narastająco</a:t>
                </a:r>
                <a:endParaRPr lang="pl-PL" sz="1200" i="1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68" name="Grupa 25"/>
          <p:cNvGrpSpPr/>
          <p:nvPr/>
        </p:nvGrpSpPr>
        <p:grpSpPr>
          <a:xfrm>
            <a:off x="194554" y="5673828"/>
            <a:ext cx="11870247" cy="1000721"/>
            <a:chOff x="194553" y="3551349"/>
            <a:chExt cx="11870247" cy="1061596"/>
          </a:xfrm>
        </p:grpSpPr>
        <p:sp>
          <p:nvSpPr>
            <p:cNvPr id="69" name="Prostokąt 26"/>
            <p:cNvSpPr/>
            <p:nvPr/>
          </p:nvSpPr>
          <p:spPr>
            <a:xfrm>
              <a:off x="4494570" y="3551349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65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(2022)</a:t>
              </a:r>
            </a:p>
          </p:txBody>
        </p:sp>
        <p:sp>
          <p:nvSpPr>
            <p:cNvPr id="70" name="Prostokąt 27"/>
            <p:cNvSpPr/>
            <p:nvPr/>
          </p:nvSpPr>
          <p:spPr>
            <a:xfrm>
              <a:off x="7791549" y="3551349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70</a:t>
              </a:r>
            </a:p>
          </p:txBody>
        </p:sp>
        <p:sp>
          <p:nvSpPr>
            <p:cNvPr id="71" name="Prostokąt 28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75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72" name="Prostokąt 29"/>
            <p:cNvSpPr/>
            <p:nvPr/>
          </p:nvSpPr>
          <p:spPr>
            <a:xfrm>
              <a:off x="6766652" y="3551349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-</a:t>
              </a:r>
            </a:p>
          </p:txBody>
        </p:sp>
        <p:sp>
          <p:nvSpPr>
            <p:cNvPr id="73" name="Prostokąt 30"/>
            <p:cNvSpPr/>
            <p:nvPr/>
          </p:nvSpPr>
          <p:spPr>
            <a:xfrm>
              <a:off x="5737061" y="3551349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-</a:t>
              </a:r>
            </a:p>
          </p:txBody>
        </p:sp>
        <p:sp>
          <p:nvSpPr>
            <p:cNvPr id="74" name="Prostokąt 31"/>
            <p:cNvSpPr/>
            <p:nvPr/>
          </p:nvSpPr>
          <p:spPr>
            <a:xfrm>
              <a:off x="10063185" y="3551349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współpracy międzynarodowej KAS</a:t>
              </a:r>
            </a:p>
          </p:txBody>
        </p:sp>
        <p:grpSp>
          <p:nvGrpSpPr>
            <p:cNvPr id="75" name="Grupa 32"/>
            <p:cNvGrpSpPr/>
            <p:nvPr/>
          </p:nvGrpSpPr>
          <p:grpSpPr>
            <a:xfrm>
              <a:off x="194553" y="3551349"/>
              <a:ext cx="4222756" cy="1061596"/>
              <a:chOff x="194553" y="3542296"/>
              <a:chExt cx="4222756" cy="1061596"/>
            </a:xfrm>
          </p:grpSpPr>
          <p:sp>
            <p:nvSpPr>
              <p:cNvPr id="76" name="Prostokąt 33"/>
              <p:cNvSpPr/>
              <p:nvPr/>
            </p:nvSpPr>
            <p:spPr>
              <a:xfrm>
                <a:off x="194553" y="3542296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KAS 4.1.8.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77" name="Prostokąt 43"/>
              <p:cNvSpPr/>
              <p:nvPr/>
            </p:nvSpPr>
            <p:spPr>
              <a:xfrm>
                <a:off x="527211" y="3542296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 Wzmocnienie pozycji KAS na forum unijnym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Liczba spotkań międzynarodowych w formie komitetów, grup roboczych, grup zadaniowych itp., w których uczestniczą przedstawiciele KAS – narastająco</a:t>
                </a:r>
                <a:endParaRPr lang="pl-PL" sz="1200" i="1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3" name="Grupa 2"/>
          <p:cNvGrpSpPr/>
          <p:nvPr/>
        </p:nvGrpSpPr>
        <p:grpSpPr>
          <a:xfrm>
            <a:off x="194554" y="1539581"/>
            <a:ext cx="11861192" cy="367187"/>
            <a:chOff x="194554" y="1539581"/>
            <a:chExt cx="11861192" cy="367187"/>
          </a:xfrm>
        </p:grpSpPr>
        <p:sp>
          <p:nvSpPr>
            <p:cNvPr id="78" name="Prostokąt 77"/>
            <p:cNvSpPr/>
            <p:nvPr/>
          </p:nvSpPr>
          <p:spPr>
            <a:xfrm>
              <a:off x="194554" y="1539581"/>
              <a:ext cx="4222755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600" dirty="0">
                  <a:latin typeface="Corbel" panose="020B0503020204020204" pitchFamily="34" charset="0"/>
                </a:rPr>
                <a:t>Wskaźnik</a:t>
              </a:r>
              <a:endParaRPr lang="pl-PL" sz="1600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9" name="Prostokąt 78"/>
            <p:cNvSpPr/>
            <p:nvPr/>
          </p:nvSpPr>
          <p:spPr>
            <a:xfrm>
              <a:off x="44855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bazowa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(rok bazowy)</a:t>
              </a:r>
            </a:p>
          </p:txBody>
        </p:sp>
        <p:sp>
          <p:nvSpPr>
            <p:cNvPr id="80" name="Prostokąt 79"/>
            <p:cNvSpPr/>
            <p:nvPr/>
          </p:nvSpPr>
          <p:spPr>
            <a:xfrm>
              <a:off x="7791549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2023</a:t>
              </a:r>
            </a:p>
          </p:txBody>
        </p:sp>
        <p:sp>
          <p:nvSpPr>
            <p:cNvPr id="81" name="Prostokąt 80"/>
            <p:cNvSpPr/>
            <p:nvPr/>
          </p:nvSpPr>
          <p:spPr>
            <a:xfrm>
              <a:off x="88284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docelowa 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(rok osiągnięcia)</a:t>
              </a:r>
            </a:p>
          </p:txBody>
        </p:sp>
        <p:sp>
          <p:nvSpPr>
            <p:cNvPr id="82" name="Prostokąt 81"/>
            <p:cNvSpPr/>
            <p:nvPr/>
          </p:nvSpPr>
          <p:spPr>
            <a:xfrm>
              <a:off x="6766652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2022</a:t>
              </a:r>
            </a:p>
          </p:txBody>
        </p:sp>
        <p:sp>
          <p:nvSpPr>
            <p:cNvPr id="83" name="Prostokąt 82"/>
            <p:cNvSpPr/>
            <p:nvPr/>
          </p:nvSpPr>
          <p:spPr>
            <a:xfrm>
              <a:off x="5737061" y="1539581"/>
              <a:ext cx="972000" cy="367187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2021</a:t>
              </a:r>
            </a:p>
          </p:txBody>
        </p:sp>
        <p:sp>
          <p:nvSpPr>
            <p:cNvPr id="84" name="Prostokąt 83"/>
            <p:cNvSpPr/>
            <p:nvPr/>
          </p:nvSpPr>
          <p:spPr>
            <a:xfrm>
              <a:off x="10074083" y="1539581"/>
              <a:ext cx="1981663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Źródło danych</a:t>
              </a:r>
            </a:p>
          </p:txBody>
        </p:sp>
      </p:grpSp>
      <p:pic>
        <p:nvPicPr>
          <p:cNvPr id="44" name="Obraz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5099" y="35409"/>
            <a:ext cx="1032095" cy="663091"/>
          </a:xfrm>
          <a:prstGeom prst="rect">
            <a:avLst/>
          </a:prstGeom>
        </p:spPr>
      </p:pic>
      <p:grpSp>
        <p:nvGrpSpPr>
          <p:cNvPr id="36" name="Grupa 3"/>
          <p:cNvGrpSpPr/>
          <p:nvPr/>
        </p:nvGrpSpPr>
        <p:grpSpPr>
          <a:xfrm>
            <a:off x="194554" y="1985558"/>
            <a:ext cx="11870247" cy="1838224"/>
            <a:chOff x="194553" y="3551349"/>
            <a:chExt cx="11870247" cy="1061597"/>
          </a:xfrm>
        </p:grpSpPr>
        <p:sp>
          <p:nvSpPr>
            <p:cNvPr id="37" name="Prostokąt 4"/>
            <p:cNvSpPr/>
            <p:nvPr/>
          </p:nvSpPr>
          <p:spPr>
            <a:xfrm>
              <a:off x="4494570" y="3551349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108%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(2022) </a:t>
              </a:r>
            </a:p>
          </p:txBody>
        </p:sp>
        <p:sp>
          <p:nvSpPr>
            <p:cNvPr id="38" name="Prostokąt 5"/>
            <p:cNvSpPr/>
            <p:nvPr/>
          </p:nvSpPr>
          <p:spPr>
            <a:xfrm>
              <a:off x="7791549" y="3551349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≥ 100%</a:t>
              </a:r>
            </a:p>
          </p:txBody>
        </p:sp>
        <p:sp>
          <p:nvSpPr>
            <p:cNvPr id="39" name="Prostokąt 6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≥ 100%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40" name="Prostokąt 7"/>
            <p:cNvSpPr/>
            <p:nvPr/>
          </p:nvSpPr>
          <p:spPr>
            <a:xfrm>
              <a:off x="6766652" y="3551349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-</a:t>
              </a:r>
            </a:p>
          </p:txBody>
        </p:sp>
        <p:sp>
          <p:nvSpPr>
            <p:cNvPr id="41" name="Prostokąt 8"/>
            <p:cNvSpPr/>
            <p:nvPr/>
          </p:nvSpPr>
          <p:spPr>
            <a:xfrm>
              <a:off x="5737061" y="3551349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-</a:t>
              </a:r>
            </a:p>
          </p:txBody>
        </p:sp>
        <p:sp>
          <p:nvSpPr>
            <p:cNvPr id="42" name="Prostokąt 9"/>
            <p:cNvSpPr/>
            <p:nvPr/>
          </p:nvSpPr>
          <p:spPr>
            <a:xfrm>
              <a:off x="10063185" y="3551349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budżetu, majątku i kadr KAS</a:t>
              </a:r>
            </a:p>
          </p:txBody>
        </p:sp>
        <p:grpSp>
          <p:nvGrpSpPr>
            <p:cNvPr id="43" name="Grupa 10"/>
            <p:cNvGrpSpPr/>
            <p:nvPr/>
          </p:nvGrpSpPr>
          <p:grpSpPr>
            <a:xfrm>
              <a:off x="194553" y="3551349"/>
              <a:ext cx="4222756" cy="1061597"/>
              <a:chOff x="194553" y="3542296"/>
              <a:chExt cx="4222756" cy="1061597"/>
            </a:xfrm>
          </p:grpSpPr>
          <p:sp>
            <p:nvSpPr>
              <p:cNvPr id="45" name="Prostokąt 11"/>
              <p:cNvSpPr/>
              <p:nvPr/>
            </p:nvSpPr>
            <p:spPr>
              <a:xfrm>
                <a:off x="194553" y="3542297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KAS 4.1.6.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46" name="Prostokąt 13"/>
              <p:cNvSpPr/>
              <p:nvPr/>
            </p:nvSpPr>
            <p:spPr>
              <a:xfrm>
                <a:off x="527211" y="3542296"/>
                <a:ext cx="3890098" cy="105925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Skuteczność działania organów KAS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</a:rPr>
                  <a:t>Suma zrealizowanych kwot z tytułu podatków: CIT (pomniejszony o udziały należne JST), PIT (pomniejszony o udziały należne JST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–</a:t>
                </a:r>
                <a:r>
                  <a:rPr lang="pl-PL" sz="1100" i="1" dirty="0">
                    <a:solidFill>
                      <a:schemeClr val="tx1"/>
                    </a:solidFill>
                  </a:rPr>
                  <a:t> szacunkowo), VAT (krajowy i od nabycia), podatku od niektórych instytucji finansowych, podatku akcyzowego, podatku od gier, podatku od wydobycia niektórych kopalin, ceł w danym okresie rozliczeniowym w stosunku do sumy zrealizowanych kwot z tytułu tych podatków i ceł za rok ubiegły </a:t>
                </a:r>
                <a:endParaRPr lang="pl-PL" sz="1200" i="1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524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94555" y="810191"/>
            <a:ext cx="117102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dirty="0">
              <a:latin typeface="Corbel" panose="020B0503020204020204" pitchFamily="34" charset="0"/>
            </a:endParaRPr>
          </a:p>
          <a:p>
            <a:endParaRPr lang="pl-PL" u="sng" dirty="0">
              <a:solidFill>
                <a:srgbClr val="FE005B"/>
              </a:solidFill>
              <a:latin typeface="Corbel" panose="020B0503020204020204" pitchFamily="34" charset="0"/>
            </a:endParaRPr>
          </a:p>
          <a:p>
            <a:endParaRPr lang="pl-PL" u="sng" dirty="0">
              <a:solidFill>
                <a:srgbClr val="FE005B"/>
              </a:solidFill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529139" y="4206679"/>
            <a:ext cx="11160000" cy="396000"/>
          </a:xfrm>
          <a:prstGeom prst="roundRect">
            <a:avLst>
              <a:gd name="adj" fmla="val 1273"/>
            </a:avLst>
          </a:prstGeom>
          <a:solidFill>
            <a:schemeClr val="bg1">
              <a:lumMod val="65000"/>
              <a:alpha val="54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Corbel" panose="020B0503020204020204" pitchFamily="34" charset="0"/>
              </a:rPr>
              <a:t>WARTOŚCI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529139" y="4647944"/>
            <a:ext cx="11160000" cy="1754662"/>
          </a:xfrm>
          <a:prstGeom prst="rect">
            <a:avLst/>
          </a:prstGeom>
          <a:solidFill>
            <a:schemeClr val="tx1">
              <a:lumMod val="50000"/>
              <a:lumOff val="50000"/>
              <a:alpha val="14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r>
              <a:rPr lang="pl-PL" b="1" dirty="0">
                <a:solidFill>
                  <a:schemeClr val="tx1"/>
                </a:solidFill>
                <a:latin typeface="Corbel" panose="020B0503020204020204" pitchFamily="34" charset="0"/>
              </a:rPr>
              <a:t>Pracownicy i funkcjonariusze: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  <a:t>są nastawieni na dialog i otwartość (podejście klientocentryczne)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  <a:t>są odpowiedzialni za powierzone obowiązki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  <a:t>wykazują się inicjatywą i profesjonalizmem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  <a:t>postępują zgodnie z wartościami etycznymi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  <a:t>dzielą się wiedzą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  <a:t>podnoszą skuteczność i efektywność działań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  <a:t>stosują zasady prostego języka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  <a:t>przestrzegają zasad równego traktowania kobiet </a:t>
            </a:r>
            <a:b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</a:rPr>
              <a:t>i mężczyzn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529978" y="1130187"/>
            <a:ext cx="11160000" cy="85813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i="1" dirty="0">
                <a:latin typeface="Segoe UI" panose="020B0502040204020203" pitchFamily="34" charset="0"/>
                <a:cs typeface="Segoe UI" panose="020B0502040204020203" pitchFamily="34" charset="0"/>
              </a:rPr>
              <a:t>Zapewnienie stabilnych i efektywnych finansów publicznych oraz wysokiej jakości świadczonych usług</a:t>
            </a:r>
          </a:p>
        </p:txBody>
      </p:sp>
      <p:grpSp>
        <p:nvGrpSpPr>
          <p:cNvPr id="18" name="Grupa 2"/>
          <p:cNvGrpSpPr/>
          <p:nvPr/>
        </p:nvGrpSpPr>
        <p:grpSpPr>
          <a:xfrm>
            <a:off x="240655" y="723219"/>
            <a:ext cx="11706158" cy="686951"/>
            <a:chOff x="240655" y="958603"/>
            <a:chExt cx="11706158" cy="686951"/>
          </a:xfrm>
        </p:grpSpPr>
        <p:sp>
          <p:nvSpPr>
            <p:cNvPr id="19" name="Prostokąt zaokrąglony 3"/>
            <p:cNvSpPr/>
            <p:nvPr/>
          </p:nvSpPr>
          <p:spPr>
            <a:xfrm>
              <a:off x="240655" y="958603"/>
              <a:ext cx="11700000" cy="396000"/>
            </a:xfrm>
            <a:prstGeom prst="roundRect">
              <a:avLst>
                <a:gd name="adj" fmla="val 1273"/>
              </a:avLst>
            </a:prstGeom>
            <a:solidFill>
              <a:srgbClr val="E31837"/>
            </a:solidFill>
            <a:ln w="9525">
              <a:solidFill>
                <a:srgbClr val="EE0A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400" dirty="0">
                  <a:solidFill>
                    <a:schemeClr val="bg1">
                      <a:lumMod val="9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MISJA KRAJOWEJ ADMINISTRACJI SKARBOWEJ</a:t>
              </a:r>
            </a:p>
          </p:txBody>
        </p:sp>
        <p:sp>
          <p:nvSpPr>
            <p:cNvPr id="20" name="Trójkąt prostokątny 4">
              <a:extLst>
                <a:ext uri="{FF2B5EF4-FFF2-40B4-BE49-F238E27FC236}">
                  <a16:creationId xmlns:a16="http://schemas.microsoft.com/office/drawing/2014/main" id="{F8C8D6A1-2F29-4BDE-85CF-D862A1AF70F3}"/>
                </a:ext>
              </a:extLst>
            </p:cNvPr>
            <p:cNvSpPr/>
            <p:nvPr/>
          </p:nvSpPr>
          <p:spPr>
            <a:xfrm rot="10800000">
              <a:off x="241979" y="1353870"/>
              <a:ext cx="288000" cy="252000"/>
            </a:xfrm>
            <a:prstGeom prst="rtTriangle">
              <a:avLst/>
            </a:prstGeom>
            <a:solidFill>
              <a:srgbClr val="E31937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21" name="Trójkąt prostokątny 6">
              <a:extLst>
                <a:ext uri="{FF2B5EF4-FFF2-40B4-BE49-F238E27FC236}">
                  <a16:creationId xmlns:a16="http://schemas.microsoft.com/office/drawing/2014/main" id="{13FD2626-4DD1-4301-B512-02375A0D3DF3}"/>
                </a:ext>
              </a:extLst>
            </p:cNvPr>
            <p:cNvSpPr/>
            <p:nvPr/>
          </p:nvSpPr>
          <p:spPr>
            <a:xfrm rot="5400000">
              <a:off x="11676813" y="1375554"/>
              <a:ext cx="288000" cy="252000"/>
            </a:xfrm>
            <a:prstGeom prst="rtTriangle">
              <a:avLst/>
            </a:prstGeom>
            <a:solidFill>
              <a:srgbClr val="E31937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22" name="Prostokąt 21"/>
          <p:cNvSpPr/>
          <p:nvPr/>
        </p:nvSpPr>
        <p:spPr>
          <a:xfrm>
            <a:off x="529139" y="2540643"/>
            <a:ext cx="11160000" cy="1501562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i="1" dirty="0">
                <a:latin typeface="Segoe UI" panose="020B0502040204020203" pitchFamily="34" charset="0"/>
                <a:cs typeface="Segoe UI" panose="020B0502040204020203" pitchFamily="34" charset="0"/>
              </a:rPr>
              <a:t>Administracja przyjazna oraz wspierająca uczciwych podatników i przedsiębiorców, skoncentrowana </a:t>
            </a:r>
            <a:br>
              <a:rPr lang="pl-PL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i="1" dirty="0">
                <a:latin typeface="Segoe UI" panose="020B0502040204020203" pitchFamily="34" charset="0"/>
                <a:cs typeface="Segoe UI" panose="020B0502040204020203" pitchFamily="34" charset="0"/>
              </a:rPr>
              <a:t>na ich potrzebach, wykorzystująca nowoczesne technologie, zapewniająca bezpieczeństwo finansów publicznych, będąca atrakcyjnym miejscem pracy i służby</a:t>
            </a:r>
          </a:p>
        </p:txBody>
      </p:sp>
      <p:grpSp>
        <p:nvGrpSpPr>
          <p:cNvPr id="23" name="Grupa 11"/>
          <p:cNvGrpSpPr/>
          <p:nvPr/>
        </p:nvGrpSpPr>
        <p:grpSpPr>
          <a:xfrm>
            <a:off x="239816" y="2159455"/>
            <a:ext cx="11706158" cy="686951"/>
            <a:chOff x="240655" y="958603"/>
            <a:chExt cx="11706158" cy="68695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Prostokąt zaokrąglony 12"/>
            <p:cNvSpPr/>
            <p:nvPr/>
          </p:nvSpPr>
          <p:spPr>
            <a:xfrm>
              <a:off x="240655" y="958603"/>
              <a:ext cx="11700000" cy="396000"/>
            </a:xfrm>
            <a:prstGeom prst="roundRect">
              <a:avLst>
                <a:gd name="adj" fmla="val 1273"/>
              </a:avLst>
            </a:pr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400" dirty="0">
                  <a:solidFill>
                    <a:schemeClr val="bg1">
                      <a:lumMod val="9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WIZJA KRAJOWEJ ADMINISTRACJI SKARBOWEJ</a:t>
              </a:r>
            </a:p>
          </p:txBody>
        </p:sp>
        <p:sp>
          <p:nvSpPr>
            <p:cNvPr id="25" name="Trójkąt prostokątny 26">
              <a:extLst>
                <a:ext uri="{FF2B5EF4-FFF2-40B4-BE49-F238E27FC236}">
                  <a16:creationId xmlns:a16="http://schemas.microsoft.com/office/drawing/2014/main" id="{F8C8D6A1-2F29-4BDE-85CF-D862A1AF70F3}"/>
                </a:ext>
              </a:extLst>
            </p:cNvPr>
            <p:cNvSpPr/>
            <p:nvPr/>
          </p:nvSpPr>
          <p:spPr>
            <a:xfrm rot="10800000">
              <a:off x="241979" y="1353870"/>
              <a:ext cx="288000" cy="252000"/>
            </a:xfrm>
            <a:prstGeom prst="rtTriangle">
              <a:avLst/>
            </a:prstGeom>
            <a:grpFill/>
            <a:ln w="12700" cap="flat">
              <a:solidFill>
                <a:schemeClr val="tx1">
                  <a:lumMod val="65000"/>
                  <a:lumOff val="3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26" name="Trójkąt prostokątny 27">
              <a:extLst>
                <a:ext uri="{FF2B5EF4-FFF2-40B4-BE49-F238E27FC236}">
                  <a16:creationId xmlns:a16="http://schemas.microsoft.com/office/drawing/2014/main" id="{13FD2626-4DD1-4301-B512-02375A0D3DF3}"/>
                </a:ext>
              </a:extLst>
            </p:cNvPr>
            <p:cNvSpPr/>
            <p:nvPr/>
          </p:nvSpPr>
          <p:spPr>
            <a:xfrm rot="5400000">
              <a:off x="11676813" y="1375554"/>
              <a:ext cx="288000" cy="252000"/>
            </a:xfrm>
            <a:prstGeom prst="rtTriangle">
              <a:avLst/>
            </a:prstGeom>
            <a:grpFill/>
            <a:ln w="12700" cap="flat">
              <a:solidFill>
                <a:schemeClr val="tx1">
                  <a:lumMod val="65000"/>
                  <a:lumOff val="3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grpSp>
        <p:nvGrpSpPr>
          <p:cNvPr id="32" name="Grupa 31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33" name="Obraz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34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Misja, wizja i wartości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35" name="Łącznik prosty 34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27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/>
          <p:nvPr/>
        </p:nvSpPr>
        <p:spPr>
          <a:xfrm>
            <a:off x="203607" y="1928291"/>
            <a:ext cx="11829123" cy="17655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Centralizacja rozwiązań i usług IT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Opracowanie wstępnej wersji architektury Jednolitego Systemu Podatkowego </a:t>
            </a:r>
            <a:endParaRPr lang="pl-PL" sz="1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Wprowadzenie krajowego systemu  e-Faktur (rozwój i dostosowanie systemów informatycznych) 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Odmiejscowienie obsługi podatnika (centralizacja systemów informatycznych pod kątem obsługi należności podatkowych i niepodatkowych)</a:t>
            </a:r>
            <a:endParaRPr lang="pl-PL" sz="1400" b="1" dirty="0">
              <a:solidFill>
                <a:srgbClr val="FE005B"/>
              </a:solidFill>
              <a:latin typeface="Corbel" panose="020B05030202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Zapewnienie szybkiego dostępu do danych zewnętrznych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194554" y="1525676"/>
            <a:ext cx="11829124" cy="3461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4.2. Digitalizacja Krajowej Administracji Skarbowej</a:t>
            </a:r>
          </a:p>
        </p:txBody>
      </p:sp>
      <p:grpSp>
        <p:nvGrpSpPr>
          <p:cNvPr id="8" name="Grupa 1"/>
          <p:cNvGrpSpPr/>
          <p:nvPr/>
        </p:nvGrpSpPr>
        <p:grpSpPr>
          <a:xfrm>
            <a:off x="194553" y="4423422"/>
            <a:ext cx="11870247" cy="1116000"/>
            <a:chOff x="194553" y="2006040"/>
            <a:chExt cx="11870247" cy="1451197"/>
          </a:xfrm>
        </p:grpSpPr>
        <p:sp>
          <p:nvSpPr>
            <p:cNvPr id="9" name="Prostokąt 2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System kadrowo-płacowy w jednostkach KAS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Liczba IAS, z których zmigrowano dane do centralnego systemu kadrowo-płacowego, w stosunku do wszystkich IAS</a:t>
              </a:r>
              <a:endParaRPr lang="pl-PL" sz="1200" i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0" name="Prostokąt 3"/>
            <p:cNvSpPr/>
            <p:nvPr/>
          </p:nvSpPr>
          <p:spPr>
            <a:xfrm>
              <a:off x="4494570" y="2012310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 </a:t>
              </a: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0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11" name="Prostokąt 4"/>
            <p:cNvSpPr/>
            <p:nvPr/>
          </p:nvSpPr>
          <p:spPr>
            <a:xfrm>
              <a:off x="7792539" y="200604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-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2" name="Prostokąt 5"/>
            <p:cNvSpPr/>
            <p:nvPr/>
          </p:nvSpPr>
          <p:spPr>
            <a:xfrm>
              <a:off x="8819862" y="200982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100%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(2021)</a:t>
              </a:r>
            </a:p>
          </p:txBody>
        </p:sp>
        <p:sp>
          <p:nvSpPr>
            <p:cNvPr id="13" name="Prostokąt 6"/>
            <p:cNvSpPr/>
            <p:nvPr/>
          </p:nvSpPr>
          <p:spPr>
            <a:xfrm>
              <a:off x="6765216" y="2010416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-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4" name="Prostokąt 16"/>
            <p:cNvSpPr/>
            <p:nvPr/>
          </p:nvSpPr>
          <p:spPr>
            <a:xfrm>
              <a:off x="5737893" y="200793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100%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5" name="Prostokąt 20"/>
            <p:cNvSpPr/>
            <p:nvPr/>
          </p:nvSpPr>
          <p:spPr>
            <a:xfrm>
              <a:off x="10063185" y="200624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budżetu, majątku i kadr KAS</a:t>
              </a:r>
            </a:p>
          </p:txBody>
        </p:sp>
        <p:sp>
          <p:nvSpPr>
            <p:cNvPr id="16" name="Prostokąt 22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4.2.1.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32" name="Grupa 31"/>
          <p:cNvGrpSpPr/>
          <p:nvPr/>
        </p:nvGrpSpPr>
        <p:grpSpPr>
          <a:xfrm>
            <a:off x="194554" y="3974945"/>
            <a:ext cx="11861192" cy="372659"/>
            <a:chOff x="194554" y="1539581"/>
            <a:chExt cx="11861192" cy="372659"/>
          </a:xfrm>
        </p:grpSpPr>
        <p:sp>
          <p:nvSpPr>
            <p:cNvPr id="33" name="Prostokąt 32"/>
            <p:cNvSpPr/>
            <p:nvPr/>
          </p:nvSpPr>
          <p:spPr>
            <a:xfrm>
              <a:off x="194554" y="1543789"/>
              <a:ext cx="4222755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600" dirty="0">
                  <a:latin typeface="Corbel" panose="020B0503020204020204" pitchFamily="34" charset="0"/>
                </a:rPr>
                <a:t>Wskaźnik</a:t>
              </a:r>
              <a:endParaRPr lang="pl-PL" sz="1600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4" name="Prostokąt 33"/>
            <p:cNvSpPr/>
            <p:nvPr/>
          </p:nvSpPr>
          <p:spPr>
            <a:xfrm>
              <a:off x="44855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bazowa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(rok bazowy)</a:t>
              </a:r>
            </a:p>
          </p:txBody>
        </p:sp>
        <p:sp>
          <p:nvSpPr>
            <p:cNvPr id="35" name="Prostokąt 34"/>
            <p:cNvSpPr/>
            <p:nvPr/>
          </p:nvSpPr>
          <p:spPr>
            <a:xfrm>
              <a:off x="7791549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2023</a:t>
              </a:r>
            </a:p>
          </p:txBody>
        </p:sp>
        <p:sp>
          <p:nvSpPr>
            <p:cNvPr id="36" name="Prostokąt 35"/>
            <p:cNvSpPr/>
            <p:nvPr/>
          </p:nvSpPr>
          <p:spPr>
            <a:xfrm>
              <a:off x="8828417" y="1545053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docelowa 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(rok osiągnięcia)</a:t>
              </a:r>
            </a:p>
          </p:txBody>
        </p:sp>
        <p:sp>
          <p:nvSpPr>
            <p:cNvPr id="37" name="Prostokąt 36"/>
            <p:cNvSpPr/>
            <p:nvPr/>
          </p:nvSpPr>
          <p:spPr>
            <a:xfrm>
              <a:off x="6766652" y="1545053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2022</a:t>
              </a:r>
            </a:p>
          </p:txBody>
        </p:sp>
        <p:sp>
          <p:nvSpPr>
            <p:cNvPr id="38" name="Prostokąt 37"/>
            <p:cNvSpPr/>
            <p:nvPr/>
          </p:nvSpPr>
          <p:spPr>
            <a:xfrm>
              <a:off x="5737061" y="1539581"/>
              <a:ext cx="972000" cy="367187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2021</a:t>
              </a:r>
            </a:p>
          </p:txBody>
        </p:sp>
        <p:sp>
          <p:nvSpPr>
            <p:cNvPr id="39" name="Prostokąt 38"/>
            <p:cNvSpPr/>
            <p:nvPr/>
          </p:nvSpPr>
          <p:spPr>
            <a:xfrm>
              <a:off x="10074083" y="1539790"/>
              <a:ext cx="1981663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Źródło danych</a:t>
              </a:r>
            </a:p>
          </p:txBody>
        </p:sp>
      </p:grpSp>
      <p:grpSp>
        <p:nvGrpSpPr>
          <p:cNvPr id="26" name="Grupa 25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27" name="Obraz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28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29" name="Łącznik prosty 28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5623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4.2. Digitalizacja Krajowej Administracji Skarbowej</a:t>
            </a:r>
          </a:p>
        </p:txBody>
      </p:sp>
      <p:grpSp>
        <p:nvGrpSpPr>
          <p:cNvPr id="59" name="Grupa 83"/>
          <p:cNvGrpSpPr/>
          <p:nvPr/>
        </p:nvGrpSpPr>
        <p:grpSpPr>
          <a:xfrm>
            <a:off x="194553" y="3300798"/>
            <a:ext cx="11870247" cy="1692000"/>
            <a:chOff x="194553" y="2006040"/>
            <a:chExt cx="11870247" cy="1451197"/>
          </a:xfrm>
        </p:grpSpPr>
        <p:sp>
          <p:nvSpPr>
            <p:cNvPr id="60" name="Prostokąt 84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Wprowadzenie rozwiązań informatycznych pozwalających na funkcjonowanie KSeF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Liczba zrealizowanych produktów cząstkowych (w tym m.in. przygotowanie środowiska testowego i produkcyjnego systemu </a:t>
              </a:r>
              <a:b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e-faktur, schemy e-faktury, dostosowanie narzędzia e-mikrofirma), zaplanowanych w poszczególnych etapach projektu w obszarze IT, zgodnie z przyjętym harmonogramem realizacji projektu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–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 narastająco</a:t>
              </a:r>
              <a:endParaRPr lang="pl-PL" sz="1200" i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3" name="Prostokąt 85"/>
            <p:cNvSpPr/>
            <p:nvPr/>
          </p:nvSpPr>
          <p:spPr>
            <a:xfrm>
              <a:off x="4494570" y="2012310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 2</a:t>
              </a:r>
              <a:endParaRPr lang="pl-PL" sz="16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64" name="Prostokąt 86"/>
            <p:cNvSpPr/>
            <p:nvPr/>
          </p:nvSpPr>
          <p:spPr>
            <a:xfrm>
              <a:off x="7792539" y="200604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13</a:t>
              </a:r>
            </a:p>
          </p:txBody>
        </p:sp>
        <p:sp>
          <p:nvSpPr>
            <p:cNvPr id="65" name="Prostokąt 87"/>
            <p:cNvSpPr/>
            <p:nvPr/>
          </p:nvSpPr>
          <p:spPr>
            <a:xfrm>
              <a:off x="8819862" y="200982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13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(2023)</a:t>
              </a:r>
            </a:p>
          </p:txBody>
        </p:sp>
        <p:sp>
          <p:nvSpPr>
            <p:cNvPr id="66" name="Prostokąt 88"/>
            <p:cNvSpPr/>
            <p:nvPr/>
          </p:nvSpPr>
          <p:spPr>
            <a:xfrm>
              <a:off x="6765216" y="2010416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endParaRPr lang="pl-PL" sz="1400" b="1" dirty="0"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11</a:t>
              </a:r>
              <a:endParaRPr lang="pl-PL" sz="105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7" name="Prostokąt 107"/>
            <p:cNvSpPr/>
            <p:nvPr/>
          </p:nvSpPr>
          <p:spPr>
            <a:xfrm>
              <a:off x="5737893" y="200793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11</a:t>
              </a:r>
            </a:p>
          </p:txBody>
        </p:sp>
        <p:sp>
          <p:nvSpPr>
            <p:cNvPr id="68" name="Prostokąt 108"/>
            <p:cNvSpPr/>
            <p:nvPr/>
          </p:nvSpPr>
          <p:spPr>
            <a:xfrm>
              <a:off x="10063185" y="200624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</a:t>
              </a: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ds. analiz</a:t>
              </a:r>
              <a:endPara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9" name="Prostokąt 109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4.2.3.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90" name="Grupa 89"/>
          <p:cNvGrpSpPr/>
          <p:nvPr/>
        </p:nvGrpSpPr>
        <p:grpSpPr>
          <a:xfrm>
            <a:off x="194554" y="1539581"/>
            <a:ext cx="11861192" cy="372659"/>
            <a:chOff x="194554" y="1539581"/>
            <a:chExt cx="11861192" cy="372659"/>
          </a:xfrm>
        </p:grpSpPr>
        <p:sp>
          <p:nvSpPr>
            <p:cNvPr id="91" name="Prostokąt 90"/>
            <p:cNvSpPr/>
            <p:nvPr/>
          </p:nvSpPr>
          <p:spPr>
            <a:xfrm>
              <a:off x="194554" y="1543789"/>
              <a:ext cx="4222755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600" dirty="0">
                  <a:latin typeface="Corbel" panose="020B0503020204020204" pitchFamily="34" charset="0"/>
                </a:rPr>
                <a:t>Wskaźnik</a:t>
              </a:r>
              <a:endParaRPr lang="pl-PL" sz="1600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2" name="Prostokąt 91"/>
            <p:cNvSpPr/>
            <p:nvPr/>
          </p:nvSpPr>
          <p:spPr>
            <a:xfrm>
              <a:off x="44855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bazowa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(rok bazowy)</a:t>
              </a:r>
            </a:p>
          </p:txBody>
        </p:sp>
        <p:sp>
          <p:nvSpPr>
            <p:cNvPr id="93" name="Prostokąt 92"/>
            <p:cNvSpPr/>
            <p:nvPr/>
          </p:nvSpPr>
          <p:spPr>
            <a:xfrm>
              <a:off x="7791549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2023</a:t>
              </a:r>
            </a:p>
          </p:txBody>
        </p:sp>
        <p:sp>
          <p:nvSpPr>
            <p:cNvPr id="94" name="Prostokąt 93"/>
            <p:cNvSpPr/>
            <p:nvPr/>
          </p:nvSpPr>
          <p:spPr>
            <a:xfrm>
              <a:off x="8828417" y="1545053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docelowa 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(rok osiągnięcia)</a:t>
              </a:r>
            </a:p>
          </p:txBody>
        </p:sp>
        <p:sp>
          <p:nvSpPr>
            <p:cNvPr id="95" name="Prostokąt 94"/>
            <p:cNvSpPr/>
            <p:nvPr/>
          </p:nvSpPr>
          <p:spPr>
            <a:xfrm>
              <a:off x="6766652" y="1545053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2022</a:t>
              </a:r>
            </a:p>
          </p:txBody>
        </p:sp>
        <p:sp>
          <p:nvSpPr>
            <p:cNvPr id="96" name="Prostokąt 95"/>
            <p:cNvSpPr/>
            <p:nvPr/>
          </p:nvSpPr>
          <p:spPr>
            <a:xfrm>
              <a:off x="5737061" y="1539581"/>
              <a:ext cx="972000" cy="367187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2021</a:t>
              </a:r>
            </a:p>
          </p:txBody>
        </p:sp>
        <p:sp>
          <p:nvSpPr>
            <p:cNvPr id="97" name="Prostokąt 96"/>
            <p:cNvSpPr/>
            <p:nvPr/>
          </p:nvSpPr>
          <p:spPr>
            <a:xfrm>
              <a:off x="10074083" y="1539790"/>
              <a:ext cx="1981663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Źródło danych</a:t>
              </a:r>
            </a:p>
          </p:txBody>
        </p:sp>
      </p:grpSp>
      <p:grpSp>
        <p:nvGrpSpPr>
          <p:cNvPr id="98" name="Grupa 22"/>
          <p:cNvGrpSpPr/>
          <p:nvPr/>
        </p:nvGrpSpPr>
        <p:grpSpPr>
          <a:xfrm>
            <a:off x="194553" y="2005046"/>
            <a:ext cx="11870247" cy="1224000"/>
            <a:chOff x="194553" y="3551349"/>
            <a:chExt cx="11870247" cy="1064054"/>
          </a:xfrm>
        </p:grpSpPr>
        <p:sp>
          <p:nvSpPr>
            <p:cNvPr id="99" name="Prostokąt 23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30%</a:t>
              </a:r>
              <a:endParaRPr lang="pl-PL" sz="16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100" name="Prostokąt 24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100%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01" name="Prostokąt 25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100%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(</a:t>
              </a: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2023</a:t>
              </a: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)</a:t>
              </a:r>
            </a:p>
          </p:txBody>
        </p:sp>
        <p:sp>
          <p:nvSpPr>
            <p:cNvPr id="102" name="Prostokąt 26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80%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03" name="Prostokąt 27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70%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04" name="Prostokąt 28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poboru podatków </a:t>
              </a:r>
            </a:p>
          </p:txBody>
        </p:sp>
        <p:grpSp>
          <p:nvGrpSpPr>
            <p:cNvPr id="105" name="Grupa 29"/>
            <p:cNvGrpSpPr/>
            <p:nvPr/>
          </p:nvGrpSpPr>
          <p:grpSpPr>
            <a:xfrm>
              <a:off x="194553" y="3552069"/>
              <a:ext cx="4222756" cy="1061597"/>
              <a:chOff x="194553" y="3543016"/>
              <a:chExt cx="4222756" cy="1061597"/>
            </a:xfrm>
          </p:grpSpPr>
          <p:sp>
            <p:nvSpPr>
              <p:cNvPr id="106" name="Prostokąt 30"/>
              <p:cNvSpPr/>
              <p:nvPr/>
            </p:nvSpPr>
            <p:spPr>
              <a:xfrm>
                <a:off x="194553" y="3543016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4.2.2.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107" name="Prostokąt 31"/>
              <p:cNvSpPr/>
              <p:nvPr/>
            </p:nvSpPr>
            <p:spPr>
              <a:xfrm>
                <a:off x="527211" y="3545358"/>
                <a:ext cx="3890098" cy="105925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Jednolity system kancelaryjny w jednostkach KAS </a:t>
                </a:r>
                <a:endPara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  <a:p>
                <a:pPr lvl="0">
                  <a:spcAft>
                    <a:spcPts val="12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Liczba terenowych jednostek KAS, w których wdrożono jednolity system kancelaryjny w stosunku do wszystkich terenowych jednostek KAS, w </a:t>
                </a: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których zaplanowano wdrożenie systemu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–</a:t>
                </a: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 narastająco</a:t>
                </a:r>
                <a:endParaRPr lang="pl-PL" sz="1200" i="1" dirty="0">
                  <a:solidFill>
                    <a:prstClr val="black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35" name="Grupa 34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36" name="Obraz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37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38" name="Łącznik prosty 37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8366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/>
          <p:nvPr/>
        </p:nvSpPr>
        <p:spPr>
          <a:xfrm>
            <a:off x="194554" y="1937345"/>
            <a:ext cx="11829123" cy="27070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Rozwój centralnej analityki danych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Wykorzystanie zaawansowanej analityki danych (BIGDATA, uczenie maszynowe)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Automatyzacja i integracja rozwiązań, narzędzi i procesów pod kątem zwiększenia potencjału analitycznego 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Zwiększenie wykorzystania analizy stopnia wywiązywania się podatników z obowiązujących przepisów prawa podatkowego (analityka ex post i benchmarking podatkowy)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Rozwój kompetencji analitycznych</a:t>
            </a:r>
            <a:endParaRPr lang="pl-PL" sz="1400" b="1" strike="sngStrike" dirty="0">
              <a:solidFill>
                <a:srgbClr val="00B050"/>
              </a:solidFill>
              <a:latin typeface="Corbel" panose="020B0503020204020204" pitchFamily="34" charset="0"/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194554" y="1525676"/>
            <a:ext cx="11829124" cy="3461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4.3. Wzmocnienie kompetencji analitycznych</a:t>
            </a:r>
          </a:p>
        </p:txBody>
      </p:sp>
      <p:grpSp>
        <p:nvGrpSpPr>
          <p:cNvPr id="9" name="Grupa 8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10" name="Obraz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11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7416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4– </a:t>
            </a:r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4.3. Wzmocnienie kompetencji analitycznych</a:t>
            </a:r>
          </a:p>
        </p:txBody>
      </p:sp>
      <p:grpSp>
        <p:nvGrpSpPr>
          <p:cNvPr id="59" name="Grupa 71"/>
          <p:cNvGrpSpPr/>
          <p:nvPr/>
        </p:nvGrpSpPr>
        <p:grpSpPr>
          <a:xfrm>
            <a:off x="198661" y="3354941"/>
            <a:ext cx="11870247" cy="1461319"/>
            <a:chOff x="194553" y="2006040"/>
            <a:chExt cx="11870247" cy="1449373"/>
          </a:xfrm>
        </p:grpSpPr>
        <p:sp>
          <p:nvSpPr>
            <p:cNvPr id="60" name="Prostokąt 72"/>
            <p:cNvSpPr/>
            <p:nvPr/>
          </p:nvSpPr>
          <p:spPr>
            <a:xfrm>
              <a:off x="527211" y="2006040"/>
              <a:ext cx="3890098" cy="1449373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Podniesienie kompetencji w obszarze analizy kryminalnej lub dziedzin pokrewnych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Liczba osób, które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ukończyły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 szkolenia z analizy kryminalnej lub dziedzin pokrewnych w celu uzyskania kompetencji do wykonywania analiz wpierających walkę z przestępczością ekonomiczną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–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 narastająco</a:t>
              </a:r>
              <a:endParaRPr lang="pl-PL" sz="1200" i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3" name="Prostokąt 73"/>
            <p:cNvSpPr/>
            <p:nvPr/>
          </p:nvSpPr>
          <p:spPr>
            <a:xfrm>
              <a:off x="4494570" y="2012310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 0</a:t>
              </a:r>
              <a:endParaRPr lang="pl-PL" sz="16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64" name="Prostokąt 74"/>
            <p:cNvSpPr/>
            <p:nvPr/>
          </p:nvSpPr>
          <p:spPr>
            <a:xfrm>
              <a:off x="7792539" y="200604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36</a:t>
              </a:r>
              <a:endParaRPr lang="pl-PL" sz="11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5" name="Prostokąt 75"/>
            <p:cNvSpPr/>
            <p:nvPr/>
          </p:nvSpPr>
          <p:spPr>
            <a:xfrm>
              <a:off x="8819862" y="200982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50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66" name="Prostokąt 76"/>
            <p:cNvSpPr/>
            <p:nvPr/>
          </p:nvSpPr>
          <p:spPr>
            <a:xfrm>
              <a:off x="6765216" y="2010416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 24</a:t>
              </a:r>
              <a:endParaRPr lang="pl-PL" sz="11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7" name="Prostokąt 77"/>
            <p:cNvSpPr/>
            <p:nvPr/>
          </p:nvSpPr>
          <p:spPr>
            <a:xfrm>
              <a:off x="5737893" y="200793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 12</a:t>
              </a:r>
            </a:p>
          </p:txBody>
        </p:sp>
        <p:sp>
          <p:nvSpPr>
            <p:cNvPr id="68" name="Prostokąt 78"/>
            <p:cNvSpPr/>
            <p:nvPr/>
          </p:nvSpPr>
          <p:spPr>
            <a:xfrm>
              <a:off x="10063185" y="200624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zwalczania przestępczości ekonomicznej</a:t>
              </a:r>
            </a:p>
          </p:txBody>
        </p:sp>
        <p:sp>
          <p:nvSpPr>
            <p:cNvPr id="69" name="Prostokąt 79"/>
            <p:cNvSpPr/>
            <p:nvPr/>
          </p:nvSpPr>
          <p:spPr>
            <a:xfrm>
              <a:off x="194553" y="2009449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4.3.2.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90" name="Grupa 89"/>
          <p:cNvGrpSpPr/>
          <p:nvPr/>
        </p:nvGrpSpPr>
        <p:grpSpPr>
          <a:xfrm>
            <a:off x="194554" y="1539581"/>
            <a:ext cx="11861192" cy="372659"/>
            <a:chOff x="194554" y="1539581"/>
            <a:chExt cx="11861192" cy="372659"/>
          </a:xfrm>
        </p:grpSpPr>
        <p:sp>
          <p:nvSpPr>
            <p:cNvPr id="91" name="Prostokąt 90"/>
            <p:cNvSpPr/>
            <p:nvPr/>
          </p:nvSpPr>
          <p:spPr>
            <a:xfrm>
              <a:off x="194554" y="1543789"/>
              <a:ext cx="4222755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600" dirty="0">
                  <a:latin typeface="Corbel" panose="020B0503020204020204" pitchFamily="34" charset="0"/>
                </a:rPr>
                <a:t>Wskaźnik</a:t>
              </a:r>
              <a:endParaRPr lang="pl-PL" sz="1600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2" name="Prostokąt 91"/>
            <p:cNvSpPr/>
            <p:nvPr/>
          </p:nvSpPr>
          <p:spPr>
            <a:xfrm>
              <a:off x="44855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bazowa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(rok bazowy)</a:t>
              </a:r>
            </a:p>
          </p:txBody>
        </p:sp>
        <p:sp>
          <p:nvSpPr>
            <p:cNvPr id="93" name="Prostokąt 92"/>
            <p:cNvSpPr/>
            <p:nvPr/>
          </p:nvSpPr>
          <p:spPr>
            <a:xfrm>
              <a:off x="7791549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2023</a:t>
              </a:r>
            </a:p>
          </p:txBody>
        </p:sp>
        <p:sp>
          <p:nvSpPr>
            <p:cNvPr id="94" name="Prostokąt 93"/>
            <p:cNvSpPr/>
            <p:nvPr/>
          </p:nvSpPr>
          <p:spPr>
            <a:xfrm>
              <a:off x="8828417" y="1545053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docelowa 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(rok osiągnięcia)</a:t>
              </a:r>
            </a:p>
          </p:txBody>
        </p:sp>
        <p:sp>
          <p:nvSpPr>
            <p:cNvPr id="95" name="Prostokąt 94"/>
            <p:cNvSpPr/>
            <p:nvPr/>
          </p:nvSpPr>
          <p:spPr>
            <a:xfrm>
              <a:off x="6766652" y="1545053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2022</a:t>
              </a:r>
            </a:p>
          </p:txBody>
        </p:sp>
        <p:sp>
          <p:nvSpPr>
            <p:cNvPr id="96" name="Prostokąt 95"/>
            <p:cNvSpPr/>
            <p:nvPr/>
          </p:nvSpPr>
          <p:spPr>
            <a:xfrm>
              <a:off x="5737061" y="1539581"/>
              <a:ext cx="972000" cy="367187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2021</a:t>
              </a:r>
            </a:p>
          </p:txBody>
        </p:sp>
        <p:sp>
          <p:nvSpPr>
            <p:cNvPr id="97" name="Prostokąt 96"/>
            <p:cNvSpPr/>
            <p:nvPr/>
          </p:nvSpPr>
          <p:spPr>
            <a:xfrm>
              <a:off x="10074083" y="1539790"/>
              <a:ext cx="1981663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Źródło danych</a:t>
              </a:r>
            </a:p>
          </p:txBody>
        </p:sp>
      </p:grpSp>
      <p:grpSp>
        <p:nvGrpSpPr>
          <p:cNvPr id="98" name="Grupa 22"/>
          <p:cNvGrpSpPr/>
          <p:nvPr/>
        </p:nvGrpSpPr>
        <p:grpSpPr>
          <a:xfrm>
            <a:off x="194553" y="2005046"/>
            <a:ext cx="11870247" cy="1260000"/>
            <a:chOff x="194553" y="3551349"/>
            <a:chExt cx="11870247" cy="1064054"/>
          </a:xfrm>
        </p:grpSpPr>
        <p:sp>
          <p:nvSpPr>
            <p:cNvPr id="99" name="Prostokąt 23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92,4%</a:t>
              </a:r>
              <a:endParaRPr lang="pl-PL" sz="1600" b="1" dirty="0"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100" name="Prostokąt 24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93,1%</a:t>
              </a:r>
            </a:p>
          </p:txBody>
        </p:sp>
        <p:sp>
          <p:nvSpPr>
            <p:cNvPr id="101" name="Prostokąt 25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93,1%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(</a:t>
              </a: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2023)</a:t>
              </a:r>
            </a:p>
          </p:txBody>
        </p:sp>
        <p:sp>
          <p:nvSpPr>
            <p:cNvPr id="102" name="Prostokąt 26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92,8%</a:t>
              </a:r>
            </a:p>
          </p:txBody>
        </p:sp>
        <p:sp>
          <p:nvSpPr>
            <p:cNvPr id="103" name="Prostokąt 27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92,6%</a:t>
              </a:r>
            </a:p>
          </p:txBody>
        </p:sp>
        <p:sp>
          <p:nvSpPr>
            <p:cNvPr id="104" name="Prostokąt 28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endPara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</a:t>
              </a: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</a:rPr>
                <a:t>ds. nadzoru nad kontrolami</a:t>
              </a:r>
            </a:p>
            <a:p>
              <a:pPr algn="ctr">
                <a:spcAft>
                  <a:spcPts val="600"/>
                </a:spcAft>
              </a:pPr>
              <a:endPara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endParaRPr>
            </a:p>
          </p:txBody>
        </p:sp>
        <p:grpSp>
          <p:nvGrpSpPr>
            <p:cNvPr id="105" name="Grupa 29"/>
            <p:cNvGrpSpPr/>
            <p:nvPr/>
          </p:nvGrpSpPr>
          <p:grpSpPr>
            <a:xfrm>
              <a:off x="194553" y="3552069"/>
              <a:ext cx="4222756" cy="1061597"/>
              <a:chOff x="194553" y="3543016"/>
              <a:chExt cx="4222756" cy="1061597"/>
            </a:xfrm>
          </p:grpSpPr>
          <p:sp>
            <p:nvSpPr>
              <p:cNvPr id="106" name="Prostokąt 30"/>
              <p:cNvSpPr/>
              <p:nvPr/>
            </p:nvSpPr>
            <p:spPr>
              <a:xfrm>
                <a:off x="194553" y="3543016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4.3.1.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107" name="Prostokąt 31"/>
              <p:cNvSpPr/>
              <p:nvPr/>
            </p:nvSpPr>
            <p:spPr>
              <a:xfrm>
                <a:off x="527211" y="3545358"/>
                <a:ext cx="3890098" cy="105925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Trafność analiz w zakresie planowania </a:t>
                </a:r>
                <a:b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</a:b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i typowania </a:t>
                </a:r>
                <a:r>
                  <a:rPr lang="pl-PL" sz="14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podmiotów do kontroli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Liczba kontroli pozytywnych (tj. pomniejszonych o liczbę kontroli bezwynikowych) w liczbie zrealizowanych kontroli ogółem </a:t>
                </a:r>
                <a:b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</a:b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w danym roku</a:t>
                </a:r>
              </a:p>
            </p:txBody>
          </p:sp>
        </p:grpSp>
      </p:grpSp>
      <p:grpSp>
        <p:nvGrpSpPr>
          <p:cNvPr id="35" name="Grupa 34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36" name="Obraz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37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38" name="Łącznik prosty 37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4546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/>
          <p:nvPr/>
        </p:nvSpPr>
        <p:spPr>
          <a:xfrm>
            <a:off x="194554" y="1928291"/>
            <a:ext cx="11829123" cy="338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Tworzenie angażującego środowiska pracy i budowa marki atrakcyjnego pracodawcy 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Uproszczenie komunikacji i propagowanie idei prostego języka 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Promowanie zasad etycznych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Działania na rzecz równego traktowania kobiet i mężczyzn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Popularyzacja dzielenia się wiedzą i doświadczeniem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Tworzenie warunków sprzyjających rozwojowi umiejętności zawodowych, poszerzaniu wiedzy i nabywaniu nowych kompetencji – nowoczesne metody szkoleniowe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Nowoczesne metody rekrutacji, szkoleń i przygotowywania nowych kadr</a:t>
            </a:r>
            <a:endParaRPr lang="pl-PL" sz="1400" i="1" strike="sngStrike" dirty="0">
              <a:solidFill>
                <a:srgbClr val="00B050"/>
              </a:solidFill>
              <a:latin typeface="Corbel" panose="020B0503020204020204" pitchFamily="34" charset="0"/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194554" y="1525676"/>
            <a:ext cx="11829124" cy="3461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4.4. Nowoczesne i przyjazne miejsce pracy i służby</a:t>
            </a:r>
          </a:p>
        </p:txBody>
      </p:sp>
      <p:grpSp>
        <p:nvGrpSpPr>
          <p:cNvPr id="9" name="Grupa 8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10" name="Obraz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11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376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4.4. Nowoczesne i przyjazne miejsce pracy i służby</a:t>
            </a:r>
          </a:p>
        </p:txBody>
      </p:sp>
      <p:grpSp>
        <p:nvGrpSpPr>
          <p:cNvPr id="59" name="Grupa 138"/>
          <p:cNvGrpSpPr/>
          <p:nvPr/>
        </p:nvGrpSpPr>
        <p:grpSpPr>
          <a:xfrm>
            <a:off x="193042" y="3380217"/>
            <a:ext cx="11870247" cy="1111217"/>
            <a:chOff x="194553" y="2006504"/>
            <a:chExt cx="11870247" cy="1453268"/>
          </a:xfrm>
        </p:grpSpPr>
        <p:sp>
          <p:nvSpPr>
            <p:cNvPr id="60" name="Prostokąt 139"/>
            <p:cNvSpPr/>
            <p:nvPr/>
          </p:nvSpPr>
          <p:spPr>
            <a:xfrm>
              <a:off x="527211" y="2006504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Jednolite i nowoczesne rozwiązania w obszarze zarządzania kadrami</a:t>
              </a:r>
              <a:endParaRPr lang="pl-PL" sz="1400" b="1" strike="sngStrike" dirty="0">
                <a:solidFill>
                  <a:srgbClr val="00B050"/>
                </a:solidFill>
                <a:latin typeface="Corbel" panose="020B0503020204020204" pitchFamily="34" charset="0"/>
              </a:endParaRP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Liczba wdrożonych rozwiązań w obszarze zarządzania kadrami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–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 narastająco</a:t>
              </a:r>
              <a:endParaRPr lang="pl-PL" sz="1200" i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3" name="Prostokąt 140"/>
            <p:cNvSpPr/>
            <p:nvPr/>
          </p:nvSpPr>
          <p:spPr>
            <a:xfrm>
              <a:off x="4494570" y="2012310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0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64" name="Prostokąt 141"/>
            <p:cNvSpPr/>
            <p:nvPr/>
          </p:nvSpPr>
          <p:spPr>
            <a:xfrm>
              <a:off x="7792539" y="201788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2</a:t>
              </a:r>
            </a:p>
          </p:txBody>
        </p:sp>
        <p:sp>
          <p:nvSpPr>
            <p:cNvPr id="65" name="Prostokąt 142"/>
            <p:cNvSpPr/>
            <p:nvPr/>
          </p:nvSpPr>
          <p:spPr>
            <a:xfrm>
              <a:off x="8819862" y="200982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5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66" name="Prostokąt 143"/>
            <p:cNvSpPr/>
            <p:nvPr/>
          </p:nvSpPr>
          <p:spPr>
            <a:xfrm>
              <a:off x="6765216" y="2010416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2</a:t>
              </a:r>
            </a:p>
          </p:txBody>
        </p:sp>
        <p:sp>
          <p:nvSpPr>
            <p:cNvPr id="67" name="Prostokąt 144"/>
            <p:cNvSpPr/>
            <p:nvPr/>
          </p:nvSpPr>
          <p:spPr>
            <a:xfrm>
              <a:off x="5737893" y="2019772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</a:t>
              </a:r>
            </a:p>
          </p:txBody>
        </p:sp>
        <p:sp>
          <p:nvSpPr>
            <p:cNvPr id="68" name="Prostokąt 145"/>
            <p:cNvSpPr/>
            <p:nvPr/>
          </p:nvSpPr>
          <p:spPr>
            <a:xfrm>
              <a:off x="10063185" y="201808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budżetu, majątku i kadr KAS</a:t>
              </a:r>
            </a:p>
          </p:txBody>
        </p:sp>
        <p:sp>
          <p:nvSpPr>
            <p:cNvPr id="69" name="Prostokąt 146"/>
            <p:cNvSpPr/>
            <p:nvPr/>
          </p:nvSpPr>
          <p:spPr>
            <a:xfrm>
              <a:off x="194553" y="2009449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4.4.2.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90" name="Grupa 89"/>
          <p:cNvGrpSpPr/>
          <p:nvPr/>
        </p:nvGrpSpPr>
        <p:grpSpPr>
          <a:xfrm>
            <a:off x="194554" y="1539581"/>
            <a:ext cx="11861192" cy="372659"/>
            <a:chOff x="194554" y="1539581"/>
            <a:chExt cx="11861192" cy="372659"/>
          </a:xfrm>
        </p:grpSpPr>
        <p:sp>
          <p:nvSpPr>
            <p:cNvPr id="91" name="Prostokąt 90"/>
            <p:cNvSpPr/>
            <p:nvPr/>
          </p:nvSpPr>
          <p:spPr>
            <a:xfrm>
              <a:off x="194554" y="1543789"/>
              <a:ext cx="4222755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600" dirty="0">
                  <a:latin typeface="Corbel" panose="020B0503020204020204" pitchFamily="34" charset="0"/>
                </a:rPr>
                <a:t>Wskaźnik</a:t>
              </a:r>
              <a:endParaRPr lang="pl-PL" sz="1600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2" name="Prostokąt 91"/>
            <p:cNvSpPr/>
            <p:nvPr/>
          </p:nvSpPr>
          <p:spPr>
            <a:xfrm>
              <a:off x="44855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bazowa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(rok bazowy)</a:t>
              </a:r>
            </a:p>
          </p:txBody>
        </p:sp>
        <p:sp>
          <p:nvSpPr>
            <p:cNvPr id="93" name="Prostokąt 92"/>
            <p:cNvSpPr/>
            <p:nvPr/>
          </p:nvSpPr>
          <p:spPr>
            <a:xfrm>
              <a:off x="7791549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2023</a:t>
              </a:r>
            </a:p>
          </p:txBody>
        </p:sp>
        <p:sp>
          <p:nvSpPr>
            <p:cNvPr id="94" name="Prostokąt 93"/>
            <p:cNvSpPr/>
            <p:nvPr/>
          </p:nvSpPr>
          <p:spPr>
            <a:xfrm>
              <a:off x="8828417" y="1545053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docelowa 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(rok osiągnięcia)</a:t>
              </a:r>
            </a:p>
          </p:txBody>
        </p:sp>
        <p:sp>
          <p:nvSpPr>
            <p:cNvPr id="95" name="Prostokąt 94"/>
            <p:cNvSpPr/>
            <p:nvPr/>
          </p:nvSpPr>
          <p:spPr>
            <a:xfrm>
              <a:off x="6766652" y="1545053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2022</a:t>
              </a:r>
            </a:p>
          </p:txBody>
        </p:sp>
        <p:sp>
          <p:nvSpPr>
            <p:cNvPr id="96" name="Prostokąt 95"/>
            <p:cNvSpPr/>
            <p:nvPr/>
          </p:nvSpPr>
          <p:spPr>
            <a:xfrm>
              <a:off x="5737061" y="1539581"/>
              <a:ext cx="972000" cy="367187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2021</a:t>
              </a:r>
            </a:p>
          </p:txBody>
        </p:sp>
        <p:sp>
          <p:nvSpPr>
            <p:cNvPr id="97" name="Prostokąt 96"/>
            <p:cNvSpPr/>
            <p:nvPr/>
          </p:nvSpPr>
          <p:spPr>
            <a:xfrm>
              <a:off x="10074083" y="1539790"/>
              <a:ext cx="1981663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Źródło danych</a:t>
              </a:r>
            </a:p>
          </p:txBody>
        </p:sp>
      </p:grpSp>
      <p:grpSp>
        <p:nvGrpSpPr>
          <p:cNvPr id="98" name="Grupa 156"/>
          <p:cNvGrpSpPr/>
          <p:nvPr/>
        </p:nvGrpSpPr>
        <p:grpSpPr>
          <a:xfrm>
            <a:off x="194553" y="2005924"/>
            <a:ext cx="11870247" cy="1301183"/>
            <a:chOff x="194553" y="3552069"/>
            <a:chExt cx="11870247" cy="1068309"/>
          </a:xfrm>
        </p:grpSpPr>
        <p:sp>
          <p:nvSpPr>
            <p:cNvPr id="99" name="Prostokąt 157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8</a:t>
              </a:r>
              <a:endParaRPr lang="pl-PL" sz="1600" b="1" dirty="0"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100" name="Prostokąt 158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24</a:t>
              </a:r>
            </a:p>
          </p:txBody>
        </p:sp>
        <p:sp>
          <p:nvSpPr>
            <p:cNvPr id="101" name="Prostokąt 159"/>
            <p:cNvSpPr/>
            <p:nvPr/>
          </p:nvSpPr>
          <p:spPr>
            <a:xfrm>
              <a:off x="8819367" y="3558782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32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102" name="Prostokąt 160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16</a:t>
              </a:r>
            </a:p>
          </p:txBody>
        </p:sp>
        <p:sp>
          <p:nvSpPr>
            <p:cNvPr id="103" name="Prostokąt 161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8</a:t>
              </a:r>
            </a:p>
          </p:txBody>
        </p:sp>
        <p:sp>
          <p:nvSpPr>
            <p:cNvPr id="104" name="Prostokąt 162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zwalczania przestępczości ekonomicznej</a:t>
              </a:r>
            </a:p>
          </p:txBody>
        </p:sp>
        <p:grpSp>
          <p:nvGrpSpPr>
            <p:cNvPr id="105" name="Grupa 163"/>
            <p:cNvGrpSpPr/>
            <p:nvPr/>
          </p:nvGrpSpPr>
          <p:grpSpPr>
            <a:xfrm>
              <a:off x="194553" y="3552069"/>
              <a:ext cx="4222756" cy="1061597"/>
              <a:chOff x="194553" y="3543016"/>
              <a:chExt cx="4222756" cy="1061597"/>
            </a:xfrm>
          </p:grpSpPr>
          <p:sp>
            <p:nvSpPr>
              <p:cNvPr id="106" name="Prostokąt 164"/>
              <p:cNvSpPr/>
              <p:nvPr/>
            </p:nvSpPr>
            <p:spPr>
              <a:xfrm>
                <a:off x="194553" y="3543016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4.4.1.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107" name="Prostokąt 165"/>
              <p:cNvSpPr/>
              <p:nvPr/>
            </p:nvSpPr>
            <p:spPr>
              <a:xfrm>
                <a:off x="527211" y="3545358"/>
                <a:ext cx="3890098" cy="105925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Podnoszenie kompetencji kadr KAS z zakresu Agendy ONZ dotyczącej kobiet, pokoju </a:t>
                </a:r>
                <a:b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</a:b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i bezpieczeństwa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Liczba zrealizowanych szkoleń z zakresu Agendy ONZ dotyczącej kobiet, pokoju i bezpieczeństwa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–</a:t>
                </a: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 narastająco</a:t>
                </a:r>
              </a:p>
            </p:txBody>
          </p:sp>
        </p:grpSp>
      </p:grpSp>
      <p:grpSp>
        <p:nvGrpSpPr>
          <p:cNvPr id="34" name="Grupa 176"/>
          <p:cNvGrpSpPr/>
          <p:nvPr/>
        </p:nvGrpSpPr>
        <p:grpSpPr>
          <a:xfrm>
            <a:off x="193042" y="4568244"/>
            <a:ext cx="11870247" cy="1108837"/>
            <a:chOff x="194553" y="1996093"/>
            <a:chExt cx="11870247" cy="1450156"/>
          </a:xfrm>
        </p:grpSpPr>
        <p:sp>
          <p:nvSpPr>
            <p:cNvPr id="35" name="Prostokąt 177"/>
            <p:cNvSpPr/>
            <p:nvPr/>
          </p:nvSpPr>
          <p:spPr>
            <a:xfrm>
              <a:off x="527211" y="2003574"/>
              <a:ext cx="3890098" cy="143999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Podnoszenie kompetencji kadr KAS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>
                  <a:solidFill>
                    <a:prstClr val="black"/>
                  </a:solidFill>
                  <a:latin typeface="Corbel" panose="020B0503020204020204" pitchFamily="34" charset="0"/>
                </a:rPr>
                <a:t>Liczba</a:t>
              </a:r>
              <a:r>
                <a:rPr lang="pl-PL" sz="1100" i="1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osób </a:t>
              </a: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przeszkolonych w ramach projektu FBW w zakresie języka angielskiego, niemieckiego i rosyjskiego </a:t>
              </a:r>
              <a:b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prstClr val="black"/>
                  </a:solidFill>
                  <a:latin typeface="Corbel" panose="020B0503020204020204" pitchFamily="34" charset="0"/>
                </a:rPr>
                <a:t>z naciskiem na słownictwo specjalistyczne i środowiskowe</a:t>
              </a:r>
              <a:endParaRPr lang="pl-PL" sz="1200" i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6" name="Prostokąt 178"/>
            <p:cNvSpPr/>
            <p:nvPr/>
          </p:nvSpPr>
          <p:spPr>
            <a:xfrm>
              <a:off x="4494570" y="2000470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0</a:t>
              </a:r>
              <a:endParaRPr lang="pl-PL" sz="16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37" name="Prostokąt 179"/>
            <p:cNvSpPr/>
            <p:nvPr/>
          </p:nvSpPr>
          <p:spPr>
            <a:xfrm>
              <a:off x="7792539" y="200604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-</a:t>
              </a:r>
            </a:p>
          </p:txBody>
        </p:sp>
        <p:sp>
          <p:nvSpPr>
            <p:cNvPr id="38" name="Prostokąt 180"/>
            <p:cNvSpPr/>
            <p:nvPr/>
          </p:nvSpPr>
          <p:spPr>
            <a:xfrm>
              <a:off x="8819862" y="199798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250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(2021)</a:t>
              </a:r>
            </a:p>
          </p:txBody>
        </p:sp>
        <p:sp>
          <p:nvSpPr>
            <p:cNvPr id="39" name="Prostokąt 181"/>
            <p:cNvSpPr/>
            <p:nvPr/>
          </p:nvSpPr>
          <p:spPr>
            <a:xfrm>
              <a:off x="6765216" y="1998577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-</a:t>
              </a:r>
            </a:p>
          </p:txBody>
        </p:sp>
        <p:sp>
          <p:nvSpPr>
            <p:cNvPr id="40" name="Prostokąt 182"/>
            <p:cNvSpPr/>
            <p:nvPr/>
          </p:nvSpPr>
          <p:spPr>
            <a:xfrm>
              <a:off x="5737893" y="199609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250</a:t>
              </a:r>
            </a:p>
          </p:txBody>
        </p:sp>
        <p:sp>
          <p:nvSpPr>
            <p:cNvPr id="41" name="Prostokąt 183"/>
            <p:cNvSpPr/>
            <p:nvPr/>
          </p:nvSpPr>
          <p:spPr>
            <a:xfrm>
              <a:off x="10063185" y="200624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współpracy międzynarodowej KAS</a:t>
              </a:r>
            </a:p>
          </p:txBody>
        </p:sp>
        <p:sp>
          <p:nvSpPr>
            <p:cNvPr id="42" name="Prostokąt 184"/>
            <p:cNvSpPr/>
            <p:nvPr/>
          </p:nvSpPr>
          <p:spPr>
            <a:xfrm>
              <a:off x="194553" y="1997609"/>
              <a:ext cx="333440" cy="143705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4.4.3.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44" name="Grupa 43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45" name="Obraz 4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46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47" name="Łącznik prosty 46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011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a 35"/>
          <p:cNvGrpSpPr/>
          <p:nvPr/>
        </p:nvGrpSpPr>
        <p:grpSpPr>
          <a:xfrm>
            <a:off x="343040" y="2294848"/>
            <a:ext cx="2649109" cy="882630"/>
            <a:chOff x="517329" y="3208028"/>
            <a:chExt cx="2760023" cy="882630"/>
          </a:xfrm>
        </p:grpSpPr>
        <p:sp>
          <p:nvSpPr>
            <p:cNvPr id="38" name="Prostokąt 37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874287" y="3208028"/>
              <a:ext cx="2403065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90488" lvl="0">
                <a:lnSpc>
                  <a:spcPts val="1400"/>
                </a:lnSpc>
              </a:pPr>
              <a:r>
                <a:rPr lang="pl-PL" sz="1200" dirty="0">
                  <a:cs typeface="Segoe UI" panose="020B0502040204020203" pitchFamily="34" charset="0"/>
                </a:rPr>
                <a:t>Wzrost skuteczności i efektywności poboru należności podatkowych </a:t>
              </a:r>
            </a:p>
            <a:p>
              <a:pPr marL="90488" lvl="0">
                <a:lnSpc>
                  <a:spcPts val="1400"/>
                </a:lnSpc>
              </a:pPr>
              <a:r>
                <a:rPr lang="pl-PL" sz="1200" dirty="0">
                  <a:cs typeface="Segoe UI" panose="020B0502040204020203" pitchFamily="34" charset="0"/>
                </a:rPr>
                <a:t>i niepodatkowych </a:t>
              </a:r>
            </a:p>
          </p:txBody>
        </p:sp>
        <p:sp>
          <p:nvSpPr>
            <p:cNvPr id="39" name="Prostokąt 38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517329" y="3208028"/>
              <a:ext cx="360000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vert270" wrap="square" lIns="0" tIns="0" rIns="0" bIns="0" numCol="1" spcCol="38100" rtlCol="0" anchor="ctr">
              <a:noAutofit/>
            </a:bodyPr>
            <a:lstStyle/>
            <a:p>
              <a:pPr lvl="0" algn="ctr"/>
              <a:r>
                <a:rPr lang="pl-PL" sz="1400" b="1" dirty="0">
                  <a:cs typeface="Segoe UI" panose="020B0502040204020203" pitchFamily="34" charset="0"/>
                </a:rPr>
                <a:t>Cel 1.1</a:t>
              </a:r>
            </a:p>
          </p:txBody>
        </p:sp>
      </p:grpSp>
      <p:grpSp>
        <p:nvGrpSpPr>
          <p:cNvPr id="10" name="Grupa 9"/>
          <p:cNvGrpSpPr/>
          <p:nvPr/>
        </p:nvGrpSpPr>
        <p:grpSpPr>
          <a:xfrm>
            <a:off x="3259381" y="2277064"/>
            <a:ext cx="2667632" cy="2814599"/>
            <a:chOff x="3367751" y="2295013"/>
            <a:chExt cx="2667632" cy="2814599"/>
          </a:xfrm>
        </p:grpSpPr>
        <p:grpSp>
          <p:nvGrpSpPr>
            <p:cNvPr id="78" name="Grupa 77"/>
            <p:cNvGrpSpPr/>
            <p:nvPr/>
          </p:nvGrpSpPr>
          <p:grpSpPr>
            <a:xfrm>
              <a:off x="3367751" y="3262875"/>
              <a:ext cx="2649109" cy="882630"/>
              <a:chOff x="517329" y="3208028"/>
              <a:chExt cx="2760023" cy="882630"/>
            </a:xfrm>
          </p:grpSpPr>
          <p:sp>
            <p:nvSpPr>
              <p:cNvPr id="80" name="Prostokąt 79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cs typeface="Segoe UI" panose="020B0502040204020203" pitchFamily="34" charset="0"/>
                  </a:rPr>
                  <a:t>Automatyzacja i digitalizacja </a:t>
                </a:r>
              </a:p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cs typeface="Segoe UI" panose="020B0502040204020203" pitchFamily="34" charset="0"/>
                  </a:rPr>
                  <a:t>usług</a:t>
                </a:r>
              </a:p>
            </p:txBody>
          </p:sp>
          <p:sp>
            <p:nvSpPr>
              <p:cNvPr id="81" name="Prostokąt 80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cs typeface="Segoe UI" panose="020B0502040204020203" pitchFamily="34" charset="0"/>
                  </a:rPr>
                  <a:t>Cel 2.2</a:t>
                </a:r>
              </a:p>
            </p:txBody>
          </p:sp>
        </p:grpSp>
        <p:grpSp>
          <p:nvGrpSpPr>
            <p:cNvPr id="86" name="Grupa 85"/>
            <p:cNvGrpSpPr/>
            <p:nvPr/>
          </p:nvGrpSpPr>
          <p:grpSpPr>
            <a:xfrm>
              <a:off x="3367751" y="4226982"/>
              <a:ext cx="2649109" cy="882630"/>
              <a:chOff x="517329" y="3208028"/>
              <a:chExt cx="2760023" cy="882630"/>
            </a:xfrm>
          </p:grpSpPr>
          <p:sp>
            <p:nvSpPr>
              <p:cNvPr id="88" name="Prostokąt 87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cs typeface="Segoe UI" panose="020B0502040204020203" pitchFamily="34" charset="0"/>
                  </a:rPr>
                  <a:t>Podnoszenie świadomości  oraz wiedzy obywateli i przedsiębiorców  w zakresie podatków</a:t>
                </a:r>
              </a:p>
            </p:txBody>
          </p:sp>
          <p:sp>
            <p:nvSpPr>
              <p:cNvPr id="89" name="Prostokąt 88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cs typeface="Segoe UI" panose="020B0502040204020203" pitchFamily="34" charset="0"/>
                  </a:rPr>
                  <a:t>Cel 2.3</a:t>
                </a:r>
              </a:p>
            </p:txBody>
          </p:sp>
        </p:grpSp>
        <p:grpSp>
          <p:nvGrpSpPr>
            <p:cNvPr id="94" name="Grupa 93"/>
            <p:cNvGrpSpPr/>
            <p:nvPr/>
          </p:nvGrpSpPr>
          <p:grpSpPr>
            <a:xfrm>
              <a:off x="3386274" y="2295013"/>
              <a:ext cx="2649109" cy="882630"/>
              <a:chOff x="517329" y="3208028"/>
              <a:chExt cx="2760023" cy="882630"/>
            </a:xfrm>
          </p:grpSpPr>
          <p:sp>
            <p:nvSpPr>
              <p:cNvPr id="96" name="Prostokąt 95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cs typeface="Segoe UI" panose="020B0502040204020203" pitchFamily="34" charset="0"/>
                  </a:rPr>
                  <a:t>Nowoczesna, przyjazna, bezpieczna </a:t>
                </a:r>
                <a:br>
                  <a:rPr lang="pl-PL" sz="1200" dirty="0">
                    <a:cs typeface="Segoe UI" panose="020B0502040204020203" pitchFamily="34" charset="0"/>
                  </a:rPr>
                </a:br>
                <a:r>
                  <a:rPr lang="pl-PL" sz="1200" dirty="0">
                    <a:cs typeface="Segoe UI" panose="020B0502040204020203" pitchFamily="34" charset="0"/>
                  </a:rPr>
                  <a:t>i wielokanałowa obsługa podatnika </a:t>
                </a:r>
              </a:p>
            </p:txBody>
          </p:sp>
          <p:sp>
            <p:nvSpPr>
              <p:cNvPr id="97" name="Prostokąt 96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cs typeface="Segoe UI" panose="020B0502040204020203" pitchFamily="34" charset="0"/>
                  </a:rPr>
                  <a:t>Cel 2.1</a:t>
                </a:r>
              </a:p>
            </p:txBody>
          </p:sp>
        </p:grpSp>
      </p:grpSp>
      <p:grpSp>
        <p:nvGrpSpPr>
          <p:cNvPr id="110" name="Grupa 109"/>
          <p:cNvGrpSpPr/>
          <p:nvPr/>
        </p:nvGrpSpPr>
        <p:grpSpPr>
          <a:xfrm>
            <a:off x="6194214" y="2294848"/>
            <a:ext cx="2649109" cy="882630"/>
            <a:chOff x="517329" y="3208028"/>
            <a:chExt cx="2760023" cy="882630"/>
          </a:xfrm>
        </p:grpSpPr>
        <p:sp>
          <p:nvSpPr>
            <p:cNvPr id="112" name="Prostokąt 111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874287" y="3208028"/>
              <a:ext cx="2403065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90488" lvl="0">
                <a:lnSpc>
                  <a:spcPts val="1400"/>
                </a:lnSpc>
              </a:pPr>
              <a:r>
                <a:rPr lang="pl-PL" sz="1200" dirty="0">
                  <a:cs typeface="Segoe UI" panose="020B0502040204020203" pitchFamily="34" charset="0"/>
                </a:rPr>
                <a:t>Wspieranie bezpieczeństwa obrotu gospodarczego</a:t>
              </a:r>
            </a:p>
          </p:txBody>
        </p:sp>
        <p:sp>
          <p:nvSpPr>
            <p:cNvPr id="113" name="Prostokąt 112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517329" y="3208028"/>
              <a:ext cx="360000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vert270" wrap="square" lIns="0" tIns="0" rIns="0" bIns="0" numCol="1" spcCol="38100" rtlCol="0" anchor="ctr">
              <a:noAutofit/>
            </a:bodyPr>
            <a:lstStyle/>
            <a:p>
              <a:pPr lvl="0" algn="ctr"/>
              <a:r>
                <a:rPr lang="pl-PL" sz="1400" b="1" dirty="0">
                  <a:cs typeface="Segoe UI" panose="020B0502040204020203" pitchFamily="34" charset="0"/>
                </a:rPr>
                <a:t>Cel 3.1</a:t>
              </a:r>
            </a:p>
          </p:txBody>
        </p:sp>
      </p:grpSp>
      <p:grpSp>
        <p:nvGrpSpPr>
          <p:cNvPr id="14" name="Grupa 5"/>
          <p:cNvGrpSpPr/>
          <p:nvPr/>
        </p:nvGrpSpPr>
        <p:grpSpPr>
          <a:xfrm>
            <a:off x="9137181" y="2277064"/>
            <a:ext cx="2651385" cy="3792235"/>
            <a:chOff x="9436479" y="2314368"/>
            <a:chExt cx="2651385" cy="3792235"/>
          </a:xfrm>
        </p:grpSpPr>
        <p:grpSp>
          <p:nvGrpSpPr>
            <p:cNvPr id="134" name="Grupa 6"/>
            <p:cNvGrpSpPr/>
            <p:nvPr/>
          </p:nvGrpSpPr>
          <p:grpSpPr>
            <a:xfrm>
              <a:off x="9450084" y="2314368"/>
              <a:ext cx="2637780" cy="882630"/>
              <a:chOff x="517329" y="3208028"/>
              <a:chExt cx="2748220" cy="882630"/>
            </a:xfrm>
          </p:grpSpPr>
          <p:sp>
            <p:nvSpPr>
              <p:cNvPr id="136" name="Prostokąt 21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391262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cs typeface="Segoe UI" panose="020B0502040204020203" pitchFamily="34" charset="0"/>
                  </a:rPr>
                  <a:t>Poprawa skuteczności </a:t>
                </a:r>
                <a:br>
                  <a:rPr lang="pl-PL" sz="1200" dirty="0">
                    <a:cs typeface="Segoe UI" panose="020B0502040204020203" pitchFamily="34" charset="0"/>
                  </a:rPr>
                </a:br>
                <a:r>
                  <a:rPr lang="pl-PL" sz="1200" dirty="0">
                    <a:cs typeface="Segoe UI" panose="020B0502040204020203" pitchFamily="34" charset="0"/>
                  </a:rPr>
                  <a:t>i efektywności działania organizacji</a:t>
                </a:r>
              </a:p>
            </p:txBody>
          </p:sp>
          <p:sp>
            <p:nvSpPr>
              <p:cNvPr id="137" name="Prostokąt 22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cs typeface="Segoe UI" panose="020B0502040204020203" pitchFamily="34" charset="0"/>
                  </a:rPr>
                  <a:t>Cel 4.1</a:t>
                </a:r>
              </a:p>
            </p:txBody>
          </p:sp>
        </p:grpSp>
        <p:grpSp>
          <p:nvGrpSpPr>
            <p:cNvPr id="142" name="Grupa 11"/>
            <p:cNvGrpSpPr/>
            <p:nvPr/>
          </p:nvGrpSpPr>
          <p:grpSpPr>
            <a:xfrm>
              <a:off x="9438755" y="3293289"/>
              <a:ext cx="2649109" cy="882630"/>
              <a:chOff x="517329" y="3208028"/>
              <a:chExt cx="2760023" cy="882630"/>
            </a:xfrm>
          </p:grpSpPr>
          <p:sp>
            <p:nvSpPr>
              <p:cNvPr id="144" name="Prostokąt 19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/>
                <a:r>
                  <a:rPr lang="pl-PL" sz="1200" dirty="0">
                    <a:cs typeface="Segoe UI" panose="020B0502040204020203" pitchFamily="34" charset="0"/>
                  </a:rPr>
                  <a:t>Digitalizacja Krajowej Administracji Skarbowej</a:t>
                </a:r>
              </a:p>
            </p:txBody>
          </p:sp>
          <p:sp>
            <p:nvSpPr>
              <p:cNvPr id="145" name="Prostokąt 20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cs typeface="Segoe UI" panose="020B0502040204020203" pitchFamily="34" charset="0"/>
                  </a:rPr>
                  <a:t>Cel 4.2</a:t>
                </a:r>
              </a:p>
            </p:txBody>
          </p:sp>
        </p:grpSp>
        <p:grpSp>
          <p:nvGrpSpPr>
            <p:cNvPr id="150" name="Grupa 12"/>
            <p:cNvGrpSpPr/>
            <p:nvPr/>
          </p:nvGrpSpPr>
          <p:grpSpPr>
            <a:xfrm>
              <a:off x="9438755" y="5223973"/>
              <a:ext cx="2649109" cy="882630"/>
              <a:chOff x="517329" y="3208028"/>
              <a:chExt cx="2760023" cy="882630"/>
            </a:xfrm>
          </p:grpSpPr>
          <p:sp>
            <p:nvSpPr>
              <p:cNvPr id="152" name="Prostokąt 17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cs typeface="Segoe UI" panose="020B0502040204020203" pitchFamily="34" charset="0"/>
                  </a:rPr>
                  <a:t>Nowoczesne i przyjazne miejsce pracy i służby</a:t>
                </a:r>
              </a:p>
            </p:txBody>
          </p:sp>
          <p:sp>
            <p:nvSpPr>
              <p:cNvPr id="153" name="Prostokąt 18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cs typeface="Segoe UI" panose="020B0502040204020203" pitchFamily="34" charset="0"/>
                  </a:rPr>
                  <a:t>Cel 4.4</a:t>
                </a:r>
              </a:p>
            </p:txBody>
          </p:sp>
        </p:grpSp>
        <p:grpSp>
          <p:nvGrpSpPr>
            <p:cNvPr id="158" name="Grupa 14"/>
            <p:cNvGrpSpPr/>
            <p:nvPr/>
          </p:nvGrpSpPr>
          <p:grpSpPr>
            <a:xfrm>
              <a:off x="9436479" y="4263157"/>
              <a:ext cx="2649109" cy="882630"/>
              <a:chOff x="517329" y="3208028"/>
              <a:chExt cx="2760023" cy="882630"/>
            </a:xfrm>
          </p:grpSpPr>
          <p:sp>
            <p:nvSpPr>
              <p:cNvPr id="160" name="Prostokąt 15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cs typeface="Segoe UI" panose="020B0502040204020203" pitchFamily="34" charset="0"/>
                  </a:rPr>
                  <a:t>Wzmocnienie kompetencji analitycznych</a:t>
                </a:r>
              </a:p>
            </p:txBody>
          </p:sp>
          <p:sp>
            <p:nvSpPr>
              <p:cNvPr id="161" name="Prostokąt 16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cs typeface="Segoe UI" panose="020B0502040204020203" pitchFamily="34" charset="0"/>
                  </a:rPr>
                  <a:t>Cel 4.3</a:t>
                </a:r>
              </a:p>
            </p:txBody>
          </p:sp>
        </p:grpSp>
      </p:grpSp>
      <p:grpSp>
        <p:nvGrpSpPr>
          <p:cNvPr id="9" name="Grupa 8"/>
          <p:cNvGrpSpPr/>
          <p:nvPr/>
        </p:nvGrpSpPr>
        <p:grpSpPr>
          <a:xfrm>
            <a:off x="343040" y="761255"/>
            <a:ext cx="2664937" cy="1426773"/>
            <a:chOff x="343040" y="761255"/>
            <a:chExt cx="2664937" cy="1426773"/>
          </a:xfrm>
        </p:grpSpPr>
        <p:grpSp>
          <p:nvGrpSpPr>
            <p:cNvPr id="11" name="Grupa 10"/>
            <p:cNvGrpSpPr/>
            <p:nvPr/>
          </p:nvGrpSpPr>
          <p:grpSpPr>
            <a:xfrm>
              <a:off x="343040" y="761255"/>
              <a:ext cx="2660438" cy="1248618"/>
              <a:chOff x="466868" y="761255"/>
              <a:chExt cx="2772000" cy="1248618"/>
            </a:xfrm>
          </p:grpSpPr>
          <p:sp>
            <p:nvSpPr>
              <p:cNvPr id="2" name="Prostokąt zaokrąglony 1"/>
              <p:cNvSpPr/>
              <p:nvPr/>
            </p:nvSpPr>
            <p:spPr>
              <a:xfrm>
                <a:off x="466868" y="1067100"/>
                <a:ext cx="2772000" cy="942773"/>
              </a:xfrm>
              <a:prstGeom prst="roundRect">
                <a:avLst>
                  <a:gd name="adj" fmla="val 1650"/>
                </a:avLst>
              </a:prstGeom>
              <a:solidFill>
                <a:srgbClr val="E31837"/>
              </a:solidFill>
              <a:ln>
                <a:solidFill>
                  <a:srgbClr val="FC3A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pl-PL" sz="1600" dirty="0">
                    <a:cs typeface="Segoe UI" panose="020B0502040204020203" pitchFamily="34" charset="0"/>
                  </a:rPr>
                  <a:t>Zapewnienie stabilnych finansów publicznych</a:t>
                </a:r>
              </a:p>
            </p:txBody>
          </p:sp>
          <p:sp>
            <p:nvSpPr>
              <p:cNvPr id="5" name="Prostokąt zaokrąglony 4"/>
              <p:cNvSpPr/>
              <p:nvPr/>
            </p:nvSpPr>
            <p:spPr>
              <a:xfrm>
                <a:off x="466868" y="761255"/>
                <a:ext cx="2772000" cy="396000"/>
              </a:xfrm>
              <a:prstGeom prst="roundRect">
                <a:avLst>
                  <a:gd name="adj" fmla="val 1273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2000" dirty="0">
                    <a:solidFill>
                      <a:schemeClr val="bg1">
                        <a:lumMod val="95000"/>
                      </a:schemeClr>
                    </a:solidFill>
                    <a:cs typeface="Segoe UI" panose="020B0502040204020203" pitchFamily="34" charset="0"/>
                  </a:rPr>
                  <a:t>KIERUNEK 1</a:t>
                </a:r>
              </a:p>
            </p:txBody>
          </p:sp>
        </p:grpSp>
        <p:grpSp>
          <p:nvGrpSpPr>
            <p:cNvPr id="167" name="Grupa 166"/>
            <p:cNvGrpSpPr/>
            <p:nvPr/>
          </p:nvGrpSpPr>
          <p:grpSpPr>
            <a:xfrm rot="5400000">
              <a:off x="1603978" y="784028"/>
              <a:ext cx="144000" cy="2663999"/>
              <a:chOff x="3220964" y="697847"/>
              <a:chExt cx="17090" cy="766356"/>
            </a:xfrm>
            <a:solidFill>
              <a:schemeClr val="bg1">
                <a:lumMod val="50000"/>
              </a:schemeClr>
            </a:solidFill>
          </p:grpSpPr>
          <p:cxnSp>
            <p:nvCxnSpPr>
              <p:cNvPr id="165" name="Łącznik prosty 164">
                <a:extLst>
                  <a:ext uri="{FF2B5EF4-FFF2-40B4-BE49-F238E27FC236}">
                    <a16:creationId xmlns:a16="http://schemas.microsoft.com/office/drawing/2014/main" id="{1FF6344A-017F-499A-82B3-C39B864C2D63}"/>
                  </a:ext>
                </a:extLst>
              </p:cNvPr>
              <p:cNvCxnSpPr/>
              <p:nvPr/>
            </p:nvCxnSpPr>
            <p:spPr>
              <a:xfrm>
                <a:off x="3220964" y="697847"/>
                <a:ext cx="0" cy="766356"/>
              </a:xfrm>
              <a:prstGeom prst="line">
                <a:avLst/>
              </a:prstGeom>
              <a:grpFill/>
              <a:ln w="19050" cap="flat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66" name="Trójkąt równoramienny 165">
                <a:extLst>
                  <a:ext uri="{FF2B5EF4-FFF2-40B4-BE49-F238E27FC236}">
                    <a16:creationId xmlns:a16="http://schemas.microsoft.com/office/drawing/2014/main" id="{53F78E6B-B653-4B67-A450-16A002933AA9}"/>
                  </a:ext>
                </a:extLst>
              </p:cNvPr>
              <p:cNvSpPr/>
              <p:nvPr/>
            </p:nvSpPr>
            <p:spPr>
              <a:xfrm rot="5400000">
                <a:off x="3178157" y="1070103"/>
                <a:ext cx="104015" cy="15779"/>
              </a:xfrm>
              <a:prstGeom prst="triangle">
                <a:avLst/>
              </a:prstGeom>
              <a:grpFill/>
              <a:ln w="12700" cap="flat">
                <a:solidFill>
                  <a:schemeClr val="tx1">
                    <a:lumMod val="50000"/>
                    <a:lumOff val="50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36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+mn-ea"/>
                  <a:cs typeface="+mn-cs"/>
                  <a:sym typeface="Helvetica Neue Medium"/>
                </a:endParaRPr>
              </a:p>
            </p:txBody>
          </p:sp>
        </p:grpSp>
      </p:grpSp>
      <p:grpSp>
        <p:nvGrpSpPr>
          <p:cNvPr id="8" name="Grupa 7"/>
          <p:cNvGrpSpPr/>
          <p:nvPr/>
        </p:nvGrpSpPr>
        <p:grpSpPr>
          <a:xfrm>
            <a:off x="3261615" y="761255"/>
            <a:ext cx="2678961" cy="1435435"/>
            <a:chOff x="3247785" y="761255"/>
            <a:chExt cx="2678961" cy="1435435"/>
          </a:xfrm>
        </p:grpSpPr>
        <p:grpSp>
          <p:nvGrpSpPr>
            <p:cNvPr id="43" name="Grupa 42"/>
            <p:cNvGrpSpPr/>
            <p:nvPr/>
          </p:nvGrpSpPr>
          <p:grpSpPr>
            <a:xfrm>
              <a:off x="3247785" y="761255"/>
              <a:ext cx="2678961" cy="1248618"/>
              <a:chOff x="466868" y="761255"/>
              <a:chExt cx="2772000" cy="1248618"/>
            </a:xfrm>
          </p:grpSpPr>
          <p:sp>
            <p:nvSpPr>
              <p:cNvPr id="44" name="Prostokąt zaokrąglony 43"/>
              <p:cNvSpPr/>
              <p:nvPr/>
            </p:nvSpPr>
            <p:spPr>
              <a:xfrm>
                <a:off x="466868" y="1067100"/>
                <a:ext cx="2772000" cy="942773"/>
              </a:xfrm>
              <a:prstGeom prst="roundRect">
                <a:avLst>
                  <a:gd name="adj" fmla="val 1650"/>
                </a:avLst>
              </a:prstGeom>
              <a:solidFill>
                <a:srgbClr val="E31837"/>
              </a:solidFill>
              <a:ln>
                <a:solidFill>
                  <a:srgbClr val="FC3A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pl-PL" sz="1600" dirty="0">
                    <a:cs typeface="Segoe UI" panose="020B0502040204020203" pitchFamily="34" charset="0"/>
                  </a:rPr>
                  <a:t>Klientocentryczność</a:t>
                </a:r>
              </a:p>
            </p:txBody>
          </p:sp>
          <p:sp>
            <p:nvSpPr>
              <p:cNvPr id="45" name="Prostokąt zaokrąglony 44"/>
              <p:cNvSpPr/>
              <p:nvPr/>
            </p:nvSpPr>
            <p:spPr>
              <a:xfrm>
                <a:off x="466868" y="761255"/>
                <a:ext cx="2772000" cy="396000"/>
              </a:xfrm>
              <a:prstGeom prst="roundRect">
                <a:avLst>
                  <a:gd name="adj" fmla="val 1273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2000" dirty="0">
                    <a:solidFill>
                      <a:schemeClr val="bg1">
                        <a:lumMod val="95000"/>
                      </a:schemeClr>
                    </a:solidFill>
                    <a:cs typeface="Segoe UI" panose="020B0502040204020203" pitchFamily="34" charset="0"/>
                  </a:rPr>
                  <a:t>KIERUNEK 2</a:t>
                </a:r>
              </a:p>
            </p:txBody>
          </p:sp>
        </p:grpSp>
        <p:grpSp>
          <p:nvGrpSpPr>
            <p:cNvPr id="168" name="Grupa 167"/>
            <p:cNvGrpSpPr/>
            <p:nvPr/>
          </p:nvGrpSpPr>
          <p:grpSpPr>
            <a:xfrm rot="5400000">
              <a:off x="4509183" y="792690"/>
              <a:ext cx="144000" cy="2663999"/>
              <a:chOff x="3220964" y="697847"/>
              <a:chExt cx="17090" cy="766356"/>
            </a:xfrm>
            <a:solidFill>
              <a:schemeClr val="bg1">
                <a:lumMod val="50000"/>
              </a:schemeClr>
            </a:solidFill>
          </p:grpSpPr>
          <p:cxnSp>
            <p:nvCxnSpPr>
              <p:cNvPr id="169" name="Łącznik prosty 168">
                <a:extLst>
                  <a:ext uri="{FF2B5EF4-FFF2-40B4-BE49-F238E27FC236}">
                    <a16:creationId xmlns:a16="http://schemas.microsoft.com/office/drawing/2014/main" id="{1FF6344A-017F-499A-82B3-C39B864C2D63}"/>
                  </a:ext>
                </a:extLst>
              </p:cNvPr>
              <p:cNvCxnSpPr/>
              <p:nvPr/>
            </p:nvCxnSpPr>
            <p:spPr>
              <a:xfrm>
                <a:off x="3220964" y="697847"/>
                <a:ext cx="0" cy="766356"/>
              </a:xfrm>
              <a:prstGeom prst="line">
                <a:avLst/>
              </a:prstGeom>
              <a:grpFill/>
              <a:ln w="19050" cap="flat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70" name="Trójkąt równoramienny 169">
                <a:extLst>
                  <a:ext uri="{FF2B5EF4-FFF2-40B4-BE49-F238E27FC236}">
                    <a16:creationId xmlns:a16="http://schemas.microsoft.com/office/drawing/2014/main" id="{53F78E6B-B653-4B67-A450-16A002933AA9}"/>
                  </a:ext>
                </a:extLst>
              </p:cNvPr>
              <p:cNvSpPr/>
              <p:nvPr/>
            </p:nvSpPr>
            <p:spPr>
              <a:xfrm rot="5400000">
                <a:off x="3178157" y="1070103"/>
                <a:ext cx="104015" cy="15779"/>
              </a:xfrm>
              <a:prstGeom prst="triangle">
                <a:avLst/>
              </a:prstGeom>
              <a:grpFill/>
              <a:ln w="12700" cap="flat">
                <a:solidFill>
                  <a:schemeClr val="tx1">
                    <a:lumMod val="50000"/>
                    <a:lumOff val="50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36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+mn-ea"/>
                  <a:cs typeface="+mn-cs"/>
                  <a:sym typeface="Helvetica Neue Medium"/>
                </a:endParaRPr>
              </a:p>
            </p:txBody>
          </p:sp>
        </p:grpSp>
      </p:grpSp>
      <p:grpSp>
        <p:nvGrpSpPr>
          <p:cNvPr id="3" name="Grupa 2"/>
          <p:cNvGrpSpPr/>
          <p:nvPr/>
        </p:nvGrpSpPr>
        <p:grpSpPr>
          <a:xfrm>
            <a:off x="6194214" y="764238"/>
            <a:ext cx="2671767" cy="1423399"/>
            <a:chOff x="6289161" y="755185"/>
            <a:chExt cx="2671767" cy="1423399"/>
          </a:xfrm>
        </p:grpSpPr>
        <p:grpSp>
          <p:nvGrpSpPr>
            <p:cNvPr id="46" name="Grupa 45"/>
            <p:cNvGrpSpPr/>
            <p:nvPr/>
          </p:nvGrpSpPr>
          <p:grpSpPr>
            <a:xfrm>
              <a:off x="6289161" y="755185"/>
              <a:ext cx="2660438" cy="1248618"/>
              <a:chOff x="466868" y="761255"/>
              <a:chExt cx="2772000" cy="1248618"/>
            </a:xfrm>
          </p:grpSpPr>
          <p:sp>
            <p:nvSpPr>
              <p:cNvPr id="47" name="Prostokąt zaokrąglony 46"/>
              <p:cNvSpPr/>
              <p:nvPr/>
            </p:nvSpPr>
            <p:spPr>
              <a:xfrm>
                <a:off x="466868" y="1067100"/>
                <a:ext cx="2772000" cy="942773"/>
              </a:xfrm>
              <a:prstGeom prst="roundRect">
                <a:avLst>
                  <a:gd name="adj" fmla="val 1650"/>
                </a:avLst>
              </a:prstGeom>
              <a:solidFill>
                <a:srgbClr val="E31837"/>
              </a:solidFill>
              <a:ln>
                <a:solidFill>
                  <a:srgbClr val="FC3A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pl-PL" sz="1600" dirty="0">
                    <a:cs typeface="Segoe UI" panose="020B0502040204020203" pitchFamily="34" charset="0"/>
                  </a:rPr>
                  <a:t>Wspieranie rozwoju krajowego systemu finansowego </a:t>
                </a:r>
              </a:p>
            </p:txBody>
          </p:sp>
          <p:sp>
            <p:nvSpPr>
              <p:cNvPr id="48" name="Prostokąt zaokrąglony 47"/>
              <p:cNvSpPr/>
              <p:nvPr/>
            </p:nvSpPr>
            <p:spPr>
              <a:xfrm>
                <a:off x="466868" y="761255"/>
                <a:ext cx="2772000" cy="396000"/>
              </a:xfrm>
              <a:prstGeom prst="roundRect">
                <a:avLst>
                  <a:gd name="adj" fmla="val 1273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2000" dirty="0">
                    <a:solidFill>
                      <a:schemeClr val="bg1">
                        <a:lumMod val="95000"/>
                      </a:schemeClr>
                    </a:solidFill>
                    <a:cs typeface="Segoe UI" panose="020B0502040204020203" pitchFamily="34" charset="0"/>
                  </a:rPr>
                  <a:t>KIERUNEK 3</a:t>
                </a:r>
              </a:p>
            </p:txBody>
          </p:sp>
        </p:grpSp>
        <p:grpSp>
          <p:nvGrpSpPr>
            <p:cNvPr id="171" name="Grupa 170"/>
            <p:cNvGrpSpPr/>
            <p:nvPr/>
          </p:nvGrpSpPr>
          <p:grpSpPr>
            <a:xfrm rot="5400000">
              <a:off x="7556929" y="774584"/>
              <a:ext cx="144000" cy="2663999"/>
              <a:chOff x="3220964" y="697847"/>
              <a:chExt cx="17090" cy="766356"/>
            </a:xfrm>
            <a:solidFill>
              <a:schemeClr val="bg1">
                <a:lumMod val="50000"/>
              </a:schemeClr>
            </a:solidFill>
          </p:grpSpPr>
          <p:cxnSp>
            <p:nvCxnSpPr>
              <p:cNvPr id="172" name="Łącznik prosty 171">
                <a:extLst>
                  <a:ext uri="{FF2B5EF4-FFF2-40B4-BE49-F238E27FC236}">
                    <a16:creationId xmlns:a16="http://schemas.microsoft.com/office/drawing/2014/main" id="{1FF6344A-017F-499A-82B3-C39B864C2D63}"/>
                  </a:ext>
                </a:extLst>
              </p:cNvPr>
              <p:cNvCxnSpPr/>
              <p:nvPr/>
            </p:nvCxnSpPr>
            <p:spPr>
              <a:xfrm>
                <a:off x="3220964" y="697847"/>
                <a:ext cx="0" cy="766356"/>
              </a:xfrm>
              <a:prstGeom prst="line">
                <a:avLst/>
              </a:prstGeom>
              <a:grpFill/>
              <a:ln w="19050" cap="flat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73" name="Trójkąt równoramienny 172">
                <a:extLst>
                  <a:ext uri="{FF2B5EF4-FFF2-40B4-BE49-F238E27FC236}">
                    <a16:creationId xmlns:a16="http://schemas.microsoft.com/office/drawing/2014/main" id="{53F78E6B-B653-4B67-A450-16A002933AA9}"/>
                  </a:ext>
                </a:extLst>
              </p:cNvPr>
              <p:cNvSpPr/>
              <p:nvPr/>
            </p:nvSpPr>
            <p:spPr>
              <a:xfrm rot="5400000">
                <a:off x="3178157" y="1070103"/>
                <a:ext cx="104015" cy="15779"/>
              </a:xfrm>
              <a:prstGeom prst="triangle">
                <a:avLst/>
              </a:prstGeom>
              <a:grpFill/>
              <a:ln w="12700" cap="flat">
                <a:solidFill>
                  <a:schemeClr val="tx1">
                    <a:lumMod val="50000"/>
                    <a:lumOff val="50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36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+mn-ea"/>
                  <a:cs typeface="+mn-cs"/>
                  <a:sym typeface="Helvetica Neue Medium"/>
                </a:endParaRPr>
              </a:p>
            </p:txBody>
          </p:sp>
        </p:grpSp>
      </p:grpSp>
      <p:grpSp>
        <p:nvGrpSpPr>
          <p:cNvPr id="4" name="Grupa 3"/>
          <p:cNvGrpSpPr/>
          <p:nvPr/>
        </p:nvGrpSpPr>
        <p:grpSpPr>
          <a:xfrm>
            <a:off x="9119618" y="759905"/>
            <a:ext cx="2675255" cy="1432278"/>
            <a:chOff x="9318789" y="759905"/>
            <a:chExt cx="2675255" cy="1432278"/>
          </a:xfrm>
        </p:grpSpPr>
        <p:grpSp>
          <p:nvGrpSpPr>
            <p:cNvPr id="49" name="Grupa 48"/>
            <p:cNvGrpSpPr/>
            <p:nvPr/>
          </p:nvGrpSpPr>
          <p:grpSpPr>
            <a:xfrm>
              <a:off x="9318789" y="759905"/>
              <a:ext cx="2671767" cy="1248618"/>
              <a:chOff x="466868" y="761255"/>
              <a:chExt cx="2772000" cy="1248618"/>
            </a:xfrm>
          </p:grpSpPr>
          <p:sp>
            <p:nvSpPr>
              <p:cNvPr id="50" name="Prostokąt zaokrąglony 49"/>
              <p:cNvSpPr/>
              <p:nvPr/>
            </p:nvSpPr>
            <p:spPr>
              <a:xfrm>
                <a:off x="466868" y="1067100"/>
                <a:ext cx="2772000" cy="942773"/>
              </a:xfrm>
              <a:prstGeom prst="roundRect">
                <a:avLst>
                  <a:gd name="adj" fmla="val 1650"/>
                </a:avLst>
              </a:prstGeom>
              <a:solidFill>
                <a:srgbClr val="E31837"/>
              </a:solidFill>
              <a:ln>
                <a:solidFill>
                  <a:srgbClr val="FC3A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pl-PL" sz="1600" dirty="0">
                    <a:cs typeface="Segoe UI" panose="020B0502040204020203" pitchFamily="34" charset="0"/>
                  </a:rPr>
                  <a:t>Wzmocnienie zdolności organizacji do skutecznej realizacji zadań</a:t>
                </a:r>
              </a:p>
            </p:txBody>
          </p:sp>
          <p:sp>
            <p:nvSpPr>
              <p:cNvPr id="51" name="Prostokąt zaokrąglony 50"/>
              <p:cNvSpPr/>
              <p:nvPr/>
            </p:nvSpPr>
            <p:spPr>
              <a:xfrm>
                <a:off x="466868" y="761255"/>
                <a:ext cx="2772000" cy="396000"/>
              </a:xfrm>
              <a:prstGeom prst="roundRect">
                <a:avLst>
                  <a:gd name="adj" fmla="val 1273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2000" dirty="0">
                    <a:solidFill>
                      <a:schemeClr val="bg1">
                        <a:lumMod val="95000"/>
                      </a:schemeClr>
                    </a:solidFill>
                    <a:cs typeface="Segoe UI" panose="020B0502040204020203" pitchFamily="34" charset="0"/>
                  </a:rPr>
                  <a:t>KIERUNEK 4</a:t>
                </a:r>
              </a:p>
            </p:txBody>
          </p:sp>
        </p:grpSp>
        <p:grpSp>
          <p:nvGrpSpPr>
            <p:cNvPr id="174" name="Grupa 173"/>
            <p:cNvGrpSpPr/>
            <p:nvPr/>
          </p:nvGrpSpPr>
          <p:grpSpPr>
            <a:xfrm rot="5400000">
              <a:off x="10590045" y="788183"/>
              <a:ext cx="144000" cy="2663999"/>
              <a:chOff x="3220964" y="697847"/>
              <a:chExt cx="17090" cy="766356"/>
            </a:xfrm>
            <a:solidFill>
              <a:schemeClr val="bg1">
                <a:lumMod val="50000"/>
              </a:schemeClr>
            </a:solidFill>
          </p:grpSpPr>
          <p:cxnSp>
            <p:nvCxnSpPr>
              <p:cNvPr id="175" name="Łącznik prosty 174">
                <a:extLst>
                  <a:ext uri="{FF2B5EF4-FFF2-40B4-BE49-F238E27FC236}">
                    <a16:creationId xmlns:a16="http://schemas.microsoft.com/office/drawing/2014/main" id="{1FF6344A-017F-499A-82B3-C39B864C2D63}"/>
                  </a:ext>
                </a:extLst>
              </p:cNvPr>
              <p:cNvCxnSpPr/>
              <p:nvPr/>
            </p:nvCxnSpPr>
            <p:spPr>
              <a:xfrm>
                <a:off x="3220964" y="697847"/>
                <a:ext cx="0" cy="766356"/>
              </a:xfrm>
              <a:prstGeom prst="line">
                <a:avLst/>
              </a:prstGeom>
              <a:grpFill/>
              <a:ln w="19050" cap="flat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76" name="Trójkąt równoramienny 175">
                <a:extLst>
                  <a:ext uri="{FF2B5EF4-FFF2-40B4-BE49-F238E27FC236}">
                    <a16:creationId xmlns:a16="http://schemas.microsoft.com/office/drawing/2014/main" id="{53F78E6B-B653-4B67-A450-16A002933AA9}"/>
                  </a:ext>
                </a:extLst>
              </p:cNvPr>
              <p:cNvSpPr/>
              <p:nvPr/>
            </p:nvSpPr>
            <p:spPr>
              <a:xfrm rot="5400000">
                <a:off x="3178157" y="1070103"/>
                <a:ext cx="104015" cy="15779"/>
              </a:xfrm>
              <a:prstGeom prst="triangle">
                <a:avLst/>
              </a:prstGeom>
              <a:grpFill/>
              <a:ln w="12700" cap="flat">
                <a:solidFill>
                  <a:schemeClr val="tx1">
                    <a:lumMod val="50000"/>
                    <a:lumOff val="50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36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ea typeface="+mn-ea"/>
                  <a:cs typeface="+mn-cs"/>
                  <a:sym typeface="Helvetica Neue Medium"/>
                </a:endParaRPr>
              </a:p>
            </p:txBody>
          </p:sp>
        </p:grpSp>
      </p:grpSp>
      <p:grpSp>
        <p:nvGrpSpPr>
          <p:cNvPr id="64" name="Grupa 63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65" name="Obraz 6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66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Kierunki działania i rozwoju Krajowej Administracji Skarbowej na lata 2021-2024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67" name="Łącznik prosty 66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0191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1 – ZAPEWNIENIE STABILNYCH FINANSÓW PUBLICZNYCH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1.1. Wzrost skuteczności i efektywności poboru należności podatkowych i niepodatkowych 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81439" y="1513447"/>
            <a:ext cx="11829122" cy="3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latin typeface="Corbel" panose="020B0503020204020204" pitchFamily="34" charset="0"/>
              </a:rPr>
              <a:t>Działania</a:t>
            </a:r>
            <a:endParaRPr lang="pl-PL" sz="1600" dirty="0">
              <a:latin typeface="Corbel" panose="020B0503020204020204" pitchFamily="34" charset="0"/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194555" y="1854957"/>
            <a:ext cx="11829122" cy="3404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82563" indent="-1825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Dążenie do zmniejszenia szarej strefy </a:t>
            </a:r>
          </a:p>
          <a:p>
            <a:pPr marL="182563" indent="-1825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Poprawa skuteczności zwalczania przestępstw ekonomicznych i nadużyć finansowych</a:t>
            </a:r>
          </a:p>
          <a:p>
            <a:pPr marL="182563" indent="-1825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Poprawa efektywności egzekucji administracyjnej</a:t>
            </a:r>
          </a:p>
          <a:p>
            <a:pPr marL="182563" indent="-1825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Wprowadzenie nowego elektronicznego systemu poboru opłaty elektronicznej za przejazd po drogach publicznych oraz opłaty za przejazd autostradą</a:t>
            </a:r>
          </a:p>
          <a:p>
            <a:pPr marL="182563" indent="-1825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Zwiększenie dostępu do informacji mających wpływ na wysokość zobowiązania podatkowego oraz celnego </a:t>
            </a:r>
          </a:p>
          <a:p>
            <a:pPr marL="182563" indent="-1825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Wykorzystanie tzw. sztucznej inteligencji do wsparcia działań zmierzających do uszczelnienia systemu podatków, cła i opłat </a:t>
            </a:r>
          </a:p>
          <a:p>
            <a:pPr marL="182563" indent="-1825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Wymiana pomiędzy krajami informacji podatkowych i celnych oraz innych informacji mających wpływ na wysokość zobowiązania podatkowego i celnego</a:t>
            </a:r>
            <a:endParaRPr lang="pl-PL" sz="1400" i="1" dirty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16" name="Obraz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17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18" name="Łącznik prosty 17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892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204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1 – ZAPEWNIENIE STABILNYCH FINANSÓW PUBLICZNYCH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4439" y="1107518"/>
            <a:ext cx="12204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1.1. Wzrost skuteczności i efektywności poboru należności podatkowych i niepodatkowych 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194554" y="1539581"/>
            <a:ext cx="11861192" cy="372659"/>
            <a:chOff x="194554" y="1539581"/>
            <a:chExt cx="11861192" cy="372659"/>
          </a:xfrm>
        </p:grpSpPr>
        <p:sp>
          <p:nvSpPr>
            <p:cNvPr id="14" name="Prostokąt 13"/>
            <p:cNvSpPr/>
            <p:nvPr/>
          </p:nvSpPr>
          <p:spPr>
            <a:xfrm>
              <a:off x="194554" y="1543789"/>
              <a:ext cx="4222755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600" dirty="0">
                  <a:latin typeface="Corbel" panose="020B0503020204020204" pitchFamily="34" charset="0"/>
                </a:rPr>
                <a:t>Wskaźnik</a:t>
              </a:r>
              <a:endParaRPr lang="pl-PL" sz="1600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4485517" y="1539581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bazowa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(rok bazowy)</a:t>
              </a: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7791549" y="1539581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2023</a:t>
              </a:r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8828417" y="1545053"/>
              <a:ext cx="1188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docelowa </a:t>
              </a:r>
            </a:p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(rok osiągnięcia)</a:t>
              </a:r>
            </a:p>
          </p:txBody>
        </p:sp>
        <p:sp>
          <p:nvSpPr>
            <p:cNvPr id="36" name="Prostokąt 35"/>
            <p:cNvSpPr/>
            <p:nvPr/>
          </p:nvSpPr>
          <p:spPr>
            <a:xfrm>
              <a:off x="6766652" y="1545053"/>
              <a:ext cx="972000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2022</a:t>
              </a:r>
            </a:p>
          </p:txBody>
        </p:sp>
        <p:sp>
          <p:nvSpPr>
            <p:cNvPr id="40" name="Prostokąt 39"/>
            <p:cNvSpPr/>
            <p:nvPr/>
          </p:nvSpPr>
          <p:spPr>
            <a:xfrm>
              <a:off x="5737061" y="1539581"/>
              <a:ext cx="972000" cy="367187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Wartość na rok 2021</a:t>
              </a:r>
            </a:p>
          </p:txBody>
        </p:sp>
        <p:sp>
          <p:nvSpPr>
            <p:cNvPr id="26" name="Prostokąt 25"/>
            <p:cNvSpPr/>
            <p:nvPr/>
          </p:nvSpPr>
          <p:spPr>
            <a:xfrm>
              <a:off x="10074083" y="1539790"/>
              <a:ext cx="1981663" cy="367187"/>
            </a:xfrm>
            <a:prstGeom prst="rect">
              <a:avLst/>
            </a:prstGeom>
            <a:solidFill>
              <a:schemeClr val="bg1">
                <a:lumMod val="75000"/>
                <a:alpha val="39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l-PL" sz="10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Źródło danych</a:t>
              </a:r>
            </a:p>
          </p:txBody>
        </p:sp>
      </p:grpSp>
      <p:grpSp>
        <p:nvGrpSpPr>
          <p:cNvPr id="5" name="Grupa 3"/>
          <p:cNvGrpSpPr/>
          <p:nvPr/>
        </p:nvGrpSpPr>
        <p:grpSpPr>
          <a:xfrm>
            <a:off x="194553" y="3415573"/>
            <a:ext cx="11870247" cy="1260000"/>
            <a:chOff x="194553" y="3551349"/>
            <a:chExt cx="11870247" cy="1064054"/>
          </a:xfrm>
        </p:grpSpPr>
        <p:sp>
          <p:nvSpPr>
            <p:cNvPr id="25" name="Prostokąt 6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104,4%</a:t>
              </a:r>
              <a:endParaRPr lang="pl-PL" sz="16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30" name="Prostokąt 7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≤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105%</a:t>
              </a:r>
            </a:p>
          </p:txBody>
        </p:sp>
        <p:sp>
          <p:nvSpPr>
            <p:cNvPr id="34" name="Prostokąt 8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≤ 105%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38" name="Prostokąt 9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≤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105%</a:t>
              </a:r>
            </a:p>
          </p:txBody>
        </p:sp>
        <p:sp>
          <p:nvSpPr>
            <p:cNvPr id="42" name="Prostokąt 10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≤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105%</a:t>
              </a:r>
            </a:p>
          </p:txBody>
        </p:sp>
        <p:sp>
          <p:nvSpPr>
            <p:cNvPr id="28" name="Prostokąt 11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poboru podatków</a:t>
              </a:r>
            </a:p>
          </p:txBody>
        </p:sp>
        <p:grpSp>
          <p:nvGrpSpPr>
            <p:cNvPr id="3" name="Grupa 15"/>
            <p:cNvGrpSpPr/>
            <p:nvPr/>
          </p:nvGrpSpPr>
          <p:grpSpPr>
            <a:xfrm>
              <a:off x="194553" y="3552069"/>
              <a:ext cx="4222756" cy="1061598"/>
              <a:chOff x="194553" y="3543016"/>
              <a:chExt cx="4222756" cy="1061598"/>
            </a:xfrm>
          </p:grpSpPr>
          <p:sp>
            <p:nvSpPr>
              <p:cNvPr id="31" name="Prostokąt 17"/>
              <p:cNvSpPr/>
              <p:nvPr/>
            </p:nvSpPr>
            <p:spPr>
              <a:xfrm>
                <a:off x="194553" y="3543016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1.1.2.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35" name="Prostokąt 18"/>
              <p:cNvSpPr/>
              <p:nvPr/>
            </p:nvSpPr>
            <p:spPr>
              <a:xfrm>
                <a:off x="527211" y="3545358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>
                  <a:spcAft>
                    <a:spcPts val="600"/>
                  </a:spcAft>
                </a:pPr>
                <a:r>
                  <a:rPr lang="pl-PL" sz="1400" b="1" dirty="0">
                    <a:latin typeface="Corbel" panose="020B0503020204020204" pitchFamily="34" charset="0"/>
                  </a:rPr>
                  <a:t>Ograniczanie przyrostu zaległości wymagalnych</a:t>
                </a:r>
              </a:p>
              <a:p>
                <a:pPr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Kwota zaległości wymagalnych według stanu na koniec okresu sprawozdawczego roku bieżącego w stosunku do kwoty zaległości wymagalnych według stanu na koniec analogicznego okresu sprawozdawczego roku poprzedniego </a:t>
                </a:r>
                <a:endParaRPr lang="pl-PL" sz="1200" i="1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65" name="Grupa 2"/>
          <p:cNvGrpSpPr/>
          <p:nvPr/>
        </p:nvGrpSpPr>
        <p:grpSpPr>
          <a:xfrm>
            <a:off x="194553" y="1992627"/>
            <a:ext cx="11870247" cy="1342221"/>
            <a:chOff x="194553" y="2010416"/>
            <a:chExt cx="11870247" cy="1448082"/>
          </a:xfrm>
        </p:grpSpPr>
        <p:sp>
          <p:nvSpPr>
            <p:cNvPr id="66" name="Prostokąt 3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Realizacja wpływów 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Suma zrealizowanych kwot dochodów z tytułu podatków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i należności niepodatkowych pobieranych przez organy KAS, liczona narastająco od początku roku do końca okresu sprawozdawczego w stosunku do kwoty dochodów zaplanowanych w ustawie budżetowej na dany rok</a:t>
              </a:r>
            </a:p>
          </p:txBody>
        </p:sp>
        <p:sp>
          <p:nvSpPr>
            <p:cNvPr id="67" name="Prostokąt 4"/>
            <p:cNvSpPr/>
            <p:nvPr/>
          </p:nvSpPr>
          <p:spPr>
            <a:xfrm>
              <a:off x="4494570" y="2012310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102,14%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68" name="Prostokąt 5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100%</a:t>
              </a:r>
            </a:p>
          </p:txBody>
        </p:sp>
        <p:sp>
          <p:nvSpPr>
            <p:cNvPr id="69" name="Prostokąt 6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100%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70" name="Prostokąt 7"/>
            <p:cNvSpPr/>
            <p:nvPr/>
          </p:nvSpPr>
          <p:spPr>
            <a:xfrm>
              <a:off x="6765216" y="2010416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100%</a:t>
              </a:r>
            </a:p>
          </p:txBody>
        </p:sp>
        <p:sp>
          <p:nvSpPr>
            <p:cNvPr id="71" name="Prostokąt 29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100%</a:t>
              </a:r>
            </a:p>
          </p:txBody>
        </p:sp>
        <p:sp>
          <p:nvSpPr>
            <p:cNvPr id="72" name="Prostokąt 30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poboru podatków</a:t>
              </a:r>
            </a:p>
          </p:txBody>
        </p:sp>
        <p:sp>
          <p:nvSpPr>
            <p:cNvPr id="73" name="Prostokąt 31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1.1.1.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45" name="Grupa 83"/>
          <p:cNvGrpSpPr/>
          <p:nvPr/>
        </p:nvGrpSpPr>
        <p:grpSpPr>
          <a:xfrm>
            <a:off x="194553" y="4753387"/>
            <a:ext cx="11870247" cy="1702661"/>
            <a:chOff x="194553" y="2005127"/>
            <a:chExt cx="11870247" cy="1452110"/>
          </a:xfrm>
        </p:grpSpPr>
        <p:sp>
          <p:nvSpPr>
            <p:cNvPr id="46" name="Prostokąt 84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Ujawniony przemyt wyrobów tytoniowych na drogowych przejściach granicznych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ujawnionych przemycanych papierosów w samochodach osobowych w stosunku do szacowanej, na podstawie badań statystycznych, liczby przemycanych papierosów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samochodach osobowych w danym roku</a:t>
              </a:r>
            </a:p>
          </p:txBody>
        </p:sp>
        <p:sp>
          <p:nvSpPr>
            <p:cNvPr id="47" name="Prostokąt 85"/>
            <p:cNvSpPr/>
            <p:nvPr/>
          </p:nvSpPr>
          <p:spPr>
            <a:xfrm>
              <a:off x="4494570" y="2012310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/>
              <a:r>
                <a:rPr lang="pl-PL" sz="1400" b="1" dirty="0">
                  <a:latin typeface="Corbel" panose="020B0503020204020204" pitchFamily="34" charset="0"/>
                </a:rPr>
                <a:t>60,12%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49" name="Prostokąt 86"/>
            <p:cNvSpPr/>
            <p:nvPr/>
          </p:nvSpPr>
          <p:spPr>
            <a:xfrm>
              <a:off x="7792539" y="2005127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40%</a:t>
              </a:r>
            </a:p>
          </p:txBody>
        </p:sp>
        <p:sp>
          <p:nvSpPr>
            <p:cNvPr id="59" name="Prostokąt 87"/>
            <p:cNvSpPr/>
            <p:nvPr/>
          </p:nvSpPr>
          <p:spPr>
            <a:xfrm>
              <a:off x="8819862" y="2008916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40%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60" name="Prostokąt 88"/>
            <p:cNvSpPr/>
            <p:nvPr/>
          </p:nvSpPr>
          <p:spPr>
            <a:xfrm>
              <a:off x="6765216" y="2010416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40%</a:t>
              </a:r>
            </a:p>
          </p:txBody>
        </p:sp>
        <p:sp>
          <p:nvSpPr>
            <p:cNvPr id="63" name="Prostokąt 89"/>
            <p:cNvSpPr/>
            <p:nvPr/>
          </p:nvSpPr>
          <p:spPr>
            <a:xfrm>
              <a:off x="5737893" y="200702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40%</a:t>
              </a:r>
            </a:p>
          </p:txBody>
        </p:sp>
        <p:sp>
          <p:nvSpPr>
            <p:cNvPr id="64" name="Prostokąt 90"/>
            <p:cNvSpPr/>
            <p:nvPr/>
          </p:nvSpPr>
          <p:spPr>
            <a:xfrm>
              <a:off x="10063185" y="2005336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ceł</a:t>
              </a:r>
            </a:p>
          </p:txBody>
        </p:sp>
        <p:sp>
          <p:nvSpPr>
            <p:cNvPr id="74" name="Prostokąt 91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1.1.3.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51" name="Grupa 50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52" name="Obraz 5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53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54" name="Łącznik prosty 53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993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94554" y="1543789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0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1.1. Wzrost skuteczności i efektywności poboru należności podatkowych i niepodatkowych 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4485517" y="1539581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7791549" y="1539581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8828417" y="154505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6766652" y="154505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40" name="Prostokąt 39"/>
          <p:cNvSpPr/>
          <p:nvPr/>
        </p:nvSpPr>
        <p:spPr>
          <a:xfrm>
            <a:off x="5737061" y="1539581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10074083" y="1539790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grpSp>
        <p:nvGrpSpPr>
          <p:cNvPr id="5" name="Grupa 73"/>
          <p:cNvGrpSpPr/>
          <p:nvPr/>
        </p:nvGrpSpPr>
        <p:grpSpPr>
          <a:xfrm>
            <a:off x="194554" y="1994113"/>
            <a:ext cx="11870247" cy="1124880"/>
            <a:chOff x="194553" y="3550500"/>
            <a:chExt cx="11870247" cy="1064903"/>
          </a:xfrm>
        </p:grpSpPr>
        <p:sp>
          <p:nvSpPr>
            <p:cNvPr id="25" name="Prostokąt 74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dirty="0">
                  <a:latin typeface="Corbel" panose="020B0503020204020204" pitchFamily="34" charset="0"/>
                </a:rPr>
                <a:t> </a:t>
              </a: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0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30" name="Prostokąt 75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≥</a:t>
              </a: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5</a:t>
              </a:r>
            </a:p>
          </p:txBody>
        </p:sp>
        <p:sp>
          <p:nvSpPr>
            <p:cNvPr id="34" name="Prostokąt 76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/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≥ 6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38" name="Prostokąt 77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≥</a:t>
              </a: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4</a:t>
              </a:r>
            </a:p>
          </p:txBody>
        </p:sp>
        <p:sp>
          <p:nvSpPr>
            <p:cNvPr id="42" name="Prostokąt 78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≥</a:t>
              </a: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2</a:t>
              </a:r>
            </a:p>
          </p:txBody>
        </p:sp>
        <p:sp>
          <p:nvSpPr>
            <p:cNvPr id="28" name="Prostokąt 79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zwalczania przestępczości ekonomicznej</a:t>
              </a:r>
            </a:p>
          </p:txBody>
        </p:sp>
        <p:grpSp>
          <p:nvGrpSpPr>
            <p:cNvPr id="3" name="Grupa 80"/>
            <p:cNvGrpSpPr/>
            <p:nvPr/>
          </p:nvGrpSpPr>
          <p:grpSpPr>
            <a:xfrm>
              <a:off x="194553" y="3550500"/>
              <a:ext cx="4222756" cy="1061597"/>
              <a:chOff x="194553" y="3541447"/>
              <a:chExt cx="4222756" cy="1061597"/>
            </a:xfrm>
          </p:grpSpPr>
          <p:sp>
            <p:nvSpPr>
              <p:cNvPr id="31" name="Prostokąt 81"/>
              <p:cNvSpPr/>
              <p:nvPr/>
            </p:nvSpPr>
            <p:spPr>
              <a:xfrm>
                <a:off x="194553" y="3541447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1.1.4.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35" name="Prostokąt 82"/>
              <p:cNvSpPr/>
              <p:nvPr/>
            </p:nvSpPr>
            <p:spPr>
              <a:xfrm>
                <a:off x="527211" y="3543788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>
                  <a:spcAft>
                    <a:spcPts val="600"/>
                  </a:spcAft>
                </a:pPr>
                <a:r>
                  <a:rPr lang="pl-PL" sz="1400" b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Realizacja projektów służących zmniejszeniu szarej strefy</a:t>
                </a:r>
              </a:p>
              <a:p>
                <a:pPr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Liczba zrealizowanych projektów służących zmniejszeniu szarej strefy – narastająco</a:t>
                </a:r>
              </a:p>
            </p:txBody>
          </p:sp>
        </p:grpSp>
      </p:grpSp>
      <p:grpSp>
        <p:nvGrpSpPr>
          <p:cNvPr id="48" name="Grupa 38"/>
          <p:cNvGrpSpPr/>
          <p:nvPr/>
        </p:nvGrpSpPr>
        <p:grpSpPr>
          <a:xfrm>
            <a:off x="194554" y="3193851"/>
            <a:ext cx="11870247" cy="1116000"/>
            <a:chOff x="194553" y="3551349"/>
            <a:chExt cx="11870247" cy="1069318"/>
          </a:xfrm>
        </p:grpSpPr>
        <p:sp>
          <p:nvSpPr>
            <p:cNvPr id="50" name="Prostokąt 40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83%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(2019)</a:t>
              </a:r>
            </a:p>
          </p:txBody>
        </p:sp>
        <p:sp>
          <p:nvSpPr>
            <p:cNvPr id="51" name="Prostokąt 43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84,5%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2" name="Prostokąt 44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85%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53" name="Prostokąt 45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84%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4" name="Prostokąt 46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83,5%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5" name="Prostokąt 48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nadzoru nad kontrolami</a:t>
              </a:r>
            </a:p>
          </p:txBody>
        </p:sp>
        <p:grpSp>
          <p:nvGrpSpPr>
            <p:cNvPr id="56" name="Grupa 58"/>
            <p:cNvGrpSpPr/>
            <p:nvPr/>
          </p:nvGrpSpPr>
          <p:grpSpPr>
            <a:xfrm>
              <a:off x="194553" y="3559070"/>
              <a:ext cx="4222756" cy="1061597"/>
              <a:chOff x="194553" y="3550017"/>
              <a:chExt cx="4222756" cy="1061597"/>
            </a:xfrm>
          </p:grpSpPr>
          <p:sp>
            <p:nvSpPr>
              <p:cNvPr id="57" name="Prostokąt 59"/>
              <p:cNvSpPr/>
              <p:nvPr/>
            </p:nvSpPr>
            <p:spPr>
              <a:xfrm>
                <a:off x="194553" y="3550017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1.1.5.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58" name="Prostokąt 62"/>
              <p:cNvSpPr/>
              <p:nvPr/>
            </p:nvSpPr>
            <p:spPr>
              <a:xfrm>
                <a:off x="527211" y="3552358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Efektywność kontroli podatków</a:t>
                </a:r>
                <a:endParaRPr lang="pl-PL" sz="1400" i="1" dirty="0">
                  <a:solidFill>
                    <a:prstClr val="black"/>
                  </a:solidFill>
                  <a:latin typeface="Corbel" panose="020B0503020204020204" pitchFamily="34" charset="0"/>
                </a:endParaRP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Liczba kontroli pozytywnych (z ustaleniami podatkowymi powyżej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5000 zł </a:t>
                </a:r>
                <a:r>
                  <a:rPr lang="pl-PL" sz="1100" i="1" dirty="0">
                    <a:solidFill>
                      <a:prstClr val="black"/>
                    </a:solidFill>
                    <a:latin typeface="Corbel" panose="020B0503020204020204" pitchFamily="34" charset="0"/>
                  </a:rPr>
                  <a:t>) w stosunku do ogólnej liczby kontroli podatków zakończonych w danym roku</a:t>
                </a:r>
                <a:endParaRPr lang="pl-PL" sz="1200" i="1" dirty="0">
                  <a:solidFill>
                    <a:prstClr val="black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sp>
        <p:nvSpPr>
          <p:cNvPr id="43" name="Prostokąt 4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1 – ZAPEWNIENIE STABILNYCH FINANSÓW PUBLICZNYCH</a:t>
            </a:r>
          </a:p>
        </p:txBody>
      </p:sp>
      <p:grpSp>
        <p:nvGrpSpPr>
          <p:cNvPr id="8" name="Grupa 7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60" name="Obraz 5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37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39" name="Łącznik prosty 38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386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/>
          <p:nvPr/>
        </p:nvSpPr>
        <p:spPr>
          <a:xfrm>
            <a:off x="194554" y="1928291"/>
            <a:ext cx="11829123" cy="4472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Rozwój kanałów zdalnych w oparciu o potrzeby różnych grup podatników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Działania w zakresie odbiurokratyzowania systemu podatkowego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Wielokanałowe Contact Center z identyfikacją podatników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Platforma cyfrowa projektowana w oparciu o najlepsze praktyki UX z nowoczesnym designem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Odmiejscowienie obsługi podatnika (likwidacja rejonizacji, możliwość załatwienia spraw w dowolnym urzędzie)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Budowa pozytywnych doświadczeń podatników w relacji klient-doradca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Kompleksowe ujęcie podatnika w relacji z KAS – procesowość i sprawność operacyjna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Opracowanie modelu zarządzania informacją kierowaną do klientów KAS m.in. w zakresie zagadnień podatkowych i celnych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Wprowadzenie krajowego systemu e-Faktur (zmniejszenie obciążeń podatników)</a:t>
            </a:r>
            <a:endParaRPr lang="pl-PL" sz="1400" i="1" dirty="0">
              <a:solidFill>
                <a:srgbClr val="0070C0"/>
              </a:solidFill>
              <a:latin typeface="Corbel" panose="020B05030202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Ujednolicanie interpretacji przepisów prawa podatkowego i celnego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4" y="1525676"/>
            <a:ext cx="11829124" cy="3461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2.1. Nowoczesna, przyjazna, bezpieczna i wielokanałowa obsługa podatnika</a:t>
            </a:r>
          </a:p>
        </p:txBody>
      </p:sp>
      <p:grpSp>
        <p:nvGrpSpPr>
          <p:cNvPr id="9" name="Grupa 8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10" name="Obraz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11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048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94554" y="1543789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0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2.1. Nowoczesna, przyjazna, bezpieczna i wielokanałowa obsługa podatnika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4485517" y="1539581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7791549" y="1539581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8828417" y="154505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6766652" y="154505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40" name="Prostokąt 39"/>
          <p:cNvSpPr/>
          <p:nvPr/>
        </p:nvSpPr>
        <p:spPr>
          <a:xfrm>
            <a:off x="5737061" y="1539581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10074083" y="1539790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43" name="Prostokąt 4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</a:t>
            </a:r>
          </a:p>
        </p:txBody>
      </p:sp>
      <p:grpSp>
        <p:nvGrpSpPr>
          <p:cNvPr id="52" name="Grupa 97"/>
          <p:cNvGrpSpPr/>
          <p:nvPr/>
        </p:nvGrpSpPr>
        <p:grpSpPr>
          <a:xfrm>
            <a:off x="194553" y="3299734"/>
            <a:ext cx="11870247" cy="1158651"/>
            <a:chOff x="194553" y="2014710"/>
            <a:chExt cx="11870247" cy="1448922"/>
          </a:xfrm>
        </p:grpSpPr>
        <p:sp>
          <p:nvSpPr>
            <p:cNvPr id="53" name="Prostokąt 98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  <a:t>Usługa Umów wizytę w</a:t>
              </a:r>
              <a:r>
                <a:rPr lang="pl-PL" sz="1400" b="1" dirty="0">
                  <a:solidFill>
                    <a:srgbClr val="FF0000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urzędzie skarbowym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  <a:t>Liczba klientów, którzy umówili się na wizytę do urzędu skarbowego z wykorzystaniem formularza online, w stosunku do liczby wszystkich klientów, którzy umówili wizytę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urzędzie skarbowym </a:t>
              </a:r>
              <a:r>
                <a:rPr lang="pl-PL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  <a:t>w danym roku</a:t>
              </a:r>
              <a:endParaRPr lang="pl-PL" sz="1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4" name="Prostokąt 99"/>
            <p:cNvSpPr/>
            <p:nvPr/>
          </p:nvSpPr>
          <p:spPr>
            <a:xfrm>
              <a:off x="4494570" y="2023632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15%</a:t>
              </a:r>
              <a:endParaRPr lang="pl-PL" sz="1400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55" name="Prostokąt 100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05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50%</a:t>
              </a:r>
            </a:p>
          </p:txBody>
        </p:sp>
        <p:sp>
          <p:nvSpPr>
            <p:cNvPr id="56" name="Prostokąt 101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60%</a:t>
              </a:r>
              <a:endParaRPr lang="pl-PL" sz="14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57" name="Prostokąt 102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05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40%</a:t>
              </a:r>
            </a:p>
          </p:txBody>
        </p:sp>
        <p:sp>
          <p:nvSpPr>
            <p:cNvPr id="58" name="Prostokąt 103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05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30%</a:t>
              </a:r>
            </a:p>
          </p:txBody>
        </p:sp>
        <p:sp>
          <p:nvSpPr>
            <p:cNvPr id="59" name="Prostokąt 104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relacji 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z klientami </a:t>
              </a:r>
            </a:p>
          </p:txBody>
        </p:sp>
        <p:sp>
          <p:nvSpPr>
            <p:cNvPr id="60" name="Prostokąt 105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2.1.2.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63" name="Grupa 2"/>
          <p:cNvGrpSpPr/>
          <p:nvPr/>
        </p:nvGrpSpPr>
        <p:grpSpPr>
          <a:xfrm>
            <a:off x="194553" y="1988871"/>
            <a:ext cx="11870247" cy="1224000"/>
            <a:chOff x="194553" y="3551349"/>
            <a:chExt cx="11870247" cy="1064054"/>
          </a:xfrm>
        </p:grpSpPr>
        <p:sp>
          <p:nvSpPr>
            <p:cNvPr id="64" name="Prostokąt 3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400"/>
                </a:spcAft>
              </a:pPr>
              <a:r>
                <a:rPr lang="pl-PL" sz="1100" dirty="0">
                  <a:solidFill>
                    <a:prstClr val="black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52%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65" name="Prostokąt 4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70%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6" name="Prostokąt 5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75%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67" name="Prostokąt 6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65%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8" name="Prostokąt 7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60%</a:t>
              </a:r>
            </a:p>
          </p:txBody>
        </p:sp>
        <p:sp>
          <p:nvSpPr>
            <p:cNvPr id="69" name="Prostokąt 8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900" dirty="0">
                  <a:solidFill>
                    <a:prstClr val="white">
                      <a:lumMod val="50000"/>
                    </a:prstClr>
                  </a:solidFill>
                  <a:latin typeface="Corbel" panose="020B0503020204020204" pitchFamily="34" charset="0"/>
                </a:rPr>
                <a:t>komórka </a:t>
              </a: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właściwa ds. relacji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z klientami </a:t>
              </a:r>
            </a:p>
          </p:txBody>
        </p:sp>
        <p:grpSp>
          <p:nvGrpSpPr>
            <p:cNvPr id="70" name="Grupa 9"/>
            <p:cNvGrpSpPr/>
            <p:nvPr/>
          </p:nvGrpSpPr>
          <p:grpSpPr>
            <a:xfrm>
              <a:off x="194553" y="3551861"/>
              <a:ext cx="4222756" cy="1061597"/>
              <a:chOff x="194553" y="3542808"/>
              <a:chExt cx="4222756" cy="1061597"/>
            </a:xfrm>
          </p:grpSpPr>
          <p:sp>
            <p:nvSpPr>
              <p:cNvPr id="71" name="Prostokąt 10"/>
              <p:cNvSpPr/>
              <p:nvPr/>
            </p:nvSpPr>
            <p:spPr>
              <a:xfrm>
                <a:off x="194553" y="3542808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2.1.1.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72" name="Prostokąt 11"/>
              <p:cNvSpPr/>
              <p:nvPr/>
            </p:nvSpPr>
            <p:spPr>
              <a:xfrm>
                <a:off x="527211" y="3545149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rbel" panose="020B0503020204020204" pitchFamily="34" charset="0"/>
                  </a:rPr>
                  <a:t>Satysfakcja klientów z wizyty w urzędzie skarbowym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rbel" panose="020B0503020204020204" pitchFamily="34" charset="0"/>
                  </a:rPr>
                  <a:t>Liczba osób, które pozytywnie oceniły sposób obsługi podczas wizyty w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urzędzie skarbowym, w </a:t>
                </a:r>
                <a:r>
                  <a:rPr lang="pl-PL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rbel" panose="020B0503020204020204" pitchFamily="34" charset="0"/>
                  </a:rPr>
                  <a:t>stosunku do liczby wszystkich osób, które wyraziły opinię w danym roku</a:t>
                </a:r>
                <a:endParaRPr lang="pl-PL" sz="12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73" name="Grupa 135"/>
          <p:cNvGrpSpPr/>
          <p:nvPr/>
        </p:nvGrpSpPr>
        <p:grpSpPr>
          <a:xfrm>
            <a:off x="193052" y="4538539"/>
            <a:ext cx="11870247" cy="1392003"/>
            <a:chOff x="194553" y="2014710"/>
            <a:chExt cx="11870247" cy="1449467"/>
          </a:xfrm>
        </p:grpSpPr>
        <p:sp>
          <p:nvSpPr>
            <p:cNvPr id="74" name="Prostokąt 136"/>
            <p:cNvSpPr/>
            <p:nvPr/>
          </p:nvSpPr>
          <p:spPr>
            <a:xfrm>
              <a:off x="527993" y="2024177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  <a:t>Satysfakcja klientów z usług cyfrowych świadczonych przez e-Urząd Skarbowy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  <a:t>Liczba klientów, którzy pozytywnie oceniają korzystanie z usług </a:t>
              </a:r>
              <a:br>
                <a:rPr lang="pl-PL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  <a:t>e-Urzędu Skarbowego, w stosunku do liczby wszystkich klientów, którzy dokonali oceny w danym roku</a:t>
              </a:r>
              <a:endParaRPr lang="pl-PL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5" name="Prostokąt 137"/>
            <p:cNvSpPr/>
            <p:nvPr/>
          </p:nvSpPr>
          <p:spPr>
            <a:xfrm>
              <a:off x="4494570" y="2023632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200" dirty="0">
                  <a:solidFill>
                    <a:prstClr val="black"/>
                  </a:solidFill>
                  <a:latin typeface="Corbel" panose="020B0503020204020204" pitchFamily="34" charset="0"/>
                </a:rPr>
                <a:t>bd.</a:t>
              </a:r>
            </a:p>
          </p:txBody>
        </p:sp>
        <p:sp>
          <p:nvSpPr>
            <p:cNvPr id="76" name="Prostokąt 138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12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</a:t>
              </a:r>
              <a:r>
                <a:rPr lang="pl-PL" sz="105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60%</a:t>
              </a:r>
            </a:p>
          </p:txBody>
        </p:sp>
        <p:sp>
          <p:nvSpPr>
            <p:cNvPr id="77" name="Prostokąt 139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85%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78" name="Prostokąt 140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12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05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50%</a:t>
              </a:r>
              <a:endParaRPr lang="pl-PL" sz="14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9" name="Prostokąt 141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12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35%</a:t>
              </a:r>
              <a:endParaRPr lang="pl-PL" sz="14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0" name="Prostokąt 142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relacji 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z klientami </a:t>
              </a:r>
            </a:p>
          </p:txBody>
        </p:sp>
        <p:sp>
          <p:nvSpPr>
            <p:cNvPr id="81" name="Prostokąt 143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12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2.1.3.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44" name="Grupa 43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45" name="Obraz 4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46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47" name="Łącznik prosty 46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027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94554" y="1543789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0" y="1107518"/>
            <a:ext cx="12192000" cy="3408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bg1"/>
                </a:solidFill>
                <a:latin typeface="Corbel" panose="020B0503020204020204" pitchFamily="34" charset="0"/>
              </a:rPr>
              <a:t>Cel 2.1. Nowoczesna, przyjazna, bezpieczna i wielokanałowa obsługa podatnika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4485517" y="1539581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7791549" y="1539581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8828417" y="154505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6766652" y="154505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40" name="Prostokąt 39"/>
          <p:cNvSpPr/>
          <p:nvPr/>
        </p:nvSpPr>
        <p:spPr>
          <a:xfrm>
            <a:off x="5737061" y="1539581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10074083" y="1539790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43" name="Prostokąt 4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</a:t>
            </a:r>
          </a:p>
        </p:txBody>
      </p:sp>
      <p:grpSp>
        <p:nvGrpSpPr>
          <p:cNvPr id="52" name="Grupa 97"/>
          <p:cNvGrpSpPr/>
          <p:nvPr/>
        </p:nvGrpSpPr>
        <p:grpSpPr>
          <a:xfrm>
            <a:off x="194553" y="1996049"/>
            <a:ext cx="11870247" cy="1158651"/>
            <a:chOff x="194553" y="2014710"/>
            <a:chExt cx="11870247" cy="1448921"/>
          </a:xfrm>
        </p:grpSpPr>
        <p:sp>
          <p:nvSpPr>
            <p:cNvPr id="53" name="Prostokąt 98"/>
            <p:cNvSpPr/>
            <p:nvPr/>
          </p:nvSpPr>
          <p:spPr>
            <a:xfrm>
              <a:off x="527211" y="2015413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  <a:t>Wykorzystanie usług cyfrowych świadczonych przez e-Urząd Skarbowy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  <a:t>Liczba klientów korzystających z e-Urzędu Skarbowego (włącznie </a:t>
              </a:r>
              <a:br>
                <a:rPr lang="pl-PL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rbel" panose="020B0503020204020204" pitchFamily="34" charset="0"/>
                </a:rPr>
                <a:t>z e-PITem) w danym roku</a:t>
              </a:r>
              <a:endParaRPr lang="pl-PL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4" name="Prostokąt 99"/>
            <p:cNvSpPr/>
            <p:nvPr/>
          </p:nvSpPr>
          <p:spPr>
            <a:xfrm>
              <a:off x="4494570" y="2023632"/>
              <a:ext cx="1188000" cy="143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bd.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55" name="Prostokąt 100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6,5 mln</a:t>
              </a:r>
            </a:p>
          </p:txBody>
        </p:sp>
        <p:sp>
          <p:nvSpPr>
            <p:cNvPr id="56" name="Prostokąt 101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8,0 mln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(2024)</a:t>
              </a:r>
            </a:p>
          </p:txBody>
        </p:sp>
        <p:sp>
          <p:nvSpPr>
            <p:cNvPr id="57" name="Prostokąt 102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 ≥ 5,5 mln</a:t>
              </a:r>
              <a:endParaRPr lang="pl-PL" sz="14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8" name="Prostokąt 103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≥</a:t>
              </a:r>
              <a:r>
                <a:rPr lang="pl-PL" sz="1400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400" b="1" dirty="0">
                  <a:latin typeface="Corbel" panose="020B0503020204020204" pitchFamily="34" charset="0"/>
                </a:rPr>
                <a:t>4,5 mln</a:t>
              </a:r>
              <a:endParaRPr lang="pl-PL" sz="14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9" name="Prostokąt 104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900" dirty="0">
                  <a:solidFill>
                    <a:prstClr val="white">
                      <a:lumMod val="50000"/>
                    </a:prstClr>
                  </a:solidFill>
                  <a:latin typeface="Corbel" panose="020B0503020204020204" pitchFamily="34" charset="0"/>
                </a:rPr>
                <a:t>komórka właściwa ds. r</a:t>
              </a: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elacji </a:t>
              </a:r>
              <a:b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</a:b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z klientami </a:t>
              </a:r>
            </a:p>
          </p:txBody>
        </p:sp>
        <p:sp>
          <p:nvSpPr>
            <p:cNvPr id="60" name="Prostokąt 105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2.1.4.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73" name="Grupa 49"/>
          <p:cNvGrpSpPr/>
          <p:nvPr/>
        </p:nvGrpSpPr>
        <p:grpSpPr>
          <a:xfrm>
            <a:off x="193052" y="3234851"/>
            <a:ext cx="11870247" cy="1391480"/>
            <a:chOff x="194553" y="2014710"/>
            <a:chExt cx="11870247" cy="1448922"/>
          </a:xfrm>
        </p:grpSpPr>
        <p:sp>
          <p:nvSpPr>
            <p:cNvPr id="74" name="Prostokąt 50"/>
            <p:cNvSpPr/>
            <p:nvPr/>
          </p:nvSpPr>
          <p:spPr>
            <a:xfrm>
              <a:off x="496746" y="2021737"/>
              <a:ext cx="3890098" cy="1440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36000" numCol="1" rtlCol="0" anchor="ctr"/>
            <a:lstStyle/>
            <a:p>
              <a:pPr lvl="0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Odmiejscowienie pełnomocnictw</a:t>
              </a:r>
            </a:p>
            <a:p>
              <a:pPr lvl="0"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urzędów skarbowych, do których podatnik zobowiązany jest złożyć pełnomocnictwo do podpisywania deklaracji, aby pełnomocnik mógł składać deklaracje w każdym urzędzie skarbowym w danym roku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5" name="Prostokąt 81"/>
            <p:cNvSpPr/>
            <p:nvPr/>
          </p:nvSpPr>
          <p:spPr>
            <a:xfrm>
              <a:off x="4494570" y="2023632"/>
              <a:ext cx="1188000" cy="144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400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76" name="Prostokąt 82"/>
            <p:cNvSpPr/>
            <p:nvPr/>
          </p:nvSpPr>
          <p:spPr>
            <a:xfrm>
              <a:off x="7792539" y="2014710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1</a:t>
              </a:r>
              <a:endParaRPr lang="pl-PL" sz="14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7" name="Prostokąt 83"/>
            <p:cNvSpPr/>
            <p:nvPr/>
          </p:nvSpPr>
          <p:spPr>
            <a:xfrm>
              <a:off x="8819862" y="2018498"/>
              <a:ext cx="1188000" cy="144000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1</a:t>
              </a: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(2023)</a:t>
              </a:r>
            </a:p>
          </p:txBody>
        </p:sp>
        <p:sp>
          <p:nvSpPr>
            <p:cNvPr id="78" name="Prostokąt 84"/>
            <p:cNvSpPr/>
            <p:nvPr/>
          </p:nvSpPr>
          <p:spPr>
            <a:xfrm>
              <a:off x="6765216" y="2021737"/>
              <a:ext cx="972000" cy="143999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400</a:t>
              </a:r>
              <a:endParaRPr lang="pl-PL" sz="14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9" name="Prostokąt 85"/>
            <p:cNvSpPr/>
            <p:nvPr/>
          </p:nvSpPr>
          <p:spPr>
            <a:xfrm>
              <a:off x="5737893" y="2016603"/>
              <a:ext cx="972000" cy="1440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12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400</a:t>
              </a:r>
              <a:endParaRPr lang="pl-PL" sz="1200" b="1" dirty="0">
                <a:solidFill>
                  <a:prstClr val="black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0" name="Prostokąt 86"/>
            <p:cNvSpPr/>
            <p:nvPr/>
          </p:nvSpPr>
          <p:spPr>
            <a:xfrm>
              <a:off x="10063185" y="2014919"/>
              <a:ext cx="2001615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poboru podatków </a:t>
              </a:r>
            </a:p>
          </p:txBody>
        </p:sp>
        <p:sp>
          <p:nvSpPr>
            <p:cNvPr id="81" name="Prostokąt 87"/>
            <p:cNvSpPr/>
            <p:nvPr/>
          </p:nvSpPr>
          <p:spPr>
            <a:xfrm>
              <a:off x="194553" y="2020182"/>
              <a:ext cx="333440" cy="1437055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numCol="1" rtlCol="0" anchor="ctr"/>
            <a:lstStyle/>
            <a:p>
              <a:pPr algn="ctr">
                <a:spcAft>
                  <a:spcPts val="12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KAS 2.1.5.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41" name="Grupa 2"/>
          <p:cNvGrpSpPr/>
          <p:nvPr/>
        </p:nvGrpSpPr>
        <p:grpSpPr>
          <a:xfrm>
            <a:off x="194554" y="4699937"/>
            <a:ext cx="11870247" cy="1080000"/>
            <a:chOff x="194553" y="3551349"/>
            <a:chExt cx="11870247" cy="1064054"/>
          </a:xfrm>
        </p:grpSpPr>
        <p:sp>
          <p:nvSpPr>
            <p:cNvPr id="63" name="Prostokąt 3"/>
            <p:cNvSpPr/>
            <p:nvPr/>
          </p:nvSpPr>
          <p:spPr>
            <a:xfrm>
              <a:off x="4494570" y="3553598"/>
              <a:ext cx="1188000" cy="10615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51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(2020)</a:t>
              </a:r>
            </a:p>
          </p:txBody>
        </p:sp>
        <p:sp>
          <p:nvSpPr>
            <p:cNvPr id="64" name="Prostokąt 4"/>
            <p:cNvSpPr/>
            <p:nvPr/>
          </p:nvSpPr>
          <p:spPr>
            <a:xfrm>
              <a:off x="7791549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</a:rPr>
                <a:t>-</a:t>
              </a:r>
              <a:endParaRPr lang="pl-PL" sz="16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5" name="Prostokąt 5"/>
            <p:cNvSpPr/>
            <p:nvPr/>
          </p:nvSpPr>
          <p:spPr>
            <a:xfrm>
              <a:off x="8819367" y="3551349"/>
              <a:ext cx="1188000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lvl="0" algn="ctr">
                <a:spcAft>
                  <a:spcPts val="600"/>
                </a:spcAft>
              </a:pPr>
              <a:r>
                <a:rPr lang="pl-PL" sz="1400" b="1" dirty="0">
                  <a:solidFill>
                    <a:prstClr val="black"/>
                  </a:solidFill>
                  <a:latin typeface="Corbel" panose="020B0503020204020204" pitchFamily="34" charset="0"/>
                </a:rPr>
                <a:t>370</a:t>
              </a:r>
            </a:p>
            <a:p>
              <a:pPr lvl="0" algn="ctr">
                <a:spcAft>
                  <a:spcPts val="600"/>
                </a:spcAft>
              </a:pPr>
              <a:r>
                <a:rPr lang="pl-PL" sz="1100" dirty="0">
                  <a:solidFill>
                    <a:schemeClr val="tx1"/>
                  </a:solidFill>
                  <a:latin typeface="Corbel" panose="020B0503020204020204" pitchFamily="34" charset="0"/>
                </a:rPr>
                <a:t>(2022)</a:t>
              </a:r>
            </a:p>
          </p:txBody>
        </p:sp>
        <p:sp>
          <p:nvSpPr>
            <p:cNvPr id="66" name="Prostokąt 6"/>
            <p:cNvSpPr/>
            <p:nvPr/>
          </p:nvSpPr>
          <p:spPr>
            <a:xfrm>
              <a:off x="6766652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370</a:t>
              </a:r>
              <a:endParaRPr lang="pl-PL" sz="14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7" name="Prostokąt 7"/>
            <p:cNvSpPr/>
            <p:nvPr/>
          </p:nvSpPr>
          <p:spPr>
            <a:xfrm>
              <a:off x="5737061" y="3553598"/>
              <a:ext cx="972000" cy="106159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1400" b="1" dirty="0">
                  <a:latin typeface="Corbel" panose="020B0503020204020204" pitchFamily="34" charset="0"/>
                </a:rPr>
                <a:t>51</a:t>
              </a:r>
            </a:p>
          </p:txBody>
        </p:sp>
        <p:sp>
          <p:nvSpPr>
            <p:cNvPr id="68" name="Prostokąt 8"/>
            <p:cNvSpPr/>
            <p:nvPr/>
          </p:nvSpPr>
          <p:spPr>
            <a:xfrm>
              <a:off x="10063185" y="3553807"/>
              <a:ext cx="2001615" cy="1061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algn="ctr">
                <a:spcAft>
                  <a:spcPts val="600"/>
                </a:spcAft>
              </a:pPr>
              <a:r>
                <a:rPr lang="pl-PL" sz="900" dirty="0">
                  <a:solidFill>
                    <a:schemeClr val="bg1">
                      <a:lumMod val="50000"/>
                    </a:schemeClr>
                  </a:solidFill>
                  <a:latin typeface="Corbel" panose="020B0503020204020204" pitchFamily="34" charset="0"/>
                </a:rPr>
                <a:t>komórka właściwa ds. poboru podatków</a:t>
              </a:r>
            </a:p>
          </p:txBody>
        </p:sp>
        <p:grpSp>
          <p:nvGrpSpPr>
            <p:cNvPr id="69" name="Grupa 9"/>
            <p:cNvGrpSpPr/>
            <p:nvPr/>
          </p:nvGrpSpPr>
          <p:grpSpPr>
            <a:xfrm>
              <a:off x="194553" y="3551861"/>
              <a:ext cx="4222756" cy="1061597"/>
              <a:chOff x="194553" y="3542808"/>
              <a:chExt cx="4222756" cy="1061597"/>
            </a:xfrm>
          </p:grpSpPr>
          <p:sp>
            <p:nvSpPr>
              <p:cNvPr id="70" name="Prostokąt 10"/>
              <p:cNvSpPr/>
              <p:nvPr/>
            </p:nvSpPr>
            <p:spPr>
              <a:xfrm>
                <a:off x="194553" y="3542808"/>
                <a:ext cx="332657" cy="1061596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lIns="72000" tIns="36000" rIns="72000" bIns="36000" numCol="1" rtlCol="0" anchor="ctr"/>
              <a:lstStyle/>
              <a:p>
                <a:pPr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pl-PL" sz="1600" b="1" dirty="0">
                    <a:latin typeface="Corbel" panose="020B0503020204020204" pitchFamily="34" charset="0"/>
                  </a:rPr>
                  <a:t>KAS 2.1.6. </a:t>
                </a:r>
                <a:endParaRPr lang="pl-PL" sz="1600" dirty="0">
                  <a:solidFill>
                    <a:schemeClr val="tx1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71" name="Prostokąt 11"/>
              <p:cNvSpPr/>
              <p:nvPr/>
            </p:nvSpPr>
            <p:spPr>
              <a:xfrm>
                <a:off x="527211" y="3545149"/>
                <a:ext cx="3890098" cy="10592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69000">
                    <a:schemeClr val="bg1">
                      <a:lumMod val="94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72000" rIns="72000" numCol="1" rtlCol="0" anchor="ctr"/>
              <a:lstStyle/>
              <a:p>
                <a:pPr lvl="0">
                  <a:spcAft>
                    <a:spcPts val="600"/>
                  </a:spcAft>
                </a:pPr>
                <a:r>
                  <a:rPr lang="pl-PL" sz="1400" b="1" dirty="0">
                    <a:latin typeface="Corbel" panose="020B0503020204020204" pitchFamily="34" charset="0"/>
                  </a:rPr>
                  <a:t>Odmiejscowienie zaświadczeń</a:t>
                </a:r>
              </a:p>
              <a:p>
                <a:pPr lvl="0">
                  <a:spcAft>
                    <a:spcPts val="600"/>
                  </a:spcAft>
                </a:pPr>
                <a:r>
                  <a:rPr lang="pl-PL" sz="1100" i="1" dirty="0">
                    <a:latin typeface="Corbel" panose="020B0503020204020204" pitchFamily="34" charset="0"/>
                  </a:rPr>
                  <a:t>Liczba </a:t>
                </a:r>
                <a:r>
                  <a:rPr lang="pl-PL" sz="1100" i="1" dirty="0">
                    <a:solidFill>
                      <a:schemeClr val="tx1"/>
                    </a:solidFill>
                    <a:latin typeface="Corbel" panose="020B0503020204020204" pitchFamily="34" charset="0"/>
                  </a:rPr>
                  <a:t>urzędów skarbowych, w </a:t>
                </a:r>
                <a:r>
                  <a:rPr lang="pl-PL" sz="1100" i="1" dirty="0">
                    <a:latin typeface="Corbel" panose="020B0503020204020204" pitchFamily="34" charset="0"/>
                  </a:rPr>
                  <a:t>których podatnik może uzyskać zaświadczenie w danym roku</a:t>
                </a:r>
                <a:endParaRPr lang="pl-PL" sz="1200" i="1" dirty="0">
                  <a:solidFill>
                    <a:prstClr val="black"/>
                  </a:solidFill>
                  <a:latin typeface="Corbel" panose="020B0503020204020204" pitchFamily="34" charset="0"/>
                </a:endParaRPr>
              </a:p>
            </p:txBody>
          </p:sp>
        </p:grpSp>
      </p:grpSp>
      <p:grpSp>
        <p:nvGrpSpPr>
          <p:cNvPr id="44" name="Grupa 43"/>
          <p:cNvGrpSpPr/>
          <p:nvPr/>
        </p:nvGrpSpPr>
        <p:grpSpPr>
          <a:xfrm>
            <a:off x="0" y="37350"/>
            <a:ext cx="12096088" cy="663091"/>
            <a:chOff x="0" y="37350"/>
            <a:chExt cx="12096088" cy="663091"/>
          </a:xfrm>
        </p:grpSpPr>
        <p:pic>
          <p:nvPicPr>
            <p:cNvPr id="45" name="Obraz 4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63993" y="37350"/>
              <a:ext cx="1032095" cy="663091"/>
            </a:xfrm>
            <a:prstGeom prst="rect">
              <a:avLst/>
            </a:prstGeom>
          </p:spPr>
        </p:pic>
        <p:sp>
          <p:nvSpPr>
            <p:cNvPr id="46" name="pole tekstowe 8">
              <a:extLst>
                <a:ext uri="{FF2B5EF4-FFF2-40B4-BE49-F238E27FC236}">
                  <a16:creationId xmlns:a16="http://schemas.microsoft.com/office/drawing/2014/main" id="{2263505B-6D57-4FFF-AE76-266E21FAE6E7}"/>
                </a:ext>
              </a:extLst>
            </p:cNvPr>
            <p:cNvSpPr txBox="1"/>
            <p:nvPr/>
          </p:nvSpPr>
          <p:spPr>
            <a:xfrm>
              <a:off x="343040" y="120622"/>
              <a:ext cx="9247752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rIns="22860">
              <a:spAutoFit/>
            </a:bodyPr>
            <a:lstStyle/>
            <a:p>
              <a:pPr defTabSz="228600">
                <a:defRPr sz="4500" b="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rPr lang="pl-PL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</a:rPr>
                <a:t>Cele, wskaźniki i działania</a:t>
              </a:r>
              <a:endParaRPr lang="pl-PL" sz="2000" b="1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</p:txBody>
        </p:sp>
        <p:cxnSp>
          <p:nvCxnSpPr>
            <p:cNvPr id="47" name="Łącznik prosty 46"/>
            <p:cNvCxnSpPr/>
            <p:nvPr/>
          </p:nvCxnSpPr>
          <p:spPr>
            <a:xfrm>
              <a:off x="0" y="595352"/>
              <a:ext cx="10981944" cy="0"/>
            </a:xfrm>
            <a:prstGeom prst="line">
              <a:avLst/>
            </a:prstGeom>
            <a:ln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40508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4041</Words>
  <Application>Microsoft Office PowerPoint</Application>
  <PresentationFormat>Panoramiczny</PresentationFormat>
  <Paragraphs>773</Paragraphs>
  <Slides>25</Slides>
  <Notes>24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Corbel</vt:lpstr>
      <vt:lpstr>Segoe UI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2024-02-21T11:14:27Z</dcterms:created>
  <dcterms:modified xsi:type="dcterms:W3CDTF">2024-02-21T11:15:05Z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InformacjePubliczneInformacjeSektoraPublicznego</vt:lpwstr>
  </property>
  <property fmtid="{D5CDD505-2E9C-101B-9397-08002B2CF9AE}" pid="3" name="MFClassifiedBy">
    <vt:lpwstr>UxC4dwLulzfINJ8nQH+xvX5LNGipWa4BRSZhPgxsCvkIQbzDsqLW0vbcx6nd7g5N6VdQoBAWkpO4UZGxof6ETQ==</vt:lpwstr>
  </property>
  <property fmtid="{D5CDD505-2E9C-101B-9397-08002B2CF9AE}" pid="4" name="MFClassificationDate">
    <vt:lpwstr>2024-02-21T12:15:03.0905222+01:00</vt:lpwstr>
  </property>
  <property fmtid="{D5CDD505-2E9C-101B-9397-08002B2CF9AE}" pid="5" name="MFClassifiedBySID">
    <vt:lpwstr>UxC4dwLulzfINJ8nQH+xvX5LNGipWa4BRSZhPgxsCvm42mrIC/DSDv0ggS+FjUN/2v1BBotkLlY5aAiEhoi6ubyjF4YwCkvmEqX++xOvxoWuqj35xdeVwYXKjN3i8ljj</vt:lpwstr>
  </property>
  <property fmtid="{D5CDD505-2E9C-101B-9397-08002B2CF9AE}" pid="6" name="MFGRNItemId">
    <vt:lpwstr>GRN-015b0f2a-9faa-436f-92e1-e48c60f877a0</vt:lpwstr>
  </property>
  <property fmtid="{D5CDD505-2E9C-101B-9397-08002B2CF9AE}" pid="7" name="MFHash">
    <vt:lpwstr>2hNDXt8JPOKQ6NpQNyeSDVGxSc6L/jJgys5OkSiB2E0=</vt:lpwstr>
  </property>
  <property fmtid="{D5CDD505-2E9C-101B-9397-08002B2CF9AE}" pid="8" name="DLPManualFileClassification">
    <vt:lpwstr>{2755b7d9-e53d-4779-a40c-03797dcf43b3}</vt:lpwstr>
  </property>
  <property fmtid="{D5CDD505-2E9C-101B-9397-08002B2CF9AE}" pid="9" name="MFRefresh">
    <vt:lpwstr>False</vt:lpwstr>
  </property>
</Properties>
</file>