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31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99" r:id="rId14"/>
    <p:sldId id="300" r:id="rId15"/>
    <p:sldId id="292" r:id="rId16"/>
    <p:sldId id="295" r:id="rId17"/>
    <p:sldId id="297" r:id="rId18"/>
    <p:sldId id="298" r:id="rId19"/>
    <p:sldId id="306" r:id="rId20"/>
    <p:sldId id="307" r:id="rId21"/>
    <p:sldId id="285" r:id="rId22"/>
    <p:sldId id="312" r:id="rId23"/>
    <p:sldId id="286" r:id="rId24"/>
    <p:sldId id="288" r:id="rId25"/>
    <p:sldId id="305" r:id="rId26"/>
    <p:sldId id="289" r:id="rId27"/>
    <p:sldId id="290" r:id="rId28"/>
    <p:sldId id="287" r:id="rId29"/>
    <p:sldId id="284" r:id="rId30"/>
    <p:sldId id="276" r:id="rId31"/>
    <p:sldId id="277" r:id="rId32"/>
    <p:sldId id="278" r:id="rId33"/>
    <p:sldId id="279" r:id="rId34"/>
    <p:sldId id="291" r:id="rId35"/>
    <p:sldId id="282" r:id="rId36"/>
    <p:sldId id="283" r:id="rId37"/>
    <p:sldId id="269" r:id="rId38"/>
    <p:sldId id="271" r:id="rId39"/>
    <p:sldId id="272" r:id="rId40"/>
    <p:sldId id="308" r:id="rId41"/>
    <p:sldId id="309" r:id="rId42"/>
    <p:sldId id="310" r:id="rId43"/>
    <p:sldId id="314" r:id="rId44"/>
    <p:sldId id="273" r:id="rId45"/>
    <p:sldId id="274" r:id="rId46"/>
    <p:sldId id="303" r:id="rId47"/>
    <p:sldId id="304" r:id="rId48"/>
    <p:sldId id="311" r:id="rId49"/>
    <p:sldId id="315" r:id="rId5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21CC2EF-C906-4E21-9CED-5D818BA7C40D}" type="datetimeFigureOut">
              <a:rPr lang="pl-PL" smtClean="0"/>
              <a:t>08.11.2019</a:t>
            </a:fld>
            <a:endParaRPr lang="pl-P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DAFB00-C78A-4044-B88E-CED450AB0CA1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#_edn1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#_edn1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844825"/>
            <a:ext cx="7772400" cy="1755626"/>
          </a:xfrm>
        </p:spPr>
        <p:txBody>
          <a:bodyPr>
            <a:noAutofit/>
          </a:bodyPr>
          <a:lstStyle/>
          <a:p>
            <a:pPr algn="ctr"/>
            <a:r>
              <a:rPr lang="pl-PL" sz="4400" b="1" dirty="0" smtClean="0">
                <a:latin typeface="Garamond" panose="02020404030301010803" pitchFamily="18" charset="0"/>
              </a:rPr>
              <a:t>FUNKCJONOWANIE ŚRODOWISKOWYCH DOMÓW SAMOPOMOCY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pl-PL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endParaRPr lang="pl-PL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pl-PL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Warmińsko-Mazurski Urząd Wojewódzki w Olsztynie</a:t>
            </a:r>
          </a:p>
          <a:p>
            <a:pPr algn="ctr"/>
            <a:endParaRPr lang="pl-PL" b="1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pl-PL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OLSZTYN,  4 LISTOPADA 2019 r.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196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>
                <a:latin typeface="Times New Roman"/>
                <a:cs typeface="Times New Roman"/>
              </a:rPr>
              <a:t>§</a:t>
            </a:r>
            <a:r>
              <a:rPr lang="pl-PL" b="1" dirty="0">
                <a:latin typeface="Garamond" panose="02020404030301010803" pitchFamily="18" charset="0"/>
              </a:rPr>
              <a:t> 18 </a:t>
            </a:r>
            <a:r>
              <a:rPr lang="pl-PL" dirty="0">
                <a:latin typeface="Garamond" panose="02020404030301010803" pitchFamily="18" charset="0"/>
              </a:rPr>
              <a:t>- standard usług w domu uważa się za spełniony, jeżeli obiekt, w którym usługi są świadczone, spełnia następujące warunki:</a:t>
            </a:r>
          </a:p>
          <a:p>
            <a:pPr marL="0" indent="0" algn="just">
              <a:buNone/>
            </a:pPr>
            <a:r>
              <a:rPr lang="pl-PL" b="1" dirty="0">
                <a:latin typeface="Garamond" panose="02020404030301010803" pitchFamily="18" charset="0"/>
              </a:rPr>
              <a:t>5) </a:t>
            </a:r>
            <a:r>
              <a:rPr lang="pl-PL" dirty="0">
                <a:latin typeface="Garamond" panose="02020404030301010803" pitchFamily="18" charset="0"/>
              </a:rPr>
              <a:t>znajdują się w nim pomieszczenia wyposażone w meble </a:t>
            </a:r>
            <a:br>
              <a:rPr lang="pl-PL" dirty="0">
                <a:latin typeface="Garamond" panose="02020404030301010803" pitchFamily="18" charset="0"/>
              </a:rPr>
            </a:br>
            <a:r>
              <a:rPr lang="pl-PL" dirty="0">
                <a:latin typeface="Garamond" panose="02020404030301010803" pitchFamily="18" charset="0"/>
              </a:rPr>
              <a:t>i sprzęty niezbędne do prowadzonych w nich zajęć, w tym: </a:t>
            </a:r>
          </a:p>
          <a:p>
            <a:pPr marL="0" indent="0" algn="just">
              <a:buNone/>
            </a:pPr>
            <a:r>
              <a:rPr lang="pl-PL" b="1" dirty="0">
                <a:latin typeface="Garamond" panose="02020404030301010803" pitchFamily="18" charset="0"/>
              </a:rPr>
              <a:t>c) </a:t>
            </a:r>
            <a:r>
              <a:rPr lang="pl-PL" dirty="0">
                <a:latin typeface="Garamond" panose="02020404030301010803" pitchFamily="18" charset="0"/>
              </a:rPr>
              <a:t> pokój do indywidualnego poradnictwa psychologicznego, socjalnego, pedagogicznego lub logopedycznego, pełniący ponadto funkcję pokoju wyciszenia, </a:t>
            </a:r>
            <a:r>
              <a:rPr lang="pl-PL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przy czym w domach, </a:t>
            </a:r>
            <a:br>
              <a:rPr lang="pl-PL" b="1" u="sng" dirty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pl-PL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w których uczestnikami są osoby ze spektrum autyzmu </a:t>
            </a:r>
            <a:br>
              <a:rPr lang="pl-PL" b="1" u="sng" dirty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pl-PL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w liczbie przekraczającej 3 osoby, pokój wyciszeń stanowi odrębne </a:t>
            </a:r>
            <a:r>
              <a:rPr lang="pl-PL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pomieszczenie. </a:t>
            </a:r>
            <a:endParaRPr lang="pl-PL" b="1" u="sng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3451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>
                <a:latin typeface="Times New Roman"/>
                <a:cs typeface="Times New Roman"/>
              </a:rPr>
              <a:t>§ </a:t>
            </a:r>
            <a:r>
              <a:rPr lang="pl-PL" u="sng" dirty="0">
                <a:solidFill>
                  <a:srgbClr val="FF0000"/>
                </a:solidFill>
                <a:latin typeface="Garamond" panose="02020404030301010803" pitchFamily="18" charset="0"/>
              </a:rPr>
              <a:t>18a -</a:t>
            </a:r>
            <a:r>
              <a:rPr lang="pl-PL" u="sng" baseline="30000" dirty="0">
                <a:solidFill>
                  <a:srgbClr val="FF0000"/>
                </a:solidFill>
                <a:latin typeface="Garamond" panose="02020404030301010803" pitchFamily="18" charset="0"/>
                <a:hlinkClick r:id="rId2"/>
              </a:rPr>
              <a:t> </a:t>
            </a:r>
            <a:r>
              <a:rPr lang="pl-PL" u="sng" baseline="300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pl-PL" u="sng" dirty="0">
                <a:solidFill>
                  <a:srgbClr val="FF0000"/>
                </a:solidFill>
                <a:latin typeface="Garamond" panose="02020404030301010803" pitchFamily="18" charset="0"/>
              </a:rPr>
              <a:t>sala ogólna umożliwiająca spotykanie się uczestników zajęć i ich rodzin może pełnić funkcję sali aktywizacji i terapii zajęciowej lub pomieszczenia do terapii ruchowej. </a:t>
            </a:r>
          </a:p>
          <a:p>
            <a:pPr marL="0" indent="0" algn="just">
              <a:buNone/>
            </a:pPr>
            <a:r>
              <a:rPr lang="pl-PL" b="1" dirty="0">
                <a:latin typeface="Times New Roman"/>
                <a:cs typeface="Times New Roman"/>
              </a:rPr>
              <a:t>§ </a:t>
            </a:r>
            <a:r>
              <a:rPr lang="pl-PL" b="1" dirty="0">
                <a:latin typeface="Garamond" panose="02020404030301010803" pitchFamily="18" charset="0"/>
              </a:rPr>
              <a:t>23 </a:t>
            </a:r>
            <a:r>
              <a:rPr lang="pl-PL" b="1" dirty="0">
                <a:solidFill>
                  <a:srgbClr val="FF0000"/>
                </a:solidFill>
                <a:latin typeface="Garamond" panose="02020404030301010803" pitchFamily="18" charset="0"/>
              </a:rPr>
              <a:t>ust. 1 </a:t>
            </a:r>
            <a:r>
              <a:rPr lang="pl-PL" dirty="0">
                <a:latin typeface="Garamond" panose="02020404030301010803" pitchFamily="18" charset="0"/>
              </a:rPr>
              <a:t>-</a:t>
            </a:r>
            <a:r>
              <a:rPr lang="pl-PL" b="1" dirty="0">
                <a:latin typeface="Garamond" panose="02020404030301010803" pitchFamily="18" charset="0"/>
              </a:rPr>
              <a:t> </a:t>
            </a:r>
            <a:r>
              <a:rPr lang="pl-PL" dirty="0">
                <a:latin typeface="Garamond" panose="02020404030301010803" pitchFamily="18" charset="0"/>
              </a:rPr>
              <a:t>kierownik domu lub upoważniony przez niego pracownik organizuje, co najmniej raz na 6 miesięcy, zajęcia </a:t>
            </a:r>
            <a:br>
              <a:rPr lang="pl-PL" dirty="0">
                <a:latin typeface="Garamond" panose="02020404030301010803" pitchFamily="18" charset="0"/>
              </a:rPr>
            </a:br>
            <a:r>
              <a:rPr lang="pl-PL" dirty="0">
                <a:latin typeface="Garamond" panose="02020404030301010803" pitchFamily="18" charset="0"/>
              </a:rPr>
              <a:t>i szkolenie dla pracowników w zakresie tematycznym wynikającym ze zgłoszonych przez nich potrzeb, związanych </a:t>
            </a:r>
            <a:br>
              <a:rPr lang="pl-PL" dirty="0">
                <a:latin typeface="Garamond" panose="02020404030301010803" pitchFamily="18" charset="0"/>
              </a:rPr>
            </a:br>
            <a:r>
              <a:rPr lang="pl-PL" dirty="0">
                <a:latin typeface="Garamond" panose="02020404030301010803" pitchFamily="18" charset="0"/>
              </a:rPr>
              <a:t>z funkcjonowaniem domu. </a:t>
            </a:r>
          </a:p>
          <a:p>
            <a:pPr marL="0" indent="0" algn="just">
              <a:buNone/>
            </a:pPr>
            <a:r>
              <a:rPr lang="pl-PL" b="1" dirty="0">
                <a:latin typeface="Times New Roman"/>
                <a:cs typeface="Times New Roman"/>
              </a:rPr>
              <a:t>§ </a:t>
            </a:r>
            <a:r>
              <a:rPr lang="pl-PL" b="1" dirty="0">
                <a:latin typeface="Garamond" panose="02020404030301010803" pitchFamily="18" charset="0"/>
              </a:rPr>
              <a:t>23 </a:t>
            </a:r>
            <a:r>
              <a:rPr lang="pl-PL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ust. 2</a:t>
            </a:r>
            <a:r>
              <a:rPr lang="pl-PL" u="sng" dirty="0">
                <a:solidFill>
                  <a:srgbClr val="FF0000"/>
                </a:solidFill>
                <a:latin typeface="Garamond" panose="02020404030301010803" pitchFamily="18" charset="0"/>
              </a:rPr>
              <a:t> - szkolenie, o którym mowa w ust. 1, w zakresie usług wymienionych w § 14 pkt 2a przeprowadza się dla wszystkich pracowników, przy czym dla osób realizujących treningi, </a:t>
            </a:r>
            <a:br>
              <a:rPr lang="pl-PL" u="sng" dirty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pl-PL" u="sng" dirty="0">
                <a:solidFill>
                  <a:srgbClr val="FF0000"/>
                </a:solidFill>
                <a:latin typeface="Garamond" panose="02020404030301010803" pitchFamily="18" charset="0"/>
              </a:rPr>
              <a:t>o których mowa w § 14 pkt 2a, nie rzadziej niż raz na trzy lata. </a:t>
            </a: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1426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sz="3600" b="1" dirty="0">
                <a:latin typeface="Times New Roman"/>
                <a:cs typeface="Times New Roman"/>
              </a:rPr>
              <a:t>§</a:t>
            </a:r>
            <a:r>
              <a:rPr lang="pl-PL" sz="3600" b="1" dirty="0">
                <a:latin typeface="Garamond" panose="02020404030301010803" pitchFamily="18" charset="0"/>
              </a:rPr>
              <a:t> 26 </a:t>
            </a:r>
            <a:r>
              <a:rPr lang="pl-PL" sz="3600" baseline="30000" dirty="0">
                <a:latin typeface="Garamond" panose="02020404030301010803" pitchFamily="18" charset="0"/>
                <a:hlinkClick r:id="rId2"/>
              </a:rPr>
              <a:t> </a:t>
            </a:r>
            <a:r>
              <a:rPr lang="pl-PL" sz="3600" baseline="30000" dirty="0">
                <a:latin typeface="Garamond" panose="02020404030301010803" pitchFamily="18" charset="0"/>
              </a:rPr>
              <a:t> </a:t>
            </a:r>
            <a:r>
              <a:rPr lang="pl-PL" sz="3600" dirty="0">
                <a:latin typeface="Garamond" panose="02020404030301010803" pitchFamily="18" charset="0"/>
              </a:rPr>
              <a:t>termin dostosowania domów do wymaganych standardów upływa z dniem </a:t>
            </a:r>
            <a:r>
              <a:rPr lang="pl-PL" sz="36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31 </a:t>
            </a:r>
            <a:r>
              <a:rPr lang="pl-PL" sz="36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grudnia 2022 r</a:t>
            </a:r>
            <a:r>
              <a:rPr lang="pl-PL" sz="3600" dirty="0" smtClean="0">
                <a:solidFill>
                  <a:srgbClr val="FF0000"/>
                </a:solidFill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endParaRPr lang="pl-PL" sz="3600" dirty="0" smtClean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Termin zamknięcia środowiskowego domu samopomocy ustalony na dany rok kalendarzowy przed dniem wejścia w życie </a:t>
            </a:r>
            <a:r>
              <a:rPr lang="pl-PL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ust. 3–5 rozporządzenia zmienianego w § 1 w brzmieniu nadanym niniejszym rozporządzeniem w trybie, o którym mowa w § 6 ust. 3 rozporządzenia zmienianego w § 1 w brzmieniu dotychczasowym</a:t>
            </a:r>
            <a:r>
              <a:rPr lang="pl-PL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pozostaje aktualny</a:t>
            </a:r>
            <a:r>
              <a:rPr lang="pl-PL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679028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Do postępowań o skierowanie do środowiskowego domu samopomocy, wszczętych i niezakończonych przed dniem wejścia w życie § 7 ust. 9 rozporządzenia zmienianego w § 1 w brzmieniu nadanym niniejszym rozporządzeniem, stosuje się § 7 ust. 9 rozporządzenia zmienianego w § 1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brzmieniu  dotychczasowym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Decyzje o skierowaniu do środowiskowych domów samopomocy wydane przed dniem wejścia w życie § 7 ust. 9 rozporządzenia zmienianego w § 1 w brzmieniu nadanym niniejszym rozporządzeniem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zachowują ważność na okres w nich wskazany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8415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4.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środowiskowego domu samopomocy zlokalizowanego w budynku, w którym w dniu wejścia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życie §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pkt 5 lit. c rozporządzenia zmienianego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 w brzmieniu nadanym niniejszym rozporządzeniem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był </a:t>
            </a:r>
            <a:r>
              <a:rPr lang="pl-PL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prowadzony środowiskowy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 samopomocy, wymóg dotyczący usytuowania pokoju </a:t>
            </a:r>
            <a:r>
              <a:rPr lang="pl-PL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wyciszeń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odrębnym pomieszczeniu stosuje się, </a:t>
            </a:r>
            <a:r>
              <a:rPr lang="pl-PL" sz="28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jeżeli liczba uczestników ze spektrum autyzmu przekracza 5 osób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Pierwsze szkolenie, o którym mowa w § 23 ust. 2 rozporządzenia zmienianego w § 1 w brzmieniu nadanym niniejszym rozporządzeniem, przeprowadza się w terminie roku od dnia wejścia w życie niniejszego rozporządzenia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836423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</a:t>
            </a:r>
            <a:r>
              <a:rPr lang="pl-PL" sz="2800" b="1" dirty="0" smtClean="0">
                <a:solidFill>
                  <a:srgbClr val="FF0000"/>
                </a:solidFill>
                <a:latin typeface="Garamond" panose="02020404030301010803" pitchFamily="18" charset="0"/>
              </a:rPr>
              <a:t>od 6.06.2019 r.</a:t>
            </a:r>
            <a:endParaRPr lang="pl-PL" sz="2800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3.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Domy, w zależności od kategorii osób, dla których są przeznaczone, dzielą się na następujące typy: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 A - dla osób przewlekle psychicznie chorych;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 dla osób z niepełnosprawnością intelektualną; 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 C - dla osób wykazujących inne przewlekłe zaburzenia czynności psychicznych; </a:t>
            </a:r>
          </a:p>
          <a:p>
            <a:pPr marL="0" indent="0" algn="just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- dla osób ze spektr</a:t>
            </a:r>
            <a:r>
              <a:rPr lang="pl-PL" dirty="0">
                <a:solidFill>
                  <a:srgbClr val="FF0000"/>
                </a:solidFill>
              </a:rPr>
              <a:t>um autyzmu lub niepełnosprawnościami sprzężonymi. </a:t>
            </a:r>
          </a:p>
        </p:txBody>
      </p:sp>
    </p:spTree>
    <p:extLst>
      <p:ext uri="{BB962C8B-B14F-4D97-AF65-F5344CB8AC3E}">
        <p14:creationId xmlns:p14="http://schemas.microsoft.com/office/powerpoint/2010/main" val="17435916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</a:t>
            </a:r>
            <a:r>
              <a:rPr lang="pl-PL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od 6.06.2019 r.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Liczba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miejsc w domu usytuowanym w jednym budynku nie może być mniejsza niż 15 i większa niż 60, z zastrzeżeniem ust. 2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3. 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Maksymalna liczba miejsc w domu prowadzonym </a:t>
            </a:r>
            <a:r>
              <a:rPr lang="pl-P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kilku odrębnych budynkach nie może być większa niż 120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3.Liczba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miejsc w domu typu D nie może być mniejsza niż: </a:t>
            </a:r>
          </a:p>
          <a:p>
            <a:pPr marL="0" indent="0" algn="just"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5 - w przypadku gdy uczestnikami domu są wyłącznie osoby ze spektrum autyzmu; </a:t>
            </a:r>
          </a:p>
          <a:p>
            <a:pPr marL="0" indent="0" algn="just"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7 - w przypadku gdy uczestnikami domu są wyłącznie osoby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niepełnosprawnościami sprzężonymi albo osoby ze spektrum autyzmu i niepełnosprawnościami sprzężonymi. </a:t>
            </a:r>
          </a:p>
        </p:txBody>
      </p:sp>
    </p:spTree>
    <p:extLst>
      <p:ext uri="{BB962C8B-B14F-4D97-AF65-F5344CB8AC3E}">
        <p14:creationId xmlns:p14="http://schemas.microsoft.com/office/powerpoint/2010/main" val="2035914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</a:t>
            </a:r>
            <a:r>
              <a:rPr lang="pl-PL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od 6.06.2019 r.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12.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Wskaźnik zatrudnienia pracowników zespołu wspierająco-aktywizującego wynosi nie mniej niż 1 etat na:</a:t>
            </a:r>
          </a:p>
          <a:p>
            <a:pPr marL="0" indent="0" algn="just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uczestników w domu typu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A;</a:t>
            </a:r>
          </a:p>
          <a:p>
            <a:pPr marL="0" indent="0" algn="just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uczestników w domu typu B lub C; </a:t>
            </a:r>
          </a:p>
          <a:p>
            <a:pPr marL="0" indent="0" algn="just">
              <a:buNone/>
            </a:pPr>
            <a:r>
              <a:rPr lang="pl-PL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l-PL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uczestników w domu typu D. 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1a.W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przypadku uczestników z niepełnosprawnościami sprzężonymi lub spektrum autyzmu, będących uczestnikami domów typu A, B i C, wskaźnik zatrudnienia pracowników zespołu wspierająco-aktywizującego wynosi nie mniej niż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etat na 3 uczestników. 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W przypadku łączenia typów domów wskaźnik zatrudnienia stosuje się odpowiednio do liczby uczestników każdego typu.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8391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ROZPORZĄDZENIU </a:t>
            </a:r>
            <a:r>
              <a:rPr lang="pl-PL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od 6.06.2019 r.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 26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dostosowania domów do wymaganych standardów upływa z dniem </a:t>
            </a:r>
            <a:r>
              <a:rPr lang="pl-PL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 grudnia 2022 r.,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wyłączeniem domów typu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</a:p>
          <a:p>
            <a:pPr marL="0" indent="0" algn="just">
              <a:buNone/>
            </a:pPr>
            <a:endParaRPr lang="pl-PL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§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 w brzmieniu rozporządzenia z dnia 18.12.2018 r. (Dz.U. z 2018 r. poz. 2411), które </a:t>
            </a:r>
            <a:r>
              <a:rPr lang="pl-P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weszło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życie 31.12.2018 r.; zmieniony rozporządzeniem z dnia 16.05.2019 r. (Dz.U. z 2019 r. poz. 967), które </a:t>
            </a:r>
            <a:r>
              <a:rPr lang="pl-PL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weszło </a:t>
            </a:r>
            <a:r>
              <a:rPr lang="pl-PL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życie 6.06.2019 r.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1166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552" y="1196752"/>
            <a:ext cx="8229600" cy="505584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UCHYBIENIA STWIERDZONE 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TOKU KONTROLI ŚRODOWISKOWYCH DOMÓW 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SAMOPOMOCY - </a:t>
            </a: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M.IN.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819041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67544" y="1844824"/>
            <a:ext cx="8229600" cy="43894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ZMIANY 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WPROWADZONE </a:t>
            </a: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ROZPORZĄDZENIU MPiPS WS. ŚRODOWISKOWYCH DOMÓW </a:t>
            </a: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SAMOPOMOCY -</a:t>
            </a:r>
          </a:p>
          <a:p>
            <a:pPr marL="0" indent="0" algn="ctr">
              <a:buNone/>
            </a:pPr>
            <a:r>
              <a:rPr lang="pl-PL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31.12.2018 r. i od 11.01.2019 r. </a:t>
            </a:r>
            <a:endParaRPr lang="pl-PL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72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 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Powierzanie osobom zatrudnionym na stanowisku opiekuna prowadzenia pracowni i zajęć w ramach terapii zajęciowej, niezgodnie z rozporządzeniem Ministra Pracy i Polityki Społecznej z dnia 7 sierpnia 2014 r. w sprawie klasyfikacji zawodów i specjalności na potrzeby rynku pracy oraz zakresu jej stosowania (Dz. U. z 2018 r., poz. 227) oraz opracowanymi do ww. rozporządzenia </a:t>
            </a:r>
            <a:r>
              <a:rPr lang="pl-PL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opisami stanowisk </a:t>
            </a:r>
            <a:r>
              <a:rPr lang="pl-PL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ciągłości zatrudnienia psychologa przez co uczestnikom nie zabezpieczano w sposób ciągły poradnictwa psychologicznego zgodnie z § 14 ust. 4 rozporządzenia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sprawie 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14350" indent="-514350" algn="just">
              <a:buAutoNum type="arabicPeriod"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rabicPeriod"/>
            </a:pPr>
            <a:endParaRPr lang="pl-PL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2306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Świadczenie poradnictwa psychologicznego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ograniczonym zakresie, nieadekwatnie do potrzeb uczestników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Zatrudnienie psychologa w systemie zadaniowym </a:t>
            </a:r>
            <a:b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powierzenie mu między innymi nadzoru nad dokumentacją ŚDS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wypełniania przez opiekuna zakresu obowiązków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pełnym wymiarze czasu pracy, zgodnie z zawartą umową o pracę (realizacja zadań z zakresu sprzątania, kierowania pojazdami, bieżących napraw urządzeń i mebli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5433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Zatrudnianie pracowników niespełniających wymagań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zakresie posiadania doświadczenia zawodowego polegającego na realizacji usług dla osób </a:t>
            </a:r>
            <a:b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zaburzeniami psychicznymi. 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Wynagrodzenia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pracowników Domu przekraczało dwukrotność wysokości przeciętnego miesięcznego wynagrodzenia brutto w sektorze przedsiębiorstw ustalonego w oparciu o informacje GUS.</a:t>
            </a:r>
          </a:p>
          <a:p>
            <a:pPr lvl="0"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spełnienia wskaźnika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zatrudnienia pracowników zespołu wspierająco-aktywizującego, zgodnie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wymogiem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§12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środowiskowych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domów samopomocy.</a:t>
            </a:r>
          </a:p>
          <a:p>
            <a:pPr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95260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Zatrudnienie lekarza psychiatry w ŚDS wbrew </a:t>
            </a:r>
            <a:r>
              <a:rPr lang="pl-PL" sz="2800" dirty="0">
                <a:latin typeface="Times New Roman"/>
                <a:cs typeface="Times New Roman"/>
              </a:rPr>
              <a:t>§ 10 ust. 2 rozporządzenia </a:t>
            </a:r>
            <a:r>
              <a:rPr lang="pl-PL" sz="2800" dirty="0" err="1">
                <a:latin typeface="Times New Roman"/>
                <a:cs typeface="Times New Roman"/>
              </a:rPr>
              <a:t>ws</a:t>
            </a:r>
            <a:r>
              <a:rPr lang="pl-PL" sz="2800" dirty="0">
                <a:latin typeface="Times New Roman"/>
                <a:cs typeface="Times New Roman"/>
              </a:rPr>
              <a:t>. </a:t>
            </a:r>
            <a:r>
              <a:rPr lang="pl-PL" sz="2800" dirty="0" err="1">
                <a:latin typeface="Times New Roman"/>
                <a:cs typeface="Times New Roman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oraz dowożenie do lekarza psychiatry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opłacanie wizyty z dotacji na funkcjonowanie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(wizyty prywatne).</a:t>
            </a:r>
          </a:p>
          <a:p>
            <a:pPr marL="0" indent="0" algn="just">
              <a:buNone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Dopuszcza się zatrudnienie pracowników realizujących świadczenia zdrowotne, w szczególności rehabilitacyjne i w zakresie opieki pielęgniarskiej, jeżeli potrzeby uczestników wskazują na konieczność </a:t>
            </a:r>
            <a:r>
              <a:rPr lang="pl-PL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codziennego świadczenia tych usług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8585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Środowiskowe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domy samopomocy są to ośrodki wsparcia dla osób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zaburzeniami psychicznymi. Niemniej jednak,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do zasady nie świadczą usług leczniczych i medycznych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lecz usługi w ramach indywidulanych lub zespołowych treningów samoobsługi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treningów umiejętności społecznych, polegających na nauce, rozwijaniu lub podtrzymywaniu umiejętności w zakresie czynności dnia codziennego i funkcjonowaniu w życiu społecznym. </a:t>
            </a:r>
          </a:p>
          <a:p>
            <a:pPr marL="0" indent="0" algn="just">
              <a:buNone/>
            </a:pPr>
            <a:endParaRPr lang="pl-PL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6847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Ponadto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§ 14 pkt 6 rozporządzenia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sprawie środowiskowych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domów pomocy społecznej obliguje ŚDS względem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uczestników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wyłącznie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pomocy w dostępie do niezbędnych świadczeń zdrowotnych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uzgadniania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planowania terminów wizyt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właściwego lekarza specjalisty,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pomocy w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zakupie leków oraz </a:t>
            </a:r>
            <a:r>
              <a:rPr lang="pl-PL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dotarciu do placówek medycznych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Zatem ponoszenie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przez ŚDS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kosztów związanych z opłaceniem lekarza psychiatry jest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nieuzasadnionym wydatkowaniem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środków publicznych.</a:t>
            </a:r>
          </a:p>
        </p:txBody>
      </p:sp>
    </p:spTree>
    <p:extLst>
      <p:ext uri="{BB962C8B-B14F-4D97-AF65-F5344CB8AC3E}">
        <p14:creationId xmlns:p14="http://schemas.microsoft.com/office/powerpoint/2010/main" val="2171685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organizowania nie rzadziej niż raz na 6 m-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zajęć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szkoleń dla pracowników w zakresie wynikającym ze zgłoszonych przez nich potrzeb związanych z funkcjonowaniem domu.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Podpisywanie ewidencji obecności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przez uczestników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wyprzedzeniem.</a:t>
            </a: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dokumentów organizacyjnych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 oraz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siedzibie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Domu.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3030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przedłożenia informacji jednostce zlecającej </a:t>
            </a:r>
            <a:b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zamknięciu Domu.</a:t>
            </a:r>
          </a:p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przedłożenia sprawozdania z działalności ŚDS jednostce zlecającej. </a:t>
            </a: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Ewidencja obecności uczestników niezgodna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meldunkiem, co skutkowało pobraniem dotacji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nadmiernej wysokości.</a:t>
            </a:r>
          </a:p>
          <a:p>
            <a:pPr lvl="0"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kartach drogowych brak informacji co do godziny wyjazdu z ŚDS i przyjazdu do ŚDS każdego kursu samochodu - danego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dnia, zgodnie z Wytycznymi Wojewody Warmińsko-Mazurskiego. 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1941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Organizacja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usług transportowych w sposób uniemożliwiający uczestnikom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udział 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zajęciach ŚDS przez co najmniej 6 godzin dziennie.</a:t>
            </a:r>
          </a:p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przestrzegania terminu spotkań zespołu wspierająco – aktywizującego, co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najmniej raz na 6 miesięcy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celu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omówienia realizacji indywidualnych planów postępowania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wspierająco-aktywizującego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osiągniętych rezultatów, a także ewentualnej możliwości ich modyfikacji.</a:t>
            </a:r>
          </a:p>
          <a:p>
            <a:pPr lvl="0"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44746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zasadności wydatkowania kwoty na zakup sprzętu, niezgodnie z usługami jakie winien świadczyć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 np.: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Tx/>
              <a:buChar char="-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Zakup zmywarki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która nie służyła do realizacji usług </a:t>
            </a:r>
            <a:b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uczestnikami.</a:t>
            </a:r>
          </a:p>
          <a:p>
            <a:pPr lvl="0" algn="just">
              <a:buFontTx/>
              <a:buChar char="-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Zakup stołu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rehabilitacyjnego (</a:t>
            </a:r>
            <a:r>
              <a:rPr lang="pl-PL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posiadał zakupiony wcześniej stół, nie zatrudniał specjalisty do świadczenia usług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rehabilitacyjnych).</a:t>
            </a:r>
          </a:p>
          <a:p>
            <a:pPr lvl="0" algn="just">
              <a:buFontTx/>
              <a:buChar char="-"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Zakup leków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pieluchomajtek.</a:t>
            </a: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Wynajem urządzeń i mat masujących, których wartość przekraczała kwotę ich zakupu.</a:t>
            </a:r>
          </a:p>
          <a:p>
            <a:pPr lvl="0" algn="just"/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3510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730456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br>
              <a:rPr lang="pl-PL" sz="2800" b="1" dirty="0">
                <a:latin typeface="Garamond" panose="02020404030301010803" pitchFamily="18" charset="0"/>
              </a:rPr>
            </a:br>
            <a:r>
              <a:rPr lang="pl-PL" sz="2800" b="1" dirty="0">
                <a:latin typeface="Garamond" panose="02020404030301010803" pitchFamily="18" charset="0"/>
              </a:rPr>
              <a:t>W </a:t>
            </a:r>
            <a:r>
              <a:rPr lang="pl-PL" sz="2800" b="1" dirty="0" smtClean="0">
                <a:latin typeface="Garamond" panose="02020404030301010803" pitchFamily="18" charset="0"/>
              </a:rPr>
              <a:t>ROZPORZĄDZENIU </a:t>
            </a:r>
            <a:r>
              <a:rPr lang="pl-PL" sz="2800" b="1" dirty="0" err="1" smtClean="0">
                <a:latin typeface="Garamond" panose="02020404030301010803" pitchFamily="18" charset="0"/>
              </a:rPr>
              <a:t>ws</a:t>
            </a:r>
            <a:r>
              <a:rPr lang="pl-PL" sz="2800" b="1" dirty="0" smtClean="0">
                <a:latin typeface="Garamond" panose="02020404030301010803" pitchFamily="18" charset="0"/>
              </a:rPr>
              <a:t>. ŚDS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800" b="1" dirty="0">
                <a:latin typeface="Garamond" panose="02020404030301010803" pitchFamily="18" charset="0"/>
                <a:cs typeface="Times New Roman"/>
              </a:rPr>
              <a:t>Zgodnie z §</a:t>
            </a:r>
            <a:r>
              <a:rPr lang="pl-PL" sz="2800" b="1" dirty="0">
                <a:latin typeface="Garamond" panose="02020404030301010803" pitchFamily="18" charset="0"/>
              </a:rPr>
              <a:t> 2 pkt 5 lit. b, ilekroć w rozporządzeniu jest mowa o: </a:t>
            </a:r>
            <a:r>
              <a:rPr lang="pl-PL" sz="28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uczestniku</a:t>
            </a:r>
            <a:r>
              <a:rPr lang="pl-PL" sz="28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pl-PL" sz="2800" dirty="0">
                <a:latin typeface="Garamond" panose="02020404030301010803" pitchFamily="18" charset="0"/>
              </a:rPr>
              <a:t>- należy przez to rozumieć przyjęte do domu osoby z zaburzeniami psychicznymi, </a:t>
            </a:r>
            <a:br>
              <a:rPr lang="pl-PL" sz="2800" dirty="0">
                <a:latin typeface="Garamond" panose="02020404030301010803" pitchFamily="18" charset="0"/>
              </a:rPr>
            </a:br>
            <a:r>
              <a:rPr lang="pl-PL" sz="2800" dirty="0">
                <a:latin typeface="Garamond" panose="02020404030301010803" pitchFamily="18" charset="0"/>
              </a:rPr>
              <a:t>w tym m. in.: </a:t>
            </a:r>
          </a:p>
          <a:p>
            <a:pPr marL="0" indent="0" algn="just">
              <a:buNone/>
            </a:pPr>
            <a:r>
              <a:rPr lang="pl-PL" sz="2800" b="1" dirty="0" smtClean="0">
                <a:latin typeface="Garamond" panose="02020404030301010803" pitchFamily="18" charset="0"/>
              </a:rPr>
              <a:t>b</a:t>
            </a:r>
            <a:r>
              <a:rPr lang="pl-PL" sz="2800" b="1" dirty="0">
                <a:latin typeface="Garamond" panose="02020404030301010803" pitchFamily="18" charset="0"/>
              </a:rPr>
              <a:t>) </a:t>
            </a:r>
            <a:r>
              <a:rPr lang="pl-PL" sz="2800" dirty="0">
                <a:latin typeface="Garamond" panose="02020404030301010803" pitchFamily="18" charset="0"/>
              </a:rPr>
              <a:t> osoby z </a:t>
            </a:r>
            <a:r>
              <a:rPr lang="pl-PL" sz="28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niepełnosprawnością intelektualną</a:t>
            </a:r>
            <a:r>
              <a:rPr lang="pl-PL" sz="2800" b="1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br>
              <a:rPr lang="pl-PL" sz="2800" b="1" dirty="0">
                <a:solidFill>
                  <a:srgbClr val="FF0000"/>
                </a:solidFill>
                <a:latin typeface="Garamond" panose="02020404030301010803" pitchFamily="18" charset="0"/>
              </a:rPr>
            </a:br>
            <a:r>
              <a:rPr lang="pl-PL" sz="2800" dirty="0">
                <a:latin typeface="Garamond" panose="02020404030301010803" pitchFamily="18" charset="0"/>
              </a:rPr>
              <a:t>w stopniu głębokim, znacznym i umiarkowanym, a także osoby z niepełnosprawnością intelektualną w stopniu lekkim, jeżeli jednocześnie występują inne zaburzenia, zwłaszcza </a:t>
            </a:r>
            <a:r>
              <a:rPr lang="pl-PL" sz="2800" dirty="0" smtClean="0">
                <a:latin typeface="Garamond" panose="02020404030301010803" pitchFamily="18" charset="0"/>
              </a:rPr>
              <a:t>neurologiczne</a:t>
            </a:r>
            <a:r>
              <a:rPr lang="pl-PL" sz="2800" dirty="0" smtClean="0"/>
              <a:t>.</a:t>
            </a:r>
            <a:endParaRPr lang="pl-PL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3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ewidencji uczestników:</a:t>
            </a:r>
          </a:p>
          <a:p>
            <a:pPr lvl="0"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danych dot.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opiekuna uczestnika, 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także brak bieżącej aktualizacji danych dot. opiekuna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uczestnika.</a:t>
            </a:r>
          </a:p>
          <a:p>
            <a:pPr lvl="0"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danych dot. miejsca urodzenia uczestnika </a:t>
            </a:r>
            <a:r>
              <a:rPr lang="pl-PL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Prowadzenie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chronologicznych dwóch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odrębnych ewidencji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uczestników dla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uczestników pobytu dziennego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uczestników pobytu całodobowego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3666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12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prowadzenia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dziennika zajęć.</a:t>
            </a:r>
          </a:p>
          <a:p>
            <a:pPr lvl="0"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dziennikach zajęć:</a:t>
            </a:r>
          </a:p>
          <a:p>
            <a:pPr lvl="0"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imion 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nazwisk osób prowadzących zajęcia oraz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podpisów pracowników realizujących usługi,</a:t>
            </a:r>
          </a:p>
          <a:p>
            <a:pPr lvl="0"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imion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nazwisk uczestników, którzy brali udział w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zajęciach czy treningach,</a:t>
            </a:r>
          </a:p>
          <a:p>
            <a:pPr lvl="0"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tematyki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zajęć i sposobu ich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realizacji, </a:t>
            </a:r>
          </a:p>
          <a:p>
            <a:pPr lvl="0"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uwag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realizacji zajęć i aktywności uczestnika ważnych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punktu widzenia przebiegu indywidualnych planów postępowania wspierająco –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aktywizującego, </a:t>
            </a:r>
          </a:p>
          <a:p>
            <a:pPr lvl="0"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przyczynach niezrealizowania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zajęć,</a:t>
            </a:r>
          </a:p>
          <a:p>
            <a:pPr marL="0" indent="0">
              <a:buNone/>
            </a:pP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7666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 smtClean="0"/>
              <a:t>-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zakresie dokumentacji indywidualnej: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Zaplanowane w IPPW-A treningi i cele nie wynikały ze szczególnych potrzeb uczestników, które określono w diagnozie funkcjonowania psychospołecznego.</a:t>
            </a: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wskazania w IPPW-A potrzeby skierowania uczestnika na pobyt całodobowy wraz z podaniem powodu.</a:t>
            </a: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daty sporządzenia IPPW-A uczestnika.</a:t>
            </a:r>
          </a:p>
          <a:p>
            <a:pPr lvl="0" algn="just"/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Zapisy dot. celów i metod pracy z uczestnikami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niepełnosprawnością sprzężoną nie wskazywały potrzeb tych osób do korzystania z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usług, artykułów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sprzętu zakupionego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ramach programu „Za życiem”, jako niezbędnych do realizacji planów i osiągnięcia założonych celów.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6608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terminowego sporządzenia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IPPW-A.</a:t>
            </a:r>
          </a:p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zawarcia w IPPW-A przyczyn modyfikacji planu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spełnienia warunków do otrzymania podwyższonej dotacji na uczestników z niepełnosprawnościami sprzężonymi tj. uczestnicy posiadali orzeczenia, które nie zawierały wymaganych co najmniej dwóch przyczyn niepełnosprawności.</a:t>
            </a:r>
          </a:p>
          <a:p>
            <a:pPr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67594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Tworzenie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ŚDS, poza stanowiskami wskazanymi w pkt IV 1.2 wytycznych z Wojewody Warmińsko-Mazurskiego, innych stanowisk kierowniczych tj. z-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dyrektora </a:t>
            </a:r>
            <a:r>
              <a:rPr lang="pl-PL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 uzyskania zgody Wojewody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Warmińsko-Mazurskiego.</a:t>
            </a:r>
          </a:p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Zatrudnianie kierownika/dyrektora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 niepełnym wymiarze czasu pracy, wbrew Wytycznym Wojewody.</a:t>
            </a:r>
          </a:p>
          <a:p>
            <a:pPr algn="just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Otrzymywanie przez pracowników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wynagrodzeń wyższych od wynagrodzenia dyrektora jednostki.</a:t>
            </a:r>
          </a:p>
          <a:p>
            <a:pPr algn="just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13834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zapewnienia wszystkim uczestnikom </a:t>
            </a:r>
            <a:r>
              <a:rPr lang="pl-PL" sz="2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gorącego posiłku. Nowelizacją rozporządzenia w sprawie środowiskowych domów samopomocy dokonano zmian </a:t>
            </a:r>
            <a:b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§ 15 dodając ust. 2 w brzmieniu: w przypadku braku możliwości zapewnienia posiłku </a:t>
            </a: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sposób, o którym mowa w ust. 1 (tj. przyznanego w ramach zadania własnego gminy lub w ramach treningu kulinarnego), dopuszcza się możliwość zakupu gorącego posiłku dla uczestników. Powyższy przepis  obowiązuje od </a:t>
            </a: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pl-PL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stycznia 2019 r. </a:t>
            </a:r>
          </a:p>
          <a:p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2031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i UCHYBIENIA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Przekroczenie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liczby statutowej miejsc spowodowane:</a:t>
            </a:r>
          </a:p>
          <a:p>
            <a:pPr lvl="0" algn="just"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Kierowaniem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osób w miejsce osób, których nieobecność w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była krótsza niż 10 dni. </a:t>
            </a:r>
          </a:p>
          <a:p>
            <a:pPr lvl="0" algn="just"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Kierowaniem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całodobowy pobyt dodatkowych osób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-Brak prowadzenia kart eksploatacyjnych. Dokumentowanie świadczonych usług transportowych niezgodnie z wytycznymi Wojewody. Nierzetelne prowadzenie kart drogowych w zakresie godzin transportu – brak możliwości ustalenia na podstawie kart, ile czasu dowożeni uczestnicy przebywali w </a:t>
            </a:r>
            <a:r>
              <a:rPr lang="pl-PL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lvl="0"/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17751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</a:t>
            </a:r>
            <a:r>
              <a:rPr lang="pl-PL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UCHYBIENIA STWIERDZONE W TOKU KONTROLI </a:t>
            </a:r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Brak opieki podczas dowożenia na zajęcia i odwożenia po zajęciach.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Nieprawidłowości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prowadzeniu ewidencji obecności uczestników, co przekładało się na błędy w miesięcznych meldunkach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dot. liczby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uczestników, przekazywanych do Wydziału Polityki Społecznej. 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ewidencji uczestników informacji dot. dłuższej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niż dwutygodniowej nieobecności uczestników w domu.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693039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>
                <a:latin typeface="Garamond" panose="02020404030301010803" pitchFamily="18" charset="0"/>
              </a:rPr>
              <a:t>-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poinformowania o zamknięciu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zarówno jednostki zlecającej, jak i Wydziału Polityki Społecznej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W-MUW </a:t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Olsztynie oraz brak uzgodnienia zamknięcia </a:t>
            </a:r>
            <a:r>
              <a:rPr lang="pl-P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uczestnikami lub ich opiekunami.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Nieaktualne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dane zawarte w dokumentach organizacyjnych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2923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Użyczanie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pomieszczeń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cele niezwiązane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działalnością </a:t>
            </a:r>
            <a:r>
              <a:rPr lang="pl-PL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Prowadzenie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zajęć krócej niż 5 dni w tygodniu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Przeterminowana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żywność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Zakup monitoringu do pracowni terapeutycznych </a:t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monitorowanie tych pomieszczeń, z których korzystają uczestnicy.</a:t>
            </a:r>
          </a:p>
          <a:p>
            <a:pPr algn="just">
              <a:buFontTx/>
              <a:buChar char="-"/>
            </a:pP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97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r>
              <a:rPr lang="pl-PL" sz="2800" b="1" dirty="0" smtClean="0">
                <a:latin typeface="Garamond" panose="02020404030301010803" pitchFamily="18" charset="0"/>
              </a:rPr>
              <a:t/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dirty="0" smtClean="0">
                <a:latin typeface="Garamond" panose="02020404030301010803" pitchFamily="18" charset="0"/>
              </a:rPr>
              <a:t>W </a:t>
            </a:r>
            <a:r>
              <a:rPr lang="pl-PL" sz="2800" b="1" dirty="0">
                <a:latin typeface="Garamond" panose="02020404030301010803" pitchFamily="18" charset="0"/>
              </a:rPr>
              <a:t>ROZPORZĄDZENIU </a:t>
            </a:r>
            <a:r>
              <a:rPr lang="pl-PL" sz="2800" b="1" dirty="0" smtClean="0">
                <a:latin typeface="Garamond" panose="02020404030301010803" pitchFamily="18" charset="0"/>
              </a:rPr>
              <a:t>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3200" b="1" dirty="0">
                <a:latin typeface="Times New Roman"/>
                <a:cs typeface="Times New Roman"/>
              </a:rPr>
              <a:t>§</a:t>
            </a:r>
            <a:r>
              <a:rPr lang="pl-PL" sz="3200" b="1" dirty="0">
                <a:latin typeface="Garamond" panose="02020404030301010803" pitchFamily="18" charset="0"/>
              </a:rPr>
              <a:t> 3. </a:t>
            </a:r>
            <a:r>
              <a:rPr lang="pl-PL" sz="3200" dirty="0">
                <a:latin typeface="Garamond" panose="02020404030301010803" pitchFamily="18" charset="0"/>
              </a:rPr>
              <a:t>1. Domy, w zależności od kategorii osób, dla których są przeznaczone, dzielą się na następujące typy:</a:t>
            </a:r>
          </a:p>
          <a:p>
            <a:pPr marL="0" indent="0">
              <a:buNone/>
            </a:pPr>
            <a:r>
              <a:rPr lang="pl-PL" sz="3200" b="1" dirty="0">
                <a:latin typeface="Garamond" panose="02020404030301010803" pitchFamily="18" charset="0"/>
              </a:rPr>
              <a:t>1) </a:t>
            </a:r>
            <a:r>
              <a:rPr lang="pl-PL" sz="3200" dirty="0">
                <a:latin typeface="Garamond" panose="02020404030301010803" pitchFamily="18" charset="0"/>
              </a:rPr>
              <a:t> typ A - dla osób przewlekle psychicznie chorych;</a:t>
            </a:r>
          </a:p>
          <a:p>
            <a:pPr marL="0" indent="0">
              <a:buNone/>
            </a:pPr>
            <a:r>
              <a:rPr lang="pl-PL" sz="3200" b="1" dirty="0">
                <a:latin typeface="Garamond" panose="02020404030301010803" pitchFamily="18" charset="0"/>
              </a:rPr>
              <a:t>2) </a:t>
            </a:r>
            <a:r>
              <a:rPr lang="pl-PL" sz="3200" u="sng" dirty="0">
                <a:latin typeface="Garamond" panose="02020404030301010803" pitchFamily="18" charset="0"/>
              </a:rPr>
              <a:t>typ B - </a:t>
            </a:r>
            <a:r>
              <a:rPr lang="pl-PL" sz="3200" u="sng" dirty="0">
                <a:solidFill>
                  <a:srgbClr val="FF0000"/>
                </a:solidFill>
                <a:latin typeface="Garamond" panose="02020404030301010803" pitchFamily="18" charset="0"/>
              </a:rPr>
              <a:t>dla osób z niepełnosprawnością intelektualną; </a:t>
            </a:r>
          </a:p>
          <a:p>
            <a:pPr marL="0" indent="0">
              <a:buNone/>
            </a:pPr>
            <a:r>
              <a:rPr lang="pl-PL" sz="3200" b="1" dirty="0">
                <a:latin typeface="Garamond" panose="02020404030301010803" pitchFamily="18" charset="0"/>
              </a:rPr>
              <a:t>3) </a:t>
            </a:r>
            <a:r>
              <a:rPr lang="pl-PL" sz="3200" dirty="0">
                <a:latin typeface="Garamond" panose="02020404030301010803" pitchFamily="18" charset="0"/>
              </a:rPr>
              <a:t> typ C - dla osób wykazujących inne przewlekłe zaburzenia czynności psychicznych.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66834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Dla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zapewnienia ochrony mienia środowiskowego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domu samopomocy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wystarczające byłoby zamontowanie monitoringu zewnętrznego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oraz monitoringu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wewnętrznego obejmującego ciągi komunikacyjne. Monitoring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 powinien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być instalowany w salach terapeutycznych, ponieważ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opiekę i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bezpieczeństwo uczestnikom zajęć zapewnia kadra merytoryczna ŚDS, która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posiada uprawnienia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narzędzia, by w przypadku wystąpienia zdarzeń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niepożądanych, odpowiednio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zareagować.</a:t>
            </a:r>
          </a:p>
        </p:txBody>
      </p:sp>
    </p:spTree>
    <p:extLst>
      <p:ext uri="{BB962C8B-B14F-4D97-AF65-F5344CB8AC3E}">
        <p14:creationId xmlns:p14="http://schemas.microsoft.com/office/powerpoint/2010/main" val="2751394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maja 2018 r. stosowanie monitoringu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wizyjnego podlega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przepisom ogólnego rozporządzenia Parlamentu Europejskiego i Rady (UE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2016/679 </a:t>
            </a:r>
            <a:b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dnia 26 kwietnia 2016 r. w sprawie ochrony osób fizycznych w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związku </a:t>
            </a:r>
            <a:b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przetwarzaniem danych osobowych i w sprawie swobodnego przepływu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takich danych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uchylenia dyrektywy 95/46/WE (Dz. Urz. UE, L rok 2016, nr 119, poz. 1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oraz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uregulowaniom krajowym, które odnoszą się m.in. do: pracodawców,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placówek oświatowych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oraz jednostek samorządu terytorialnego. Zgodnie z art. 5 ust.1 lit. b ww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rozporządzenia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„dane osobowe muszą być zbierane w konkretnych, </a:t>
            </a:r>
            <a:r>
              <a:rPr lang="pl-PL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wyraźnych i 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prawnie uzasadnionych celach </a:t>
            </a:r>
            <a:r>
              <a:rPr lang="pl-PL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nieprzetwarzane dalej w sposób niezgodny z </a:t>
            </a:r>
            <a:r>
              <a:rPr lang="pl-PL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tymi celami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dalsze przetwarzanie do celów archiwalnych w interesie publicznym, do </a:t>
            </a:r>
            <a:r>
              <a:rPr lang="pl-PL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celów badań 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naukowych lub historycznych lub do celów statystycznych nie jest </a:t>
            </a:r>
            <a:r>
              <a:rPr lang="pl-PL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uznawane w 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myśl art. 89 ust. 1 za niezgodne </a:t>
            </a:r>
            <a:r>
              <a:rPr lang="pl-PL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pierwotnymi celami („ograniczenie celu</a:t>
            </a:r>
            <a:r>
              <a:rPr lang="pl-PL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”)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4550925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Musi  więc brać pod uwagę potrzebę ochrony prawa do prywatności i ochrony danych osobowych i ich ograniczanie tylko w niezbędnym zakresie. </a:t>
            </a:r>
            <a:r>
              <a:rPr lang="pl-PL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Oznacza to, że monitoring może być wprowadzany wtedy, kiedy inne, mniej inwazyjne metody zapewniania bezpieczeństwa są niewystarczające.</a:t>
            </a:r>
          </a:p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Zasady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ograniczenia celu i minimalizacji wymagają ograniczenia obszaru monitorowania do niezbędnego zasięgu. Należy mieć na uwadze, że interesy administratora nie mogą w każdej sytuacji w sposób nadmierny ograniczać prawa do prywatności i ochrony danych oraz uzasadnionego oczekiwania osób obserwowanych co do zapewnienia intymności.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6873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pl-PL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udokumentowania zasadności korzystania z usług prawnych.</a:t>
            </a:r>
          </a:p>
          <a:p>
            <a:pPr marL="0" indent="0" algn="just">
              <a:buNone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Rozporządzenie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nie określa świadczenia usług prawnych dla uczestników. Oznacza to, że ewentualne zatrudnienie prawnika może pełnić jedynie funkcję wspomagającą kierownika jednostki w wypełnianiu przez niego zadań związanych z zarządzaniem placówką. </a:t>
            </a:r>
          </a:p>
          <a:p>
            <a:pPr marL="0" indent="0" algn="just">
              <a:buNone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Zgodnie z obowiązującymi przepisami kierownik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powinien posiadać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3-letni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staż pracy w pomocy społecznej, specjalizację z zakresu organizacji pomocy społecznej, wykształcenie wyższe na kierunku mającym zastosowanie przy świadczeniu usług w domu oraz co najmniej półroczne doświadczenie zawodowe polegające na realizacji usług dla osób z zaburzeniami psychicznymi, a takie kwalifikacje powinny gwarantować wiedzę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doświadczenie niezbędne do pełnienia tej funkcji.  </a:t>
            </a:r>
          </a:p>
          <a:p>
            <a:pPr marL="0" indent="0" algn="just">
              <a:buNone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Zatem, jeżeli kierownik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oceni, że usługi prawnicze są konieczne, to raczej w stopniu minimalnym i bezwzględnie musi je mieć udokumentowane</a:t>
            </a:r>
            <a:r>
              <a:rPr lang="pl-PL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przeciwnym razie nie ma możliwości ocenić ich zasadności.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162295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Opracowanie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procedur wewnętrznych niezgodnych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obowiązującymi przepisami prawa.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Nieuzasadnione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zorganizowanie i sfinansowanie szkolenia uczestnikowi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Stosowanie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 w stosunku do uczestników, np.: zakaz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uczestniczenia w zajęciach </a:t>
            </a:r>
            <a:r>
              <a:rPr lang="pl-PL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zakaz wyjazdu na wycieczkę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7082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sz="2800" b="1" dirty="0" smtClean="0">
                <a:latin typeface="Garamond" panose="02020404030301010803" pitchFamily="18" charset="0"/>
              </a:rPr>
              <a:t>-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Podrabianie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ewidencji obecności uczestników.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Podpisywanie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ewidencji obecności przez uczestników w miejscu ich zamieszkania, a nie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ŚDS.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Upoważnienie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wzajemne małżonków (uczestników) do podpisywania ewidencji za siebie.</a:t>
            </a:r>
          </a:p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Podpisywanie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upoważnionego pracownika Domu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ewidencji obecności uczestników nazwiskiem uczestnika, a nie swoim.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82678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Brak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prowadzenia księgi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inwentarzowej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Rozbieżność pomiędzy wykazem składników majątkowych, a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księgą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inwentarzową.</a:t>
            </a:r>
          </a:p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Nierzetelnie prowadzona ewidencja księgowa:</a:t>
            </a:r>
          </a:p>
          <a:p>
            <a:pPr marL="0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Na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podstawie dokumentów księgowych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m.in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faktur i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ewidencji księgowej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 wystąpiło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szereg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rozbieżności pomiędzy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dokumentami potwierdzającymi dokonanie wydatku, a ich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księgowaniem np.: nieujęcie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ewidencji księgowej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faktur/not obciążeniowych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dokonane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wydatki.</a:t>
            </a:r>
          </a:p>
          <a:p>
            <a:pPr marL="0" indent="0" algn="just">
              <a:buNone/>
            </a:pP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Braku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szczegółowego opisu operacji gospodarczych na dokumentach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księgowych.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52137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28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NIEPRAWIDŁOWOŚCI  STWIERDZONE W TOKU KONTROLI ŚRODOWISKOWYCH DOMÓW SAMOPOMOCY</a:t>
            </a:r>
            <a:endParaRPr lang="pl-PL" sz="280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Brak ewidencjonowania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czasu pracy pracowników jednostki w sposób nie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budzący wątpliwości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 do realizowanych przez nich usług na rzecz uczestników ŚDS w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siedzibie jednostki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stosownie do Wytycznych Wojewody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Warmińsko-Mazurskiego.</a:t>
            </a:r>
          </a:p>
          <a:p>
            <a:pPr algn="just"/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Powierzanie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zadań administracyjno-gospodarczych kadrze merytorycznej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ŚDS.</a:t>
            </a:r>
          </a:p>
          <a:p>
            <a:pPr marL="0" indent="0" algn="just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Czynności z zakresu obsługi jednostki należy powierzać pracownikom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zatrudnionym w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ŚDS, zgodnie z § 10 ust. 3 rozporządzenia w sprawie środowiskowych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domów samopomocy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56532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683568" y="1700807"/>
            <a:ext cx="8229600" cy="38164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Informacja dot. kontroli przeprowadzanej przez </a:t>
            </a:r>
          </a:p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Najwyższą Izbę Kontroli</a:t>
            </a:r>
          </a:p>
          <a:p>
            <a:pPr marL="0" indent="0" algn="ctr">
              <a:buNone/>
            </a:pPr>
            <a:endParaRPr lang="pl-PL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Źródło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Materiały z kontroli NIK.</a:t>
            </a:r>
          </a:p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Pomoc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państwa realizowana w formie środowiskowych domów samopomocy udzielana osobom z zaburzeniami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psychicznymi. Lata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2016–2019 (I kwartał)</a:t>
            </a:r>
          </a:p>
          <a:p>
            <a:pPr marL="0" indent="0" algn="ctr">
              <a:buNone/>
            </a:pPr>
            <a:endParaRPr lang="pl-PL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Najwyższa 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Izba 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Kontroli</a:t>
            </a:r>
          </a:p>
          <a:p>
            <a:pPr marL="0" indent="0" algn="ctr">
              <a:buNone/>
            </a:pP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Warszawa</a:t>
            </a:r>
            <a:r>
              <a:rPr lang="pl-PL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październik 2019 r</a:t>
            </a:r>
            <a:r>
              <a:rPr lang="pl-PL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04920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1043608" y="1935163"/>
            <a:ext cx="7185992" cy="43894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Dziękuję za uwagę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sz="1600" b="1" dirty="0" smtClean="0"/>
              <a:t>Sporządziła:</a:t>
            </a:r>
          </a:p>
          <a:p>
            <a:pPr marL="0" indent="0">
              <a:buNone/>
            </a:pPr>
            <a:r>
              <a:rPr lang="pl-PL" sz="1600" b="1" dirty="0" smtClean="0"/>
              <a:t>Ewa Kordalska </a:t>
            </a:r>
          </a:p>
          <a:p>
            <a:pPr marL="0" indent="0">
              <a:buNone/>
            </a:pPr>
            <a:r>
              <a:rPr lang="pl-PL" sz="1600" b="1" dirty="0" smtClean="0"/>
              <a:t>Kierownik Oddziału Nadzoru i Kontroli</a:t>
            </a:r>
          </a:p>
          <a:p>
            <a:pPr marL="0" indent="0">
              <a:buNone/>
            </a:pPr>
            <a:r>
              <a:rPr lang="pl-PL" sz="1600" b="1" dirty="0" smtClean="0"/>
              <a:t>w Pomocy Społecznej</a:t>
            </a:r>
          </a:p>
          <a:p>
            <a:pPr marL="0" indent="0">
              <a:buNone/>
            </a:pPr>
            <a:r>
              <a:rPr lang="pl-PL" sz="1600" b="1" smtClean="0"/>
              <a:t>Warmińsko-Mazurski </a:t>
            </a:r>
            <a:r>
              <a:rPr lang="pl-PL" sz="1600" b="1" dirty="0" smtClean="0"/>
              <a:t>Urząd Wojewódzki </a:t>
            </a:r>
          </a:p>
          <a:p>
            <a:pPr marL="0" indent="0">
              <a:buNone/>
            </a:pPr>
            <a:r>
              <a:rPr lang="pl-PL" sz="1600" b="1" dirty="0" smtClean="0"/>
              <a:t>w Olsztynie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183959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r>
              <a:rPr lang="pl-PL" sz="2800" b="1" dirty="0" smtClean="0">
                <a:latin typeface="Garamond" panose="02020404030301010803" pitchFamily="18" charset="0"/>
              </a:rPr>
              <a:t/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dirty="0" smtClean="0">
                <a:latin typeface="Garamond" panose="02020404030301010803" pitchFamily="18" charset="0"/>
              </a:rPr>
              <a:t>W </a:t>
            </a:r>
            <a:r>
              <a:rPr lang="pl-PL" sz="2800" b="1" dirty="0">
                <a:latin typeface="Garamond" panose="02020404030301010803" pitchFamily="18" charset="0"/>
              </a:rPr>
              <a:t>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3200" b="1" dirty="0">
                <a:latin typeface="Times New Roman"/>
                <a:cs typeface="Times New Roman"/>
              </a:rPr>
              <a:t>§ 6 </a:t>
            </a:r>
            <a:r>
              <a:rPr lang="pl-PL" sz="3200" b="1" dirty="0">
                <a:latin typeface="Garamond" panose="02020404030301010803" pitchFamily="18" charset="0"/>
                <a:cs typeface="Times New Roman"/>
              </a:rPr>
              <a:t>ust. </a:t>
            </a:r>
            <a:r>
              <a:rPr lang="pl-PL" sz="3200" b="1" dirty="0">
                <a:latin typeface="Garamond" panose="02020404030301010803" pitchFamily="18" charset="0"/>
              </a:rPr>
              <a:t>3 </a:t>
            </a:r>
            <a:r>
              <a:rPr lang="pl-PL" sz="3200" dirty="0">
                <a:latin typeface="Garamond" panose="02020404030301010803" pitchFamily="18" charset="0"/>
              </a:rPr>
              <a:t>- </a:t>
            </a:r>
            <a:r>
              <a:rPr lang="pl-PL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dopuszcza się możliwość zamknięcia domu na okres łącznie </a:t>
            </a:r>
            <a:r>
              <a:rPr lang="pl-PL" sz="3200" b="1" dirty="0">
                <a:latin typeface="Garamond" panose="02020404030301010803" pitchFamily="18" charset="0"/>
              </a:rPr>
              <a:t>nie dłuższy niż 15 dni roboczych w roku kalendarzowym. </a:t>
            </a:r>
          </a:p>
          <a:p>
            <a:pPr marL="0" indent="0">
              <a:buNone/>
            </a:pPr>
            <a:endParaRPr lang="pl-PL" sz="32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3200" b="1" dirty="0">
                <a:latin typeface="Garamond" panose="02020404030301010803" pitchFamily="18" charset="0"/>
                <a:cs typeface="Times New Roman"/>
              </a:rPr>
              <a:t>§ 6 ust. </a:t>
            </a:r>
            <a:r>
              <a:rPr lang="pl-PL" sz="3200" b="1" dirty="0">
                <a:latin typeface="Garamond" panose="02020404030301010803" pitchFamily="18" charset="0"/>
              </a:rPr>
              <a:t>4 </a:t>
            </a:r>
            <a:r>
              <a:rPr lang="pl-PL" sz="3200" dirty="0">
                <a:latin typeface="Garamond" panose="02020404030301010803" pitchFamily="18" charset="0"/>
              </a:rPr>
              <a:t>- </a:t>
            </a:r>
            <a:r>
              <a:rPr lang="pl-PL" sz="3200" b="1" dirty="0">
                <a:solidFill>
                  <a:srgbClr val="FF0000"/>
                </a:solidFill>
                <a:latin typeface="Garamond" panose="02020404030301010803" pitchFamily="18" charset="0"/>
              </a:rPr>
              <a:t>termin zamknięcia domu ustala się po uprzednim zasięgnięciu opinii uczestników lub ich opiekunów. </a:t>
            </a:r>
          </a:p>
          <a:p>
            <a:pPr marL="0" indent="0">
              <a:buNone/>
            </a:pPr>
            <a:r>
              <a:rPr lang="pl-PL" sz="3200" b="1" dirty="0">
                <a:latin typeface="Garamond" panose="02020404030301010803" pitchFamily="18" charset="0"/>
              </a:rPr>
              <a:t> 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487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r>
              <a:rPr lang="pl-PL" sz="2800" b="1" dirty="0" smtClean="0">
                <a:latin typeface="Garamond" panose="02020404030301010803" pitchFamily="18" charset="0"/>
              </a:rPr>
              <a:t/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dirty="0" smtClean="0">
                <a:latin typeface="Garamond" panose="02020404030301010803" pitchFamily="18" charset="0"/>
              </a:rPr>
              <a:t>W </a:t>
            </a:r>
            <a:r>
              <a:rPr lang="pl-PL" sz="2800" b="1" dirty="0">
                <a:latin typeface="Garamond" panose="02020404030301010803" pitchFamily="18" charset="0"/>
              </a:rPr>
              <a:t>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b="1" dirty="0">
                <a:latin typeface="Garamond" panose="02020404030301010803" pitchFamily="18" charset="0"/>
                <a:cs typeface="Times New Roman"/>
              </a:rPr>
              <a:t>§ 6 ust. </a:t>
            </a:r>
            <a:r>
              <a:rPr lang="pl-PL" b="1" dirty="0">
                <a:latin typeface="Garamond" panose="02020404030301010803" pitchFamily="18" charset="0"/>
              </a:rPr>
              <a:t>5 </a:t>
            </a:r>
            <a:r>
              <a:rPr lang="pl-PL" dirty="0">
                <a:latin typeface="Garamond" panose="02020404030301010803" pitchFamily="18" charset="0"/>
              </a:rPr>
              <a:t>- </a:t>
            </a:r>
            <a:r>
              <a:rPr lang="pl-PL" b="1" dirty="0">
                <a:solidFill>
                  <a:srgbClr val="FF0000"/>
                </a:solidFill>
                <a:latin typeface="Garamond" panose="02020404030301010803" pitchFamily="18" charset="0"/>
              </a:rPr>
              <a:t>zamknięcie domu może nastąpić po uprzednim poinformowaniu</a:t>
            </a:r>
            <a:r>
              <a:rPr lang="pl-PL" b="1" dirty="0">
                <a:latin typeface="Garamond" panose="02020404030301010803" pitchFamily="18" charset="0"/>
              </a:rPr>
              <a:t>, z dwutygodniowym wyprzedzeniem, jednostki prowadzącej lub jednostki zlecającej oraz wydziału właściwego do spraw pomocy społecznej odpowiedniego urzędu wojewódzkiego. </a:t>
            </a:r>
          </a:p>
          <a:p>
            <a:pPr marL="0" indent="0" algn="just">
              <a:buNone/>
            </a:pPr>
            <a:r>
              <a:rPr lang="pl-PL" b="1" dirty="0" smtClean="0">
                <a:latin typeface="Garamond" panose="02020404030301010803" pitchFamily="18" charset="0"/>
                <a:cs typeface="Times New Roman"/>
              </a:rPr>
              <a:t>§ </a:t>
            </a:r>
            <a:r>
              <a:rPr lang="pl-PL" b="1" dirty="0">
                <a:latin typeface="Garamond" panose="02020404030301010803" pitchFamily="18" charset="0"/>
                <a:cs typeface="Times New Roman"/>
              </a:rPr>
              <a:t>7 ust. </a:t>
            </a:r>
            <a:r>
              <a:rPr lang="pl-PL" b="1" dirty="0">
                <a:latin typeface="Garamond" panose="02020404030301010803" pitchFamily="18" charset="0"/>
              </a:rPr>
              <a:t>9 - w razie częstych nieobecności uczestników, trwających przez okres dłuższy niż 10 dni roboczych i związanej z tym możliwości świadczenia usług dla dodatkowych osób, do domu mogą być skierowane kolejne osoby, jednak w liczbie nieprzekraczającej liczby uczestników o częstych nieobecnościach, </a:t>
            </a:r>
            <a:r>
              <a:rPr lang="pl-PL" b="1" dirty="0">
                <a:solidFill>
                  <a:srgbClr val="FF0000"/>
                </a:solidFill>
                <a:latin typeface="Garamond" panose="02020404030301010803" pitchFamily="18" charset="0"/>
              </a:rPr>
              <a:t>nie wyższej niż 20% liczby miejsc w domu.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276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r>
              <a:rPr lang="pl-PL" sz="2800" b="1" dirty="0" smtClean="0">
                <a:latin typeface="Garamond" panose="02020404030301010803" pitchFamily="18" charset="0"/>
              </a:rPr>
              <a:t/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dirty="0" smtClean="0">
                <a:latin typeface="Garamond" panose="02020404030301010803" pitchFamily="18" charset="0"/>
              </a:rPr>
              <a:t>W </a:t>
            </a:r>
            <a:r>
              <a:rPr lang="pl-PL" sz="2800" b="1" dirty="0">
                <a:latin typeface="Garamond" panose="02020404030301010803" pitchFamily="18" charset="0"/>
              </a:rPr>
              <a:t>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sz="2800" b="1" dirty="0">
                <a:latin typeface="Times New Roman"/>
                <a:cs typeface="Times New Roman"/>
              </a:rPr>
              <a:t>§ </a:t>
            </a:r>
            <a:r>
              <a:rPr lang="pl-PL" sz="2800" b="1" dirty="0">
                <a:latin typeface="Garamond" panose="02020404030301010803" pitchFamily="18" charset="0"/>
              </a:rPr>
              <a:t>11 ust. 1</a:t>
            </a:r>
            <a:r>
              <a:rPr lang="pl-PL" sz="2800" dirty="0">
                <a:latin typeface="Garamond" panose="02020404030301010803" pitchFamily="18" charset="0"/>
              </a:rPr>
              <a:t> - pracownicy, o których mowa w </a:t>
            </a:r>
            <a:r>
              <a:rPr lang="pl-PL" sz="2800" dirty="0">
                <a:latin typeface="Garamond" panose="02020404030301010803" pitchFamily="18" charset="0"/>
                <a:cs typeface="Times New Roman"/>
              </a:rPr>
              <a:t>§</a:t>
            </a:r>
            <a:r>
              <a:rPr lang="pl-PL" sz="2800" dirty="0">
                <a:latin typeface="Garamond" panose="02020404030301010803" pitchFamily="18" charset="0"/>
              </a:rPr>
              <a:t> 10 ust. 1 i 2, są obowiązani posiadać co najmniej </a:t>
            </a:r>
            <a:r>
              <a:rPr lang="pl-PL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trzymiesięczne doświadczenie zawodowe </a:t>
            </a:r>
            <a:r>
              <a:rPr lang="pl-PL" sz="2800" dirty="0">
                <a:latin typeface="Garamond" panose="02020404030301010803" pitchFamily="18" charset="0"/>
              </a:rPr>
              <a:t>w pracy z osobami z zaburzeniami psychicznymi. </a:t>
            </a:r>
          </a:p>
          <a:p>
            <a:pPr marL="0" indent="0" algn="just">
              <a:buNone/>
            </a:pPr>
            <a:r>
              <a:rPr lang="pl-PL" sz="2800" b="1" dirty="0">
                <a:latin typeface="Times New Roman"/>
                <a:cs typeface="Times New Roman"/>
              </a:rPr>
              <a:t>§ </a:t>
            </a:r>
            <a:r>
              <a:rPr lang="pl-PL" sz="2800" b="1" dirty="0">
                <a:latin typeface="Garamond" panose="02020404030301010803" pitchFamily="18" charset="0"/>
              </a:rPr>
              <a:t>12 ust. 1 </a:t>
            </a:r>
            <a:r>
              <a:rPr lang="pl-PL" sz="2800" dirty="0">
                <a:latin typeface="Garamond" panose="02020404030301010803" pitchFamily="18" charset="0"/>
              </a:rPr>
              <a:t>- wskaźnik zatrudnienia pracowników zespołu wspierająco-aktywizującego wynosi nie mniej niż 1 etat na:</a:t>
            </a:r>
          </a:p>
          <a:p>
            <a:pPr marL="0" indent="0" algn="just">
              <a:buNone/>
            </a:pPr>
            <a:r>
              <a:rPr lang="pl-PL" sz="2800" b="1" dirty="0">
                <a:latin typeface="Garamond" panose="02020404030301010803" pitchFamily="18" charset="0"/>
              </a:rPr>
              <a:t>1) </a:t>
            </a:r>
            <a:r>
              <a:rPr lang="pl-PL" sz="2800" dirty="0">
                <a:latin typeface="Garamond" panose="02020404030301010803" pitchFamily="18" charset="0"/>
              </a:rPr>
              <a:t> 7 uczestników w domu typu A;</a:t>
            </a:r>
          </a:p>
          <a:p>
            <a:pPr marL="0" indent="0" algn="just">
              <a:buNone/>
            </a:pPr>
            <a:r>
              <a:rPr lang="pl-PL" sz="2800" b="1" dirty="0">
                <a:latin typeface="Garamond" panose="02020404030301010803" pitchFamily="18" charset="0"/>
              </a:rPr>
              <a:t>2) </a:t>
            </a:r>
            <a:r>
              <a:rPr lang="pl-PL" sz="2800" dirty="0">
                <a:latin typeface="Garamond" panose="02020404030301010803" pitchFamily="18" charset="0"/>
              </a:rPr>
              <a:t> 5 uczestników w domu typu B lub C.</a:t>
            </a:r>
          </a:p>
          <a:p>
            <a:pPr marL="0" indent="0" algn="just">
              <a:buNone/>
            </a:pPr>
            <a:r>
              <a:rPr lang="pl-PL" sz="2800" b="1" dirty="0">
                <a:latin typeface="Times New Roman"/>
                <a:cs typeface="Times New Roman"/>
              </a:rPr>
              <a:t>§ 12 ust.</a:t>
            </a:r>
            <a:r>
              <a:rPr lang="pl-PL" sz="2800" b="1" dirty="0">
                <a:latin typeface="Garamond" panose="02020404030301010803" pitchFamily="18" charset="0"/>
              </a:rPr>
              <a:t>1a</a:t>
            </a:r>
            <a:r>
              <a:rPr lang="pl-PL" sz="2800" dirty="0">
                <a:latin typeface="Garamond" panose="02020404030301010803" pitchFamily="18" charset="0"/>
              </a:rPr>
              <a:t> - </a:t>
            </a:r>
            <a:r>
              <a:rPr lang="pl-PL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w przypadku uczestników z niepełnosprawnościami sprzężonymi lub spektrum autyzmu, będących uczestnikami domów typu A, B i C, wskaźnik zatrudnienia pracowników zespołu wspierająco-aktywizującego wynosi nie mniej niż 1 etat na 3 uczestników.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2832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r>
              <a:rPr lang="pl-PL" sz="2800" b="1" dirty="0" smtClean="0">
                <a:latin typeface="Garamond" panose="02020404030301010803" pitchFamily="18" charset="0"/>
              </a:rPr>
              <a:t/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dirty="0" smtClean="0">
                <a:latin typeface="Garamond" panose="02020404030301010803" pitchFamily="18" charset="0"/>
              </a:rPr>
              <a:t>W </a:t>
            </a:r>
            <a:r>
              <a:rPr lang="pl-PL" sz="2800" b="1" dirty="0">
                <a:latin typeface="Garamond" panose="02020404030301010803" pitchFamily="18" charset="0"/>
              </a:rPr>
              <a:t>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400" b="1" dirty="0">
                <a:latin typeface="Garamond" panose="02020404030301010803" pitchFamily="18" charset="0"/>
                <a:cs typeface="Times New Roman"/>
              </a:rPr>
              <a:t>§</a:t>
            </a:r>
            <a:r>
              <a:rPr lang="pl-PL" sz="2400" b="1" dirty="0">
                <a:latin typeface="Garamond" panose="02020404030301010803" pitchFamily="18" charset="0"/>
              </a:rPr>
              <a:t> 14 </a:t>
            </a:r>
            <a:r>
              <a:rPr lang="pl-PL" sz="2400" dirty="0">
                <a:latin typeface="Garamond" panose="02020404030301010803" pitchFamily="18" charset="0"/>
              </a:rPr>
              <a:t>Usługi, o których mowa w art. 51a ust. 2 ustawy, obejmują w szczególności:</a:t>
            </a:r>
          </a:p>
          <a:p>
            <a:pPr marL="0" indent="0" algn="just">
              <a:buNone/>
            </a:pPr>
            <a:r>
              <a:rPr lang="pl-PL" sz="2400" b="1" dirty="0">
                <a:latin typeface="Garamond" panose="02020404030301010803" pitchFamily="18" charset="0"/>
              </a:rPr>
              <a:t>2a) </a:t>
            </a:r>
            <a:r>
              <a:rPr lang="pl-PL" sz="24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trening umiejętności komunikacyjnych</a:t>
            </a:r>
            <a:r>
              <a:rPr lang="pl-PL" sz="24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, w </a:t>
            </a:r>
            <a:r>
              <a:rPr lang="pl-PL" sz="24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tym </a:t>
            </a:r>
            <a:r>
              <a:rPr lang="pl-PL" sz="24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z </a:t>
            </a:r>
            <a:r>
              <a:rPr lang="pl-PL" sz="24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wykorzystaniem alternatywnych i wspomagających sposobów porozumiewania się, w przypadku osób </a:t>
            </a:r>
            <a:r>
              <a:rPr lang="pl-PL" sz="2400" b="1" u="sng" dirty="0" smtClean="0">
                <a:solidFill>
                  <a:srgbClr val="FF0000"/>
                </a:solidFill>
                <a:latin typeface="Garamond" panose="02020404030301010803" pitchFamily="18" charset="0"/>
              </a:rPr>
              <a:t>z </a:t>
            </a:r>
            <a:r>
              <a:rPr lang="pl-PL" sz="24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problemami w komunikacji werbalnej; </a:t>
            </a:r>
          </a:p>
          <a:p>
            <a:pPr marL="0" indent="0" algn="just">
              <a:buNone/>
            </a:pPr>
            <a:r>
              <a:rPr lang="pl-PL" sz="2400" b="1" dirty="0">
                <a:latin typeface="Garamond" panose="02020404030301010803" pitchFamily="18" charset="0"/>
              </a:rPr>
              <a:t>7)</a:t>
            </a:r>
            <a:r>
              <a:rPr lang="pl-PL" sz="24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pl-PL" sz="2400" dirty="0">
                <a:latin typeface="Garamond" panose="02020404030301010803" pitchFamily="18" charset="0"/>
              </a:rPr>
              <a:t>niezbędną opiekę, </a:t>
            </a:r>
            <a:r>
              <a:rPr lang="pl-PL" sz="24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w szczególności dla uczestników, o których mowa w art. 51c ust. 5 ustawy;</a:t>
            </a:r>
            <a:r>
              <a:rPr lang="pl-PL" sz="2400" dirty="0">
                <a:latin typeface="Garamond" panose="02020404030301010803" pitchFamily="18" charset="0"/>
              </a:rPr>
              <a:t> (uczestników </a:t>
            </a:r>
            <a:br>
              <a:rPr lang="pl-PL" sz="2400" dirty="0">
                <a:latin typeface="Garamond" panose="02020404030301010803" pitchFamily="18" charset="0"/>
              </a:rPr>
            </a:br>
            <a:r>
              <a:rPr lang="pl-PL" sz="2400" dirty="0">
                <a:latin typeface="Garamond" panose="02020404030301010803" pitchFamily="18" charset="0"/>
              </a:rPr>
              <a:t>z niepełnosprawnościami sprzężonymi lub spektrum autyzmu, którzy posiadają orzeczenie o znacznym stopniu niepełnosprawności wraz ze wskazaniem konieczności stałej lub długotrwałej opieki lub pomocy innej osoby w związku ze znacznie ograniczoną możliwością samodzielnej egzystencji</a:t>
            </a:r>
            <a:r>
              <a:rPr lang="pl-PL" sz="2400" dirty="0" smtClean="0">
                <a:latin typeface="Garamond" panose="02020404030301010803" pitchFamily="18" charset="0"/>
              </a:rPr>
              <a:t>).</a:t>
            </a:r>
            <a:endParaRPr lang="pl-PL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358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>
                <a:latin typeface="Garamond" panose="02020404030301010803" pitchFamily="18" charset="0"/>
              </a:rPr>
              <a:t>ZMIANY WPROWADZONE </a:t>
            </a:r>
            <a:r>
              <a:rPr lang="pl-PL" sz="2800" b="1" dirty="0" smtClean="0">
                <a:latin typeface="Garamond" panose="02020404030301010803" pitchFamily="18" charset="0"/>
              </a:rPr>
              <a:t/>
            </a:r>
            <a:br>
              <a:rPr lang="pl-PL" sz="2800" b="1" dirty="0" smtClean="0">
                <a:latin typeface="Garamond" panose="02020404030301010803" pitchFamily="18" charset="0"/>
              </a:rPr>
            </a:br>
            <a:r>
              <a:rPr lang="pl-PL" sz="2800" b="1" dirty="0" smtClean="0">
                <a:latin typeface="Garamond" panose="02020404030301010803" pitchFamily="18" charset="0"/>
              </a:rPr>
              <a:t>W </a:t>
            </a:r>
            <a:r>
              <a:rPr lang="pl-PL" sz="2800" b="1" dirty="0">
                <a:latin typeface="Garamond" panose="02020404030301010803" pitchFamily="18" charset="0"/>
              </a:rPr>
              <a:t>ROZPORZĄDZENIU c.d.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2800" b="1" dirty="0">
                <a:latin typeface="Times New Roman"/>
                <a:cs typeface="Times New Roman"/>
              </a:rPr>
              <a:t>§</a:t>
            </a:r>
            <a:r>
              <a:rPr lang="pl-PL" sz="2800" b="1" dirty="0">
                <a:latin typeface="Garamond" panose="02020404030301010803" pitchFamily="18" charset="0"/>
              </a:rPr>
              <a:t> 15 </a:t>
            </a:r>
            <a:r>
              <a:rPr lang="pl-PL" sz="28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ust. </a:t>
            </a:r>
            <a:r>
              <a:rPr lang="pl-PL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1 </a:t>
            </a:r>
            <a:r>
              <a:rPr lang="pl-PL" sz="2800" dirty="0">
                <a:latin typeface="Garamond" panose="02020404030301010803" pitchFamily="18" charset="0"/>
              </a:rPr>
              <a:t>- dom umożliwia uczestnikom skierowanym na pobyt dzienny spożywanie gorącego posiłku, przyznanego w ramach zadania własnego gminy, o którym mowa w art. 17 ust. 1 pkt 3 i 14 ustawy, lub w ramach treningu kulinarnego. </a:t>
            </a:r>
          </a:p>
          <a:p>
            <a:pPr marL="0" indent="0">
              <a:buNone/>
            </a:pPr>
            <a:r>
              <a:rPr lang="pl-PL" sz="2800" b="1" dirty="0">
                <a:latin typeface="Times New Roman"/>
                <a:cs typeface="Times New Roman"/>
              </a:rPr>
              <a:t>§</a:t>
            </a:r>
            <a:r>
              <a:rPr lang="pl-PL" sz="2800" b="1" dirty="0">
                <a:latin typeface="Garamond" panose="02020404030301010803" pitchFamily="18" charset="0"/>
              </a:rPr>
              <a:t> 15 </a:t>
            </a:r>
            <a:r>
              <a:rPr lang="pl-PL" sz="2800" b="1" u="sng" dirty="0">
                <a:solidFill>
                  <a:srgbClr val="FF0000"/>
                </a:solidFill>
                <a:latin typeface="Garamond" panose="02020404030301010803" pitchFamily="18" charset="0"/>
              </a:rPr>
              <a:t>ust. </a:t>
            </a:r>
            <a:r>
              <a:rPr lang="pl-PL" sz="2800" u="sng" dirty="0">
                <a:solidFill>
                  <a:srgbClr val="FF0000"/>
                </a:solidFill>
                <a:latin typeface="Garamond" panose="02020404030301010803" pitchFamily="18" charset="0"/>
              </a:rPr>
              <a:t>2 - w przypadku braku możliwości zapewnienia posiłku w sposób, o którym mowa w ust. 1, dopuszcza się możliwość zakupu gorącego posiłku dla uczestników. </a:t>
            </a:r>
          </a:p>
          <a:p>
            <a:pPr marL="0" indent="0">
              <a:buNone/>
            </a:pPr>
            <a:endParaRPr lang="pl-PL" sz="2800" u="sng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sz="2800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44757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1379</TotalTime>
  <Words>2569</Words>
  <Application>Microsoft Office PowerPoint</Application>
  <PresentationFormat>Pokaz na ekranie (4:3)</PresentationFormat>
  <Paragraphs>232</Paragraphs>
  <Slides>49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6" baseType="lpstr">
      <vt:lpstr>Arial</vt:lpstr>
      <vt:lpstr>Calibri</vt:lpstr>
      <vt:lpstr>Constantia</vt:lpstr>
      <vt:lpstr>Garamond</vt:lpstr>
      <vt:lpstr>Times New Roman</vt:lpstr>
      <vt:lpstr>Wingdings 2</vt:lpstr>
      <vt:lpstr>Przepływ</vt:lpstr>
      <vt:lpstr>FUNKCJONOWANIE ŚRODOWISKOWYCH DOMÓW SAMOPOMOCY</vt:lpstr>
      <vt:lpstr>Prezentacja programu PowerPoint</vt:lpstr>
      <vt:lpstr>ZMIANY WPROWADZONE  W ROZPORZĄDZENIU ws. ŚDS</vt:lpstr>
      <vt:lpstr>ZMIANY WPROWADZONE  W ROZPORZĄDZENIU c.d.</vt:lpstr>
      <vt:lpstr>ZMIANY WPROWADZONE  W ROZPORZĄDZENIU c.d.</vt:lpstr>
      <vt:lpstr>ZMIANY WPROWADZONE  W ROZPORZĄDZENIU c.d.</vt:lpstr>
      <vt:lpstr>ZMIANY WPROWADZONE  W ROZPORZĄDZENIU c.d.</vt:lpstr>
      <vt:lpstr>ZMIANY WPROWADZONE  W ROZPORZĄDZENIU c.d.</vt:lpstr>
      <vt:lpstr>ZMIANY WPROWADZONE  W ROZPORZĄDZENIU c.d.</vt:lpstr>
      <vt:lpstr>ZMIANY WPROWADZONE  W ROZPORZĄDZENIU c.d.</vt:lpstr>
      <vt:lpstr>ZMIANY WPROWADZONE  W ROZPORZĄDZENIU c.d.</vt:lpstr>
      <vt:lpstr>ZMIANY WPROWADZONE  W ROZPORZĄDZENIU c.d.</vt:lpstr>
      <vt:lpstr>ZMIANY WPROWADZONE  W ROZPORZĄDZENIU c.d.</vt:lpstr>
      <vt:lpstr>ZMIANY WPROWADZONE  W ROZPORZĄDZENIU c.d.</vt:lpstr>
      <vt:lpstr>ZMIANY WPROWADZONE  W ROZPORZĄDZENIU od 6.06.2019 r.</vt:lpstr>
      <vt:lpstr>ZMIANY WPROWADZONE  W ROZPORZĄDZENIU od 6.06.2019 r.</vt:lpstr>
      <vt:lpstr>ZMIANY WPROWADZONE  W ROZPORZĄDZENIU od 6.06.2019 r.</vt:lpstr>
      <vt:lpstr>ZMIANY WPROWADZONE  W ROZPORZĄDZENIU od 6.06.2019 r.</vt:lpstr>
      <vt:lpstr>Prezentacja programu PowerPoint</vt:lpstr>
      <vt:lpstr>NIEPRAWIDŁOWOŚCI i UCHYBIENIA STWIERDZONE W TOKU KONTROLI ŚRODOWISKOWYCH DOMÓW SAMOPOMOCY 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i UCHYBIENIA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NIEPRAWIDŁOWOŚCI  STWIERDZONE W TOKU KONTROLI ŚRODOWISKOWYCH DOMÓW SAMOPOMOCY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FUNKCJONOWANIE ŚRODOWISKOWYCH DOMÓW SAMOPOMOCY</dc:title>
  <dc:creator>epuzio</dc:creator>
  <cp:lastModifiedBy>Ewa Kordalska</cp:lastModifiedBy>
  <cp:revision>76</cp:revision>
  <dcterms:created xsi:type="dcterms:W3CDTF">2019-10-23T17:32:08Z</dcterms:created>
  <dcterms:modified xsi:type="dcterms:W3CDTF">2019-11-08T06:10:19Z</dcterms:modified>
</cp:coreProperties>
</file>