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38"/>
  </p:notesMasterIdLst>
  <p:sldIdLst>
    <p:sldId id="256" r:id="rId3"/>
    <p:sldId id="292" r:id="rId4"/>
    <p:sldId id="258" r:id="rId5"/>
    <p:sldId id="294" r:id="rId6"/>
    <p:sldId id="297" r:id="rId7"/>
    <p:sldId id="298" r:id="rId8"/>
    <p:sldId id="300" r:id="rId9"/>
    <p:sldId id="301" r:id="rId10"/>
    <p:sldId id="302" r:id="rId11"/>
    <p:sldId id="303" r:id="rId12"/>
    <p:sldId id="304" r:id="rId13"/>
    <p:sldId id="307" r:id="rId14"/>
    <p:sldId id="308" r:id="rId15"/>
    <p:sldId id="305" r:id="rId16"/>
    <p:sldId id="306" r:id="rId17"/>
    <p:sldId id="296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9" r:id="rId36"/>
    <p:sldId id="290" r:id="rId3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Arial Black" panose="020B0A04020102020204" pitchFamily="34" charset="0"/>
      <p:bold r:id="rId43"/>
    </p:embeddedFont>
    <p:embeddedFont>
      <p:font typeface="Verdana" panose="020B0604030504040204" pitchFamily="3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4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5.fntdata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544689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47984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8" name="Shape 29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9542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6" name="Shape 30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1143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5" name="Shape 31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5373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4" name="Shape 32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61301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3" name="Shape 33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59085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2" name="Shape 34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79651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Shape 3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1" name="Shape 35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78379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1" name="Shape 36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41856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1" name="Shape 37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98480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Shape 3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1" name="Shape 38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1350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63155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Shape 3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1" name="Shape 39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83512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Shape 3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0" name="Shape 40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5680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Shape 4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9" name="Shape 40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24637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Shape 4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9" name="Shape 41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58984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Shape 4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8" name="Shape 42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35521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Shape 4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8" name="Shape 42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87354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7" name="Shape 4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Shape 4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5908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4718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98150F5D-FDE9-4FC8-888A-4DECEBB80E1E}" type="slidenum">
              <a:rPr lang="pl-PL" altLang="pl-PL">
                <a:latin typeface="Arial" panose="020B0604020202020204" pitchFamily="34" charset="0"/>
              </a:rPr>
              <a:pPr eaLnBrk="1" hangingPunct="1"/>
              <a:t>4</a:t>
            </a:fld>
            <a:endParaRPr lang="pl-PL" altLang="pl-PL">
              <a:latin typeface="Arial" panose="020B0604020202020204" pitchFamily="34" charset="0"/>
            </a:endParaRPr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085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98150F5D-FDE9-4FC8-888A-4DECEBB80E1E}" type="slidenum">
              <a:rPr lang="pl-PL" altLang="pl-PL">
                <a:latin typeface="Arial" panose="020B0604020202020204" pitchFamily="34" charset="0"/>
              </a:rPr>
              <a:pPr eaLnBrk="1" hangingPunct="1"/>
              <a:t>5</a:t>
            </a:fld>
            <a:endParaRPr lang="pl-PL" altLang="pl-PL">
              <a:latin typeface="Arial" panose="020B0604020202020204" pitchFamily="34" charset="0"/>
            </a:endParaRPr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86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Shape 4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8" name="Shape 42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1717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Shape 4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8" name="Shape 42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5762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1" name="Shape 28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0599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0" name="Shape 29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025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9143998" cy="513542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685800" y="3355848"/>
            <a:ext cx="8077199" cy="1673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7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685800" y="1828800"/>
            <a:ext cx="8077199" cy="14996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chemeClr val="accent2"/>
              </a:buClr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chemeClr val="accent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chemeClr val="accent5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chemeClr val="accent6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360"/>
              </a:spcBef>
              <a:buClr>
                <a:schemeClr val="accent3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0" y="5128333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ytuł pionowy i teks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6598920" y="0"/>
            <a:ext cx="4571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6647686" y="0"/>
            <a:ext cx="25146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 rot="5400000">
            <a:off x="4808537" y="2247902"/>
            <a:ext cx="5851525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 rot="5400000">
            <a:off x="541337" y="220662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2640597" y="6377458"/>
            <a:ext cx="38364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ytuł, zawartość i 2 elementy zawartości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21859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3"/>
          </p:nvPr>
        </p:nvSpPr>
        <p:spPr>
          <a:xfrm>
            <a:off x="4648200" y="3938587"/>
            <a:ext cx="4038599" cy="218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wa elementy zawartości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457200" y="1773935"/>
            <a:ext cx="4038599" cy="46238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8237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37159" algn="l" rtl="0">
              <a:spcBef>
                <a:spcPts val="48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107696" algn="l" rtl="0">
              <a:spcBef>
                <a:spcPts val="400"/>
              </a:spcBef>
              <a:buClr>
                <a:schemeClr val="accent3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73152" algn="l" rtl="0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80264" algn="l" rtl="0">
              <a:spcBef>
                <a:spcPts val="36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78232" algn="l" rtl="0">
              <a:spcBef>
                <a:spcPts val="36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4648200" y="1773935"/>
            <a:ext cx="4038599" cy="46238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8237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37159" algn="l" rtl="0">
              <a:spcBef>
                <a:spcPts val="48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107696" algn="l" rtl="0">
              <a:spcBef>
                <a:spcPts val="400"/>
              </a:spcBef>
              <a:buClr>
                <a:schemeClr val="accent3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73152" algn="l" rtl="0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80264" algn="l" rtl="0">
              <a:spcBef>
                <a:spcPts val="36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78232" algn="l" rtl="0">
              <a:spcBef>
                <a:spcPts val="36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ównani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698986"/>
            <a:ext cx="4040187" cy="7153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3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5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6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457200" y="2449511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20269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60019" algn="l" rtl="0">
              <a:spcBef>
                <a:spcPts val="40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120396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85852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92964" algn="l" rtl="0">
              <a:spcBef>
                <a:spcPts val="32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90932" algn="l" rtl="0">
              <a:spcBef>
                <a:spcPts val="32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88900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86867" algn="l" rtl="0">
              <a:spcBef>
                <a:spcPts val="32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84835" algn="l" rtl="0">
              <a:spcBef>
                <a:spcPts val="32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3"/>
          </p:nvPr>
        </p:nvSpPr>
        <p:spPr>
          <a:xfrm>
            <a:off x="4645025" y="1698986"/>
            <a:ext cx="4041774" cy="7153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3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5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6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4"/>
          </p:nvPr>
        </p:nvSpPr>
        <p:spPr>
          <a:xfrm>
            <a:off x="4645025" y="2449511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20269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60019" algn="l" rtl="0">
              <a:spcBef>
                <a:spcPts val="40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120396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85852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92964" algn="l" rtl="0">
              <a:spcBef>
                <a:spcPts val="32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90932" algn="l" rtl="0">
              <a:spcBef>
                <a:spcPts val="32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88900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86867" algn="l" rtl="0">
              <a:spcBef>
                <a:spcPts val="32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84835" algn="l" rtl="0">
              <a:spcBef>
                <a:spcPts val="32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ylko tytuł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Zawartość z podpisem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67838" y="152400"/>
            <a:ext cx="2523743" cy="9784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2000" b="0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019376" y="1743133"/>
            <a:ext cx="5920640" cy="45588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6350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61467" algn="l" rtl="0">
              <a:spcBef>
                <a:spcPts val="40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59435" algn="l" rtl="0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2"/>
          </p:nvPr>
        </p:nvSpPr>
        <p:spPr>
          <a:xfrm>
            <a:off x="167838" y="1730017"/>
            <a:ext cx="246888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5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6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3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/>
          <p:nvPr/>
        </p:nvSpPr>
        <p:spPr>
          <a:xfrm>
            <a:off x="2855736" y="0"/>
            <a:ext cx="45719" cy="14538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/>
          <p:cNvSpPr/>
          <p:nvPr/>
        </p:nvSpPr>
        <p:spPr>
          <a:xfrm>
            <a:off x="2855736" y="0"/>
            <a:ext cx="45719" cy="14538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az z podpisem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164592" y="155447"/>
            <a:ext cx="2525149" cy="9784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2000" b="0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pic" idx="2"/>
          </p:nvPr>
        </p:nvSpPr>
        <p:spPr>
          <a:xfrm>
            <a:off x="2903805" y="1484808"/>
            <a:ext cx="6247396" cy="5373192"/>
          </a:xfrm>
          <a:prstGeom prst="rect">
            <a:avLst/>
          </a:prstGeom>
          <a:solidFill>
            <a:srgbClr val="BABABB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accent2"/>
              </a:buClr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accent3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accent5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accent6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164592" y="1728216"/>
            <a:ext cx="246888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5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6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3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164592" y="1170432"/>
            <a:ext cx="2523743" cy="2011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/>
          <p:nvPr/>
        </p:nvSpPr>
        <p:spPr>
          <a:xfrm>
            <a:off x="2855736" y="0"/>
            <a:ext cx="4571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/>
          <p:nvPr/>
        </p:nvSpPr>
        <p:spPr>
          <a:xfrm>
            <a:off x="2855736" y="0"/>
            <a:ext cx="4571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3035808" y="1170432"/>
            <a:ext cx="5193791" cy="2011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8339328" y="1170432"/>
            <a:ext cx="733864" cy="2011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ytuł i tekst pionow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 rot="5400000">
            <a:off x="2259195" y="-26804"/>
            <a:ext cx="4625608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435895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0"/>
            <a:ext cx="9143998" cy="143373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0" y="1435895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0" y="0"/>
            <a:ext cx="9143998" cy="143373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9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5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ctrTitle"/>
          </p:nvPr>
        </p:nvSpPr>
        <p:spPr>
          <a:xfrm>
            <a:off x="17875" y="2828599"/>
            <a:ext cx="9144000" cy="1557000"/>
          </a:xfrm>
          <a:prstGeom prst="rect">
            <a:avLst/>
          </a:prstGeom>
          <a:noFill/>
          <a:ln>
            <a:noFill/>
          </a:ln>
        </p:spPr>
        <p:txBody>
          <a:bodyPr lIns="91425" tIns="0" rIns="4570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C700"/>
              </a:buClr>
              <a:buSzPct val="25000"/>
              <a:buFont typeface="Arial Black"/>
              <a:buNone/>
            </a:pPr>
            <a:r>
              <a:rPr lang="pl-PL" sz="2880" b="1" i="0" u="none" strike="noStrike" cap="none" dirty="0">
                <a:solidFill>
                  <a:srgbClr val="FFC700"/>
                </a:solidFill>
                <a:latin typeface="Arial Black"/>
                <a:ea typeface="Arial Black"/>
                <a:cs typeface="Arial Black"/>
                <a:sym typeface="Arial Black"/>
              </a:rPr>
              <a:t>TEMAT </a:t>
            </a:r>
            <a:r>
              <a:rPr lang="pl-PL" sz="2880" dirty="0">
                <a:latin typeface="Arial Black"/>
                <a:ea typeface="Arial Black"/>
                <a:cs typeface="Arial Black"/>
                <a:sym typeface="Arial Black"/>
              </a:rPr>
              <a:t>3</a:t>
            </a:r>
            <a:r>
              <a:rPr lang="pl-PL" sz="2880" b="1" i="0" u="none" strike="noStrike" cap="none" dirty="0">
                <a:solidFill>
                  <a:srgbClr val="FFC700"/>
                </a:solidFill>
                <a:latin typeface="Arial Black"/>
                <a:ea typeface="Arial Black"/>
                <a:cs typeface="Arial Black"/>
                <a:sym typeface="Arial Black"/>
              </a:rPr>
              <a:t>: </a:t>
            </a:r>
          </a:p>
          <a:p>
            <a:pPr lvl="0" algn="ctr" rtl="0">
              <a:spcBef>
                <a:spcPts val="0"/>
              </a:spcBef>
              <a:buClr>
                <a:srgbClr val="FFC700"/>
              </a:buClr>
              <a:buSzPct val="25000"/>
              <a:buFont typeface="Arial Black"/>
              <a:buNone/>
            </a:pPr>
            <a:r>
              <a:rPr lang="pl-PL" sz="3600" dirty="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Sprzęt ratowniczy </a:t>
            </a:r>
          </a:p>
          <a:p>
            <a:pPr lvl="0" algn="ctr" rtl="0">
              <a:spcBef>
                <a:spcPts val="0"/>
              </a:spcBef>
              <a:buClr>
                <a:srgbClr val="FFC700"/>
              </a:buClr>
              <a:buSzPct val="25000"/>
              <a:buFont typeface="Arial Black"/>
              <a:buNone/>
            </a:pPr>
            <a:r>
              <a:rPr lang="pl-PL" sz="36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podręczny sprzęt gaśniczy</a:t>
            </a:r>
          </a:p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Arial Black"/>
              <a:buNone/>
            </a:pPr>
            <a:r>
              <a:rPr lang="pl-PL" sz="288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l-PL" sz="288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pl-PL" sz="288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type="subTitle" idx="1"/>
          </p:nvPr>
        </p:nvSpPr>
        <p:spPr>
          <a:xfrm>
            <a:off x="5436097" y="5504704"/>
            <a:ext cx="3707903" cy="336129"/>
          </a:xfrm>
          <a:prstGeom prst="rect">
            <a:avLst/>
          </a:prstGeom>
          <a:noFill/>
          <a:ln>
            <a:noFill/>
          </a:ln>
        </p:spPr>
        <p:txBody>
          <a:bodyPr lIns="118850" tIns="0" rIns="45700" bIns="0" anchor="b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rgbClr val="FFAB40"/>
              </a:buClr>
              <a:buSzPct val="25000"/>
              <a:buFont typeface="Noto Sans Symbols"/>
              <a:buNone/>
            </a:pPr>
            <a:r>
              <a:rPr lang="pl-PL" sz="1800" dirty="0" smtClean="0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Autorzy: </a:t>
            </a:r>
            <a:r>
              <a:rPr lang="pl-PL" sz="1800" dirty="0" smtClean="0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Stanisław </a:t>
            </a:r>
            <a:r>
              <a:rPr lang="pl-PL" sz="1800" dirty="0" smtClean="0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Dąbkowski</a:t>
            </a:r>
          </a:p>
          <a:p>
            <a:pPr lvl="0" algn="ctr" rtl="0">
              <a:spcBef>
                <a:spcPts val="0"/>
              </a:spcBef>
              <a:buClr>
                <a:srgbClr val="FFAB40"/>
              </a:buClr>
              <a:buSzPct val="25000"/>
              <a:buFont typeface="Noto Sans Symbols"/>
              <a:buNone/>
            </a:pPr>
            <a:r>
              <a:rPr lang="pl-PL" sz="1800" dirty="0" smtClean="0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  Marek </a:t>
            </a:r>
            <a:r>
              <a:rPr lang="pl-PL" sz="1800" dirty="0" err="1" smtClean="0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Engiel</a:t>
            </a:r>
            <a:endParaRPr lang="pl-PL" sz="1800" dirty="0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516" y="152493"/>
            <a:ext cx="1368151" cy="1557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/>
        </p:nvSpPr>
        <p:spPr>
          <a:xfrm>
            <a:off x="2025948" y="404768"/>
            <a:ext cx="6984776" cy="936103"/>
          </a:xfrm>
          <a:prstGeom prst="rect">
            <a:avLst/>
          </a:prstGeom>
          <a:noFill/>
          <a:ln>
            <a:noFill/>
          </a:ln>
        </p:spPr>
        <p:txBody>
          <a:bodyPr lIns="91425" tIns="0" rIns="45700" bIns="0" anchor="ctr" anchorCtr="0">
            <a:noAutofit/>
          </a:bodyPr>
          <a:lstStyle/>
          <a:p>
            <a:pPr lvl="0" algn="ctr">
              <a:buClr>
                <a:srgbClr val="FFC700"/>
              </a:buClr>
              <a:buSzPct val="25000"/>
            </a:pPr>
            <a:r>
              <a:rPr lang="pl-PL" sz="3330" b="1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 SZKOLENIE  PODSTAWOWE </a:t>
            </a:r>
            <a:br>
              <a:rPr lang="pl-PL" sz="3330" b="1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3330" b="1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STRAŻAKÓW RATOWNIKÓW OSP</a:t>
            </a:r>
            <a:endParaRPr lang="pl-PL" sz="333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793213" y="2480669"/>
            <a:ext cx="71940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50000"/>
              <a:buFontTx/>
              <a:buChar char="›"/>
            </a:pPr>
            <a:r>
              <a:rPr lang="en-US" altLang="pl-PL" sz="2400" b="1" dirty="0"/>
              <a:t>masa w </a:t>
            </a:r>
            <a:r>
              <a:rPr lang="pl-PL" altLang="pl-PL" sz="2400" b="1" dirty="0" smtClean="0"/>
              <a:t>kilogramach </a:t>
            </a:r>
            <a:r>
              <a:rPr lang="en-US" altLang="pl-PL" sz="2400" b="1" dirty="0" smtClean="0"/>
              <a:t>[kg</a:t>
            </a:r>
            <a:r>
              <a:rPr lang="en-US" altLang="pl-PL" sz="2400" b="1" dirty="0"/>
              <a:t>] </a:t>
            </a:r>
            <a:r>
              <a:rPr lang="en-US" altLang="pl-PL" sz="2400" b="1" dirty="0" err="1"/>
              <a:t>środka</a:t>
            </a:r>
            <a:r>
              <a:rPr lang="en-US" altLang="pl-PL" sz="2400" b="1" dirty="0"/>
              <a:t> </a:t>
            </a:r>
            <a:r>
              <a:rPr lang="en-US" altLang="pl-PL" sz="2400" b="1" dirty="0" err="1"/>
              <a:t>gaśniczego</a:t>
            </a:r>
            <a:r>
              <a:rPr lang="en-US" altLang="pl-PL" sz="2400" b="1" dirty="0"/>
              <a:t> </a:t>
            </a:r>
            <a:r>
              <a:rPr lang="pl-PL" altLang="pl-PL" sz="2400" b="1" dirty="0" smtClean="0"/>
              <a:t>          </a:t>
            </a:r>
            <a:r>
              <a:rPr lang="en-US" altLang="pl-PL" sz="2400" b="1" dirty="0" err="1" smtClean="0"/>
              <a:t>dla</a:t>
            </a:r>
            <a:r>
              <a:rPr lang="en-US" altLang="pl-PL" sz="2400" b="1" dirty="0" smtClean="0"/>
              <a:t> </a:t>
            </a:r>
            <a:r>
              <a:rPr lang="en-US" altLang="pl-PL" sz="2400" b="1" dirty="0" err="1"/>
              <a:t>gaśnic</a:t>
            </a:r>
            <a:r>
              <a:rPr lang="en-US" altLang="pl-PL" sz="2400" b="1" dirty="0"/>
              <a:t>:</a:t>
            </a:r>
          </a:p>
          <a:p>
            <a:pPr>
              <a:buSzPct val="150000"/>
            </a:pPr>
            <a:r>
              <a:rPr lang="en-US" altLang="pl-PL" sz="2400" b="1" dirty="0"/>
              <a:t>   - </a:t>
            </a:r>
            <a:r>
              <a:rPr lang="en-US" altLang="pl-PL" sz="2400" b="1" dirty="0" err="1"/>
              <a:t>śniegowych</a:t>
            </a:r>
            <a:endParaRPr lang="en-US" altLang="pl-PL" sz="2400" b="1" dirty="0"/>
          </a:p>
          <a:p>
            <a:pPr>
              <a:buSzPct val="150000"/>
            </a:pPr>
            <a:r>
              <a:rPr lang="en-US" altLang="pl-PL" sz="2400" b="1" dirty="0"/>
              <a:t>   - </a:t>
            </a:r>
            <a:r>
              <a:rPr lang="en-US" altLang="pl-PL" sz="2400" b="1" dirty="0" err="1" smtClean="0"/>
              <a:t>proszkowych</a:t>
            </a:r>
            <a:endParaRPr lang="pl-PL" altLang="pl-PL" sz="2400" b="1" dirty="0" smtClean="0"/>
          </a:p>
          <a:p>
            <a:pPr>
              <a:buSzPct val="150000"/>
            </a:pPr>
            <a:endParaRPr lang="en-US" altLang="pl-PL" sz="2400" b="1" dirty="0"/>
          </a:p>
          <a:p>
            <a:pPr>
              <a:buSzPct val="150000"/>
              <a:buFontTx/>
              <a:buChar char="›"/>
            </a:pPr>
            <a:r>
              <a:rPr lang="en-US" altLang="pl-PL" sz="2400" b="1" dirty="0" err="1"/>
              <a:t>objętość</a:t>
            </a:r>
            <a:r>
              <a:rPr lang="en-US" altLang="pl-PL" sz="2400" b="1" dirty="0"/>
              <a:t> w </a:t>
            </a:r>
            <a:r>
              <a:rPr lang="pl-PL" altLang="pl-PL" sz="2400" b="1" dirty="0" smtClean="0"/>
              <a:t>litrach </a:t>
            </a:r>
            <a:r>
              <a:rPr lang="en-US" altLang="pl-PL" sz="2400" b="1" dirty="0" smtClean="0"/>
              <a:t>[l</a:t>
            </a:r>
            <a:r>
              <a:rPr lang="en-US" altLang="pl-PL" sz="2400" b="1" dirty="0"/>
              <a:t>] </a:t>
            </a:r>
            <a:r>
              <a:rPr lang="en-US" altLang="pl-PL" sz="2400" b="1" dirty="0" err="1"/>
              <a:t>środka</a:t>
            </a:r>
            <a:r>
              <a:rPr lang="en-US" altLang="pl-PL" sz="2400" b="1" dirty="0"/>
              <a:t> </a:t>
            </a:r>
            <a:r>
              <a:rPr lang="en-US" altLang="pl-PL" sz="2400" b="1" dirty="0" err="1"/>
              <a:t>gaśniczego</a:t>
            </a:r>
            <a:r>
              <a:rPr lang="en-US" altLang="pl-PL" sz="2400" b="1" dirty="0"/>
              <a:t> </a:t>
            </a:r>
            <a:r>
              <a:rPr lang="en-US" altLang="pl-PL" sz="2400" b="1" dirty="0" err="1"/>
              <a:t>dla</a:t>
            </a:r>
            <a:r>
              <a:rPr lang="en-US" altLang="pl-PL" sz="2400" b="1" dirty="0"/>
              <a:t> </a:t>
            </a:r>
            <a:r>
              <a:rPr lang="en-US" altLang="pl-PL" sz="2400" b="1" dirty="0" err="1"/>
              <a:t>gaśnic</a:t>
            </a:r>
            <a:r>
              <a:rPr lang="en-US" altLang="pl-PL" sz="2400" b="1" dirty="0"/>
              <a:t>:</a:t>
            </a:r>
          </a:p>
          <a:p>
            <a:pPr>
              <a:buSzPct val="150000"/>
            </a:pPr>
            <a:r>
              <a:rPr lang="en-US" altLang="pl-PL" sz="2400" b="1" dirty="0"/>
              <a:t>   - </a:t>
            </a:r>
            <a:r>
              <a:rPr lang="en-US" altLang="pl-PL" sz="2400" b="1" dirty="0" err="1"/>
              <a:t>pianowych</a:t>
            </a:r>
            <a:endParaRPr lang="pl-PL" sz="2400" dirty="0"/>
          </a:p>
        </p:txBody>
      </p:sp>
      <p:sp>
        <p:nvSpPr>
          <p:cNvPr id="7" name="Prostokąt 6"/>
          <p:cNvSpPr/>
          <p:nvPr/>
        </p:nvSpPr>
        <p:spPr>
          <a:xfrm>
            <a:off x="2241933" y="45724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FF00"/>
                </a:solidFill>
              </a:rPr>
              <a:t>Podział </a:t>
            </a:r>
            <a:r>
              <a:rPr lang="pl-PL" sz="2400" b="1" dirty="0">
                <a:solidFill>
                  <a:srgbClr val="FFFF00"/>
                </a:solidFill>
              </a:rPr>
              <a:t>podręcznego sprzętu</a:t>
            </a:r>
          </a:p>
          <a:p>
            <a:pPr algn="ctr"/>
            <a:r>
              <a:rPr lang="pl-PL" sz="2400" b="1" dirty="0">
                <a:solidFill>
                  <a:srgbClr val="FFFF00"/>
                </a:solidFill>
              </a:rPr>
              <a:t> gaśniczego</a:t>
            </a:r>
            <a:endParaRPr lang="pl-PL" sz="2400" b="1" dirty="0">
              <a:solidFill>
                <a:srgbClr val="FFFF00"/>
              </a:solidFill>
            </a:endParaRPr>
          </a:p>
        </p:txBody>
      </p:sp>
      <p:pic>
        <p:nvPicPr>
          <p:cNvPr id="8" name="Shape 1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50" y="274637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ole tekstowe 8"/>
          <p:cNvSpPr txBox="1"/>
          <p:nvPr/>
        </p:nvSpPr>
        <p:spPr>
          <a:xfrm>
            <a:off x="793213" y="1795749"/>
            <a:ext cx="2093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u="sng" dirty="0" smtClean="0"/>
              <a:t>Wielkości gaśnic:</a:t>
            </a:r>
            <a:endParaRPr lang="pl-PL" sz="1600" b="1" u="sng" dirty="0"/>
          </a:p>
        </p:txBody>
      </p:sp>
    </p:spTree>
    <p:extLst>
      <p:ext uri="{BB962C8B-B14F-4D97-AF65-F5344CB8AC3E}">
        <p14:creationId xmlns:p14="http://schemas.microsoft.com/office/powerpoint/2010/main" val="182616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2"/>
          <a:srcRect l="31630" t="17582" r="17334" b="13358"/>
          <a:stretch/>
        </p:blipFill>
        <p:spPr>
          <a:xfrm>
            <a:off x="1013552" y="1454158"/>
            <a:ext cx="7315200" cy="5403850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2313542" y="286438"/>
            <a:ext cx="4979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FF00"/>
                </a:solidFill>
              </a:rPr>
              <a:t>Budowa gaśnic przenośnych i gaśnic przewoźnych</a:t>
            </a:r>
            <a:endParaRPr lang="pl-PL" sz="2400" b="1" dirty="0">
              <a:solidFill>
                <a:srgbClr val="FFFF00"/>
              </a:solidFill>
            </a:endParaRPr>
          </a:p>
        </p:txBody>
      </p:sp>
      <p:pic>
        <p:nvPicPr>
          <p:cNvPr id="9" name="Shape 1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50" y="274637"/>
            <a:ext cx="822215" cy="9357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794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/>
          <a:srcRect l="37545" t="27041" r="23340" b="18567"/>
          <a:stretch/>
        </p:blipFill>
        <p:spPr>
          <a:xfrm>
            <a:off x="1347037" y="1609228"/>
            <a:ext cx="6574092" cy="5142089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2182404" y="379348"/>
            <a:ext cx="46778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rgbClr val="FFFF00"/>
                </a:solidFill>
              </a:rPr>
              <a:t>Budowa gaśnic przenośnych </a:t>
            </a:r>
            <a:r>
              <a:rPr lang="pl-PL" sz="2400" b="1" dirty="0" smtClean="0">
                <a:solidFill>
                  <a:srgbClr val="FFFF00"/>
                </a:solidFill>
              </a:rPr>
              <a:t>i </a:t>
            </a:r>
          </a:p>
          <a:p>
            <a:pPr algn="ctr"/>
            <a:r>
              <a:rPr lang="pl-PL" sz="2400" b="1" dirty="0" smtClean="0">
                <a:solidFill>
                  <a:srgbClr val="FFFF00"/>
                </a:solidFill>
              </a:rPr>
              <a:t>gaśnic </a:t>
            </a:r>
            <a:r>
              <a:rPr lang="pl-PL" sz="2400" b="1" dirty="0">
                <a:solidFill>
                  <a:srgbClr val="FFFF00"/>
                </a:solidFill>
              </a:rPr>
              <a:t>przewoźnych</a:t>
            </a:r>
            <a:endParaRPr lang="pl-PL" sz="2400" dirty="0"/>
          </a:p>
        </p:txBody>
      </p:sp>
      <p:pic>
        <p:nvPicPr>
          <p:cNvPr id="8" name="Shape 1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50" y="274637"/>
            <a:ext cx="822215" cy="9357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832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/>
          <a:srcRect l="31711" t="21365" r="16593" b="18789"/>
          <a:stretch/>
        </p:blipFill>
        <p:spPr>
          <a:xfrm>
            <a:off x="1084490" y="1718631"/>
            <a:ext cx="7241091" cy="471522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2263966" y="379348"/>
            <a:ext cx="5128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FFFF00"/>
                </a:solidFill>
              </a:rPr>
              <a:t>Budowa gaśnic przenośnych i </a:t>
            </a:r>
          </a:p>
          <a:p>
            <a:pPr algn="ctr"/>
            <a:r>
              <a:rPr lang="pl-PL" sz="2400" b="1" dirty="0">
                <a:solidFill>
                  <a:srgbClr val="FFFF00"/>
                </a:solidFill>
              </a:rPr>
              <a:t>gaśnic przewoźnych</a:t>
            </a:r>
            <a:endParaRPr lang="pl-PL" sz="2400" dirty="0"/>
          </a:p>
        </p:txBody>
      </p:sp>
      <p:pic>
        <p:nvPicPr>
          <p:cNvPr id="8" name="Shape 1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50" y="274637"/>
            <a:ext cx="822215" cy="9357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748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5" t="17620" r="11027" b="15762"/>
          <a:stretch/>
        </p:blipFill>
        <p:spPr bwMode="auto">
          <a:xfrm>
            <a:off x="470972" y="1608462"/>
            <a:ext cx="3852635" cy="2423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1" t="18004" r="10472" b="15991"/>
          <a:stretch/>
        </p:blipFill>
        <p:spPr bwMode="auto">
          <a:xfrm>
            <a:off x="4749183" y="1608462"/>
            <a:ext cx="3861724" cy="2423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9" t="17918" r="11258" b="15399"/>
          <a:stretch/>
        </p:blipFill>
        <p:spPr bwMode="auto">
          <a:xfrm>
            <a:off x="470972" y="4219461"/>
            <a:ext cx="3852635" cy="2531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2" t="17327" r="11610" b="15548"/>
          <a:stretch/>
        </p:blipFill>
        <p:spPr bwMode="auto">
          <a:xfrm>
            <a:off x="4712486" y="4219461"/>
            <a:ext cx="3898421" cy="2531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pole tekstowe 9"/>
          <p:cNvSpPr txBox="1"/>
          <p:nvPr/>
        </p:nvSpPr>
        <p:spPr>
          <a:xfrm>
            <a:off x="1895814" y="288453"/>
            <a:ext cx="5706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00"/>
                </a:solidFill>
              </a:rPr>
              <a:t>Zasady stosowania podręcznego sprzętu gaśniczego</a:t>
            </a:r>
            <a:endParaRPr lang="pl-PL" sz="2400" dirty="0">
              <a:solidFill>
                <a:srgbClr val="FFFF00"/>
              </a:solidFill>
            </a:endParaRPr>
          </a:p>
        </p:txBody>
      </p:sp>
      <p:pic>
        <p:nvPicPr>
          <p:cNvPr id="11" name="Shape 15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2450" y="274637"/>
            <a:ext cx="822215" cy="9357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548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1" t="17583" r="11371" b="16303"/>
          <a:stretch/>
        </p:blipFill>
        <p:spPr bwMode="auto">
          <a:xfrm>
            <a:off x="455166" y="1564395"/>
            <a:ext cx="3833871" cy="2473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7" t="17582" r="11484" b="16002"/>
          <a:stretch/>
        </p:blipFill>
        <p:spPr bwMode="auto">
          <a:xfrm>
            <a:off x="4737252" y="1564395"/>
            <a:ext cx="3836019" cy="2473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8" t="17433" r="11371" b="15851"/>
          <a:stretch/>
        </p:blipFill>
        <p:spPr bwMode="auto">
          <a:xfrm>
            <a:off x="455165" y="4198551"/>
            <a:ext cx="3833871" cy="2479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4" t="17734" r="11484" b="16453"/>
          <a:stretch/>
        </p:blipFill>
        <p:spPr bwMode="auto">
          <a:xfrm>
            <a:off x="4735309" y="4198551"/>
            <a:ext cx="3836019" cy="2457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pole tekstowe 9"/>
          <p:cNvSpPr txBox="1"/>
          <p:nvPr/>
        </p:nvSpPr>
        <p:spPr>
          <a:xfrm>
            <a:off x="1895814" y="288453"/>
            <a:ext cx="5706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00"/>
                </a:solidFill>
              </a:rPr>
              <a:t>Zasady stosowania podręcznego sprzętu gaśniczego</a:t>
            </a:r>
            <a:endParaRPr lang="pl-PL" sz="2400" dirty="0">
              <a:solidFill>
                <a:srgbClr val="FFFF00"/>
              </a:solidFill>
            </a:endParaRPr>
          </a:p>
        </p:txBody>
      </p:sp>
      <p:pic>
        <p:nvPicPr>
          <p:cNvPr id="11" name="Shape 15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2450" y="274637"/>
            <a:ext cx="822215" cy="9357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248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</p:spPr>
        <p:txBody>
          <a:bodyPr lIns="91425" tIns="45700" rIns="91425" bIns="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t>16</a:t>
            </a:fld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282450" y="1659673"/>
            <a:ext cx="8035285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2450" indent="-552450"/>
            <a:r>
              <a:rPr lang="pl-PL" altLang="pl-PL" sz="2400" b="1" dirty="0" smtClean="0"/>
              <a:t>      </a:t>
            </a:r>
            <a:r>
              <a:rPr lang="pl-PL" altLang="pl-PL" sz="2800" b="1" dirty="0" smtClean="0"/>
              <a:t>Sprzęt ratowniczy</a:t>
            </a:r>
            <a:r>
              <a:rPr lang="pl-PL" altLang="pl-PL" sz="2800" dirty="0" smtClean="0"/>
              <a:t>-</a:t>
            </a:r>
          </a:p>
          <a:p>
            <a:pPr marL="552450" indent="-552450" algn="just"/>
            <a:r>
              <a:rPr lang="pl-PL" altLang="pl-PL" sz="2800" dirty="0" smtClean="0"/>
              <a:t>      sprzęt </a:t>
            </a:r>
            <a:r>
              <a:rPr lang="pl-PL" altLang="pl-PL" sz="2800" dirty="0"/>
              <a:t>pożarniczy służący do prowadzenia </a:t>
            </a:r>
            <a:r>
              <a:rPr lang="pl-PL" altLang="pl-PL" sz="2800" dirty="0" smtClean="0"/>
              <a:t>akcji ratownictwa </a:t>
            </a:r>
            <a:r>
              <a:rPr lang="pl-PL" altLang="pl-PL" sz="2800" dirty="0"/>
              <a:t>technicznego oraz do ratowania ludzi i dóbr materialnych.</a:t>
            </a:r>
          </a:p>
          <a:p>
            <a:pPr marL="552450" indent="-552450"/>
            <a:endParaRPr lang="pl-PL" altLang="pl-PL" sz="2400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692275" y="234405"/>
            <a:ext cx="706204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l-PL" sz="3200" b="1" dirty="0" smtClean="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Podział </a:t>
            </a:r>
            <a:r>
              <a:rPr lang="pl-PL" sz="3200" b="1" dirty="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 grupy i przeznaczenie poszczególnego sprzętu </a:t>
            </a:r>
            <a:r>
              <a:rPr lang="pl-PL" sz="3200" b="1" dirty="0" smtClean="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pożarniczego</a:t>
            </a:r>
            <a:endParaRPr lang="pl-PL" altLang="pl-PL" sz="3200" b="1" i="1" dirty="0">
              <a:latin typeface="Arial" panose="020B0604020202020204" pitchFamily="34" charset="0"/>
            </a:endParaRPr>
          </a:p>
        </p:txBody>
      </p:sp>
      <p:pic>
        <p:nvPicPr>
          <p:cNvPr id="8" name="Shape 1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50" y="274637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e tekstowe 4"/>
          <p:cNvSpPr txBox="1"/>
          <p:nvPr/>
        </p:nvSpPr>
        <p:spPr>
          <a:xfrm>
            <a:off x="837282" y="3544582"/>
            <a:ext cx="81304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b="1" dirty="0" smtClean="0"/>
              <a:t>W skład sprzętu ratowniczego wchodzą:</a:t>
            </a:r>
          </a:p>
          <a:p>
            <a:pPr>
              <a:lnSpc>
                <a:spcPct val="150000"/>
              </a:lnSpc>
            </a:pPr>
            <a:r>
              <a:rPr lang="pl-PL" sz="2400" dirty="0" smtClean="0"/>
              <a:t>Ratowniczy sprzęt mechaniczny, </a:t>
            </a:r>
            <a:r>
              <a:rPr lang="pl-PL" sz="2000" i="1" dirty="0" smtClean="0"/>
              <a:t>(temat kolejnych lekcji)</a:t>
            </a:r>
          </a:p>
          <a:p>
            <a:pPr>
              <a:lnSpc>
                <a:spcPct val="150000"/>
              </a:lnSpc>
            </a:pPr>
            <a:r>
              <a:rPr lang="pl-PL" sz="2400" dirty="0" smtClean="0"/>
              <a:t>Ratownicze zestawy hydrauliczne, </a:t>
            </a:r>
            <a:r>
              <a:rPr lang="pl-PL" sz="2000" i="1" dirty="0" smtClean="0"/>
              <a:t>(temat kolejnych lekcji)</a:t>
            </a:r>
          </a:p>
          <a:p>
            <a:pPr>
              <a:lnSpc>
                <a:spcPct val="150000"/>
              </a:lnSpc>
            </a:pPr>
            <a:r>
              <a:rPr lang="pl-PL" sz="2400" dirty="0" smtClean="0"/>
              <a:t>Ratownicze zestawy pneumatyczne, </a:t>
            </a:r>
            <a:r>
              <a:rPr lang="pl-PL" sz="2000" i="1" dirty="0" smtClean="0"/>
              <a:t>(temat kolejnych lekcji)</a:t>
            </a:r>
          </a:p>
          <a:p>
            <a:pPr>
              <a:lnSpc>
                <a:spcPct val="150000"/>
              </a:lnSpc>
            </a:pPr>
            <a:r>
              <a:rPr lang="pl-PL" sz="2400" u="sng" dirty="0" smtClean="0"/>
              <a:t>Sprzęt burzący – ogólnego stosowania</a:t>
            </a:r>
            <a:endParaRPr lang="pl-PL" sz="2400" u="sng" dirty="0"/>
          </a:p>
        </p:txBody>
      </p:sp>
    </p:spTree>
    <p:extLst>
      <p:ext uri="{BB962C8B-B14F-4D97-AF65-F5344CB8AC3E}">
        <p14:creationId xmlns:p14="http://schemas.microsoft.com/office/powerpoint/2010/main" val="399342811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457199" y="1600200"/>
            <a:ext cx="5216488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endParaRPr lang="pl-PL" sz="2800" b="1" dirty="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-69850" algn="just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pl-PL" sz="2400" b="1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Sprzęt </a:t>
            </a:r>
            <a:r>
              <a:rPr lang="pl-PL" sz="24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burzący</a:t>
            </a:r>
            <a:r>
              <a:rPr lang="pl-PL" sz="2400" b="1" dirty="0">
                <a:latin typeface="Arial"/>
                <a:ea typeface="Arial"/>
                <a:cs typeface="Arial"/>
                <a:sym typeface="Arial"/>
              </a:rPr>
              <a:t> wyróżnia prosta konstrukcja oraz fakt, że wykorzystywana jest przy jego użyciu tylko siła ludzkich rąk, ewentualnie efekt działania dźwigni lub bloczków.</a:t>
            </a:r>
          </a:p>
        </p:txBody>
      </p:sp>
      <p:sp>
        <p:nvSpPr>
          <p:cNvPr id="285" name="Shape 28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</p:spPr>
        <p:txBody>
          <a:bodyPr lIns="91425" tIns="45700" rIns="91425" bIns="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t>17</a:t>
            </a:fld>
            <a:endParaRPr lang="pl-PL"/>
          </a:p>
        </p:txBody>
      </p:sp>
      <p:pic>
        <p:nvPicPr>
          <p:cNvPr id="286" name="Shape 2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1141" y="2125844"/>
            <a:ext cx="2916844" cy="329461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rostokąt 1"/>
          <p:cNvSpPr/>
          <p:nvPr/>
        </p:nvSpPr>
        <p:spPr>
          <a:xfrm>
            <a:off x="1718633" y="223857"/>
            <a:ext cx="71829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Podział na grupy i przeznaczenie poszczególnego sprzętu pożarniczego</a:t>
            </a:r>
            <a:endParaRPr lang="pl-PL" sz="3200" b="1" dirty="0"/>
          </a:p>
        </p:txBody>
      </p:sp>
      <p:pic>
        <p:nvPicPr>
          <p:cNvPr id="7" name="Shape 1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4838" y="407368"/>
            <a:ext cx="822300" cy="93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145450" y="1600200"/>
            <a:ext cx="8782200" cy="5000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pl-PL" sz="2800" b="1" dirty="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SPRZĘT BURZĄCY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pl-PL" sz="2000" b="1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Służy do:</a:t>
            </a:r>
            <a:endParaRPr lang="pl-PL" sz="2000" b="1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</a:pPr>
            <a:r>
              <a:rPr lang="pl-PL" sz="1800" b="1" dirty="0" smtClean="0">
                <a:latin typeface="Arial"/>
                <a:ea typeface="Arial"/>
                <a:cs typeface="Arial"/>
                <a:sym typeface="Arial"/>
              </a:rPr>
              <a:t>obalania </a:t>
            </a:r>
            <a:r>
              <a:rPr lang="pl-PL" sz="1800" b="1" dirty="0">
                <a:latin typeface="Arial"/>
                <a:ea typeface="Arial"/>
                <a:cs typeface="Arial"/>
                <a:sym typeface="Arial"/>
              </a:rPr>
              <a:t>uszkodzonych w wyniku pożaru, huraganów konstrukcji budowlanych typu: stropy, ściany, kominy </a:t>
            </a:r>
            <a:r>
              <a:rPr lang="pl-PL" sz="1800" b="1" dirty="0" err="1">
                <a:latin typeface="Arial"/>
                <a:ea typeface="Arial"/>
                <a:cs typeface="Arial"/>
                <a:sym typeface="Arial"/>
              </a:rPr>
              <a:t>itp</a:t>
            </a:r>
            <a:r>
              <a:rPr lang="pl-PL" sz="1800" b="1" dirty="0">
                <a:latin typeface="Arial"/>
                <a:ea typeface="Arial"/>
                <a:cs typeface="Arial"/>
                <a:sym typeface="Arial"/>
              </a:rPr>
              <a:t>,.</a:t>
            </a: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</a:pPr>
            <a:r>
              <a:rPr lang="pl-PL" sz="1800" b="1" dirty="0">
                <a:latin typeface="Arial"/>
                <a:ea typeface="Arial"/>
                <a:cs typeface="Arial"/>
                <a:sym typeface="Arial"/>
              </a:rPr>
              <a:t>ułatwiania dostępu do źródeł ognia w przypadku pożarów obiektów drewnianych ocieplonych igliwiem lub wiórami,</a:t>
            </a: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</a:pPr>
            <a:r>
              <a:rPr lang="pl-PL" sz="1800" b="1" dirty="0">
                <a:latin typeface="Arial"/>
                <a:ea typeface="Arial"/>
                <a:cs typeface="Arial"/>
                <a:sym typeface="Arial"/>
              </a:rPr>
              <a:t>odciągania i rozrzucania w celu dokładnego ugaszenia materiałów typu: słoma, siano, tekstylia, makulatura itp.,</a:t>
            </a: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</a:pPr>
            <a:r>
              <a:rPr lang="pl-PL" sz="1800" b="1" dirty="0">
                <a:latin typeface="Arial"/>
                <a:ea typeface="Arial"/>
                <a:cs typeface="Arial"/>
                <a:sym typeface="Arial"/>
              </a:rPr>
              <a:t>wypierania elementów konstrukcji stalowych, drewnianych w celu zabezpieczenia przed przewróceniem.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94" name="Shape 29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</p:spPr>
        <p:txBody>
          <a:bodyPr lIns="91425" tIns="45700" rIns="91425" bIns="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t>18</a:t>
            </a:fld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2021949" y="407368"/>
            <a:ext cx="50292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Podział na grupy i przeznaczenie poszczególnego sprzętu pożarniczego</a:t>
            </a:r>
            <a:endParaRPr lang="pl-PL" sz="2400" b="1" dirty="0"/>
          </a:p>
        </p:txBody>
      </p:sp>
      <p:pic>
        <p:nvPicPr>
          <p:cNvPr id="6" name="Shape 1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838" y="407368"/>
            <a:ext cx="822300" cy="93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481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-69850" algn="ctr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endParaRPr sz="2800" b="1" dirty="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pl-PL" sz="2000" b="1" dirty="0">
                <a:latin typeface="Arial"/>
                <a:ea typeface="Arial"/>
                <a:cs typeface="Arial"/>
                <a:sym typeface="Arial"/>
              </a:rPr>
              <a:t>bosaki ( podręczne, ciężkie, lekkie, strzechowe, sufitowe)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pl-PL" sz="2000" b="1" dirty="0">
                <a:latin typeface="Arial"/>
                <a:ea typeface="Arial"/>
                <a:cs typeface="Arial"/>
                <a:sym typeface="Arial"/>
              </a:rPr>
              <a:t>topory strażackie (lekkie, ciężkie)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pl-PL" sz="2000" b="1" dirty="0">
                <a:latin typeface="Arial"/>
                <a:ea typeface="Arial"/>
                <a:cs typeface="Arial"/>
                <a:sym typeface="Arial"/>
              </a:rPr>
              <a:t>łomy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pl-PL" sz="2000" b="1" dirty="0" err="1">
                <a:latin typeface="Arial"/>
                <a:ea typeface="Arial"/>
                <a:cs typeface="Arial"/>
                <a:sym typeface="Arial"/>
              </a:rPr>
              <a:t>siekierołomy</a:t>
            </a:r>
            <a:endParaRPr lang="pl-PL" sz="2000" b="1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pl-PL" sz="2000" b="1" dirty="0">
                <a:latin typeface="Arial"/>
                <a:ea typeface="Arial"/>
                <a:cs typeface="Arial"/>
                <a:sym typeface="Arial"/>
              </a:rPr>
              <a:t>kotwice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pl-PL" sz="2000" b="1" dirty="0">
                <a:latin typeface="Arial"/>
                <a:ea typeface="Arial"/>
                <a:cs typeface="Arial"/>
                <a:sym typeface="Arial"/>
              </a:rPr>
              <a:t>podnośniki zębatkowe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pl-PL" sz="2000" b="1" dirty="0">
                <a:latin typeface="Arial"/>
                <a:ea typeface="Arial"/>
                <a:cs typeface="Arial"/>
                <a:sym typeface="Arial"/>
              </a:rPr>
              <a:t>wyciągarki linowe</a:t>
            </a:r>
          </a:p>
          <a:p>
            <a:pPr marL="457200" lvl="0" indent="-35560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pl-PL" sz="2000" b="1" dirty="0">
                <a:latin typeface="Arial"/>
                <a:ea typeface="Arial"/>
                <a:cs typeface="Arial"/>
                <a:sym typeface="Arial"/>
              </a:rPr>
              <a:t>wyciągarki łańcuchowe </a:t>
            </a:r>
          </a:p>
        </p:txBody>
      </p:sp>
      <p:sp>
        <p:nvSpPr>
          <p:cNvPr id="302" name="Shape 30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</p:spPr>
        <p:txBody>
          <a:bodyPr lIns="91425" tIns="45700" rIns="91425" bIns="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t>19</a:t>
            </a:fld>
            <a:endParaRPr lang="pl-PL"/>
          </a:p>
        </p:txBody>
      </p:sp>
      <p:pic>
        <p:nvPicPr>
          <p:cNvPr id="6" name="Shape 1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838" y="407368"/>
            <a:ext cx="822300" cy="93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9772" y="4979908"/>
            <a:ext cx="1707028" cy="1707028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2181" y="3031529"/>
            <a:ext cx="2048434" cy="1213209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5874" y="4104020"/>
            <a:ext cx="1609483" cy="1103472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776172" y="497789"/>
            <a:ext cx="667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Skład poszczególnych grup  sprzętu pożarniczego</a:t>
            </a:r>
            <a:endParaRPr lang="pl-PL" sz="24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sz="3600" dirty="0" smtClean="0"/>
              <a:t>MATERIAŁ NAUCZANIA</a:t>
            </a:r>
            <a:endParaRPr lang="pl-PL" altLang="pl-PL" sz="36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7391" y="1820300"/>
            <a:ext cx="8295089" cy="4838407"/>
          </a:xfrm>
        </p:spPr>
        <p:txBody>
          <a:bodyPr>
            <a:normAutofit fontScale="85000" lnSpcReduction="10000"/>
          </a:bodyPr>
          <a:lstStyle/>
          <a:p>
            <a:r>
              <a:rPr lang="pl-PL" dirty="0" smtClean="0"/>
              <a:t> Podział </a:t>
            </a:r>
            <a:r>
              <a:rPr lang="pl-PL" dirty="0"/>
              <a:t>na grupy i przeznaczenie poszczególnego sprzętu </a:t>
            </a:r>
            <a:r>
              <a:rPr lang="pl-PL" dirty="0" smtClean="0"/>
              <a:t>pożarniczego; </a:t>
            </a:r>
          </a:p>
          <a:p>
            <a:r>
              <a:rPr lang="pl-PL" dirty="0" smtClean="0"/>
              <a:t> Skład </a:t>
            </a:r>
            <a:r>
              <a:rPr lang="pl-PL" dirty="0"/>
              <a:t>poszczególnych grup sprzętu </a:t>
            </a:r>
            <a:r>
              <a:rPr lang="pl-PL" dirty="0" smtClean="0"/>
              <a:t>pożarniczego;</a:t>
            </a:r>
          </a:p>
          <a:p>
            <a:r>
              <a:rPr lang="pl-PL" dirty="0" smtClean="0"/>
              <a:t> </a:t>
            </a:r>
            <a:r>
              <a:rPr lang="pl-PL" dirty="0"/>
              <a:t>Przeznaczenie i podział podręcznego sprzętu </a:t>
            </a:r>
            <a:r>
              <a:rPr lang="pl-PL" dirty="0" smtClean="0"/>
              <a:t>gaśniczego; </a:t>
            </a:r>
          </a:p>
          <a:p>
            <a:r>
              <a:rPr lang="pl-PL" dirty="0"/>
              <a:t> </a:t>
            </a:r>
            <a:r>
              <a:rPr lang="pl-PL" dirty="0" smtClean="0"/>
              <a:t>Rodzaje </a:t>
            </a:r>
            <a:r>
              <a:rPr lang="pl-PL" dirty="0"/>
              <a:t>podręcznego sprzętu </a:t>
            </a:r>
            <a:r>
              <a:rPr lang="pl-PL" dirty="0" smtClean="0"/>
              <a:t>gaśniczego;</a:t>
            </a:r>
          </a:p>
          <a:p>
            <a:r>
              <a:rPr lang="pl-PL" dirty="0" smtClean="0"/>
              <a:t> </a:t>
            </a:r>
            <a:r>
              <a:rPr lang="pl-PL" dirty="0"/>
              <a:t>Podział gaśnic przenośnych i gaśnic </a:t>
            </a:r>
            <a:r>
              <a:rPr lang="pl-PL" dirty="0" smtClean="0"/>
              <a:t>przewoźnych; </a:t>
            </a:r>
          </a:p>
          <a:p>
            <a:r>
              <a:rPr lang="pl-PL" dirty="0" smtClean="0"/>
              <a:t> </a:t>
            </a:r>
            <a:r>
              <a:rPr lang="pl-PL" dirty="0"/>
              <a:t>Budowa gaśnic przenośnych i gaśnic </a:t>
            </a:r>
            <a:r>
              <a:rPr lang="pl-PL" dirty="0" smtClean="0"/>
              <a:t>przewoźnych; </a:t>
            </a:r>
          </a:p>
          <a:p>
            <a:r>
              <a:rPr lang="pl-PL" dirty="0" smtClean="0"/>
              <a:t> </a:t>
            </a:r>
            <a:r>
              <a:rPr lang="pl-PL" dirty="0"/>
              <a:t>Zasady stosowania podręcznego sprzętu </a:t>
            </a:r>
            <a:r>
              <a:rPr lang="pl-PL" dirty="0" smtClean="0"/>
              <a:t>gaśniczego.</a:t>
            </a:r>
            <a:endParaRPr lang="pl-PL" dirty="0"/>
          </a:p>
          <a:p>
            <a:endParaRPr lang="pl-PL" dirty="0"/>
          </a:p>
          <a:p>
            <a:endParaRPr lang="pl-PL" dirty="0" smtClean="0"/>
          </a:p>
          <a:p>
            <a:pPr marL="118872" indent="0" algn="r">
              <a:buNone/>
            </a:pPr>
            <a:r>
              <a:rPr lang="pl-PL" dirty="0" smtClean="0"/>
              <a:t>Czas: 2T</a:t>
            </a:r>
            <a:endParaRPr lang="pl-PL" dirty="0"/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8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234950" y="1600200"/>
            <a:ext cx="55380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-69850" algn="ctr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pl-PL" sz="2800" b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SPRZĘT BURZĄCY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2400" b="1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l-PL" sz="24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Bosak podręczny</a:t>
            </a:r>
            <a:r>
              <a:rPr lang="pl-PL" sz="1800" b="1">
                <a:latin typeface="Arial"/>
                <a:ea typeface="Arial"/>
                <a:cs typeface="Arial"/>
                <a:sym typeface="Arial"/>
              </a:rPr>
              <a:t> służy do torowania drogi. Można za jego pomocą wyważyć drzwi, okna, odrywać deski usuwać drobne elementy konstrukcyjne budynku. Bosak w całości odkuty jest ze stali. Zasadniczą jego częścią jest grot i hak. Drugą częścią jest stopka.Jego długość wynosi 1,3m, a masa 5 kg.  </a:t>
            </a:r>
          </a:p>
        </p:txBody>
      </p:sp>
      <p:sp>
        <p:nvSpPr>
          <p:cNvPr id="310" name="Shape 3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</p:spPr>
        <p:txBody>
          <a:bodyPr lIns="91425" tIns="45700" rIns="91425" bIns="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t>20</a:t>
            </a:fld>
            <a:endParaRPr lang="pl-PL"/>
          </a:p>
        </p:txBody>
      </p:sp>
      <p:pic>
        <p:nvPicPr>
          <p:cNvPr id="311" name="Shape 3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0601" y="2012377"/>
            <a:ext cx="2746199" cy="40357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rostokąt 1"/>
          <p:cNvSpPr/>
          <p:nvPr/>
        </p:nvSpPr>
        <p:spPr>
          <a:xfrm>
            <a:off x="1257138" y="407368"/>
            <a:ext cx="62575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Skład poszczególnych grup                      </a:t>
            </a:r>
            <a:r>
              <a:rPr lang="pl-PL" sz="2400" b="1" dirty="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sprzętu pożarniczego</a:t>
            </a:r>
            <a:endParaRPr lang="pl-PL" sz="2400" b="1" dirty="0"/>
          </a:p>
        </p:txBody>
      </p:sp>
      <p:pic>
        <p:nvPicPr>
          <p:cNvPr id="7" name="Shape 1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4838" y="407368"/>
            <a:ext cx="822300" cy="93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156625" y="1600200"/>
            <a:ext cx="5974200" cy="525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-69850" algn="ctr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pl-PL" sz="2800" b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SPRZĘT BURZĄCY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2400" b="1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-6985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pl-PL" sz="24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Bosak ciężki</a:t>
            </a:r>
            <a:r>
              <a:rPr lang="pl-PL" sz="20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1800" b="1">
                <a:latin typeface="Arial"/>
                <a:ea typeface="Arial"/>
                <a:cs typeface="Arial"/>
                <a:sym typeface="Arial"/>
              </a:rPr>
              <a:t>służy głownie do prac na zewnątrz budynku: do zrywania nadpalonych konstrukcji dachowej w domach jednokondygnacyjnych, do zrywania uszkodzonych ścian budynków, usuwania dużych złamanych konarów drzew. </a:t>
            </a:r>
          </a:p>
          <a:p>
            <a:pPr marL="0" lvl="0" indent="-69850" algn="just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pl-PL" sz="1800" b="1">
                <a:latin typeface="Arial"/>
                <a:ea typeface="Arial"/>
                <a:cs typeface="Arial"/>
                <a:sym typeface="Arial"/>
              </a:rPr>
              <a:t>Jest to stalowy hak z grotem osadzonym na pięciometrowym drzewcu. Obsługiwany jest przez co najmniej 2 osoby. Przy stalowej tulei osadzonej na drzewcu zamocowane jest kółko, do którego można przytwierdzić linę. Lina umożliwia prowadzenie prac burzących przez kilku strażaków. Długość całkowita bosaka wynosi około 5,5m, a masa około 12 kg. </a:t>
            </a:r>
          </a:p>
        </p:txBody>
      </p:sp>
      <p:sp>
        <p:nvSpPr>
          <p:cNvPr id="319" name="Shape 31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</p:spPr>
        <p:txBody>
          <a:bodyPr lIns="91425" tIns="45700" rIns="91425" bIns="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t>21</a:t>
            </a:fld>
            <a:endParaRPr lang="pl-PL"/>
          </a:p>
        </p:txBody>
      </p:sp>
      <p:pic>
        <p:nvPicPr>
          <p:cNvPr id="320" name="Shape 3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3200" y="1703806"/>
            <a:ext cx="2032974" cy="485781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rostokąt 1"/>
          <p:cNvSpPr/>
          <p:nvPr/>
        </p:nvSpPr>
        <p:spPr>
          <a:xfrm>
            <a:off x="2126256" y="314022"/>
            <a:ext cx="46931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Skład poszczególnych grup </a:t>
            </a:r>
            <a:r>
              <a:rPr lang="pl-PL" sz="2400" b="1" dirty="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sprzętu pożarniczego</a:t>
            </a:r>
            <a:endParaRPr lang="pl-PL" sz="2400" b="1" dirty="0"/>
          </a:p>
        </p:txBody>
      </p:sp>
      <p:pic>
        <p:nvPicPr>
          <p:cNvPr id="7" name="Shape 1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4838" y="407368"/>
            <a:ext cx="822300" cy="93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448000" cy="3277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pl-PL" sz="2800" b="1" dirty="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BOSAK LEKKI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2400" b="1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-6985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pl-PL" sz="24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Bosak lekki</a:t>
            </a:r>
            <a:r>
              <a:rPr lang="pl-PL" sz="20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1800" b="1" dirty="0">
                <a:latin typeface="Arial"/>
                <a:ea typeface="Arial"/>
                <a:cs typeface="Arial"/>
                <a:sym typeface="Arial"/>
              </a:rPr>
              <a:t>wykorzystywany jest do zrywania nadpalonych przewodów, do wyciągania drobnych elementów ze strefy pożaru oraz prowadzenia lżejszych czynności burzących.</a:t>
            </a:r>
            <a:r>
              <a:rPr lang="pl-PL" sz="18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1800" b="1" dirty="0">
                <a:latin typeface="Arial"/>
                <a:ea typeface="Arial"/>
                <a:cs typeface="Arial"/>
                <a:sym typeface="Arial"/>
              </a:rPr>
              <a:t>Posiada stalowy hak z grotem, jest krótszy </a:t>
            </a:r>
            <a:r>
              <a:rPr lang="pl-PL" sz="1800" b="1" dirty="0" smtClean="0">
                <a:latin typeface="Arial"/>
                <a:ea typeface="Arial"/>
                <a:cs typeface="Arial"/>
                <a:sym typeface="Arial"/>
              </a:rPr>
              <a:t>od </a:t>
            </a:r>
            <a:r>
              <a:rPr lang="pl-PL" sz="1800" b="1" dirty="0">
                <a:latin typeface="Arial"/>
                <a:ea typeface="Arial"/>
                <a:cs typeface="Arial"/>
                <a:sym typeface="Arial"/>
              </a:rPr>
              <a:t>bosaka ciężkiego i nie posiada kółka do mocowania liny. Długość drzewca wynosi 4 m</a:t>
            </a:r>
            <a:r>
              <a:rPr lang="pl-PL" sz="1800" b="1" dirty="0" smtClean="0">
                <a:latin typeface="Arial"/>
                <a:ea typeface="Arial"/>
                <a:cs typeface="Arial"/>
                <a:sym typeface="Arial"/>
              </a:rPr>
              <a:t>. całkowita </a:t>
            </a:r>
            <a:r>
              <a:rPr lang="pl-PL" sz="1800" b="1" dirty="0">
                <a:latin typeface="Arial"/>
                <a:ea typeface="Arial"/>
                <a:cs typeface="Arial"/>
                <a:sym typeface="Arial"/>
              </a:rPr>
              <a:t>masa około 6 kg, a długość 4,3m. Bosak obsługiwany jest przez jednego strażaka. 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28" name="Shape 32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</p:spPr>
        <p:txBody>
          <a:bodyPr lIns="91425" tIns="45700" rIns="91425" bIns="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t>22</a:t>
            </a:fld>
            <a:endParaRPr lang="pl-PL"/>
          </a:p>
        </p:txBody>
      </p:sp>
      <p:pic>
        <p:nvPicPr>
          <p:cNvPr id="329" name="Shape 3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575" y="4997525"/>
            <a:ext cx="8283625" cy="18007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rostokąt 1"/>
          <p:cNvSpPr/>
          <p:nvPr/>
        </p:nvSpPr>
        <p:spPr>
          <a:xfrm>
            <a:off x="2155144" y="293792"/>
            <a:ext cx="46863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Skład poszczególnych grup </a:t>
            </a:r>
            <a:r>
              <a:rPr lang="pl-PL" sz="2400" b="1" dirty="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sprzętu pożarniczego</a:t>
            </a:r>
            <a:endParaRPr lang="pl-PL" sz="2400" b="1" dirty="0"/>
          </a:p>
        </p:txBody>
      </p:sp>
      <p:pic>
        <p:nvPicPr>
          <p:cNvPr id="7" name="Shape 1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4838" y="407368"/>
            <a:ext cx="822300" cy="93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268500" y="1656150"/>
            <a:ext cx="5090400" cy="5011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pl-PL" sz="2800" b="1" dirty="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BOSAK SUFITOWY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2400" b="1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-69850" algn="just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pl-PL" sz="24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Bosak sufitowy </a:t>
            </a:r>
            <a:r>
              <a:rPr lang="pl-PL" sz="1800" b="1" dirty="0">
                <a:latin typeface="Arial"/>
                <a:ea typeface="Arial"/>
                <a:cs typeface="Arial"/>
                <a:sym typeface="Arial"/>
              </a:rPr>
              <a:t>służy do prac wewnątrz budynku np. do zrywania podsufitki, boazerii, zrywania odsadzonych od ściany przez wodę i temperatury tynków oraz wyburzenia ścian z lekkich konstrukcji gipsowo-kartonowych. </a:t>
            </a:r>
            <a:r>
              <a:rPr lang="pl-PL" sz="18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1800" b="1" dirty="0">
                <a:latin typeface="Arial"/>
                <a:ea typeface="Arial"/>
                <a:cs typeface="Arial"/>
                <a:sym typeface="Arial"/>
              </a:rPr>
              <a:t>Długość drzewca wynosi ok. 2,5m. Bosak obsługiwany jest przez jednego strażaka.  </a:t>
            </a:r>
          </a:p>
        </p:txBody>
      </p:sp>
      <p:sp>
        <p:nvSpPr>
          <p:cNvPr id="337" name="Shape 33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</p:spPr>
        <p:txBody>
          <a:bodyPr lIns="91425" tIns="45700" rIns="91425" bIns="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t>23</a:t>
            </a:fld>
            <a:endParaRPr lang="pl-PL"/>
          </a:p>
        </p:txBody>
      </p:sp>
      <p:pic>
        <p:nvPicPr>
          <p:cNvPr id="338" name="Shape 3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6575" y="2100150"/>
            <a:ext cx="2627799" cy="40261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rostokąt 1"/>
          <p:cNvSpPr/>
          <p:nvPr/>
        </p:nvSpPr>
        <p:spPr>
          <a:xfrm>
            <a:off x="2170324" y="350192"/>
            <a:ext cx="46821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Skład poszczególnych grup </a:t>
            </a:r>
            <a:r>
              <a:rPr lang="pl-PL" sz="2400" b="1" dirty="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sprzętu pożarniczego</a:t>
            </a:r>
            <a:endParaRPr lang="pl-PL" sz="2400" b="1" dirty="0"/>
          </a:p>
        </p:txBody>
      </p:sp>
      <p:pic>
        <p:nvPicPr>
          <p:cNvPr id="7" name="Shape 1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4838" y="407368"/>
            <a:ext cx="822300" cy="93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134250" y="1600200"/>
            <a:ext cx="8871900" cy="2259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pl-PL" sz="2800" b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BOSAK STRZECHOWY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l-PL" sz="24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Bosak strzechowy</a:t>
            </a:r>
            <a:r>
              <a:rPr lang="pl-PL" sz="20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1800" b="1">
                <a:latin typeface="Arial"/>
                <a:ea typeface="Arial"/>
                <a:cs typeface="Arial"/>
                <a:sym typeface="Arial"/>
              </a:rPr>
              <a:t>służy do rozrywania strzech, stogów siana i słomy oraz stert materiałów włókienniczych. Jest to stalowy trójzębny hak osadzony na pięciometrowym drzewcu. całkowita masa bosaka wynosi około 8 kg, a długość 5,5 m. Obsługiwany prze co najmniej 2 osoby. </a:t>
            </a:r>
          </a:p>
          <a:p>
            <a:pPr marL="0" lvl="0" indent="-69850" algn="ctr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endParaRPr sz="2800" b="1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Shape 34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</p:spPr>
        <p:txBody>
          <a:bodyPr lIns="91425" tIns="45700" rIns="91425" bIns="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t>24</a:t>
            </a:fld>
            <a:endParaRPr lang="pl-PL"/>
          </a:p>
        </p:txBody>
      </p:sp>
      <p:pic>
        <p:nvPicPr>
          <p:cNvPr id="347" name="Shape 3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750" y="4316700"/>
            <a:ext cx="8085049" cy="17455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rostokąt 1"/>
          <p:cNvSpPr/>
          <p:nvPr/>
        </p:nvSpPr>
        <p:spPr>
          <a:xfrm>
            <a:off x="2358274" y="31230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Skład poszczególnych grup </a:t>
            </a:r>
            <a:r>
              <a:rPr lang="pl-PL" sz="2400" b="1" dirty="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sprzętu pożarniczego</a:t>
            </a:r>
            <a:endParaRPr lang="pl-PL" sz="2400" b="1" dirty="0"/>
          </a:p>
        </p:txBody>
      </p:sp>
      <p:pic>
        <p:nvPicPr>
          <p:cNvPr id="7" name="Shape 1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4838" y="407368"/>
            <a:ext cx="822300" cy="93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167825" y="1600200"/>
            <a:ext cx="8838300" cy="2684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-69850" algn="ctr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pl-PL" sz="2800" b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TOPOREK LEKKI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2400" b="1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-6985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pl-PL" sz="24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Toporek lekki </a:t>
            </a:r>
            <a:r>
              <a:rPr lang="pl-PL" sz="1800" b="1">
                <a:latin typeface="Arial"/>
                <a:ea typeface="Arial"/>
                <a:cs typeface="Arial"/>
                <a:sym typeface="Arial"/>
              </a:rPr>
              <a:t>służy do drobnych prac burzących, wyrywania kłódek, wycinania otworów w cienkich drzwiach i ścianach gipsowo-kartonowych, zrywania łańcuchów, wybijania szyb w oknach. Stanowi wyposażenie osobiste strażaka. składa się z głowicy i rękojeści. Masa toporka wynosi 2,5 kg. 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5" name="Shape 35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</p:spPr>
        <p:txBody>
          <a:bodyPr lIns="91425" tIns="45700" rIns="91425" bIns="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t>25</a:t>
            </a:fld>
            <a:endParaRPr lang="pl-PL"/>
          </a:p>
        </p:txBody>
      </p:sp>
      <p:pic>
        <p:nvPicPr>
          <p:cNvPr id="356" name="Shape 3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275" y="4186874"/>
            <a:ext cx="2827050" cy="236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Shape 3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91925" y="4284900"/>
            <a:ext cx="3150849" cy="20673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rostokąt 1"/>
          <p:cNvSpPr/>
          <p:nvPr/>
        </p:nvSpPr>
        <p:spPr>
          <a:xfrm>
            <a:off x="2300975" y="45971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Skład poszczególnych grup </a:t>
            </a:r>
            <a:r>
              <a:rPr lang="pl-PL" sz="2400" b="1" dirty="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sprzętu pożarniczego</a:t>
            </a:r>
            <a:endParaRPr lang="pl-PL" sz="2400" b="1" dirty="0"/>
          </a:p>
        </p:txBody>
      </p:sp>
      <p:pic>
        <p:nvPicPr>
          <p:cNvPr id="8" name="Shape 16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838" y="407368"/>
            <a:ext cx="822300" cy="93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361575" y="1600200"/>
            <a:ext cx="50019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pl-PL" sz="2800" b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TOPÓR CIĘŻKI 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l-PL" sz="24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Topór ciężki</a:t>
            </a:r>
            <a:r>
              <a:rPr lang="pl-PL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1800" b="1">
                <a:latin typeface="Arial"/>
                <a:ea typeface="Arial"/>
                <a:cs typeface="Arial"/>
                <a:sym typeface="Arial"/>
              </a:rPr>
              <a:t>służy do wyrąbywania belek konstrukcji drewnianych, wywarzania drzwi, wycinania otworów w pokryciach dachowych. Składa się z głowicy i rękojeści. Długość całkowita wynosi około 100 cm, a masa około 4 kg. Obsługa jeden strażak. </a:t>
            </a:r>
          </a:p>
          <a:p>
            <a:pPr marL="0" lvl="0" indent="-69850" algn="ctr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endParaRPr sz="2800" b="1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Shape 36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</p:spPr>
        <p:txBody>
          <a:bodyPr lIns="91425" tIns="45700" rIns="91425" bIns="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t>26</a:t>
            </a:fld>
            <a:endParaRPr lang="pl-PL"/>
          </a:p>
        </p:txBody>
      </p:sp>
      <p:pic>
        <p:nvPicPr>
          <p:cNvPr id="366" name="Shape 3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9675" y="2314125"/>
            <a:ext cx="2681724" cy="3931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Shape 3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8325" y="4724674"/>
            <a:ext cx="3507475" cy="19132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rostokąt 1"/>
          <p:cNvSpPr/>
          <p:nvPr/>
        </p:nvSpPr>
        <p:spPr>
          <a:xfrm>
            <a:off x="2473287" y="40736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Skład poszczególnych grup </a:t>
            </a:r>
            <a:r>
              <a:rPr lang="pl-PL" sz="2400" b="1" dirty="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sprzętu pożarniczego</a:t>
            </a:r>
            <a:endParaRPr lang="pl-PL" sz="2400" b="1" dirty="0"/>
          </a:p>
        </p:txBody>
      </p:sp>
      <p:pic>
        <p:nvPicPr>
          <p:cNvPr id="8" name="Shape 16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838" y="407368"/>
            <a:ext cx="822300" cy="93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216950" y="1600200"/>
            <a:ext cx="5447700" cy="5052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pl-PL" sz="2800" b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ŁOM</a:t>
            </a:r>
          </a:p>
          <a:p>
            <a:pPr marL="0" lvl="0" indent="0" algn="just" rtl="0">
              <a:spcBef>
                <a:spcPts val="0"/>
              </a:spcBef>
              <a:buNone/>
            </a:pPr>
            <a:endParaRPr sz="2400" b="1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buNone/>
            </a:pPr>
            <a:endParaRPr sz="2400" b="1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-69850" algn="just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pl-PL" sz="24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Łom</a:t>
            </a:r>
            <a:r>
              <a:rPr lang="pl-PL" sz="2000" b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służy do podważania i zdejmowania drzwi z zawiasów, urywania łańcuchów, wyginania krat, wybijania otworów dachach, ścianach, drzwiach. Przecięcie w spłaszczonym końcu służy do wyrywania gwoździ. Łom wykonany jest w całości z metalowego pręta o średnicy od 20 do 30 mm. Z jednej strony posiada zaostrzony szpic, z drugiej spłaszczenie z wygięciem pod katem 30 do 45 stopni.</a:t>
            </a:r>
            <a:r>
              <a:rPr lang="pl-PL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375" name="Shape 37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</p:spPr>
        <p:txBody>
          <a:bodyPr lIns="91425" tIns="45700" rIns="91425" bIns="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t>27</a:t>
            </a:fld>
            <a:endParaRPr lang="pl-PL"/>
          </a:p>
        </p:txBody>
      </p:sp>
      <p:pic>
        <p:nvPicPr>
          <p:cNvPr id="376" name="Shape 3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3350" y="1651687"/>
            <a:ext cx="2804874" cy="234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Shape 3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3350" y="4287950"/>
            <a:ext cx="2804875" cy="22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rostokąt 1"/>
          <p:cNvSpPr/>
          <p:nvPr/>
        </p:nvSpPr>
        <p:spPr>
          <a:xfrm>
            <a:off x="2433281" y="40736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Skład poszczególnych grup </a:t>
            </a:r>
            <a:r>
              <a:rPr lang="pl-PL" sz="2400" b="1" dirty="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sprzętu pożarniczego</a:t>
            </a:r>
            <a:endParaRPr lang="pl-PL" sz="2400" b="1" dirty="0"/>
          </a:p>
        </p:txBody>
      </p:sp>
      <p:pic>
        <p:nvPicPr>
          <p:cNvPr id="8" name="Shape 16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838" y="407368"/>
            <a:ext cx="822300" cy="93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xfrm>
            <a:off x="96425" y="1600200"/>
            <a:ext cx="5941800" cy="4944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pl-PL" sz="2800" b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SIEKIEROŁOM</a:t>
            </a:r>
          </a:p>
          <a:p>
            <a:pPr marL="0" lvl="0" indent="0" algn="just" rtl="0">
              <a:spcBef>
                <a:spcPts val="0"/>
              </a:spcBef>
              <a:buNone/>
            </a:pPr>
            <a:endParaRPr sz="2400" b="1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-69850" algn="just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pl-PL" sz="24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Siekierołom</a:t>
            </a:r>
            <a:r>
              <a:rPr lang="pl-PL" sz="2000" b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2000" b="1">
                <a:latin typeface="Arial"/>
                <a:ea typeface="Arial"/>
                <a:cs typeface="Arial"/>
                <a:sym typeface="Arial"/>
              </a:rPr>
              <a:t>stosuje się go do powiększenia lub wykonywania otworów w ścianach, do wyważania drzwi w budynkach i samochodach. Siekierołom sklada się z głowicy i rękojeści oraz taśmy poliestrowej, która jest wykorzystywana do transportu narzędzia oraz jako element nośny w niektórych sytuacjach. Głowica zaopatrzona jest z jednej strony w ostrze służące do cięcia prętów stalowych o średnicy do 10 mm, a z drugiej strony w ostry szpic służący do wybijania otworów w ścianach, dachach. Z boku głowicy wykonano spłaszczenie służące do podważania drzwi. </a:t>
            </a:r>
          </a:p>
        </p:txBody>
      </p:sp>
      <p:sp>
        <p:nvSpPr>
          <p:cNvPr id="385" name="Shape 38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</p:spPr>
        <p:txBody>
          <a:bodyPr lIns="91425" tIns="45700" rIns="91425" bIns="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t>28</a:t>
            </a:fld>
            <a:endParaRPr lang="pl-PL"/>
          </a:p>
        </p:txBody>
      </p:sp>
      <p:pic>
        <p:nvPicPr>
          <p:cNvPr id="386" name="Shape 3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6400" y="1830125"/>
            <a:ext cx="2476500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Shape 3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6399" y="3836000"/>
            <a:ext cx="2476499" cy="28853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rostokąt 1"/>
          <p:cNvSpPr/>
          <p:nvPr/>
        </p:nvSpPr>
        <p:spPr>
          <a:xfrm>
            <a:off x="2451253" y="45971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Skład poszczególnych grup </a:t>
            </a:r>
            <a:r>
              <a:rPr lang="pl-PL" sz="2400" b="1" dirty="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sprzętu pożarniczego</a:t>
            </a:r>
            <a:endParaRPr lang="pl-PL" sz="2400" b="1" dirty="0"/>
          </a:p>
        </p:txBody>
      </p:sp>
      <p:pic>
        <p:nvPicPr>
          <p:cNvPr id="8" name="Shape 16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838" y="407368"/>
            <a:ext cx="822300" cy="93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192850" y="1600200"/>
            <a:ext cx="5400900" cy="512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-69850" algn="ctr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pl-PL" sz="2800" b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SIEKIEROŁOM</a:t>
            </a:r>
          </a:p>
          <a:p>
            <a:pPr marL="0" lvl="0" indent="0" algn="just" rtl="0">
              <a:spcBef>
                <a:spcPts val="0"/>
              </a:spcBef>
              <a:buNone/>
            </a:pPr>
            <a:endParaRPr sz="2400" b="1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-69850" algn="just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pl-PL" sz="24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“Hooligan”</a:t>
            </a:r>
            <a:r>
              <a:rPr lang="pl-PL" sz="2000" b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2000" b="1">
                <a:latin typeface="Arial"/>
                <a:ea typeface="Arial"/>
                <a:cs typeface="Arial"/>
                <a:sym typeface="Arial"/>
              </a:rPr>
              <a:t>inną odmianą siekierołomu jest urządzenie zwane “hoologan”. Służy do urywania łańcuchów, wyginania krat, wybijania otworów w dachach, ścianach, drzwiach, do podważania drzwi, wyłamywania zamków i drzwi pojazdów samochodowych. Jest to urządzenie łączące ze sobą funkcję topora ciężkiego ., łomu i w/w siekierołomu. Długość urządzenia od 70 do 110 cm, masa około 9 kg. </a:t>
            </a:r>
          </a:p>
        </p:txBody>
      </p:sp>
      <p:sp>
        <p:nvSpPr>
          <p:cNvPr id="395" name="Shape 39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</p:spPr>
        <p:txBody>
          <a:bodyPr lIns="91425" tIns="45700" rIns="91425" bIns="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t>29</a:t>
            </a:fld>
            <a:endParaRPr lang="pl-PL"/>
          </a:p>
        </p:txBody>
      </p:sp>
      <p:pic>
        <p:nvPicPr>
          <p:cNvPr id="396" name="Shape 3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8200" y="1946701"/>
            <a:ext cx="2930749" cy="41281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rostokąt 1"/>
          <p:cNvSpPr/>
          <p:nvPr/>
        </p:nvSpPr>
        <p:spPr>
          <a:xfrm>
            <a:off x="2534287" y="45971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Skład poszczególnych grup </a:t>
            </a:r>
            <a:r>
              <a:rPr lang="pl-PL" sz="2400" b="1" dirty="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sprzętu pożarniczego</a:t>
            </a:r>
            <a:endParaRPr lang="pl-PL" sz="2400" b="1" dirty="0"/>
          </a:p>
        </p:txBody>
      </p:sp>
      <p:pic>
        <p:nvPicPr>
          <p:cNvPr id="7" name="Shape 1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4838" y="407368"/>
            <a:ext cx="822300" cy="93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rgbClr val="FFC700"/>
              </a:buClr>
              <a:buSzPct val="25000"/>
              <a:buFont typeface="Arial Black"/>
              <a:buNone/>
            </a:pPr>
            <a:r>
              <a:rPr lang="pl-PL" sz="3000" dirty="0" smtClean="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Podział na grupy i przeznaczenie poszczególnego sprzętu pożarniczego</a:t>
            </a:r>
            <a:endParaRPr lang="pl-PL" sz="3000" dirty="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" name="Shape 136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body" idx="2"/>
          </p:nvPr>
        </p:nvSpPr>
        <p:spPr>
          <a:xfrm>
            <a:off x="572699" y="1570878"/>
            <a:ext cx="8295089" cy="6912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0" lvl="0" indent="-6985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pl-PL" sz="2800" b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Wstęp	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2"/>
          </p:nvPr>
        </p:nvSpPr>
        <p:spPr>
          <a:xfrm>
            <a:off x="428766" y="2262100"/>
            <a:ext cx="4998300" cy="399390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0" lvl="0" indent="-69850">
              <a:lnSpc>
                <a:spcPct val="115000"/>
              </a:lnSpc>
              <a:spcAft>
                <a:spcPts val="1600"/>
              </a:spcAft>
              <a:buClr>
                <a:schemeClr val="dk1"/>
              </a:buClr>
              <a:buSzPct val="45833"/>
              <a:buNone/>
            </a:pPr>
            <a:r>
              <a:rPr lang="pl-PL" sz="26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l-PL" altLang="pl-PL" sz="2800" b="1" dirty="0"/>
              <a:t>Sprzęt pożarniczy</a:t>
            </a:r>
            <a:r>
              <a:rPr lang="pl-PL" altLang="pl-PL" sz="2800" dirty="0"/>
              <a:t> - </a:t>
            </a:r>
            <a:r>
              <a:rPr lang="pl-PL" altLang="pl-PL" sz="2400" dirty="0"/>
              <a:t>przenośny lub przewoźny specjalny sprzęt służący do gaszenia pożaru, prowadzenia akcji ratowniczych </a:t>
            </a:r>
            <a:r>
              <a:rPr lang="pl-PL" altLang="pl-PL" sz="2400" dirty="0" smtClean="0"/>
              <a:t>oraz </a:t>
            </a:r>
            <a:r>
              <a:rPr lang="pl-PL" altLang="pl-PL" sz="2400" dirty="0"/>
              <a:t>sprzęt ochrony stosowany przez straże pożarne.</a:t>
            </a:r>
            <a:endParaRPr lang="pl-PL" sz="2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0" name="Shape 1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300" cy="935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83325" y="2262100"/>
            <a:ext cx="3284474" cy="3781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180800" y="1600200"/>
            <a:ext cx="5604300" cy="512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pl-PL" sz="2800" b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PODNOŚNIK ZĘBATKOWY</a:t>
            </a:r>
          </a:p>
          <a:p>
            <a:pPr marL="0" lvl="0" indent="0" algn="just" rtl="0">
              <a:spcBef>
                <a:spcPts val="0"/>
              </a:spcBef>
              <a:buNone/>
            </a:pPr>
            <a:endParaRPr sz="2400" b="1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buNone/>
            </a:pPr>
            <a:endParaRPr sz="2400" b="1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buNone/>
            </a:pPr>
            <a:r>
              <a:rPr lang="pl-PL" sz="24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Podnośnik zębatkowy</a:t>
            </a:r>
            <a:r>
              <a:rPr lang="pl-PL" sz="2000" b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2000" b="1">
                <a:latin typeface="Arial"/>
                <a:ea typeface="Arial"/>
                <a:cs typeface="Arial"/>
                <a:sym typeface="Arial"/>
              </a:rPr>
              <a:t>służy do podnoszenia zawalonych konstrukcji drewnianych i stalowych lub do wypierania elementów konstrukcji budowlanych, grożących zawaleniem. </a:t>
            </a:r>
          </a:p>
          <a:p>
            <a:pPr marL="0" lvl="0" indent="0" algn="just" rtl="0">
              <a:spcBef>
                <a:spcPts val="0"/>
              </a:spcBef>
              <a:buNone/>
            </a:pPr>
            <a:endParaRPr sz="2000" b="1">
              <a:latin typeface="Arial"/>
              <a:ea typeface="Arial"/>
              <a:cs typeface="Arial"/>
              <a:sym typeface="Arial"/>
            </a:endParaRPr>
          </a:p>
          <a:p>
            <a:pPr marL="0" lvl="0" indent="-69850" algn="just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pl-PL" sz="2000" b="1">
                <a:latin typeface="Arial"/>
                <a:ea typeface="Arial"/>
                <a:cs typeface="Arial"/>
                <a:sym typeface="Arial"/>
              </a:rPr>
              <a:t>Wysokość podnoszenia 0-350 mm, udźwig od 15 do 100 kN, długość całkowita od 625 do 800 mm, masa od 13 do 42 kg.</a:t>
            </a:r>
          </a:p>
        </p:txBody>
      </p:sp>
      <p:sp>
        <p:nvSpPr>
          <p:cNvPr id="404" name="Shape 40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</p:spPr>
        <p:txBody>
          <a:bodyPr lIns="91425" tIns="45700" rIns="91425" bIns="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t>30</a:t>
            </a:fld>
            <a:endParaRPr lang="pl-PL"/>
          </a:p>
        </p:txBody>
      </p:sp>
      <p:pic>
        <p:nvPicPr>
          <p:cNvPr id="405" name="Shape 4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6100" y="1600199"/>
            <a:ext cx="2720699" cy="46450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rostokąt 1"/>
          <p:cNvSpPr/>
          <p:nvPr/>
        </p:nvSpPr>
        <p:spPr>
          <a:xfrm>
            <a:off x="2247674" y="40736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Skład poszczególnych grup  </a:t>
            </a:r>
            <a:r>
              <a:rPr lang="pl-PL" sz="2400" b="1" dirty="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sprzętu pożarniczego</a:t>
            </a:r>
            <a:endParaRPr lang="pl-PL" sz="2400" b="1" dirty="0"/>
          </a:p>
        </p:txBody>
      </p:sp>
      <p:pic>
        <p:nvPicPr>
          <p:cNvPr id="7" name="Shape 1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4838" y="407368"/>
            <a:ext cx="822300" cy="93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>
            <a:spLocks noGrp="1"/>
          </p:cNvSpPr>
          <p:nvPr>
            <p:ph type="body" idx="1"/>
          </p:nvPr>
        </p:nvSpPr>
        <p:spPr>
          <a:xfrm>
            <a:off x="156675" y="1600200"/>
            <a:ext cx="5411700" cy="5185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-69850" algn="ctr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pl-PL" sz="2800" b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WYCIĄGARKA LINOWA</a:t>
            </a:r>
          </a:p>
          <a:p>
            <a:pPr marL="0" lvl="0" indent="-69850" algn="just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sz="2400" b="1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-69850" algn="just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sz="2400" b="1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-69850" algn="just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pl-PL" sz="24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Wyciągarka linowa</a:t>
            </a:r>
            <a:r>
              <a:rPr lang="pl-PL" sz="2000" b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2000" b="1">
                <a:latin typeface="Arial"/>
                <a:ea typeface="Arial"/>
                <a:cs typeface="Arial"/>
                <a:sym typeface="Arial"/>
              </a:rPr>
              <a:t>służy do przeciągania, obalania drzew, przewróconych w wyniku huraganów oraz do przeciągania naruszonych w wyniku katastrof budowlanych i huraganów konstrukcji stalowych i drewnianych. Udźwig od 16 do 30kN zdolność przeciągania elementów 25 do 50 kN. Wytrzymałość liny od 70 do 150 kN.  Masa własna od 17 do 27 kg. Lina o długości od 5 do 20 m.</a:t>
            </a:r>
          </a:p>
        </p:txBody>
      </p:sp>
      <p:sp>
        <p:nvSpPr>
          <p:cNvPr id="413" name="Shape 4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</p:spPr>
        <p:txBody>
          <a:bodyPr lIns="91425" tIns="45700" rIns="91425" bIns="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t>31</a:t>
            </a:fld>
            <a:endParaRPr lang="pl-PL"/>
          </a:p>
        </p:txBody>
      </p:sp>
      <p:pic>
        <p:nvPicPr>
          <p:cNvPr id="414" name="Shape 4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0825" y="2161200"/>
            <a:ext cx="2675974" cy="2300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Shape 4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37100" y="4606775"/>
            <a:ext cx="3102225" cy="21145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rostokąt 1"/>
          <p:cNvSpPr/>
          <p:nvPr/>
        </p:nvSpPr>
        <p:spPr>
          <a:xfrm>
            <a:off x="2429774" y="36547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Skład poszczególnych grup   </a:t>
            </a:r>
            <a:r>
              <a:rPr lang="pl-PL" sz="2400" b="1" dirty="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sprzętu pożarniczego</a:t>
            </a:r>
            <a:endParaRPr lang="pl-PL" sz="2400" b="1" dirty="0"/>
          </a:p>
        </p:txBody>
      </p:sp>
      <p:pic>
        <p:nvPicPr>
          <p:cNvPr id="8" name="Shape 16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838" y="407368"/>
            <a:ext cx="822300" cy="93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>
            <a:spLocks noGrp="1"/>
          </p:cNvSpPr>
          <p:nvPr>
            <p:ph type="body" idx="1"/>
          </p:nvPr>
        </p:nvSpPr>
        <p:spPr>
          <a:xfrm>
            <a:off x="96425" y="1600200"/>
            <a:ext cx="4194300" cy="512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-69850" algn="ctr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pl-PL" sz="2800" b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WYCIĄGARKA ŁAŃCUCHOWA</a:t>
            </a:r>
          </a:p>
          <a:p>
            <a:pPr marL="0" lvl="0" indent="-69850" algn="just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sz="2400" b="1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-69850" algn="just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pl-PL" sz="24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Wyciągarki łańcuchowe</a:t>
            </a:r>
            <a:r>
              <a:rPr lang="pl-PL" sz="2000" b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2000" b="1">
                <a:latin typeface="Arial"/>
                <a:ea typeface="Arial"/>
                <a:cs typeface="Arial"/>
                <a:sym typeface="Arial"/>
              </a:rPr>
              <a:t>są identyczne jak linowe. Wysokość podnoszenia lub długość przeciągania zależy od długości zastosowanego łańcucha. Przeważnie stosowane są łańcuchy o długości od 1,5 m do 5 m. Udźwig 0d 10 do 30 kN. Masa 10 kg.</a:t>
            </a:r>
          </a:p>
        </p:txBody>
      </p:sp>
      <p:sp>
        <p:nvSpPr>
          <p:cNvPr id="423" name="Shape 42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</p:spPr>
        <p:txBody>
          <a:bodyPr lIns="91425" tIns="45700" rIns="91425" bIns="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t>32</a:t>
            </a:fld>
            <a:endParaRPr lang="pl-PL"/>
          </a:p>
        </p:txBody>
      </p:sp>
      <p:pic>
        <p:nvPicPr>
          <p:cNvPr id="424" name="Shape 4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3150" y="2355700"/>
            <a:ext cx="3853649" cy="40322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rostokąt 1"/>
          <p:cNvSpPr/>
          <p:nvPr/>
        </p:nvSpPr>
        <p:spPr>
          <a:xfrm>
            <a:off x="2407185" y="40736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Skład poszczególnych grup </a:t>
            </a:r>
            <a:r>
              <a:rPr lang="pl-PL" sz="2400" b="1" dirty="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sprzętu pożarniczego</a:t>
            </a:r>
            <a:endParaRPr lang="pl-PL" sz="2400" b="1" dirty="0"/>
          </a:p>
        </p:txBody>
      </p:sp>
      <p:pic>
        <p:nvPicPr>
          <p:cNvPr id="7" name="Shape 1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4838" y="407368"/>
            <a:ext cx="822300" cy="93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</p:spPr>
        <p:txBody>
          <a:bodyPr lIns="91425" tIns="45700" rIns="91425" bIns="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t>33</a:t>
            </a:fld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2250195" y="261340"/>
            <a:ext cx="53698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l-PL" b="1" dirty="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l-PL" sz="2400" b="1" dirty="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Podział na grupy i przeznaczenie poszczególnego sprzętu pożarniczego</a:t>
            </a:r>
            <a:endParaRPr lang="pl-PL" altLang="pl-PL" sz="2400" b="1" i="1" dirty="0">
              <a:latin typeface="Arial" panose="020B0604020202020204" pitchFamily="34" charset="0"/>
            </a:endParaRPr>
          </a:p>
        </p:txBody>
      </p:sp>
      <p:pic>
        <p:nvPicPr>
          <p:cNvPr id="10" name="Shape 1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50" y="274637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rostokąt 4"/>
          <p:cNvSpPr/>
          <p:nvPr/>
        </p:nvSpPr>
        <p:spPr>
          <a:xfrm>
            <a:off x="458530" y="1567060"/>
            <a:ext cx="8365981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pl-PL" altLang="pl-PL" sz="2000" b="1" dirty="0" smtClean="0"/>
              <a:t>POŻARNICZY SPRZĘT TRANSPORTOWY, </a:t>
            </a:r>
            <a:r>
              <a:rPr lang="pl-PL" altLang="pl-PL" sz="2000" b="1" dirty="0"/>
              <a:t>to </a:t>
            </a:r>
            <a:r>
              <a:rPr lang="pl-PL" altLang="pl-PL" sz="2000" b="1" dirty="0" smtClean="0"/>
              <a:t>sprzęt umożliwiający </a:t>
            </a:r>
            <a:r>
              <a:rPr lang="pl-PL" altLang="pl-PL" sz="2000" b="1" dirty="0"/>
              <a:t>przemieszczanie ludzi i sprzętu </a:t>
            </a:r>
            <a:r>
              <a:rPr lang="pl-PL" altLang="pl-PL" sz="2000" b="1" dirty="0" smtClean="0"/>
              <a:t>oraz środków </a:t>
            </a:r>
            <a:r>
              <a:rPr lang="pl-PL" altLang="pl-PL" sz="2000" b="1" dirty="0"/>
              <a:t>gaśniczych na miejsce akcji.</a:t>
            </a:r>
            <a:endParaRPr lang="pl-PL" altLang="pl-PL" sz="2000" dirty="0"/>
          </a:p>
          <a:p>
            <a:pPr eaLnBrk="1" hangingPunct="1"/>
            <a:endParaRPr lang="pl-PL" altLang="pl-PL" dirty="0"/>
          </a:p>
        </p:txBody>
      </p:sp>
      <p:sp>
        <p:nvSpPr>
          <p:cNvPr id="6" name="Prostokąt 5"/>
          <p:cNvSpPr/>
          <p:nvPr/>
        </p:nvSpPr>
        <p:spPr>
          <a:xfrm>
            <a:off x="458530" y="2919352"/>
            <a:ext cx="5313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altLang="pl-PL" sz="2000" b="1" dirty="0"/>
              <a:t>Wśród sprzętu transportowego można wyróżni:</a:t>
            </a:r>
          </a:p>
          <a:p>
            <a:pPr eaLnBrk="1" hangingPunct="1">
              <a:spcBef>
                <a:spcPct val="50000"/>
              </a:spcBef>
            </a:pPr>
            <a:r>
              <a:rPr lang="pl-PL" altLang="pl-PL" sz="2000" dirty="0"/>
              <a:t>  - pożarnicze pojazdy drogowe,</a:t>
            </a:r>
          </a:p>
          <a:p>
            <a:pPr eaLnBrk="1" hangingPunct="1">
              <a:spcBef>
                <a:spcPct val="50000"/>
              </a:spcBef>
            </a:pPr>
            <a:r>
              <a:rPr lang="pl-PL" altLang="pl-PL" sz="2000" dirty="0"/>
              <a:t>  - pożarnicze pojazdy szynowe,</a:t>
            </a:r>
          </a:p>
          <a:p>
            <a:pPr eaLnBrk="1" hangingPunct="1">
              <a:spcBef>
                <a:spcPct val="50000"/>
              </a:spcBef>
            </a:pPr>
            <a:r>
              <a:rPr lang="pl-PL" altLang="pl-PL" sz="2000" dirty="0"/>
              <a:t>  - pożarnicze jednostki pływające,</a:t>
            </a:r>
          </a:p>
          <a:p>
            <a:pPr eaLnBrk="1" hangingPunct="1">
              <a:spcBef>
                <a:spcPct val="50000"/>
              </a:spcBef>
            </a:pPr>
            <a:r>
              <a:rPr lang="pl-PL" altLang="pl-PL" sz="2000" dirty="0"/>
              <a:t>  - samoloty i śmigłowce pożarnicze.</a:t>
            </a:r>
            <a:endParaRPr lang="pl-PL" altLang="pl-PL" sz="2000" dirty="0"/>
          </a:p>
        </p:txBody>
      </p:sp>
      <p:pic>
        <p:nvPicPr>
          <p:cNvPr id="14" name="Picture 11" descr="mercedes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5640" y="3433511"/>
            <a:ext cx="1932580" cy="1392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4167" y="3433511"/>
            <a:ext cx="2091885" cy="139205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1930" y="4998800"/>
            <a:ext cx="2120060" cy="1468338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</p:spPr>
        <p:txBody>
          <a:bodyPr lIns="91425" tIns="45700" rIns="91425" bIns="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t>34</a:t>
            </a:fld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2250195" y="261340"/>
            <a:ext cx="53698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l-PL" b="1" dirty="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l-PL" sz="2400" b="1" dirty="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Podział na grupy i przeznaczenie poszczególnego sprzętu pożarniczego</a:t>
            </a:r>
            <a:endParaRPr lang="pl-PL" altLang="pl-PL" sz="2400" b="1" i="1" dirty="0">
              <a:latin typeface="Arial" panose="020B0604020202020204" pitchFamily="34" charset="0"/>
            </a:endParaRPr>
          </a:p>
        </p:txBody>
      </p:sp>
      <p:pic>
        <p:nvPicPr>
          <p:cNvPr id="10" name="Shape 1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50" y="274637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rostokąt 4"/>
          <p:cNvSpPr/>
          <p:nvPr/>
        </p:nvSpPr>
        <p:spPr>
          <a:xfrm>
            <a:off x="556351" y="1642152"/>
            <a:ext cx="776138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pl-PL" altLang="pl-PL" sz="2000" b="1" dirty="0" smtClean="0">
                <a:solidFill>
                  <a:srgbClr val="663300"/>
                </a:solidFill>
              </a:rPr>
              <a:t>SPECJALISTYCZNY SPRZĘT POŻARNICZY, </a:t>
            </a:r>
            <a:r>
              <a:rPr lang="pl-PL" altLang="pl-PL" sz="2000" b="1" dirty="0">
                <a:solidFill>
                  <a:srgbClr val="663300"/>
                </a:solidFill>
              </a:rPr>
              <a:t>to specjalny sprzęt umożliwiający prowadzenie akcji ratowniczo-gaśniczej na lądzie, wodzie i wysokości oraz pozwalający na dokonanie analizy i rozpoznanie zagrożenia występującego w różnych warunkach pracy strażaka.</a:t>
            </a:r>
            <a:endParaRPr lang="pl-PL" altLang="pl-PL" sz="2000" b="1" dirty="0">
              <a:solidFill>
                <a:srgbClr val="663300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556351" y="3382903"/>
            <a:ext cx="694613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pl-PL" altLang="pl-PL" sz="2000" b="1" dirty="0"/>
              <a:t>Do specjalistycznego sprzętu pożarniczego zaliczamy:</a:t>
            </a:r>
          </a:p>
          <a:p>
            <a:pPr eaLnBrk="1" hangingPunct="1"/>
            <a:r>
              <a:rPr lang="pl-PL" altLang="pl-PL" sz="2000" dirty="0" smtClean="0"/>
              <a:t>- </a:t>
            </a:r>
            <a:r>
              <a:rPr lang="pl-PL" altLang="pl-PL" sz="2000" dirty="0"/>
              <a:t>sprzęt wysokościowy,</a:t>
            </a:r>
          </a:p>
          <a:p>
            <a:pPr eaLnBrk="1" hangingPunct="1"/>
            <a:r>
              <a:rPr lang="pl-PL" altLang="pl-PL" sz="2000" dirty="0" smtClean="0"/>
              <a:t>- </a:t>
            </a:r>
            <a:r>
              <a:rPr lang="pl-PL" altLang="pl-PL" sz="2000" dirty="0"/>
              <a:t>sprzęt nurkowy,</a:t>
            </a:r>
          </a:p>
          <a:p>
            <a:pPr eaLnBrk="1" hangingPunct="1"/>
            <a:r>
              <a:rPr lang="pl-PL" altLang="pl-PL" sz="2000" dirty="0" smtClean="0"/>
              <a:t>- </a:t>
            </a:r>
            <a:r>
              <a:rPr lang="pl-PL" altLang="pl-PL" sz="2000" dirty="0"/>
              <a:t>sprzęt chemiczny,</a:t>
            </a:r>
          </a:p>
          <a:p>
            <a:pPr eaLnBrk="1" hangingPunct="1"/>
            <a:r>
              <a:rPr lang="pl-PL" altLang="pl-PL" sz="2000" dirty="0" smtClean="0"/>
              <a:t>- </a:t>
            </a:r>
            <a:r>
              <a:rPr lang="pl-PL" altLang="pl-PL" sz="2000" dirty="0"/>
              <a:t>sprzęt ekologiczny,</a:t>
            </a:r>
          </a:p>
          <a:p>
            <a:pPr eaLnBrk="1" hangingPunct="1"/>
            <a:r>
              <a:rPr lang="pl-PL" altLang="pl-PL" sz="2000" dirty="0" smtClean="0"/>
              <a:t>- </a:t>
            </a:r>
            <a:r>
              <a:rPr lang="pl-PL" altLang="pl-PL" sz="2000" dirty="0"/>
              <a:t>sprzęt kontrolno-pomiarowy,</a:t>
            </a:r>
          </a:p>
          <a:p>
            <a:pPr eaLnBrk="1" hangingPunct="1"/>
            <a:r>
              <a:rPr lang="pl-PL" altLang="pl-PL" sz="2000" dirty="0" smtClean="0"/>
              <a:t>- </a:t>
            </a:r>
            <a:r>
              <a:rPr lang="pl-PL" altLang="pl-PL" sz="2000" dirty="0"/>
              <a:t>sprzęt poszukiwawczo-ratowniczy,</a:t>
            </a:r>
          </a:p>
          <a:p>
            <a:pPr eaLnBrk="1" hangingPunct="1"/>
            <a:r>
              <a:rPr lang="pl-PL" altLang="pl-PL" sz="2000" dirty="0" smtClean="0"/>
              <a:t>- </a:t>
            </a:r>
            <a:r>
              <a:rPr lang="pl-PL" altLang="pl-PL" sz="2000" dirty="0"/>
              <a:t>sprzęt łączności,</a:t>
            </a:r>
          </a:p>
          <a:p>
            <a:pPr eaLnBrk="1" hangingPunct="1"/>
            <a:r>
              <a:rPr lang="pl-PL" altLang="pl-PL" sz="2000" dirty="0" smtClean="0"/>
              <a:t>- </a:t>
            </a:r>
            <a:r>
              <a:rPr lang="pl-PL" altLang="pl-PL" sz="2000" dirty="0"/>
              <a:t>sprzęt elektryczny i dielektryczny.</a:t>
            </a:r>
            <a:endParaRPr lang="pl-PL" altLang="pl-PL" sz="2000" dirty="0"/>
          </a:p>
        </p:txBody>
      </p:sp>
    </p:spTree>
    <p:extLst>
      <p:ext uri="{BB962C8B-B14F-4D97-AF65-F5344CB8AC3E}">
        <p14:creationId xmlns:p14="http://schemas.microsoft.com/office/powerpoint/2010/main" val="282877688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BIBLIOGRAFIA</a:t>
            </a:r>
          </a:p>
        </p:txBody>
      </p:sp>
      <p:sp>
        <p:nvSpPr>
          <p:cNvPr id="441" name="Shape 441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Shape 442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35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Shape 443"/>
          <p:cNvSpPr txBox="1">
            <a:spLocks noGrp="1"/>
          </p:cNvSpPr>
          <p:nvPr>
            <p:ph type="body" idx="2"/>
          </p:nvPr>
        </p:nvSpPr>
        <p:spPr>
          <a:xfrm>
            <a:off x="467543" y="1832844"/>
            <a:ext cx="8216267" cy="2185986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pl-PL" sz="2400" dirty="0" smtClean="0">
                <a:latin typeface="Arial"/>
                <a:ea typeface="Arial"/>
                <a:cs typeface="Arial"/>
                <a:sym typeface="Arial"/>
              </a:rPr>
              <a:t>Gil D., Sprzęt ratowniczy. Bydgoszcz 2009.</a:t>
            </a:r>
          </a:p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pl-PL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Gil D., Sprzęt i środki gaśnicze. Bydgoszcz 2013.</a:t>
            </a:r>
          </a:p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pl-PL" sz="2400" dirty="0" smtClean="0">
                <a:latin typeface="Arial"/>
                <a:ea typeface="Arial"/>
                <a:cs typeface="Arial"/>
                <a:sym typeface="Arial"/>
              </a:rPr>
              <a:t>PN-EN 3-1:1998 Gaśnice przenośne. Rodzaje czas działania, pożary testowe grupy A i B.</a:t>
            </a:r>
          </a:p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pl-PL" sz="2400" dirty="0" smtClean="0">
                <a:latin typeface="Arial"/>
                <a:ea typeface="Arial"/>
                <a:cs typeface="Arial"/>
                <a:sym typeface="Arial"/>
              </a:rPr>
              <a:t>Katalogi wyrobów firm dostępne na stronach www.</a:t>
            </a:r>
          </a:p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endParaRPr lang="pl-PL"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Shape 444"/>
          <p:cNvSpPr txBox="1">
            <a:spLocks noGrp="1"/>
          </p:cNvSpPr>
          <p:nvPr>
            <p:ph type="body" idx="2"/>
          </p:nvPr>
        </p:nvSpPr>
        <p:spPr>
          <a:xfrm>
            <a:off x="5940151" y="5157192"/>
            <a:ext cx="3088351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sp>
        <p:nvSpPr>
          <p:cNvPr id="445" name="Shape 445"/>
          <p:cNvSpPr txBox="1">
            <a:spLocks noGrp="1"/>
          </p:cNvSpPr>
          <p:nvPr>
            <p:ph type="body" idx="2"/>
          </p:nvPr>
        </p:nvSpPr>
        <p:spPr>
          <a:xfrm>
            <a:off x="6092551" y="5309592"/>
            <a:ext cx="3088351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pic>
        <p:nvPicPr>
          <p:cNvPr id="446" name="Shape 4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1692275" y="234405"/>
            <a:ext cx="706204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sz="3200" b="1" i="1" dirty="0" err="1" smtClean="0">
                <a:latin typeface="Arial" panose="020B0604020202020204" pitchFamily="34" charset="0"/>
              </a:rPr>
              <a:t>P</a:t>
            </a:r>
            <a:r>
              <a:rPr lang="pl-PL" sz="3200" b="1" dirty="0" err="1" smtClean="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Podział</a:t>
            </a:r>
            <a:r>
              <a:rPr lang="pl-PL" sz="3200" b="1" dirty="0" smtClean="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l-PL" sz="3200" b="1" dirty="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 grupy i przeznaczenie poszczególnego sprzętu </a:t>
            </a:r>
            <a:r>
              <a:rPr lang="pl-PL" sz="3200" b="1" dirty="0" smtClean="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pożarniczego</a:t>
            </a:r>
            <a:endParaRPr lang="pl-PL" altLang="pl-PL" sz="3200" b="1" i="1" dirty="0">
              <a:latin typeface="Arial" panose="020B0604020202020204" pitchFamily="34" charset="0"/>
            </a:endParaRPr>
          </a:p>
        </p:txBody>
      </p:sp>
      <p:sp>
        <p:nvSpPr>
          <p:cNvPr id="8195" name="pole tekstowe 6"/>
          <p:cNvSpPr txBox="1">
            <a:spLocks noChangeArrowheads="1"/>
          </p:cNvSpPr>
          <p:nvPr/>
        </p:nvSpPr>
        <p:spPr bwMode="auto">
          <a:xfrm>
            <a:off x="2627313" y="1844675"/>
            <a:ext cx="3529012" cy="40011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pl-PL" altLang="pl-PL" b="1" dirty="0"/>
              <a:t>   </a:t>
            </a:r>
            <a:r>
              <a:rPr lang="pl-PL" altLang="pl-PL" b="1" dirty="0" smtClean="0"/>
              <a:t>     </a:t>
            </a:r>
            <a:r>
              <a:rPr lang="pl-PL" altLang="pl-PL" sz="2000" b="1" dirty="0" smtClean="0"/>
              <a:t>Sprzęt </a:t>
            </a:r>
            <a:r>
              <a:rPr lang="pl-PL" altLang="pl-PL" sz="2000" b="1" dirty="0"/>
              <a:t>pożarniczy</a:t>
            </a:r>
          </a:p>
        </p:txBody>
      </p:sp>
      <p:sp>
        <p:nvSpPr>
          <p:cNvPr id="8196" name="pole tekstowe 9"/>
          <p:cNvSpPr txBox="1">
            <a:spLocks noChangeArrowheads="1"/>
          </p:cNvSpPr>
          <p:nvPr/>
        </p:nvSpPr>
        <p:spPr bwMode="auto">
          <a:xfrm>
            <a:off x="179388" y="3429000"/>
            <a:ext cx="1512887" cy="95410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pl-PL" altLang="pl-PL" b="1" dirty="0" smtClean="0"/>
              <a:t>Uzbrojenie   </a:t>
            </a:r>
            <a:r>
              <a:rPr lang="pl-PL" altLang="pl-PL" sz="1400" b="1" dirty="0" smtClean="0"/>
              <a:t> </a:t>
            </a:r>
            <a:r>
              <a:rPr lang="pl-PL" altLang="pl-PL" sz="1400" b="1" dirty="0"/>
              <a:t>osobiste i ochronne strażaka</a:t>
            </a:r>
            <a:endParaRPr lang="pl-PL" altLang="pl-PL" b="1" dirty="0"/>
          </a:p>
        </p:txBody>
      </p:sp>
      <p:sp>
        <p:nvSpPr>
          <p:cNvPr id="8197" name="pole tekstowe 12"/>
          <p:cNvSpPr txBox="1">
            <a:spLocks noChangeArrowheads="1"/>
          </p:cNvSpPr>
          <p:nvPr/>
        </p:nvSpPr>
        <p:spPr bwMode="auto">
          <a:xfrm>
            <a:off x="1908175" y="3429000"/>
            <a:ext cx="1511300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pl-PL" altLang="pl-PL" sz="1400" b="1"/>
              <a:t>Sprzęt gaśniczy</a:t>
            </a:r>
          </a:p>
        </p:txBody>
      </p:sp>
      <p:sp>
        <p:nvSpPr>
          <p:cNvPr id="8198" name="pole tekstowe 13"/>
          <p:cNvSpPr txBox="1">
            <a:spLocks noChangeArrowheads="1"/>
          </p:cNvSpPr>
          <p:nvPr/>
        </p:nvSpPr>
        <p:spPr bwMode="auto">
          <a:xfrm>
            <a:off x="3492500" y="3429000"/>
            <a:ext cx="1711325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pl-PL" altLang="pl-PL" sz="1400" b="1"/>
              <a:t>   Sprzęt ratowniczy</a:t>
            </a:r>
          </a:p>
        </p:txBody>
      </p:sp>
      <p:sp>
        <p:nvSpPr>
          <p:cNvPr id="8199" name="pole tekstowe 14"/>
          <p:cNvSpPr txBox="1">
            <a:spLocks noChangeArrowheads="1"/>
          </p:cNvSpPr>
          <p:nvPr/>
        </p:nvSpPr>
        <p:spPr bwMode="auto">
          <a:xfrm>
            <a:off x="5364163" y="3429000"/>
            <a:ext cx="1728787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pl-PL" altLang="pl-PL" sz="1400" b="1" dirty="0"/>
              <a:t>   Sprzęt transportowy</a:t>
            </a:r>
          </a:p>
        </p:txBody>
      </p:sp>
      <p:sp>
        <p:nvSpPr>
          <p:cNvPr id="8200" name="pole tekstowe 15"/>
          <p:cNvSpPr txBox="1">
            <a:spLocks noChangeArrowheads="1"/>
          </p:cNvSpPr>
          <p:nvPr/>
        </p:nvSpPr>
        <p:spPr bwMode="auto">
          <a:xfrm>
            <a:off x="7235825" y="3429000"/>
            <a:ext cx="1728788" cy="1016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pl-PL" altLang="pl-PL" b="1"/>
              <a:t>  </a:t>
            </a:r>
            <a:r>
              <a:rPr lang="pl-PL" altLang="pl-PL" sz="1400" b="1"/>
              <a:t>Specjalistyczny sprzęt pożarniczy</a:t>
            </a:r>
          </a:p>
        </p:txBody>
      </p:sp>
      <p:cxnSp>
        <p:nvCxnSpPr>
          <p:cNvPr id="18" name="Łącznik prosty 17"/>
          <p:cNvCxnSpPr/>
          <p:nvPr/>
        </p:nvCxnSpPr>
        <p:spPr>
          <a:xfrm>
            <a:off x="1042988" y="2924175"/>
            <a:ext cx="6842125" cy="730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trzałka w dół 24"/>
          <p:cNvSpPr/>
          <p:nvPr/>
        </p:nvSpPr>
        <p:spPr>
          <a:xfrm>
            <a:off x="1042988" y="2924175"/>
            <a:ext cx="73025" cy="50482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7" name="Strzałka w dół 26"/>
          <p:cNvSpPr/>
          <p:nvPr/>
        </p:nvSpPr>
        <p:spPr>
          <a:xfrm>
            <a:off x="2771775" y="2941504"/>
            <a:ext cx="59560" cy="48749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8" name="Strzałka w dół 27"/>
          <p:cNvSpPr/>
          <p:nvPr/>
        </p:nvSpPr>
        <p:spPr>
          <a:xfrm>
            <a:off x="4211638" y="2997200"/>
            <a:ext cx="73025" cy="4318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9" name="Strzałka w dół 28"/>
          <p:cNvSpPr/>
          <p:nvPr/>
        </p:nvSpPr>
        <p:spPr>
          <a:xfrm>
            <a:off x="6084888" y="2997200"/>
            <a:ext cx="71437" cy="4318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0" name="Strzałka w dół 29"/>
          <p:cNvSpPr/>
          <p:nvPr/>
        </p:nvSpPr>
        <p:spPr>
          <a:xfrm>
            <a:off x="7812088" y="2997200"/>
            <a:ext cx="73025" cy="4318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47" name="Strzałka w dół 46"/>
          <p:cNvSpPr/>
          <p:nvPr/>
        </p:nvSpPr>
        <p:spPr>
          <a:xfrm>
            <a:off x="4211638" y="2317810"/>
            <a:ext cx="73025" cy="60636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16" name="Shape 1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50" y="274637"/>
            <a:ext cx="822215" cy="9357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184898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hape 1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50" y="274637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rostokąt 1"/>
          <p:cNvSpPr/>
          <p:nvPr/>
        </p:nvSpPr>
        <p:spPr>
          <a:xfrm>
            <a:off x="561860" y="2886127"/>
            <a:ext cx="71885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pl-PL" altLang="pl-PL" sz="2400" b="1" dirty="0">
                <a:solidFill>
                  <a:srgbClr val="FF0000"/>
                </a:solidFill>
              </a:rPr>
              <a:t>W skład uzbrojenia osobistego wchodzi</a:t>
            </a:r>
            <a:r>
              <a:rPr lang="pl-PL" altLang="pl-PL" sz="2400" dirty="0">
                <a:solidFill>
                  <a:srgbClr val="FF0000"/>
                </a:solidFill>
              </a:rPr>
              <a:t>:</a:t>
            </a:r>
          </a:p>
          <a:p>
            <a:pPr eaLnBrk="1" hangingPunct="1"/>
            <a:r>
              <a:rPr lang="pl-PL" altLang="pl-PL" sz="2400" b="1" dirty="0" smtClean="0"/>
              <a:t>hełm strażacki,</a:t>
            </a:r>
            <a:endParaRPr lang="pl-PL" altLang="pl-PL" sz="2400" b="1" dirty="0"/>
          </a:p>
          <a:p>
            <a:pPr eaLnBrk="1" hangingPunct="1"/>
            <a:r>
              <a:rPr lang="pl-PL" altLang="pl-PL" sz="2400" b="1" dirty="0" smtClean="0"/>
              <a:t>pas strażacki,</a:t>
            </a:r>
            <a:endParaRPr lang="pl-PL" altLang="pl-PL" sz="2400" b="1" dirty="0"/>
          </a:p>
          <a:p>
            <a:pPr eaLnBrk="1" hangingPunct="1"/>
            <a:r>
              <a:rPr lang="pl-PL" altLang="pl-PL" sz="2400" b="1" dirty="0" err="1" smtClean="0"/>
              <a:t>zatrzaśnik</a:t>
            </a:r>
            <a:r>
              <a:rPr lang="pl-PL" altLang="pl-PL" sz="2400" b="1" dirty="0" smtClean="0"/>
              <a:t>,</a:t>
            </a:r>
            <a:endParaRPr lang="pl-PL" altLang="pl-PL" sz="2400" b="1" dirty="0"/>
          </a:p>
          <a:p>
            <a:pPr eaLnBrk="1" hangingPunct="1"/>
            <a:r>
              <a:rPr lang="pl-PL" altLang="pl-PL" sz="2400" b="1" dirty="0"/>
              <a:t>topór strażacki </a:t>
            </a:r>
            <a:r>
              <a:rPr lang="pl-PL" altLang="pl-PL" sz="2400" b="1" dirty="0" smtClean="0"/>
              <a:t>lekki,</a:t>
            </a:r>
            <a:endParaRPr lang="pl-PL" altLang="pl-PL" sz="2400" b="1" dirty="0"/>
          </a:p>
          <a:p>
            <a:pPr eaLnBrk="1" hangingPunct="1"/>
            <a:r>
              <a:rPr lang="pl-PL" altLang="pl-PL" sz="2400" b="1" dirty="0"/>
              <a:t>maska do aparatu </a:t>
            </a:r>
            <a:r>
              <a:rPr lang="pl-PL" altLang="pl-PL" sz="2400" b="1" dirty="0" smtClean="0"/>
              <a:t>oddechowego,</a:t>
            </a:r>
            <a:endParaRPr lang="pl-PL" altLang="pl-PL" sz="2400" b="1" dirty="0"/>
          </a:p>
          <a:p>
            <a:pPr eaLnBrk="1" hangingPunct="1"/>
            <a:r>
              <a:rPr lang="pl-PL" altLang="pl-PL" sz="2400" b="1" dirty="0"/>
              <a:t>ubiór </a:t>
            </a:r>
            <a:r>
              <a:rPr lang="pl-PL" altLang="pl-PL" sz="2400" b="1" dirty="0" smtClean="0"/>
              <a:t>specjalny,</a:t>
            </a:r>
            <a:endParaRPr lang="pl-PL" altLang="pl-PL" sz="2400" b="1" dirty="0"/>
          </a:p>
          <a:p>
            <a:pPr eaLnBrk="1" hangingPunct="1"/>
            <a:r>
              <a:rPr lang="pl-PL" altLang="pl-PL" sz="2400" b="1" dirty="0"/>
              <a:t>buty i ubranie </a:t>
            </a:r>
            <a:r>
              <a:rPr lang="pl-PL" altLang="pl-PL" sz="2400" b="1" dirty="0" smtClean="0"/>
              <a:t>ognioochronne,</a:t>
            </a:r>
            <a:endParaRPr lang="pl-PL" altLang="pl-PL" sz="2400" b="1" dirty="0"/>
          </a:p>
          <a:p>
            <a:pPr eaLnBrk="1" hangingPunct="1"/>
            <a:r>
              <a:rPr lang="pl-PL" altLang="pl-PL" sz="2400" b="1" dirty="0"/>
              <a:t>sprzęt ochrony </a:t>
            </a:r>
            <a:r>
              <a:rPr lang="pl-PL" altLang="pl-PL" sz="2400" b="1" dirty="0" smtClean="0"/>
              <a:t>układu </a:t>
            </a:r>
            <a:r>
              <a:rPr lang="pl-PL" altLang="pl-PL" sz="2400" b="1" dirty="0"/>
              <a:t>oddechowych</a:t>
            </a:r>
            <a:endParaRPr lang="pl-PL" altLang="pl-PL" sz="2400" b="1" dirty="0"/>
          </a:p>
        </p:txBody>
      </p:sp>
      <p:sp>
        <p:nvSpPr>
          <p:cNvPr id="3" name="Prostokąt 2"/>
          <p:cNvSpPr/>
          <p:nvPr/>
        </p:nvSpPr>
        <p:spPr>
          <a:xfrm>
            <a:off x="561860" y="1570267"/>
            <a:ext cx="79211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altLang="pl-PL" sz="2400" b="1" dirty="0">
                <a:solidFill>
                  <a:srgbClr val="FF0000"/>
                </a:solidFill>
              </a:rPr>
              <a:t>Uzbrojenie osobiste</a:t>
            </a:r>
            <a:r>
              <a:rPr lang="pl-PL" altLang="pl-PL" sz="2400" dirty="0"/>
              <a:t> </a:t>
            </a:r>
            <a:r>
              <a:rPr lang="pl-PL" altLang="pl-PL" sz="2400" b="1" dirty="0">
                <a:solidFill>
                  <a:schemeClr val="hlink"/>
                </a:solidFill>
              </a:rPr>
              <a:t>–jest to sprzęt stanowiący wyposażenie osobiste strażaka lub do ochrony osób w czasie akcji gaśniczej lub ratowniczej</a:t>
            </a:r>
            <a:r>
              <a:rPr lang="pl-PL" altLang="pl-PL" sz="2400" b="1" dirty="0" smtClean="0">
                <a:solidFill>
                  <a:schemeClr val="hlink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endParaRPr lang="pl-PL" altLang="pl-PL" sz="2400" b="1" dirty="0">
              <a:solidFill>
                <a:schemeClr val="hlink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583985" y="511658"/>
            <a:ext cx="667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Skład poszczególnych grup  sprzętu pożarniczego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6772156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</p:spPr>
        <p:txBody>
          <a:bodyPr lIns="91425" tIns="45700" rIns="91425" bIns="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t>6</a:t>
            </a:fld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817085" y="1792470"/>
            <a:ext cx="75557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2450" indent="-552450"/>
            <a:r>
              <a:rPr lang="pl-PL" altLang="pl-PL" sz="2400" b="1" dirty="0"/>
              <a:t>Sprzęt gaśniczy</a:t>
            </a:r>
            <a:r>
              <a:rPr lang="pl-PL" altLang="pl-PL" sz="2400" dirty="0"/>
              <a:t> – sprzęt pożarniczy służący do dostarczania środków gaśniczych na miejsce pożaru. </a:t>
            </a:r>
          </a:p>
        </p:txBody>
      </p:sp>
      <p:sp>
        <p:nvSpPr>
          <p:cNvPr id="3" name="Prostokąt 2"/>
          <p:cNvSpPr/>
          <p:nvPr/>
        </p:nvSpPr>
        <p:spPr>
          <a:xfrm>
            <a:off x="817085" y="3367632"/>
            <a:ext cx="72546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2450" indent="-552450"/>
            <a:r>
              <a:rPr lang="pl-PL" altLang="pl-PL" sz="2400" b="1" dirty="0"/>
              <a:t>W skład sprzętu </a:t>
            </a:r>
            <a:r>
              <a:rPr lang="pl-PL" altLang="pl-PL" sz="2400" b="1" dirty="0" smtClean="0"/>
              <a:t> </a:t>
            </a:r>
            <a:r>
              <a:rPr lang="pl-PL" altLang="pl-PL" sz="2400" b="1" dirty="0"/>
              <a:t>gaśniczego wchodzą:</a:t>
            </a:r>
          </a:p>
          <a:p>
            <a:pPr marL="552450" indent="-552450"/>
            <a:endParaRPr lang="pl-PL" altLang="pl-PL" sz="2400" b="1" dirty="0"/>
          </a:p>
          <a:p>
            <a:pPr marL="933450" lvl="1" indent="-476250"/>
            <a:r>
              <a:rPr lang="pl-PL" altLang="pl-PL" sz="2400" dirty="0"/>
              <a:t>Sprzęt i armatura </a:t>
            </a:r>
            <a:r>
              <a:rPr lang="pl-PL" altLang="pl-PL" sz="2400" dirty="0" smtClean="0"/>
              <a:t>wodna </a:t>
            </a:r>
            <a:r>
              <a:rPr lang="pl-PL" altLang="pl-PL" sz="2000" i="1" dirty="0" smtClean="0"/>
              <a:t>(temat kolejnych lekcji)</a:t>
            </a:r>
            <a:endParaRPr lang="pl-PL" altLang="pl-PL" sz="2000" i="1" dirty="0"/>
          </a:p>
          <a:p>
            <a:pPr marL="933450" lvl="1" indent="-476250"/>
            <a:r>
              <a:rPr lang="pl-PL" altLang="pl-PL" sz="2400" dirty="0"/>
              <a:t>Sprzęt </a:t>
            </a:r>
            <a:r>
              <a:rPr lang="pl-PL" altLang="pl-PL" sz="2400" dirty="0" smtClean="0"/>
              <a:t>pianowy </a:t>
            </a:r>
            <a:r>
              <a:rPr lang="pl-PL" altLang="pl-PL" sz="2000" i="1" dirty="0" smtClean="0"/>
              <a:t>(temat kolejnych lekcji)</a:t>
            </a:r>
            <a:endParaRPr lang="pl-PL" altLang="pl-PL" sz="2000" i="1" dirty="0"/>
          </a:p>
          <a:p>
            <a:pPr marL="933450" lvl="1" indent="-476250"/>
            <a:r>
              <a:rPr lang="pl-PL" altLang="pl-PL" sz="2400" u="sng" dirty="0" smtClean="0"/>
              <a:t>Podręczny sprzęt gaśniczy </a:t>
            </a:r>
            <a:endParaRPr lang="pl-PL" altLang="pl-PL" sz="2400" u="sng" dirty="0"/>
          </a:p>
        </p:txBody>
      </p:sp>
      <p:sp>
        <p:nvSpPr>
          <p:cNvPr id="4" name="Prostokąt 3"/>
          <p:cNvSpPr/>
          <p:nvPr/>
        </p:nvSpPr>
        <p:spPr>
          <a:xfrm>
            <a:off x="2250195" y="261340"/>
            <a:ext cx="53698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l-PL" b="1" dirty="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l-PL" sz="2400" b="1" dirty="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Podział na grupy i przeznaczenie poszczególnego sprzętu pożarniczego</a:t>
            </a:r>
            <a:endParaRPr lang="pl-PL" altLang="pl-PL" sz="2400" b="1" i="1" dirty="0">
              <a:latin typeface="Arial" panose="020B0604020202020204" pitchFamily="34" charset="0"/>
            </a:endParaRPr>
          </a:p>
        </p:txBody>
      </p:sp>
      <p:pic>
        <p:nvPicPr>
          <p:cNvPr id="10" name="Shape 1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50" y="274637"/>
            <a:ext cx="822215" cy="9357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083091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512284" y="2257325"/>
            <a:ext cx="80257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pl-PL" sz="2000" b="1" dirty="0"/>
              <a:t>GAŚNICA</a:t>
            </a:r>
            <a:r>
              <a:rPr lang="en-US" altLang="pl-PL" sz="2000" dirty="0"/>
              <a:t> (symbol </a:t>
            </a:r>
            <a:r>
              <a:rPr lang="en-US" altLang="pl-PL" sz="2000" b="1" dirty="0"/>
              <a:t>G</a:t>
            </a:r>
            <a:r>
              <a:rPr lang="en-US" altLang="pl-PL" sz="2000" dirty="0"/>
              <a:t>) jest </a:t>
            </a:r>
            <a:r>
              <a:rPr lang="en-US" altLang="pl-PL" sz="2000" dirty="0" err="1"/>
              <a:t>urządzeniem</a:t>
            </a:r>
            <a:r>
              <a:rPr lang="en-US" altLang="pl-PL" sz="2000" dirty="0"/>
              <a:t> </a:t>
            </a:r>
            <a:r>
              <a:rPr lang="en-US" altLang="pl-PL" sz="2000" dirty="0" err="1"/>
              <a:t>przenośnym</a:t>
            </a:r>
            <a:r>
              <a:rPr lang="en-US" altLang="pl-PL" sz="2000" dirty="0"/>
              <a:t> o </a:t>
            </a:r>
            <a:r>
              <a:rPr lang="en-US" altLang="pl-PL" sz="2000" dirty="0" err="1"/>
              <a:t>małej</a:t>
            </a:r>
            <a:r>
              <a:rPr lang="en-US" altLang="pl-PL" sz="2000" dirty="0"/>
              <a:t> </a:t>
            </a:r>
            <a:r>
              <a:rPr lang="en-US" altLang="pl-PL" sz="2000" dirty="0" err="1"/>
              <a:t>masie</a:t>
            </a:r>
            <a:r>
              <a:rPr lang="en-US" altLang="pl-PL" sz="2000" dirty="0"/>
              <a:t> </a:t>
            </a:r>
            <a:r>
              <a:rPr lang="en-US" altLang="pl-PL" sz="2000" dirty="0" err="1"/>
              <a:t>całkowitej</a:t>
            </a:r>
            <a:r>
              <a:rPr lang="en-US" altLang="pl-PL" sz="2000" dirty="0"/>
              <a:t> (do 20 kg), w </a:t>
            </a:r>
            <a:r>
              <a:rPr lang="en-US" altLang="pl-PL" sz="2000" dirty="0" err="1"/>
              <a:t>którym</a:t>
            </a:r>
            <a:r>
              <a:rPr lang="en-US" altLang="pl-PL" sz="2000" dirty="0"/>
              <a:t> </a:t>
            </a:r>
            <a:r>
              <a:rPr lang="en-US" altLang="pl-PL" sz="2000" dirty="0" err="1"/>
              <a:t>ciśnienie</a:t>
            </a:r>
            <a:r>
              <a:rPr lang="en-US" altLang="pl-PL" sz="2000" dirty="0"/>
              <a:t> </a:t>
            </a:r>
            <a:r>
              <a:rPr lang="en-US" altLang="pl-PL" sz="2000" dirty="0" err="1"/>
              <a:t>wewnętrzne</a:t>
            </a:r>
            <a:r>
              <a:rPr lang="en-US" altLang="pl-PL" sz="2000" dirty="0"/>
              <a:t> </a:t>
            </a:r>
            <a:r>
              <a:rPr lang="en-US" altLang="pl-PL" sz="2000" dirty="0" err="1"/>
              <a:t>umożliwia</a:t>
            </a:r>
            <a:r>
              <a:rPr lang="en-US" altLang="pl-PL" sz="2000" dirty="0"/>
              <a:t> </a:t>
            </a:r>
            <a:r>
              <a:rPr lang="en-US" altLang="pl-PL" sz="2000" dirty="0" err="1"/>
              <a:t>wyrzucenie</a:t>
            </a:r>
            <a:r>
              <a:rPr lang="en-US" altLang="pl-PL" sz="2000" dirty="0"/>
              <a:t> </a:t>
            </a:r>
            <a:r>
              <a:rPr lang="en-US" altLang="pl-PL" sz="2000" dirty="0" err="1"/>
              <a:t>środka</a:t>
            </a:r>
            <a:r>
              <a:rPr lang="en-US" altLang="pl-PL" sz="2000" dirty="0"/>
              <a:t> </a:t>
            </a:r>
            <a:r>
              <a:rPr lang="en-US" altLang="pl-PL" sz="2000" dirty="0" err="1"/>
              <a:t>gaśniczego</a:t>
            </a:r>
            <a:r>
              <a:rPr lang="en-US" altLang="pl-PL" sz="2000" dirty="0"/>
              <a:t> </a:t>
            </a:r>
            <a:r>
              <a:rPr lang="en-US" altLang="pl-PL" sz="2000" dirty="0" err="1"/>
              <a:t>i</a:t>
            </a:r>
            <a:r>
              <a:rPr lang="en-US" altLang="pl-PL" sz="2000" dirty="0"/>
              <a:t> </a:t>
            </a:r>
            <a:r>
              <a:rPr lang="en-US" altLang="pl-PL" sz="2000" dirty="0" err="1"/>
              <a:t>jego</a:t>
            </a:r>
            <a:r>
              <a:rPr lang="en-US" altLang="pl-PL" sz="2000" dirty="0"/>
              <a:t> </a:t>
            </a:r>
            <a:r>
              <a:rPr lang="en-US" altLang="pl-PL" sz="2000" dirty="0" err="1"/>
              <a:t>skierowanie</a:t>
            </a:r>
            <a:r>
              <a:rPr lang="en-US" altLang="pl-PL" sz="2000" dirty="0"/>
              <a:t> </a:t>
            </a:r>
            <a:r>
              <a:rPr lang="en-US" altLang="pl-PL" sz="2000" dirty="0" err="1"/>
              <a:t>na</a:t>
            </a:r>
            <a:r>
              <a:rPr lang="en-US" altLang="pl-PL" sz="2000" dirty="0"/>
              <a:t> </a:t>
            </a:r>
            <a:r>
              <a:rPr lang="en-US" altLang="pl-PL" sz="2000" dirty="0" err="1"/>
              <a:t>ognisko</a:t>
            </a:r>
            <a:r>
              <a:rPr lang="en-US" altLang="pl-PL" sz="2000" dirty="0"/>
              <a:t> </a:t>
            </a:r>
            <a:r>
              <a:rPr lang="en-US" altLang="pl-PL" sz="2000" dirty="0" err="1"/>
              <a:t>pożaru</a:t>
            </a:r>
            <a:endParaRPr lang="pl-PL" sz="20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608667" y="286439"/>
            <a:ext cx="5960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FF00"/>
                </a:solidFill>
              </a:rPr>
              <a:t>Przeznaczenie i podział podręcznego sprzętu gaśniczego</a:t>
            </a:r>
            <a:endParaRPr lang="pl-PL" sz="2400" b="1" dirty="0">
              <a:solidFill>
                <a:srgbClr val="FFFF00"/>
              </a:solidFill>
            </a:endParaRPr>
          </a:p>
        </p:txBody>
      </p:sp>
      <p:pic>
        <p:nvPicPr>
          <p:cNvPr id="8" name="Shape 1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50" y="274637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rostokąt 8"/>
          <p:cNvSpPr/>
          <p:nvPr/>
        </p:nvSpPr>
        <p:spPr>
          <a:xfrm>
            <a:off x="512284" y="3598747"/>
            <a:ext cx="79376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150000"/>
            </a:pPr>
            <a:r>
              <a:rPr lang="en-US" altLang="pl-PL" sz="2000" b="1" dirty="0"/>
              <a:t>AGREGAT</a:t>
            </a:r>
            <a:r>
              <a:rPr lang="en-US" altLang="pl-PL" sz="2000" dirty="0"/>
              <a:t> (symbol </a:t>
            </a:r>
            <a:r>
              <a:rPr lang="en-US" altLang="pl-PL" sz="2000" b="1" dirty="0"/>
              <a:t>A</a:t>
            </a:r>
            <a:r>
              <a:rPr lang="en-US" altLang="pl-PL" sz="2000" dirty="0"/>
              <a:t>) jest </a:t>
            </a:r>
            <a:r>
              <a:rPr lang="en-US" altLang="pl-PL" sz="2000" dirty="0" err="1"/>
              <a:t>urządzeniem</a:t>
            </a:r>
            <a:r>
              <a:rPr lang="en-US" altLang="pl-PL" sz="2000" dirty="0"/>
              <a:t> </a:t>
            </a:r>
            <a:r>
              <a:rPr lang="en-US" altLang="pl-PL" sz="2000" dirty="0" err="1"/>
              <a:t>posiadającym</a:t>
            </a:r>
            <a:r>
              <a:rPr lang="en-US" altLang="pl-PL" sz="2000" dirty="0"/>
              <a:t> </a:t>
            </a:r>
            <a:r>
              <a:rPr lang="en-US" altLang="pl-PL" sz="2000" dirty="0" err="1"/>
              <a:t>zapas</a:t>
            </a:r>
            <a:r>
              <a:rPr lang="en-US" altLang="pl-PL" sz="2000" dirty="0"/>
              <a:t>  </a:t>
            </a:r>
            <a:r>
              <a:rPr lang="en-US" altLang="pl-PL" sz="2000" dirty="0" err="1"/>
              <a:t>środków</a:t>
            </a:r>
            <a:r>
              <a:rPr lang="en-US" altLang="pl-PL" sz="2000" dirty="0"/>
              <a:t> </a:t>
            </a:r>
            <a:r>
              <a:rPr lang="en-US" altLang="pl-PL" sz="2000" dirty="0" err="1"/>
              <a:t>gaśniczych</a:t>
            </a:r>
            <a:r>
              <a:rPr lang="en-US" altLang="pl-PL" sz="2000" dirty="0"/>
              <a:t> </a:t>
            </a:r>
            <a:r>
              <a:rPr lang="en-US" altLang="pl-PL" sz="2000" dirty="0" err="1"/>
              <a:t>ponad</a:t>
            </a:r>
            <a:r>
              <a:rPr lang="en-US" altLang="pl-PL" sz="2000" dirty="0"/>
              <a:t> 20 kg, </a:t>
            </a:r>
            <a:r>
              <a:rPr lang="en-US" altLang="pl-PL" sz="2000" dirty="0" err="1"/>
              <a:t>wyposażonym</a:t>
            </a:r>
            <a:r>
              <a:rPr lang="en-US" altLang="pl-PL" sz="2000" dirty="0"/>
              <a:t> w </a:t>
            </a:r>
            <a:r>
              <a:rPr lang="en-US" altLang="pl-PL" sz="2000" dirty="0" err="1"/>
              <a:t>kółka</a:t>
            </a:r>
            <a:r>
              <a:rPr lang="en-US" altLang="pl-PL" sz="2000" dirty="0"/>
              <a:t> do </a:t>
            </a:r>
            <a:r>
              <a:rPr lang="en-US" altLang="pl-PL" sz="2000" dirty="0" err="1"/>
              <a:t>łatwiejszego</a:t>
            </a:r>
            <a:r>
              <a:rPr lang="en-US" altLang="pl-PL" sz="2000" dirty="0"/>
              <a:t> </a:t>
            </a:r>
            <a:r>
              <a:rPr lang="en-US" altLang="pl-PL" sz="2000" dirty="0" err="1" smtClean="0"/>
              <a:t>transportu</a:t>
            </a:r>
            <a:r>
              <a:rPr lang="en-US" altLang="pl-PL" sz="2000" dirty="0" smtClean="0"/>
              <a:t>,</a:t>
            </a:r>
            <a:r>
              <a:rPr lang="pl-PL" altLang="pl-PL" sz="2000" dirty="0" smtClean="0"/>
              <a:t> </a:t>
            </a:r>
            <a:r>
              <a:rPr lang="en-US" altLang="pl-PL" sz="2000" dirty="0" err="1" smtClean="0"/>
              <a:t>umożliwiającym</a:t>
            </a:r>
            <a:r>
              <a:rPr lang="en-US" altLang="pl-PL" sz="2000" dirty="0" smtClean="0"/>
              <a:t> </a:t>
            </a:r>
            <a:r>
              <a:rPr lang="en-US" altLang="pl-PL" sz="2000" dirty="0" err="1"/>
              <a:t>samodzielne</a:t>
            </a:r>
            <a:r>
              <a:rPr lang="en-US" altLang="pl-PL" sz="2000" dirty="0"/>
              <a:t> </a:t>
            </a:r>
            <a:r>
              <a:rPr lang="en-US" altLang="pl-PL" sz="2000" dirty="0" err="1"/>
              <a:t>prowadzenie</a:t>
            </a:r>
            <a:r>
              <a:rPr lang="en-US" altLang="pl-PL" sz="2000" dirty="0"/>
              <a:t> </a:t>
            </a:r>
            <a:r>
              <a:rPr lang="en-US" altLang="pl-PL" sz="2000" dirty="0" err="1"/>
              <a:t>akcji</a:t>
            </a:r>
            <a:r>
              <a:rPr lang="en-US" altLang="pl-PL" sz="2000" dirty="0"/>
              <a:t> </a:t>
            </a:r>
            <a:r>
              <a:rPr lang="en-US" altLang="pl-PL" sz="2000" dirty="0" err="1"/>
              <a:t>gaśniczej</a:t>
            </a:r>
            <a:endParaRPr lang="en-US" altLang="pl-PL" sz="2000" dirty="0"/>
          </a:p>
        </p:txBody>
      </p:sp>
    </p:spTree>
    <p:extLst>
      <p:ext uri="{BB962C8B-B14F-4D97-AF65-F5344CB8AC3E}">
        <p14:creationId xmlns:p14="http://schemas.microsoft.com/office/powerpoint/2010/main" val="33697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558064" y="2406240"/>
            <a:ext cx="530462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50000"/>
              <a:buFontTx/>
              <a:buChar char="&gt;"/>
            </a:pPr>
            <a:r>
              <a:rPr lang="pl-PL" altLang="pl-PL" sz="2400" b="1" dirty="0" smtClean="0"/>
              <a:t> </a:t>
            </a:r>
            <a:r>
              <a:rPr lang="en-US" altLang="pl-PL" sz="2800" b="1" dirty="0" smtClean="0"/>
              <a:t>PROSZKOWA</a:t>
            </a:r>
            <a:r>
              <a:rPr lang="en-US" altLang="pl-PL" sz="2800" dirty="0" smtClean="0"/>
              <a:t> </a:t>
            </a:r>
            <a:r>
              <a:rPr lang="en-US" altLang="pl-PL" sz="2800" dirty="0"/>
              <a:t>(symbol </a:t>
            </a:r>
            <a:r>
              <a:rPr lang="en-US" altLang="pl-PL" sz="2800" b="1" dirty="0"/>
              <a:t>P</a:t>
            </a:r>
            <a:r>
              <a:rPr lang="en-US" altLang="pl-PL" sz="2800" dirty="0"/>
              <a:t>)</a:t>
            </a:r>
          </a:p>
          <a:p>
            <a:pPr>
              <a:buSzPct val="150000"/>
              <a:buFontTx/>
              <a:buChar char=" "/>
            </a:pPr>
            <a:r>
              <a:rPr lang="en-US" altLang="pl-PL" sz="2800" dirty="0"/>
              <a:t> </a:t>
            </a:r>
          </a:p>
          <a:p>
            <a:pPr>
              <a:buSzPct val="150000"/>
              <a:buFontTx/>
              <a:buChar char="&gt;"/>
            </a:pPr>
            <a:r>
              <a:rPr lang="en-US" altLang="pl-PL" sz="2800" b="1" dirty="0"/>
              <a:t> PIANOWA </a:t>
            </a:r>
            <a:r>
              <a:rPr lang="en-US" altLang="pl-PL" sz="2800" dirty="0"/>
              <a:t>(symbol </a:t>
            </a:r>
            <a:r>
              <a:rPr lang="en-US" altLang="pl-PL" sz="2800" b="1" dirty="0"/>
              <a:t>W </a:t>
            </a:r>
            <a:r>
              <a:rPr lang="en-US" altLang="pl-PL" sz="2800" dirty="0"/>
              <a:t>)</a:t>
            </a:r>
          </a:p>
          <a:p>
            <a:pPr>
              <a:buSzPct val="150000"/>
              <a:buFontTx/>
              <a:buChar char=" "/>
            </a:pPr>
            <a:endParaRPr lang="en-US" altLang="pl-PL" sz="2800" dirty="0"/>
          </a:p>
          <a:p>
            <a:pPr>
              <a:buSzPct val="150000"/>
              <a:buFontTx/>
              <a:buChar char="&gt;"/>
            </a:pPr>
            <a:r>
              <a:rPr lang="en-US" altLang="pl-PL" sz="2800" b="1" dirty="0"/>
              <a:t> ŚNIEGOWA</a:t>
            </a:r>
            <a:r>
              <a:rPr lang="en-US" altLang="pl-PL" sz="2800" dirty="0"/>
              <a:t> (symbol </a:t>
            </a:r>
            <a:r>
              <a:rPr lang="en-US" altLang="pl-PL" sz="2800" b="1" dirty="0"/>
              <a:t>S</a:t>
            </a:r>
            <a:r>
              <a:rPr lang="en-US" altLang="pl-PL" sz="2800" dirty="0"/>
              <a:t>) </a:t>
            </a:r>
            <a:endParaRPr lang="en-US" altLang="pl-PL" sz="28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2104222" y="374573"/>
            <a:ext cx="4946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FF00"/>
                </a:solidFill>
              </a:rPr>
              <a:t>Rodzaje podręcznego sprzętu gaśniczego</a:t>
            </a:r>
            <a:endParaRPr lang="pl-PL" sz="2400" b="1" dirty="0">
              <a:solidFill>
                <a:srgbClr val="FFFF00"/>
              </a:solidFill>
            </a:endParaRPr>
          </a:p>
        </p:txBody>
      </p:sp>
      <p:pic>
        <p:nvPicPr>
          <p:cNvPr id="8" name="Shape 1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50" y="274637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ole tekstowe 8"/>
          <p:cNvSpPr txBox="1"/>
          <p:nvPr/>
        </p:nvSpPr>
        <p:spPr>
          <a:xfrm>
            <a:off x="558064" y="1707615"/>
            <a:ext cx="63978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u="sng" dirty="0" smtClean="0"/>
              <a:t>Rodzaje gaśnic (ze względu na rodzaj środka gaśniczego):</a:t>
            </a:r>
            <a:endParaRPr lang="pl-PL" sz="1600" b="1" u="sng" dirty="0"/>
          </a:p>
        </p:txBody>
      </p:sp>
    </p:spTree>
    <p:extLst>
      <p:ext uri="{BB962C8B-B14F-4D97-AF65-F5344CB8AC3E}">
        <p14:creationId xmlns:p14="http://schemas.microsoft.com/office/powerpoint/2010/main" val="167960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577457" y="2103922"/>
            <a:ext cx="71003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50000"/>
              <a:buFontTx/>
              <a:buChar char=" "/>
            </a:pPr>
            <a:r>
              <a:rPr lang="en-US" altLang="pl-PL" sz="2000" b="1" dirty="0"/>
              <a:t>X </a:t>
            </a:r>
            <a:r>
              <a:rPr lang="en-US" altLang="pl-PL" sz="2000" dirty="0"/>
              <a:t>- </a:t>
            </a:r>
            <a:r>
              <a:rPr lang="en-US" altLang="pl-PL" sz="2000" dirty="0" err="1"/>
              <a:t>określa</a:t>
            </a:r>
            <a:r>
              <a:rPr lang="en-US" altLang="pl-PL" sz="2000" dirty="0"/>
              <a:t> </a:t>
            </a:r>
            <a:r>
              <a:rPr lang="en-US" altLang="pl-PL" sz="2000" dirty="0" err="1"/>
              <a:t>gaśnicę</a:t>
            </a:r>
            <a:r>
              <a:rPr lang="en-US" altLang="pl-PL" sz="2000" dirty="0"/>
              <a:t> </a:t>
            </a:r>
            <a:r>
              <a:rPr lang="en-US" altLang="pl-PL" sz="2000" dirty="0" err="1"/>
              <a:t>lub</a:t>
            </a:r>
            <a:r>
              <a:rPr lang="en-US" altLang="pl-PL" sz="2000" dirty="0"/>
              <a:t> </a:t>
            </a:r>
            <a:r>
              <a:rPr lang="en-US" altLang="pl-PL" sz="2000" dirty="0" err="1"/>
              <a:t>agregat</a:t>
            </a:r>
            <a:r>
              <a:rPr lang="en-US" altLang="pl-PL" sz="2000" dirty="0"/>
              <a:t>, w </a:t>
            </a:r>
            <a:r>
              <a:rPr lang="en-US" altLang="pl-PL" sz="2000" dirty="0" err="1"/>
              <a:t>których</a:t>
            </a:r>
            <a:r>
              <a:rPr lang="en-US" altLang="pl-PL" sz="2000" dirty="0"/>
              <a:t> </a:t>
            </a:r>
            <a:r>
              <a:rPr lang="en-US" altLang="pl-PL" sz="2000" dirty="0" err="1"/>
              <a:t>zarówno</a:t>
            </a:r>
            <a:r>
              <a:rPr lang="en-US" altLang="pl-PL" sz="2000" dirty="0"/>
              <a:t> </a:t>
            </a:r>
            <a:r>
              <a:rPr lang="en-US" altLang="pl-PL" sz="2000" dirty="0" err="1"/>
              <a:t>środek</a:t>
            </a:r>
            <a:r>
              <a:rPr lang="en-US" altLang="pl-PL" sz="2000" dirty="0"/>
              <a:t> </a:t>
            </a:r>
            <a:r>
              <a:rPr lang="en-US" altLang="pl-PL" sz="2000" dirty="0" err="1"/>
              <a:t>gaśniczy</a:t>
            </a:r>
            <a:r>
              <a:rPr lang="en-US" altLang="pl-PL" sz="2000" dirty="0"/>
              <a:t>, </a:t>
            </a:r>
            <a:r>
              <a:rPr lang="en-US" altLang="pl-PL" sz="2000" dirty="0" err="1"/>
              <a:t>jak</a:t>
            </a:r>
            <a:r>
              <a:rPr lang="en-US" altLang="pl-PL" sz="2000" dirty="0"/>
              <a:t> </a:t>
            </a:r>
            <a:r>
              <a:rPr lang="en-US" altLang="pl-PL" sz="2000" dirty="0" err="1"/>
              <a:t>i</a:t>
            </a:r>
            <a:r>
              <a:rPr lang="en-US" altLang="pl-PL" sz="2000" dirty="0"/>
              <a:t> </a:t>
            </a:r>
            <a:r>
              <a:rPr lang="en-US" altLang="pl-PL" sz="2000" dirty="0" err="1"/>
              <a:t>wyrzutnik</a:t>
            </a:r>
            <a:r>
              <a:rPr lang="en-US" altLang="pl-PL" sz="2000" dirty="0"/>
              <a:t> </a:t>
            </a:r>
            <a:r>
              <a:rPr lang="en-US" altLang="pl-PL" sz="2000" dirty="0" err="1"/>
              <a:t>znajdują</a:t>
            </a:r>
            <a:r>
              <a:rPr lang="en-US" altLang="pl-PL" sz="2000" dirty="0"/>
              <a:t> </a:t>
            </a:r>
            <a:r>
              <a:rPr lang="en-US" altLang="pl-PL" sz="2000" dirty="0" err="1"/>
              <a:t>się</a:t>
            </a:r>
            <a:r>
              <a:rPr lang="en-US" altLang="pl-PL" sz="2000" dirty="0"/>
              <a:t> w </a:t>
            </a:r>
            <a:r>
              <a:rPr lang="en-US" altLang="pl-PL" sz="2000" dirty="0" err="1"/>
              <a:t>tym</a:t>
            </a:r>
            <a:r>
              <a:rPr lang="en-US" altLang="pl-PL" sz="2000" dirty="0"/>
              <a:t> </a:t>
            </a:r>
            <a:r>
              <a:rPr lang="en-US" altLang="pl-PL" sz="2000" dirty="0" err="1"/>
              <a:t>samym</a:t>
            </a:r>
            <a:r>
              <a:rPr lang="en-US" altLang="pl-PL" sz="2000" dirty="0"/>
              <a:t> </a:t>
            </a:r>
            <a:r>
              <a:rPr lang="en-US" altLang="pl-PL" sz="2000" dirty="0" err="1"/>
              <a:t>zbiorniku</a:t>
            </a:r>
            <a:r>
              <a:rPr lang="en-US" altLang="pl-PL" sz="2000" dirty="0"/>
              <a:t> (pod </a:t>
            </a:r>
            <a:r>
              <a:rPr lang="en-US" altLang="pl-PL" sz="2000" dirty="0" err="1"/>
              <a:t>stałym</a:t>
            </a:r>
            <a:r>
              <a:rPr lang="en-US" altLang="pl-PL" sz="2000" dirty="0"/>
              <a:t> </a:t>
            </a:r>
            <a:r>
              <a:rPr lang="en-US" altLang="pl-PL" sz="2000" dirty="0" err="1"/>
              <a:t>ciśnieniem</a:t>
            </a:r>
            <a:r>
              <a:rPr lang="en-US" altLang="pl-PL" sz="2000" dirty="0"/>
              <a:t>)</a:t>
            </a:r>
            <a:endParaRPr lang="en-US" altLang="pl-PL" sz="2000" dirty="0"/>
          </a:p>
        </p:txBody>
      </p:sp>
      <p:sp>
        <p:nvSpPr>
          <p:cNvPr id="8" name="Prostokąt 7"/>
          <p:cNvSpPr/>
          <p:nvPr/>
        </p:nvSpPr>
        <p:spPr>
          <a:xfrm>
            <a:off x="577457" y="3403337"/>
            <a:ext cx="72334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50000"/>
              <a:buFontTx/>
              <a:buChar char=" "/>
            </a:pPr>
            <a:r>
              <a:rPr lang="en-US" altLang="pl-PL" sz="2000" b="1" dirty="0"/>
              <a:t>Y </a:t>
            </a:r>
            <a:r>
              <a:rPr lang="en-US" altLang="pl-PL" sz="2000" dirty="0"/>
              <a:t>- </a:t>
            </a:r>
            <a:r>
              <a:rPr lang="en-US" altLang="pl-PL" sz="2000" dirty="0" err="1"/>
              <a:t>określa</a:t>
            </a:r>
            <a:r>
              <a:rPr lang="en-US" altLang="pl-PL" sz="2000" dirty="0"/>
              <a:t> </a:t>
            </a:r>
            <a:r>
              <a:rPr lang="en-US" altLang="pl-PL" sz="2000" dirty="0" err="1"/>
              <a:t>gaśnicę</a:t>
            </a:r>
            <a:r>
              <a:rPr lang="en-US" altLang="pl-PL" sz="2000" dirty="0"/>
              <a:t> </a:t>
            </a:r>
            <a:r>
              <a:rPr lang="en-US" altLang="pl-PL" sz="2000" dirty="0" err="1"/>
              <a:t>lub</a:t>
            </a:r>
            <a:r>
              <a:rPr lang="en-US" altLang="pl-PL" sz="2000" dirty="0"/>
              <a:t> </a:t>
            </a:r>
            <a:r>
              <a:rPr lang="en-US" altLang="pl-PL" sz="2000" dirty="0" err="1"/>
              <a:t>agregat</a:t>
            </a:r>
            <a:r>
              <a:rPr lang="en-US" altLang="pl-PL" sz="2000" dirty="0"/>
              <a:t>, w </a:t>
            </a:r>
            <a:r>
              <a:rPr lang="en-US" altLang="pl-PL" sz="2000" dirty="0" err="1"/>
              <a:t>których</a:t>
            </a:r>
            <a:r>
              <a:rPr lang="en-US" altLang="pl-PL" sz="2000" dirty="0"/>
              <a:t>  </a:t>
            </a:r>
            <a:r>
              <a:rPr lang="en-US" altLang="pl-PL" sz="2000" dirty="0" err="1"/>
              <a:t>środek</a:t>
            </a:r>
            <a:r>
              <a:rPr lang="en-US" altLang="pl-PL" sz="2000" dirty="0"/>
              <a:t> </a:t>
            </a:r>
            <a:r>
              <a:rPr lang="en-US" altLang="pl-PL" sz="2000" dirty="0" err="1"/>
              <a:t>gaśniczy</a:t>
            </a:r>
            <a:r>
              <a:rPr lang="en-US" altLang="pl-PL" sz="2000" dirty="0"/>
              <a:t> </a:t>
            </a:r>
            <a:r>
              <a:rPr lang="en-US" altLang="pl-PL" sz="2000" dirty="0" err="1"/>
              <a:t>wyrzucany</a:t>
            </a:r>
            <a:r>
              <a:rPr lang="en-US" altLang="pl-PL" sz="2000" dirty="0"/>
              <a:t> jest </a:t>
            </a:r>
            <a:r>
              <a:rPr lang="en-US" altLang="pl-PL" sz="2000" dirty="0" err="1"/>
              <a:t>na</a:t>
            </a:r>
            <a:r>
              <a:rPr lang="en-US" altLang="pl-PL" sz="2000" dirty="0"/>
              <a:t> </a:t>
            </a:r>
            <a:r>
              <a:rPr lang="en-US" altLang="pl-PL" sz="2000" dirty="0" err="1"/>
              <a:t>zewnątrz</a:t>
            </a:r>
            <a:r>
              <a:rPr lang="en-US" altLang="pl-PL" sz="2000" dirty="0"/>
              <a:t> w </a:t>
            </a:r>
            <a:r>
              <a:rPr lang="en-US" altLang="pl-PL" sz="2000" dirty="0" err="1"/>
              <a:t>wyniku</a:t>
            </a:r>
            <a:r>
              <a:rPr lang="en-US" altLang="pl-PL" sz="2000" dirty="0"/>
              <a:t> </a:t>
            </a:r>
            <a:r>
              <a:rPr lang="en-US" altLang="pl-PL" sz="2000" dirty="0" err="1"/>
              <a:t>reakcji</a:t>
            </a:r>
            <a:r>
              <a:rPr lang="en-US" altLang="pl-PL" sz="2000" dirty="0"/>
              <a:t> </a:t>
            </a:r>
            <a:r>
              <a:rPr lang="en-US" altLang="pl-PL" sz="2000" dirty="0" err="1"/>
              <a:t>chemicznej</a:t>
            </a:r>
            <a:r>
              <a:rPr lang="en-US" altLang="pl-PL" sz="2000" dirty="0"/>
              <a:t> </a:t>
            </a:r>
            <a:r>
              <a:rPr lang="en-US" altLang="pl-PL" sz="2000" dirty="0" err="1"/>
              <a:t>lub</a:t>
            </a:r>
            <a:r>
              <a:rPr lang="en-US" altLang="pl-PL" sz="2000" dirty="0"/>
              <a:t> </a:t>
            </a:r>
            <a:r>
              <a:rPr lang="en-US" altLang="pl-PL" sz="2000" dirty="0" err="1"/>
              <a:t>przemiany</a:t>
            </a:r>
            <a:r>
              <a:rPr lang="en-US" altLang="pl-PL" sz="2000" dirty="0"/>
              <a:t> </a:t>
            </a:r>
            <a:r>
              <a:rPr lang="en-US" altLang="pl-PL" sz="2000" dirty="0" err="1"/>
              <a:t>fizykochemicznej</a:t>
            </a:r>
            <a:r>
              <a:rPr lang="en-US" altLang="pl-PL" sz="2000" dirty="0"/>
              <a:t>,</a:t>
            </a:r>
            <a:endParaRPr lang="en-US" altLang="pl-PL" sz="2000" dirty="0"/>
          </a:p>
        </p:txBody>
      </p:sp>
      <p:sp>
        <p:nvSpPr>
          <p:cNvPr id="9" name="Prostokąt 8"/>
          <p:cNvSpPr/>
          <p:nvPr/>
        </p:nvSpPr>
        <p:spPr>
          <a:xfrm>
            <a:off x="588474" y="4770579"/>
            <a:ext cx="72334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50000"/>
              <a:buFontTx/>
              <a:buChar char=" "/>
            </a:pPr>
            <a:r>
              <a:rPr lang="en-US" altLang="pl-PL" sz="2000" b="1" dirty="0"/>
              <a:t>Z </a:t>
            </a:r>
            <a:r>
              <a:rPr lang="en-US" altLang="pl-PL" sz="2000" dirty="0"/>
              <a:t>- </a:t>
            </a:r>
            <a:r>
              <a:rPr lang="en-US" altLang="pl-PL" sz="2000" dirty="0" err="1"/>
              <a:t>określa</a:t>
            </a:r>
            <a:r>
              <a:rPr lang="en-US" altLang="pl-PL" sz="2000" dirty="0"/>
              <a:t> </a:t>
            </a:r>
            <a:r>
              <a:rPr lang="en-US" altLang="pl-PL" sz="2000" dirty="0" err="1"/>
              <a:t>gaśnicę</a:t>
            </a:r>
            <a:r>
              <a:rPr lang="en-US" altLang="pl-PL" sz="2000" dirty="0"/>
              <a:t> </a:t>
            </a:r>
            <a:r>
              <a:rPr lang="en-US" altLang="pl-PL" sz="2000" dirty="0" err="1"/>
              <a:t>lub</a:t>
            </a:r>
            <a:r>
              <a:rPr lang="en-US" altLang="pl-PL" sz="2000" dirty="0"/>
              <a:t> </a:t>
            </a:r>
            <a:r>
              <a:rPr lang="en-US" altLang="pl-PL" sz="2000" dirty="0" err="1"/>
              <a:t>agregat</a:t>
            </a:r>
            <a:r>
              <a:rPr lang="en-US" altLang="pl-PL" sz="2000" dirty="0"/>
              <a:t>,  </a:t>
            </a:r>
            <a:r>
              <a:rPr lang="en-US" altLang="pl-PL" sz="2000" dirty="0" err="1"/>
              <a:t>których</a:t>
            </a:r>
            <a:r>
              <a:rPr lang="en-US" altLang="pl-PL" sz="2000" dirty="0"/>
              <a:t> </a:t>
            </a:r>
            <a:r>
              <a:rPr lang="en-US" altLang="pl-PL" sz="2000" dirty="0" err="1"/>
              <a:t>konstrukcja</a:t>
            </a:r>
            <a:r>
              <a:rPr lang="en-US" altLang="pl-PL" sz="2000" dirty="0"/>
              <a:t> </a:t>
            </a:r>
            <a:r>
              <a:rPr lang="en-US" altLang="pl-PL" sz="2000" dirty="0" err="1"/>
              <a:t>przewiduje</a:t>
            </a:r>
            <a:r>
              <a:rPr lang="en-US" altLang="pl-PL" sz="2000" dirty="0"/>
              <a:t> </a:t>
            </a:r>
            <a:r>
              <a:rPr lang="en-US" altLang="pl-PL" sz="2000" dirty="0" err="1"/>
              <a:t>oddzielny</a:t>
            </a:r>
            <a:r>
              <a:rPr lang="en-US" altLang="pl-PL" sz="2000" dirty="0"/>
              <a:t> </a:t>
            </a:r>
            <a:r>
              <a:rPr lang="en-US" altLang="pl-PL" sz="2000" dirty="0" err="1"/>
              <a:t>zbiornik</a:t>
            </a:r>
            <a:r>
              <a:rPr lang="en-US" altLang="pl-PL" sz="2000" dirty="0"/>
              <a:t> (</a:t>
            </a:r>
            <a:r>
              <a:rPr lang="en-US" altLang="pl-PL" sz="2000" dirty="0" err="1"/>
              <a:t>tzw</a:t>
            </a:r>
            <a:r>
              <a:rPr lang="en-US" altLang="pl-PL" sz="2000" dirty="0"/>
              <a:t>.,,</a:t>
            </a:r>
            <a:r>
              <a:rPr lang="en-US" altLang="pl-PL" sz="2000" dirty="0" err="1"/>
              <a:t>nabój</a:t>
            </a:r>
            <a:r>
              <a:rPr lang="en-US" altLang="pl-PL" sz="2000" dirty="0"/>
              <a:t>’’ </a:t>
            </a:r>
            <a:r>
              <a:rPr lang="en-US" altLang="pl-PL" sz="2000" dirty="0" err="1"/>
              <a:t>lub</a:t>
            </a:r>
            <a:r>
              <a:rPr lang="en-US" altLang="pl-PL" sz="2000" dirty="0"/>
              <a:t> ,,</a:t>
            </a:r>
            <a:r>
              <a:rPr lang="en-US" altLang="pl-PL" sz="2000" dirty="0" err="1"/>
              <a:t>ładunek</a:t>
            </a:r>
            <a:r>
              <a:rPr lang="en-US" altLang="pl-PL" sz="2000" dirty="0"/>
              <a:t>’’) </a:t>
            </a:r>
            <a:r>
              <a:rPr lang="en-US" altLang="pl-PL" sz="2000" dirty="0" err="1"/>
              <a:t>zawierający</a:t>
            </a:r>
            <a:r>
              <a:rPr lang="en-US" altLang="pl-PL" sz="2000" dirty="0"/>
              <a:t> </a:t>
            </a:r>
            <a:r>
              <a:rPr lang="en-US" altLang="pl-PL" sz="2000" dirty="0" err="1"/>
              <a:t>wyrzutnik</a:t>
            </a:r>
            <a:r>
              <a:rPr lang="en-US" altLang="pl-PL" sz="2000" dirty="0"/>
              <a:t> (</a:t>
            </a:r>
            <a:r>
              <a:rPr lang="en-US" altLang="pl-PL" sz="2000" dirty="0" err="1"/>
              <a:t>gaz</a:t>
            </a:r>
            <a:r>
              <a:rPr lang="en-US" altLang="pl-PL" sz="2000" dirty="0"/>
              <a:t>).</a:t>
            </a:r>
            <a:endParaRPr lang="en-US" altLang="pl-PL" sz="2000" dirty="0"/>
          </a:p>
        </p:txBody>
      </p:sp>
      <p:sp>
        <p:nvSpPr>
          <p:cNvPr id="10" name="Prostokąt 9"/>
          <p:cNvSpPr/>
          <p:nvPr/>
        </p:nvSpPr>
        <p:spPr>
          <a:xfrm>
            <a:off x="1366092" y="413514"/>
            <a:ext cx="65779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FF00"/>
                </a:solidFill>
              </a:rPr>
              <a:t>Podział </a:t>
            </a:r>
            <a:r>
              <a:rPr lang="pl-PL" sz="2400" b="1" dirty="0">
                <a:solidFill>
                  <a:srgbClr val="FFFF00"/>
                </a:solidFill>
              </a:rPr>
              <a:t>podręcznego </a:t>
            </a:r>
            <a:r>
              <a:rPr lang="pl-PL" sz="2400" b="1" dirty="0" smtClean="0">
                <a:solidFill>
                  <a:srgbClr val="FFFF00"/>
                </a:solidFill>
              </a:rPr>
              <a:t>sprzętu</a:t>
            </a:r>
          </a:p>
          <a:p>
            <a:pPr algn="ctr"/>
            <a:r>
              <a:rPr lang="pl-PL" sz="2400" b="1" dirty="0" smtClean="0">
                <a:solidFill>
                  <a:srgbClr val="FFFF00"/>
                </a:solidFill>
              </a:rPr>
              <a:t> </a:t>
            </a:r>
            <a:r>
              <a:rPr lang="pl-PL" sz="2400" b="1" dirty="0">
                <a:solidFill>
                  <a:srgbClr val="FFFF00"/>
                </a:solidFill>
              </a:rPr>
              <a:t>gaśniczego</a:t>
            </a:r>
            <a:endParaRPr lang="pl-PL" sz="2400" b="1" dirty="0">
              <a:solidFill>
                <a:srgbClr val="FFFF00"/>
              </a:solidFill>
            </a:endParaRPr>
          </a:p>
        </p:txBody>
      </p:sp>
      <p:pic>
        <p:nvPicPr>
          <p:cNvPr id="11" name="Shape 1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50" y="274637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pole tekstowe 11"/>
          <p:cNvSpPr txBox="1"/>
          <p:nvPr/>
        </p:nvSpPr>
        <p:spPr>
          <a:xfrm>
            <a:off x="588474" y="1596090"/>
            <a:ext cx="2126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u="sng" dirty="0" smtClean="0"/>
              <a:t>Odmiany gaśnic:</a:t>
            </a:r>
            <a:endParaRPr lang="pl-PL" sz="1600" b="1" u="sng" dirty="0"/>
          </a:p>
        </p:txBody>
      </p:sp>
    </p:spTree>
    <p:extLst>
      <p:ext uri="{BB962C8B-B14F-4D97-AF65-F5344CB8AC3E}">
        <p14:creationId xmlns:p14="http://schemas.microsoft.com/office/powerpoint/2010/main" val="160845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uł">
  <a:themeElements>
    <a:clrScheme name="Moduł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uł">
  <a:themeElements>
    <a:clrScheme name="Moduł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1819</Words>
  <Application>Microsoft Office PowerPoint</Application>
  <PresentationFormat>Pokaz na ekranie (4:3)</PresentationFormat>
  <Paragraphs>245</Paragraphs>
  <Slides>35</Slides>
  <Notes>26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35</vt:i4>
      </vt:variant>
    </vt:vector>
  </HeadingPairs>
  <TitlesOfParts>
    <vt:vector size="43" baseType="lpstr">
      <vt:lpstr>Calibri</vt:lpstr>
      <vt:lpstr>Arial Black</vt:lpstr>
      <vt:lpstr>Verdana</vt:lpstr>
      <vt:lpstr>Times New Roman</vt:lpstr>
      <vt:lpstr>Noto Sans Symbols</vt:lpstr>
      <vt:lpstr>Arial</vt:lpstr>
      <vt:lpstr>Moduł</vt:lpstr>
      <vt:lpstr>Moduł</vt:lpstr>
      <vt:lpstr>TEMAT 3:  Sprzęt ratowniczy  i podręczny sprzęt gaśniczy  </vt:lpstr>
      <vt:lpstr>MATERIAŁ NAUCZANIA</vt:lpstr>
      <vt:lpstr>Podział na grupy i przeznaczenie poszczególnego sprzętu pożarniczego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BIBLIOGRAFIA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TEMAT 3:  Sprzęt ratowniczy  i podręczny sprzęt gaśniczy  </dc:title>
  <cp:lastModifiedBy>Marek E</cp:lastModifiedBy>
  <cp:revision>30</cp:revision>
  <dcterms:modified xsi:type="dcterms:W3CDTF">2016-05-31T12:10:21Z</dcterms:modified>
</cp:coreProperties>
</file>