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60" r:id="rId7"/>
    <p:sldId id="262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-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2E630338-F1FC-4722-BF25-A7E826DAA3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951DC27-A306-4D72-9F60-7095ABFDCC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F1F85-D503-4117-8D99-415D0FC5A418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9DE7D65-4B96-4FAA-9053-208CED8243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BA4CE5E-ABE7-46DB-BF00-05878EC8A0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E5C45-6277-4548-82D6-5E1C97BD7D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428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F6C76-F6DF-42D3-82C1-1506E1D5A25B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65A3E-3EEB-404C-8849-4EF639884C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922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28.11.2023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Projekt e-Urząd Skarbowy 2.0. 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E-Urząd Skarbowy 2.0 (E-US 2.0)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Minister Finansów 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Ministerstwo Finansów 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Partnerzy - brak 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</a:p>
          <a:p>
            <a:pPr marL="457200" lvl="1" indent="0">
              <a:spcBef>
                <a:spcPts val="800"/>
              </a:spcBef>
              <a:spcAft>
                <a:spcPts val="1200"/>
              </a:spcAft>
              <a:buNone/>
            </a:pPr>
            <a:r>
              <a:rPr lang="pl-PL" sz="7600" b="1" i="1" dirty="0">
                <a:solidFill>
                  <a:schemeClr val="accent5">
                    <a:lumMod val="75000"/>
                  </a:schemeClr>
                </a:solidFill>
              </a:rPr>
              <a:t>Program Operacyjny Fundusze Europejskie na Rozwój Cyfrowy 2021-2027; Działanie FERC.02.01 Wysoka jakość i dostępność e-usług publicznych; </a:t>
            </a:r>
          </a:p>
          <a:p>
            <a:pPr marL="457200" lvl="1" indent="0">
              <a:spcBef>
                <a:spcPts val="800"/>
              </a:spcBef>
              <a:spcAft>
                <a:spcPts val="1200"/>
              </a:spcAft>
              <a:buNone/>
            </a:pPr>
            <a:r>
              <a:rPr lang="pl-PL" sz="7600" b="1" i="1" dirty="0">
                <a:solidFill>
                  <a:schemeClr val="accent5">
                    <a:lumMod val="75000"/>
                  </a:schemeClr>
                </a:solidFill>
              </a:rPr>
              <a:t>Budżet Państwa – cz.19 – budżet, finanse publiczne i instytucje finansowe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347 934 000,00 zł </a:t>
            </a:r>
          </a:p>
          <a:p>
            <a:pPr marL="269875" indent="-269875">
              <a:spcBef>
                <a:spcPts val="8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8000" b="1" i="1" dirty="0">
                <a:solidFill>
                  <a:schemeClr val="accent5">
                    <a:lumMod val="75000"/>
                  </a:schemeClr>
                </a:solidFill>
              </a:rPr>
              <a:t>01-2024 do 03-2027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781177" y="2235485"/>
            <a:ext cx="1120833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pl-PL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projektu: </a:t>
            </a:r>
          </a:p>
          <a:p>
            <a:r>
              <a:rPr lang="pl-PL" sz="2000" i="1" dirty="0">
                <a:solidFill>
                  <a:srgbClr val="0070C0"/>
                </a:solidFill>
                <a:ea typeface="Times New Roman" panose="02020603050405020304" pitchFamily="18" charset="0"/>
              </a:rPr>
              <a:t>Rozbudowa istniejącego systemu e-Urząd Skarbowy w celu udostępnienia zaawansowanych e-usług świadczonych przez KAS, uwzględniając nowe e-usługi, rozbudowę systemów IT, integrację z e-Urzędem Skarbowym oraz dostosowanie procesów biznesowych.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588141" y="1154435"/>
            <a:ext cx="11208333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Cel strategiczny, w który wpisuje się projekt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: Zwiększenie jakości oraz zakresu komunikacji pomiędzy obywatelami i innymi interesariuszami a państwem, zgodne/spójne z celami dokumentów strategicznych, tj.:</a:t>
            </a:r>
          </a:p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1. 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Program Zintegrowanej Informatyzacji Państwa Ramy czasowe: 2014 –2022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Kierunek interwencji 5.1: Reorientacja administracji publicznej na usługi zorientowane wokół potrzeb obywatela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Cel szczegółowy: Zwiększenie jakości oraz zakresu komunikacji pomiędzy obywatelami i innymi interesariuszami a państwem.</a:t>
            </a:r>
          </a:p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2. 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Strategia na rzecz Odpowiedzialnego Rozwoju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Cel szczegółowy III: Skuteczne państwo i instytucje służące wzrostowi oraz włączeniu społecznemu i gospodarczemu;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Obszar: Finanse publiczne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Kierunek interwencji: Przeprowadzenie zmian regulacyjno-instytucjonalnych zmierzających do zapewnienia dochodów budżetowych niezbędnych dla sfinansowania wydatków państwa.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Działanie: Cyfryzacja wymiany informacji podatkowych pomiędzy przedsiębiorcami a organami podatkowymi, w tym wprowadzenie nowych narzędzi informatycznych komunikacji na linii podatnik – urząd skarbowy.</a:t>
            </a:r>
          </a:p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3. 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Kierunki działania i rozwoju Ministerstwa Finansów oraz Krajowej Administracji Skarbowej na lata 2021-2024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Kierunek: </a:t>
            </a:r>
            <a:r>
              <a:rPr lang="pl-PL" sz="16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Klientocentryczność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 • Cele: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C1. Nowoczesna, przyjazna, bezpieczna i wielokanałowa obsługa podatnika.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C2. Automatyzacja i digitalizacja usług.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C3. Digitalizacja Krajowej Administracji Skarbowej.</a:t>
            </a:r>
          </a:p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4. </a:t>
            </a:r>
            <a:r>
              <a:rPr lang="pl-PL" sz="16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Program operacyjny Fundusze Europejskie na Rozwój Cyfrowy 2021-2027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Priorytet FERC.02: Zaawansowane usługi cyfrowe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Działanie FERC.02.01: Wysoka jakość i dostępność e-usług publicznych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• Cel szczegółowy: EFRR.CP1.II: Czerpanie korzyści z cyfryzacji dla</a:t>
            </a:r>
          </a:p>
          <a:p>
            <a:pPr lvl="1"/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obywateli, przedsiębiorstw, organizacji badawczych i instytucji publicznych.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164824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:a16="http://schemas.microsoft.com/office/drawing/2014/main" id="{840D847C-859F-40D0-9FEE-F5746FF9F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72" y="1360541"/>
            <a:ext cx="11016954" cy="5497459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BD7AA6CB-2462-F51D-0FA3-1E06583D62E8}"/>
              </a:ext>
            </a:extLst>
          </p:cNvPr>
          <p:cNvSpPr txBox="1"/>
          <p:nvPr/>
        </p:nvSpPr>
        <p:spPr>
          <a:xfrm>
            <a:off x="8333295" y="3432161"/>
            <a:ext cx="36293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372</Words>
  <Application>Microsoft Office PowerPoint</Application>
  <PresentationFormat>Panoramiczny</PresentationFormat>
  <Paragraphs>53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10</cp:revision>
  <dcterms:created xsi:type="dcterms:W3CDTF">2017-01-27T12:50:17Z</dcterms:created>
  <dcterms:modified xsi:type="dcterms:W3CDTF">2023-11-28T15:37:58Z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  <property fmtid="{D5CDD505-2E9C-101B-9397-08002B2CF9AE}" pid="3" name="MFCATEGORY">
    <vt:lpwstr>InformacjePubliczneInformacjeSektoraPublicznego</vt:lpwstr>
  </property>
  <property fmtid="{D5CDD505-2E9C-101B-9397-08002B2CF9AE}" pid="4" name="MFClassifiedBy">
    <vt:lpwstr>UxC4dwLulzfINJ8nQH+xvX5LNGipWa4BRSZhPgxsCvk+8XnfaBxrYVavmbEh3f4OTB6jqhoT/mDFIVdAzMi4MA==</vt:lpwstr>
  </property>
  <property fmtid="{D5CDD505-2E9C-101B-9397-08002B2CF9AE}" pid="5" name="MFClassificationDate">
    <vt:lpwstr>2023-11-28T15:26:49.0405254+01:00</vt:lpwstr>
  </property>
  <property fmtid="{D5CDD505-2E9C-101B-9397-08002B2CF9AE}" pid="6" name="MFClassifiedBySID">
    <vt:lpwstr>UxC4dwLulzfINJ8nQH+xvX5LNGipWa4BRSZhPgxsCvm42mrIC/DSDv0ggS+FjUN/2v1BBotkLlY5aAiEhoi6uepiMKP/yCUu9wQg2SakkAdCZjycCO3taVtlsmH0DLQm</vt:lpwstr>
  </property>
  <property fmtid="{D5CDD505-2E9C-101B-9397-08002B2CF9AE}" pid="7" name="MFGRNItemId">
    <vt:lpwstr>GRN-a0d69b6a-48d2-4514-8d99-3bba55bc5fe8</vt:lpwstr>
  </property>
  <property fmtid="{D5CDD505-2E9C-101B-9397-08002B2CF9AE}" pid="8" name="MFHash">
    <vt:lpwstr>09EuIx0UuWU0fy7kMvtzr8647gR09ZWQ+qCjziziDgE=</vt:lpwstr>
  </property>
  <property fmtid="{D5CDD505-2E9C-101B-9397-08002B2CF9AE}" pid="9" name="DLPManualFileClassification">
    <vt:lpwstr>{2755b7d9-e53d-4779-a40c-03797dcf43b3}</vt:lpwstr>
  </property>
  <property fmtid="{D5CDD505-2E9C-101B-9397-08002B2CF9AE}" pid="10" name="MFRefresh">
    <vt:lpwstr>False</vt:lpwstr>
  </property>
</Properties>
</file>