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1"/>
  </p:notesMasterIdLst>
  <p:sldIdLst>
    <p:sldId id="450" r:id="rId2"/>
    <p:sldId id="475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476" r:id="rId36"/>
    <p:sldId id="510" r:id="rId37"/>
    <p:sldId id="511" r:id="rId38"/>
    <p:sldId id="514" r:id="rId39"/>
    <p:sldId id="512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0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2017-11-02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8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63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5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9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2017-11-02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2ACF7F-DBD0-4F2A-BAEC-B712A53C70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2773263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razu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22245F-48F1-4C01-AEB7-85E35579F5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943866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51A274-ED86-4D55-8E2D-9CFB7952683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0704868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26AC12-62E4-41C3-A58B-595672CEFC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2384997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2017-11-02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2017-11-02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2017-11-02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2017-11-02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2017-11-02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2017-11-02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2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/>
              <a:t>Charakterystyka podstawowych samochodów pożarniczych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>
            <a:normAutofit fontScale="85000" lnSpcReduction="20000"/>
          </a:bodyPr>
          <a:lstStyle/>
          <a:p>
            <a:endParaRPr lang="pl-PL" altLang="pl-PL" sz="3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altLang="pl-PL" sz="2400" dirty="0" smtClean="0"/>
              <a:t>SZKOLENIE  </a:t>
            </a:r>
            <a:r>
              <a:rPr lang="pl-PL" sz="2400" dirty="0"/>
              <a:t>KIEROWCÓW – KONSERWATORÓW</a:t>
            </a:r>
          </a:p>
          <a:p>
            <a:pPr algn="ctr"/>
            <a:r>
              <a:rPr lang="pl-PL" sz="2400" dirty="0"/>
              <a:t>SPRZĘTU RATOWNICZEGO </a:t>
            </a:r>
            <a:r>
              <a:rPr lang="pl-PL" sz="2400" dirty="0" smtClean="0"/>
              <a:t>OSP</a:t>
            </a:r>
            <a:endParaRPr lang="pl-PL" alt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37977" y="1484784"/>
            <a:ext cx="87137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3</a:t>
            </a:r>
            <a:r>
              <a:rPr lang="pl-PL" altLang="pl-PL" sz="2400" b="1" dirty="0">
                <a:latin typeface="Arial" panose="020B0604020202020204" pitchFamily="34" charset="0"/>
              </a:rPr>
              <a:t>. Samochody ratownictwa technicznego</a:t>
            </a:r>
            <a:r>
              <a:rPr lang="pl-PL" altLang="pl-PL" sz="2400" dirty="0">
                <a:latin typeface="Arial" panose="020B0604020202020204" pitchFamily="34" charset="0"/>
              </a:rPr>
              <a:t> - z wyposażeniem umożliwiającym prowadzenie akcji ratowniczych, m. in.: poszukiwania i ratowania osób, usuwania skutków wypadków.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4. Samochody sprzętowe ratownictwa chemicznego</a:t>
            </a:r>
            <a:r>
              <a:rPr lang="pl-PL" altLang="pl-PL" sz="2400" dirty="0">
                <a:latin typeface="Arial" panose="020B0604020202020204" pitchFamily="34" charset="0"/>
              </a:rPr>
              <a:t> - wyposażone w środki ochrony indywidualnej i sprzęt do ograniczania szkód w środowisku naturalnym, na przykład takich jak: wypadki z niebezpiecznymi środkami chemicznymi.</a:t>
            </a:r>
          </a:p>
        </p:txBody>
      </p:sp>
      <p:pic>
        <p:nvPicPr>
          <p:cNvPr id="198663" name="Picture 7" descr="rw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2" y="4184955"/>
            <a:ext cx="38862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 descr="chemi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4" y="4191285"/>
            <a:ext cx="4495800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128792" cy="648072"/>
          </a:xfrm>
        </p:spPr>
        <p:txBody>
          <a:bodyPr>
            <a:noAutofit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</a:rPr>
              <a:t>Grupy pojazdów samochodowych</a:t>
            </a:r>
            <a:br>
              <a:rPr lang="pl-PL" altLang="pl-PL" sz="3200" dirty="0">
                <a:latin typeface="Arial" panose="020B0604020202020204" pitchFamily="34" charset="0"/>
              </a:rPr>
            </a:br>
            <a:endParaRPr lang="pl-PL" altLang="pl-PL" sz="32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86242" y="1564533"/>
            <a:ext cx="87137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5</a:t>
            </a:r>
            <a:r>
              <a:rPr lang="pl-PL" altLang="pl-PL" sz="2400" b="1" dirty="0">
                <a:latin typeface="Arial" panose="020B0604020202020204" pitchFamily="34" charset="0"/>
              </a:rPr>
              <a:t>. Samochody ratownictwa medycznego.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6. Samochody dowodzenia.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7. Samochody do przewozu osób.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8. Samochody zaopatrzeniowe.</a:t>
            </a: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9. Inne samochody specjalne.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199685" name="Picture 5" descr="119-1989_IMG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29" y="285293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7" name="Picture 7" descr="sam rat wodnego - a - 28-02-2007 www stolarcz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100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395288" y="6172200"/>
            <a:ext cx="468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    Samochód ratownictwa wodnego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</a:rPr>
              <a:t>Grupy pojazdów </a:t>
            </a:r>
            <a:r>
              <a:rPr lang="pl-PL" altLang="pl-PL" sz="3200" dirty="0" smtClean="0">
                <a:latin typeface="Arial" panose="020B0604020202020204" pitchFamily="34" charset="0"/>
              </a:rPr>
              <a:t>samochodowych</a:t>
            </a:r>
            <a:endParaRPr lang="pl-PL" altLang="pl-PL" sz="3200" b="1" dirty="0"/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4" name="Line 10"/>
          <p:cNvSpPr>
            <a:spLocks noChangeShapeType="1"/>
          </p:cNvSpPr>
          <p:nvPr/>
        </p:nvSpPr>
        <p:spPr bwMode="auto">
          <a:xfrm flipH="1">
            <a:off x="6400800" y="4267200"/>
            <a:ext cx="304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152478" y="1772816"/>
            <a:ext cx="89646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400" b="1" dirty="0" smtClean="0">
                <a:latin typeface="Arial" panose="020B0604020202020204" pitchFamily="34" charset="0"/>
              </a:rPr>
              <a:t>Przykład:</a:t>
            </a:r>
          </a:p>
          <a:p>
            <a:pPr algn="just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Oznaczenie samochodu ratowniczo-gaśniczego klasy ciężkiej (S), kategorii uterenowionej (2), z załogą 3-osobową, </a:t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ze zbiornikiem wody o pojemności 5000 dm</a:t>
            </a:r>
            <a:r>
              <a:rPr lang="pl-PL" altLang="pl-PL" sz="2400" baseline="30000" dirty="0" smtClean="0">
                <a:latin typeface="Arial" panose="020B0604020202020204" pitchFamily="34" charset="0"/>
              </a:rPr>
              <a:t>3</a:t>
            </a:r>
            <a:r>
              <a:rPr lang="pl-PL" altLang="pl-PL" sz="2400" dirty="0" smtClean="0">
                <a:latin typeface="Arial" panose="020B0604020202020204" pitchFamily="34" charset="0"/>
              </a:rPr>
              <a:t>, z pompą pożarniczą  o wydajności 3200 dm</a:t>
            </a:r>
            <a:r>
              <a:rPr lang="pl-PL" altLang="pl-PL" sz="2400" baseline="30000" dirty="0" smtClean="0">
                <a:latin typeface="Arial" panose="020B0604020202020204" pitchFamily="34" charset="0"/>
              </a:rPr>
              <a:t>3</a:t>
            </a:r>
            <a:r>
              <a:rPr lang="pl-PL" altLang="pl-PL" sz="2400" dirty="0" smtClean="0">
                <a:latin typeface="Arial" panose="020B0604020202020204" pitchFamily="34" charset="0"/>
              </a:rPr>
              <a:t>/min przy ciśnieniu 8 bar, </a:t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z masztem oświetleniowym (1):</a:t>
            </a: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-26910" y="4616686"/>
            <a:ext cx="91440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400" i="1">
                <a:latin typeface="Arial" panose="020B0604020202020204" pitchFamily="34" charset="0"/>
              </a:rPr>
              <a:t>Samochód ratowniczo-gaśniczy PN-EN 1846-1  S-2-3-5000-8/3200-1</a:t>
            </a:r>
            <a:endParaRPr lang="pl-PL" altLang="pl-PL" sz="240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Oznaczenie samochodów pożarniczych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wg PN-EN 1846-1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500313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19288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160930" y="1700808"/>
            <a:ext cx="8964612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Stosowany sposób oznaczenia samochodów pożarniczych oparty jest na „starej” normie PN-79/M-51300.</a:t>
            </a:r>
          </a:p>
          <a:p>
            <a:pPr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Przykład:</a:t>
            </a: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Oznaczenie ciężkiego samochodu ratowniczo-gaśniczego:</a:t>
            </a: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Oznaczenia określają w kolejności: </a:t>
            </a:r>
            <a:r>
              <a:rPr lang="pl-PL" altLang="pl-PL" sz="2400" i="1" dirty="0">
                <a:latin typeface="Arial" panose="020B0604020202020204" pitchFamily="34" charset="0"/>
              </a:rPr>
              <a:t>G</a:t>
            </a:r>
            <a:r>
              <a:rPr lang="pl-PL" altLang="pl-PL" sz="2400" dirty="0">
                <a:latin typeface="Arial" panose="020B0604020202020204" pitchFamily="34" charset="0"/>
              </a:rPr>
              <a:t> – samochód ratowniczo-gaśniczy, </a:t>
            </a:r>
            <a:r>
              <a:rPr lang="pl-PL" altLang="pl-PL" sz="2400" i="1" dirty="0">
                <a:latin typeface="Arial" panose="020B0604020202020204" pitchFamily="34" charset="0"/>
              </a:rPr>
              <a:t>C</a:t>
            </a:r>
            <a:r>
              <a:rPr lang="pl-PL" altLang="pl-PL" sz="2400" dirty="0">
                <a:latin typeface="Arial" panose="020B0604020202020204" pitchFamily="34" charset="0"/>
              </a:rPr>
              <a:t> – ciężki, </a:t>
            </a:r>
            <a:r>
              <a:rPr lang="pl-PL" altLang="pl-PL" sz="2400" i="1" dirty="0">
                <a:latin typeface="Arial" panose="020B0604020202020204" pitchFamily="34" charset="0"/>
              </a:rPr>
              <a:t>B</a:t>
            </a:r>
            <a:r>
              <a:rPr lang="pl-PL" altLang="pl-PL" sz="2400" dirty="0">
                <a:latin typeface="Arial" panose="020B0604020202020204" pitchFamily="34" charset="0"/>
              </a:rPr>
              <a:t> – ze zbiornikiem wodnym, </a:t>
            </a:r>
            <a:r>
              <a:rPr lang="pl-PL" altLang="pl-PL" sz="2400" i="1" dirty="0">
                <a:latin typeface="Arial" panose="020B0604020202020204" pitchFamily="34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</a:rPr>
              <a:t> – z autopompą, </a:t>
            </a:r>
            <a:r>
              <a:rPr lang="pl-PL" altLang="pl-PL" sz="2400" i="1" dirty="0">
                <a:latin typeface="Arial" panose="020B0604020202020204" pitchFamily="34" charset="0"/>
              </a:rPr>
              <a:t>5</a:t>
            </a:r>
            <a:r>
              <a:rPr lang="pl-PL" altLang="pl-PL" sz="2400" dirty="0">
                <a:latin typeface="Arial" panose="020B0604020202020204" pitchFamily="34" charset="0"/>
              </a:rPr>
              <a:t> – zbiornik na wodę o pojemności 5 m</a:t>
            </a:r>
            <a:r>
              <a:rPr lang="pl-PL" altLang="pl-PL" sz="2400" baseline="30000" dirty="0">
                <a:latin typeface="Arial" panose="020B0604020202020204" pitchFamily="34" charset="0"/>
              </a:rPr>
              <a:t>3</a:t>
            </a:r>
            <a:r>
              <a:rPr lang="pl-PL" altLang="pl-PL" sz="2400" dirty="0">
                <a:latin typeface="Arial" panose="020B0604020202020204" pitchFamily="34" charset="0"/>
              </a:rPr>
              <a:t>,                </a:t>
            </a:r>
            <a:r>
              <a:rPr lang="pl-PL" altLang="pl-PL" sz="2400" i="1" dirty="0">
                <a:latin typeface="Arial" panose="020B0604020202020204" pitchFamily="34" charset="0"/>
              </a:rPr>
              <a:t>32</a:t>
            </a:r>
            <a:r>
              <a:rPr lang="pl-PL" altLang="pl-PL" sz="2400" dirty="0">
                <a:latin typeface="Arial" panose="020B0604020202020204" pitchFamily="34" charset="0"/>
              </a:rPr>
              <a:t> – wydajność nominalna autopompy 32 </a:t>
            </a:r>
            <a:r>
              <a:rPr lang="pl-PL" altLang="pl-PL" sz="2400" dirty="0" err="1">
                <a:latin typeface="Arial" panose="020B0604020202020204" pitchFamily="34" charset="0"/>
              </a:rPr>
              <a:t>hl</a:t>
            </a:r>
            <a:r>
              <a:rPr lang="pl-PL" altLang="pl-PL" sz="2400" dirty="0">
                <a:latin typeface="Arial" panose="020B0604020202020204" pitchFamily="34" charset="0"/>
              </a:rPr>
              <a:t>/min (3200 l/min).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2915816" y="4039910"/>
            <a:ext cx="2755900" cy="4001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000" b="1" i="1" dirty="0">
                <a:latin typeface="Arial" panose="020B0604020202020204" pitchFamily="34" charset="0"/>
              </a:rPr>
              <a:t>GCBA - 5/32</a:t>
            </a:r>
            <a:endParaRPr lang="pl-PL" altLang="pl-PL" sz="2800" b="1" dirty="0">
              <a:latin typeface="Arial" panose="020B0604020202020204" pitchFamily="34" charset="0"/>
            </a:endParaRPr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Tx/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Oznaczenie samochodów pożarniczych </a:t>
            </a:r>
          </a:p>
          <a:p>
            <a:pPr algn="ctr">
              <a:buFontTx/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stosowane przez straż pożarną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1143000" y="6248400"/>
            <a:ext cx="14398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podwozie</a:t>
            </a: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3124200" y="5638800"/>
            <a:ext cx="5840413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wyposażenie specjalne: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(np.: układ wodno-pianowy, maszt oświetleniowy,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wciągarka, żuraw hydrauliczny, inne).</a:t>
            </a:r>
          </a:p>
        </p:txBody>
      </p:sp>
      <p:pic>
        <p:nvPicPr>
          <p:cNvPr id="187412" name="Picture 20" descr="gaśniczy - podzespoł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934200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1219200" y="838200"/>
            <a:ext cx="26670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kabina: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     kabina kierowcy  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          przedział załogi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4495800" y="838200"/>
            <a:ext cx="3100388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nadwozie:</a:t>
            </a:r>
            <a:r>
              <a:rPr lang="pl-PL" altLang="pl-PL" sz="2000">
                <a:latin typeface="Arial" panose="020B0604020202020204" pitchFamily="34" charset="0"/>
              </a:rPr>
              <a:t/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zabudowa pożarnicza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ze skrytkami sprzętowymi</a:t>
            </a:r>
          </a:p>
        </p:txBody>
      </p:sp>
      <p:sp>
        <p:nvSpPr>
          <p:cNvPr id="187419" name="AutoShape 27"/>
          <p:cNvSpPr>
            <a:spLocks noChangeArrowheads="1"/>
          </p:cNvSpPr>
          <p:nvPr/>
        </p:nvSpPr>
        <p:spPr bwMode="auto">
          <a:xfrm>
            <a:off x="2743200" y="1828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1" name="AutoShape 29"/>
          <p:cNvSpPr>
            <a:spLocks noChangeArrowheads="1"/>
          </p:cNvSpPr>
          <p:nvPr/>
        </p:nvSpPr>
        <p:spPr bwMode="auto">
          <a:xfrm>
            <a:off x="5638800" y="1905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4" name="AutoShape 32"/>
          <p:cNvSpPr>
            <a:spLocks noChangeArrowheads="1"/>
          </p:cNvSpPr>
          <p:nvPr/>
        </p:nvSpPr>
        <p:spPr bwMode="auto">
          <a:xfrm flipV="1">
            <a:off x="2057400" y="53340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29" name="AutoShape 37"/>
          <p:cNvSpPr>
            <a:spLocks noChangeArrowheads="1"/>
          </p:cNvSpPr>
          <p:nvPr/>
        </p:nvSpPr>
        <p:spPr bwMode="auto">
          <a:xfrm>
            <a:off x="7162800" y="4038600"/>
            <a:ext cx="228600" cy="16002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7430" name="AutoShape 38"/>
          <p:cNvSpPr>
            <a:spLocks noChangeArrowheads="1"/>
          </p:cNvSpPr>
          <p:nvPr/>
        </p:nvSpPr>
        <p:spPr bwMode="auto">
          <a:xfrm>
            <a:off x="1752600" y="15240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14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581400" y="4038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2752725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11188" y="6451600"/>
            <a:ext cx="7993062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układy jezdne najczęściej stosowane w samochodach pożarniczych</a:t>
            </a:r>
          </a:p>
        </p:txBody>
      </p:sp>
      <p:sp>
        <p:nvSpPr>
          <p:cNvPr id="209927" name="Line 7"/>
          <p:cNvSpPr>
            <a:spLocks noChangeShapeType="1"/>
          </p:cNvSpPr>
          <p:nvPr/>
        </p:nvSpPr>
        <p:spPr bwMode="auto">
          <a:xfrm flipV="1">
            <a:off x="3779838" y="4652963"/>
            <a:ext cx="1223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09929" name="Picture 9" descr="Rodzaje napędów - najczęsciej w straż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41" y="3881550"/>
            <a:ext cx="5271918" cy="24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pl-PL" altLang="pl-PL" sz="2800" b="1" dirty="0">
                <a:solidFill>
                  <a:srgbClr val="FFC000"/>
                </a:solidFill>
                <a:latin typeface="Arial" panose="020B0604020202020204" pitchFamily="34" charset="0"/>
              </a:rPr>
              <a:t>Ogólna budowa </a:t>
            </a: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samochodu pożarniczego</a:t>
            </a:r>
            <a:endParaRPr lang="pl-PL" altLang="pl-PL" sz="28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14300" y="1390537"/>
            <a:ext cx="8763000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Podwozie</a:t>
            </a:r>
            <a:endParaRPr lang="pl-PL" altLang="pl-PL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Samochody pożarnicze budowane są najczęściej na podwoziach pojazdów produkowanych seryjnie, o odpowiednio dobranych zespołach i parametrach.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Mogą mieć wzmocnione zawieszenia, przystosowane do długotrwałego statycznego obciążenia.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026"/>
          <p:cNvSpPr>
            <a:spLocks noChangeArrowheads="1"/>
          </p:cNvSpPr>
          <p:nvPr/>
        </p:nvSpPr>
        <p:spPr bwMode="auto">
          <a:xfrm>
            <a:off x="20712" y="1395465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Nadwozia </a:t>
            </a:r>
            <a:r>
              <a:rPr lang="pl-PL" altLang="pl-PL" dirty="0">
                <a:latin typeface="Arial" panose="020B0604020202020204" pitchFamily="34" charset="0"/>
              </a:rPr>
              <a:t>- stosowane materiały konstrukcyjne</a:t>
            </a:r>
            <a:r>
              <a:rPr lang="pl-PL" altLang="pl-PL" dirty="0" smtClean="0">
                <a:latin typeface="Arial" panose="020B0604020202020204" pitchFamily="34" charset="0"/>
              </a:rPr>
              <a:t>: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zwykłe stale węglowe</a:t>
            </a:r>
            <a:r>
              <a:rPr lang="pl-PL" altLang="pl-PL" dirty="0">
                <a:latin typeface="Arial" panose="020B0604020202020204" pitchFamily="34" charset="0"/>
              </a:rPr>
              <a:t> (np. St3) – stosowane coraz rzadziej we współczesnych samochodach pożarniczych, 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stale nierdzewne</a:t>
            </a:r>
            <a:r>
              <a:rPr lang="pl-PL" altLang="pl-PL" dirty="0">
                <a:latin typeface="Arial" panose="020B0604020202020204" pitchFamily="34" charset="0"/>
              </a:rPr>
              <a:t>, z których wykonuje się struktury nośne nadwozi (szkielety) oraz zbiorniki na środki gaśnicze,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stopy aluminium</a:t>
            </a:r>
            <a:r>
              <a:rPr lang="pl-PL" altLang="pl-PL" dirty="0">
                <a:latin typeface="Arial" panose="020B0604020202020204" pitchFamily="34" charset="0"/>
              </a:rPr>
              <a:t>, stosowane na poszycia </a:t>
            </a:r>
            <a:r>
              <a:rPr lang="pl-PL" altLang="pl-PL" dirty="0" smtClean="0">
                <a:latin typeface="Arial" panose="020B0604020202020204" pitchFamily="34" charset="0"/>
              </a:rPr>
              <a:t>zewnętrzne </a:t>
            </a:r>
            <a:br>
              <a:rPr lang="pl-PL" altLang="pl-PL" dirty="0" smtClean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</a:rPr>
              <a:t>wewnętrzne nadwozi, na zbiorniki na środki gaśnicze, elementy mocujące sprzęt, drabinki, stopnie, barierki na dachu (czasami wykonuje się z nich całe konstrukcje nośne nadwozi), </a:t>
            </a:r>
          </a:p>
          <a:p>
            <a:pPr marL="108000" indent="-144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altLang="pl-PL" dirty="0"/>
          </a:p>
        </p:txBody>
      </p:sp>
      <p:pic>
        <p:nvPicPr>
          <p:cNvPr id="208900" name="Picture 1028" descr="gIMG_7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79963"/>
            <a:ext cx="3810000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4" name="Rectangle 1032"/>
          <p:cNvSpPr>
            <a:spLocks noChangeArrowheads="1"/>
          </p:cNvSpPr>
          <p:nvPr/>
        </p:nvSpPr>
        <p:spPr bwMode="auto">
          <a:xfrm>
            <a:off x="20712" y="4677568"/>
            <a:ext cx="5292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CC0000"/>
                </a:solidFill>
                <a:latin typeface="Arial" panose="020B0604020202020204" pitchFamily="34" charset="0"/>
              </a:rPr>
              <a:t>tworzywa sztuczne</a:t>
            </a:r>
            <a:r>
              <a:rPr lang="pl-PL" altLang="pl-PL" dirty="0">
                <a:latin typeface="Arial" panose="020B0604020202020204" pitchFamily="34" charset="0"/>
              </a:rPr>
              <a:t>, wykorzystywane do konstrukcji zbiorników na środki gaśnicze,       a w ostatnich latach stosowane również na całe zabudowy (nadwozia kompozytowe).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118872" algn="ctr"/>
            <a:r>
              <a:rPr lang="pl-PL" altLang="pl-PL" sz="3200" dirty="0">
                <a:solidFill>
                  <a:srgbClr val="FFC000"/>
                </a:solidFill>
                <a:latin typeface="Arial" panose="020B0604020202020204" pitchFamily="34" charset="0"/>
              </a:rPr>
              <a:t>Ogólna budowa </a:t>
            </a:r>
            <a: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pl-PL" altLang="pl-PL" sz="3200" dirty="0" smtClean="0">
                <a:solidFill>
                  <a:srgbClr val="FFC000"/>
                </a:solidFill>
                <a:latin typeface="Arial" panose="020B0604020202020204" pitchFamily="34" charset="0"/>
              </a:rPr>
              <a:t>samochodu </a:t>
            </a:r>
            <a:r>
              <a:rPr lang="pl-PL" altLang="pl-PL" sz="3200" dirty="0">
                <a:solidFill>
                  <a:srgbClr val="FFC000"/>
                </a:solidFill>
                <a:latin typeface="Arial" panose="020B0604020202020204" pitchFamily="34" charset="0"/>
              </a:rPr>
              <a:t>pożarniczego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282439" y="1668887"/>
            <a:ext cx="8763000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Podstawowym </a:t>
            </a:r>
            <a:r>
              <a:rPr lang="pl-PL" altLang="pl-PL" dirty="0">
                <a:latin typeface="Arial" panose="020B0604020202020204" pitchFamily="34" charset="0"/>
              </a:rPr>
              <a:t>wyposażeniem pożarniczym </a:t>
            </a:r>
            <a:r>
              <a:rPr lang="pl-PL" altLang="pl-PL" dirty="0" smtClean="0">
                <a:latin typeface="Arial" panose="020B0604020202020204" pitchFamily="34" charset="0"/>
              </a:rPr>
              <a:t>samochodu ratowniczo-gaśniczego </a:t>
            </a:r>
            <a:r>
              <a:rPr lang="pl-PL" altLang="pl-PL" dirty="0">
                <a:latin typeface="Arial" panose="020B0604020202020204" pitchFamily="34" charset="0"/>
              </a:rPr>
              <a:t>jest: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autopompa z urządzeniem odpowietrzającym,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linia szybkiego natarcia,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zbiornik wody,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zbiornik środka pianotwórczego,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dozownik środka pianotwórczego,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działko wodno-pianowe (opcjonalnie),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pl-PL" altLang="pl-PL" dirty="0">
                <a:latin typeface="Arial" panose="020B0604020202020204" pitchFamily="34" charset="0"/>
              </a:rPr>
              <a:t>instalacja </a:t>
            </a:r>
            <a:r>
              <a:rPr lang="pl-PL" altLang="pl-PL" dirty="0" err="1">
                <a:latin typeface="Arial" panose="020B0604020202020204" pitchFamily="34" charset="0"/>
              </a:rPr>
              <a:t>zraszaczowa</a:t>
            </a:r>
            <a:r>
              <a:rPr lang="pl-PL" altLang="pl-PL" dirty="0">
                <a:latin typeface="Arial" panose="020B0604020202020204" pitchFamily="34" charset="0"/>
              </a:rPr>
              <a:t> (opcjonalnie).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Wymienione elementy tworzą tzw. </a:t>
            </a:r>
            <a:r>
              <a:rPr lang="pl-PL" altLang="pl-PL" b="1" dirty="0">
                <a:latin typeface="Arial" panose="020B0604020202020204" pitchFamily="34" charset="0"/>
              </a:rPr>
              <a:t>układ wodno-pianowy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Stosuje się również inne urządzenia dodatkowe, zamontowane na stałe, jak np. maszt oświetleniowy, wciągarka.</a:t>
            </a:r>
            <a:r>
              <a:rPr lang="pl-PL" altLang="pl-PL" dirty="0"/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Ogólna charakterystyka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samochodów </a:t>
            </a:r>
            <a:r>
              <a:rPr lang="pl-PL" altLang="pl-PL" sz="2800" dirty="0">
                <a:latin typeface="Arial" panose="020B0604020202020204" pitchFamily="34" charset="0"/>
              </a:rPr>
              <a:t>ratowniczo-gaśniczych</a:t>
            </a:r>
            <a:endParaRPr lang="pl-PL" altLang="pl-PL" sz="28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48602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228600" y="228600"/>
            <a:ext cx="1524000" cy="1377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Autopompa: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A 8/8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A 16/8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A 24/8,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lub A 32/8,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lub większa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1981200" y="228600"/>
            <a:ext cx="22860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Działko wodno-pianowe: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 -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DWP 16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 DWP 24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             lub większe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4495800" y="228600"/>
            <a:ext cx="21336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Maszt oświetleniowy: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 opcjonalnie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 2000 W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 2000 W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(dla kat. 3 - opcjonalnie)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6858000" y="228600"/>
            <a:ext cx="20574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Załoga: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L:  2-6 osób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M: 6 osób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    (kat. 3 - min 3 osoby)</a:t>
            </a:r>
            <a:br>
              <a:rPr lang="pl-PL" altLang="pl-PL" sz="1400">
                <a:latin typeface="Arial" panose="020B0604020202020204" pitchFamily="34" charset="0"/>
              </a:rPr>
            </a:br>
            <a:r>
              <a:rPr lang="pl-PL" altLang="pl-PL" sz="1400">
                <a:latin typeface="Arial" panose="020B0604020202020204" pitchFamily="34" charset="0"/>
              </a:rPr>
              <a:t>klasa S:  min 3 osoby</a:t>
            </a:r>
          </a:p>
        </p:txBody>
      </p:sp>
      <p:sp>
        <p:nvSpPr>
          <p:cNvPr id="173073" name="Text Box 17"/>
          <p:cNvSpPr txBox="1">
            <a:spLocks noChangeArrowheads="1"/>
          </p:cNvSpPr>
          <p:nvPr/>
        </p:nvSpPr>
        <p:spPr bwMode="auto">
          <a:xfrm>
            <a:off x="228600" y="5181600"/>
            <a:ext cx="4724400" cy="1504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Nasady: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ssawne 110 – jedna dla pompy o wydajności do 2400 l/min,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dwie – dla pompy o wydajności od 2400 do 4000 l/min,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tłoczne 75 – dwie dla pompy o wydajności do 2400 l/min,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cztery – dla pompy o wydajności od 2400 do 4000 l/min,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- do napełniania zbiornika wody z hydrantu 75 – jedna dla 	zbiornika 2000-3000 l, dwie - dla zbiornika 3000-5000 l</a:t>
            </a:r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228600" y="3810000"/>
            <a:ext cx="1752600" cy="1108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Szybkie natarcie: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niskociśnieniowe lub wysokociśnieniowe,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w zależności od rodzaju autopompy</a:t>
            </a: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5181600" y="4343400"/>
            <a:ext cx="3733800" cy="2312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Zbiornik wody: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L:  min 300 l (dla MMR do 3500 kg, 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z agregatem wysokociśnieniowym),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600 l (dla MMR do 7500 kg, z agregatem 	wysokociśnieniowym),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1000 l (MMR do 7500 kg, z autopompą),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M:  2000-2500 l,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klasa S:   min 4000 l (dla MMR do 18000 kg),</a:t>
            </a:r>
            <a:br>
              <a:rPr lang="pl-PL" altLang="pl-PL" sz="1300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	min 8000 l (dla MMR 18000-26000 kg)</a:t>
            </a:r>
            <a:r>
              <a:rPr lang="pl-PL" altLang="pl-PL" sz="1400" b="1">
                <a:latin typeface="Arial" panose="020B0604020202020204" pitchFamily="34" charset="0"/>
              </a:rPr>
              <a:t/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400" b="1">
                <a:latin typeface="Arial" panose="020B0604020202020204" pitchFamily="34" charset="0"/>
              </a:rPr>
              <a:t>Zbiornik środka pianotwórczego:</a:t>
            </a:r>
            <a:br>
              <a:rPr lang="pl-PL" altLang="pl-PL" sz="1400" b="1">
                <a:latin typeface="Arial" panose="020B0604020202020204" pitchFamily="34" charset="0"/>
              </a:rPr>
            </a:br>
            <a:r>
              <a:rPr lang="pl-PL" altLang="pl-PL" sz="1300">
                <a:latin typeface="Arial" panose="020B0604020202020204" pitchFamily="34" charset="0"/>
              </a:rPr>
              <a:t>10% pojemności zbiornika wody </a:t>
            </a:r>
          </a:p>
        </p:txBody>
      </p:sp>
      <p:pic>
        <p:nvPicPr>
          <p:cNvPr id="173076" name="Picture 20" descr="Samochód gaśniczy - budowa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6400800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3200400" y="2286000"/>
            <a:ext cx="2133600" cy="838200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3200400" y="2286000"/>
            <a:ext cx="609600" cy="381000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>
            <a:off x="914400" y="1600200"/>
            <a:ext cx="0" cy="1143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2" name="Line 26"/>
          <p:cNvSpPr>
            <a:spLocks noChangeShapeType="1"/>
          </p:cNvSpPr>
          <p:nvPr/>
        </p:nvSpPr>
        <p:spPr bwMode="auto">
          <a:xfrm>
            <a:off x="914400" y="2743200"/>
            <a:ext cx="1066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3" name="Line 27"/>
          <p:cNvSpPr>
            <a:spLocks noChangeShapeType="1"/>
          </p:cNvSpPr>
          <p:nvPr/>
        </p:nvSpPr>
        <p:spPr bwMode="auto">
          <a:xfrm>
            <a:off x="3505200" y="1371600"/>
            <a:ext cx="0" cy="381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4" name="Line 28"/>
          <p:cNvSpPr>
            <a:spLocks noChangeShapeType="1"/>
          </p:cNvSpPr>
          <p:nvPr/>
        </p:nvSpPr>
        <p:spPr bwMode="auto">
          <a:xfrm>
            <a:off x="5791200" y="1371600"/>
            <a:ext cx="0" cy="381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5" name="Line 29"/>
          <p:cNvSpPr>
            <a:spLocks noChangeShapeType="1"/>
          </p:cNvSpPr>
          <p:nvPr/>
        </p:nvSpPr>
        <p:spPr bwMode="auto">
          <a:xfrm>
            <a:off x="7315200" y="1371600"/>
            <a:ext cx="0" cy="457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7" name="Line 31"/>
          <p:cNvSpPr>
            <a:spLocks noChangeShapeType="1"/>
          </p:cNvSpPr>
          <p:nvPr/>
        </p:nvSpPr>
        <p:spPr bwMode="auto">
          <a:xfrm flipH="1" flipV="1">
            <a:off x="2590800" y="3581400"/>
            <a:ext cx="0" cy="1600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88" name="Line 32"/>
          <p:cNvSpPr>
            <a:spLocks noChangeShapeType="1"/>
          </p:cNvSpPr>
          <p:nvPr/>
        </p:nvSpPr>
        <p:spPr bwMode="auto">
          <a:xfrm flipV="1">
            <a:off x="5638800" y="2590800"/>
            <a:ext cx="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0" name="Line 34"/>
          <p:cNvSpPr>
            <a:spLocks noChangeShapeType="1"/>
          </p:cNvSpPr>
          <p:nvPr/>
        </p:nvSpPr>
        <p:spPr bwMode="auto">
          <a:xfrm flipH="1">
            <a:off x="5334000" y="2590800"/>
            <a:ext cx="304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1" name="Line 35"/>
          <p:cNvSpPr>
            <a:spLocks noChangeShapeType="1"/>
          </p:cNvSpPr>
          <p:nvPr/>
        </p:nvSpPr>
        <p:spPr bwMode="auto">
          <a:xfrm flipV="1">
            <a:off x="1524000" y="3048000"/>
            <a:ext cx="0" cy="762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3093" name="Line 37"/>
          <p:cNvSpPr>
            <a:spLocks noChangeShapeType="1"/>
          </p:cNvSpPr>
          <p:nvPr/>
        </p:nvSpPr>
        <p:spPr bwMode="auto">
          <a:xfrm flipV="1">
            <a:off x="1524000" y="3048000"/>
            <a:ext cx="8382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4" name="Rectangle 1042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52400"/>
            <a:ext cx="6705600" cy="60960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SCHEMAT UKŁADU WODNO-PIANOWEGO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ŚREDNIEGO SAMOCHODU RATOWNICZO-GAŚNICZEGO</a:t>
            </a:r>
            <a:endParaRPr lang="pl-PL" altLang="pl-PL" sz="180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2000">
              <a:latin typeface="Arial" panose="020B0604020202020204" pitchFamily="34" charset="0"/>
            </a:endParaRPr>
          </a:p>
        </p:txBody>
      </p:sp>
      <p:pic>
        <p:nvPicPr>
          <p:cNvPr id="188435" name="Picture 1043" descr="Schemat ukadu wodno+pianowego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5438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36" name="Text Box 1044"/>
          <p:cNvSpPr txBox="1">
            <a:spLocks noChangeArrowheads="1"/>
          </p:cNvSpPr>
          <p:nvPr/>
        </p:nvSpPr>
        <p:spPr bwMode="auto">
          <a:xfrm>
            <a:off x="6934200" y="4648200"/>
            <a:ext cx="1524000" cy="3460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1600" b="1">
                <a:latin typeface="Arial" panose="020B0604020202020204" pitchFamily="34" charset="0"/>
              </a:rPr>
              <a:t>AUTOPOMPA</a:t>
            </a:r>
          </a:p>
        </p:txBody>
      </p:sp>
      <p:sp>
        <p:nvSpPr>
          <p:cNvPr id="188438" name="Line 1046"/>
          <p:cNvSpPr>
            <a:spLocks noChangeShapeType="1"/>
          </p:cNvSpPr>
          <p:nvPr/>
        </p:nvSpPr>
        <p:spPr bwMode="auto">
          <a:xfrm flipH="1">
            <a:off x="4572000" y="4648200"/>
            <a:ext cx="2362200" cy="381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489019"/>
          </a:xfrm>
        </p:spPr>
        <p:txBody>
          <a:bodyPr>
            <a:normAutofit/>
          </a:bodyPr>
          <a:lstStyle/>
          <a:p>
            <a:r>
              <a:rPr lang="pl-PL" dirty="0"/>
              <a:t>Podział pojazdów pożarniczych. </a:t>
            </a:r>
            <a:endParaRPr lang="pl-PL" dirty="0" smtClean="0"/>
          </a:p>
          <a:p>
            <a:r>
              <a:rPr lang="pl-PL" dirty="0" smtClean="0"/>
              <a:t>Podstawowe </a:t>
            </a:r>
            <a:r>
              <a:rPr lang="pl-PL" dirty="0"/>
              <a:t>dane techniczne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eksploatacyjne samochodów pożarniczych. </a:t>
            </a:r>
            <a:endParaRPr lang="pl-PL" dirty="0" smtClean="0"/>
          </a:p>
          <a:p>
            <a:r>
              <a:rPr lang="pl-PL" dirty="0" smtClean="0"/>
              <a:t>Standardy </a:t>
            </a:r>
            <a:r>
              <a:rPr lang="pl-PL" dirty="0"/>
              <a:t>wyposażenia. </a:t>
            </a:r>
            <a:endParaRPr lang="pl-PL" dirty="0" smtClean="0"/>
          </a:p>
          <a:p>
            <a:r>
              <a:rPr lang="pl-PL" dirty="0" smtClean="0"/>
              <a:t>Dokumentacja </a:t>
            </a:r>
            <a:r>
              <a:rPr lang="pl-PL" dirty="0"/>
              <a:t>pracy sprzętu silnikowego.</a:t>
            </a:r>
          </a:p>
          <a:p>
            <a:endParaRPr lang="pl-PL" dirty="0" smtClean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19022" y="1628800"/>
            <a:ext cx="8763000" cy="49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98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875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352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829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40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0973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54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117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Układ wodno-pianowy umożliwia: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l-PL" altLang="pl-PL" dirty="0">
                <a:latin typeface="Arial" panose="020B0604020202020204" pitchFamily="34" charset="0"/>
              </a:rPr>
              <a:t>podawanie wody nasadami tłocznymi, i/lub za pomocą linii szybkiego natarcia, i/lub z działka zamontowanego na dachu pojazdu,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b) podawanie wodnego roztworu środka pianotwórczego nasadami 	tłocznymi, i/lub za pomocą linii szybkiego natarcia, i/lub z działka 	zamontowanego na dachu pojazdu,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c) napełnianie zbiornika wody z hydrantu,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d) napełnianie zbiornika wody za pomocą autopompy.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Woda oraz środek pianotwórczy mogą być podawane ze zbiornika samochodu lub ze zbiornika zewnętrznego.</a:t>
            </a:r>
            <a:r>
              <a:rPr lang="pl-PL" altLang="pl-PL" dirty="0"/>
              <a:t> 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3600" dirty="0">
                <a:latin typeface="Arial" panose="020B0604020202020204" pitchFamily="34" charset="0"/>
              </a:rPr>
              <a:t>Układ wodno-pianowy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242525" y="1181101"/>
            <a:ext cx="8686800" cy="2362200"/>
          </a:xfrm>
          <a:noFill/>
          <a:ln/>
        </p:spPr>
        <p:txBody>
          <a:bodyPr/>
          <a:lstStyle/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endParaRPr lang="pl-PL" altLang="pl-PL" sz="1600" dirty="0"/>
          </a:p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r>
              <a:rPr lang="pl-PL" altLang="pl-PL" sz="1800" dirty="0">
                <a:latin typeface="Arial" panose="020B0604020202020204" pitchFamily="34" charset="0"/>
              </a:rPr>
              <a:t>Dla samochodów dla OSP mają zastosowanie 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„Wymagania dla samochodów ratowniczo-gaśniczych i samochodów ratownictwa technicznego przeznaczonych dla ochotniczych straży pożarnych”, Józefów 02 marzec 2006 r.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marL="0" indent="0" algn="just">
              <a:buFontTx/>
              <a:buNone/>
              <a:tabLst>
                <a:tab pos="0" algn="l"/>
                <a:tab pos="88900" algn="l"/>
              </a:tabLst>
            </a:pPr>
            <a:endParaRPr lang="pl-PL" altLang="pl-PL" sz="1600" dirty="0">
              <a:latin typeface="Arial" panose="020B0604020202020204" pitchFamily="34" charset="0"/>
            </a:endParaRPr>
          </a:p>
        </p:txBody>
      </p:sp>
      <p:sp>
        <p:nvSpPr>
          <p:cNvPr id="228358" name="Text Box 1030"/>
          <p:cNvSpPr txBox="1">
            <a:spLocks noChangeArrowheads="1"/>
          </p:cNvSpPr>
          <p:nvPr/>
        </p:nvSpPr>
        <p:spPr bwMode="auto">
          <a:xfrm>
            <a:off x="457200" y="3657600"/>
            <a:ext cx="3733800" cy="2967038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OSP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„Wymagania 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 </a:t>
            </a:r>
            <a:r>
              <a:rPr lang="pl-PL" altLang="pl-PL" sz="1800" b="1">
                <a:latin typeface="Arial" panose="020B0604020202020204" pitchFamily="34" charset="0"/>
              </a:rPr>
              <a:t/>
            </a:r>
            <a:br>
              <a:rPr lang="pl-PL" altLang="pl-PL" sz="1800" b="1">
                <a:latin typeface="Arial" panose="020B0604020202020204" pitchFamily="34" charset="0"/>
              </a:rPr>
            </a:b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i samochodów ratownictwa technicznego przeznaczonych dla ochotniczych stra</a:t>
            </a:r>
            <a:r>
              <a:rPr lang="pl-PL" altLang="pl-PL" sz="1800" b="1">
                <a:latin typeface="Arial" panose="020B0604020202020204" pitchFamily="34" charset="0"/>
              </a:rPr>
              <a:t>ż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y po</a:t>
            </a:r>
            <a:r>
              <a:rPr lang="pl-PL" altLang="pl-PL" sz="1800" b="1">
                <a:latin typeface="Arial" panose="020B0604020202020204" pitchFamily="34" charset="0"/>
              </a:rPr>
              <a:t>ż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arnych</a:t>
            </a:r>
            <a:r>
              <a:rPr lang="pl-PL" altLang="pl-PL" sz="1800" b="1">
                <a:latin typeface="Arial" panose="020B0604020202020204" pitchFamily="34" charset="0"/>
              </a:rPr>
              <a:t>”.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</p:txBody>
      </p:sp>
      <p:sp>
        <p:nvSpPr>
          <p:cNvPr id="228359" name="Text Box 1031"/>
          <p:cNvSpPr txBox="1">
            <a:spLocks noChangeArrowheads="1"/>
          </p:cNvSpPr>
          <p:nvPr/>
        </p:nvSpPr>
        <p:spPr bwMode="auto">
          <a:xfrm>
            <a:off x="4953000" y="3657600"/>
            <a:ext cx="3733800" cy="293687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PSP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0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„Wymagania  ogólne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</a:t>
            </a:r>
            <a:r>
              <a:rPr lang="pl-PL" altLang="pl-PL" sz="1800" b="1">
                <a:latin typeface="Arial" panose="020B0604020202020204" pitchFamily="34" charset="0"/>
              </a:rPr>
              <a:t>”. </a:t>
            </a:r>
            <a:br>
              <a:rPr lang="pl-PL" altLang="pl-PL" sz="1800" b="1">
                <a:latin typeface="Arial" panose="020B0604020202020204" pitchFamily="34" charset="0"/>
              </a:rPr>
            </a:br>
            <a:r>
              <a:rPr lang="pl-PL" altLang="pl-PL" sz="1000" b="1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000" b="1">
                <a:latin typeface="Arial" panose="020B0604020202020204" pitchFamily="34" charset="0"/>
              </a:rPr>
              <a:t/>
            </a:r>
            <a:br>
              <a:rPr lang="pl-PL" altLang="pl-PL" sz="1000" b="1">
                <a:latin typeface="Arial" panose="020B0604020202020204" pitchFamily="34" charset="0"/>
              </a:rPr>
            </a:br>
            <a:r>
              <a:rPr lang="pl-PL" altLang="pl-PL" sz="1000" b="1">
                <a:latin typeface="Arial" panose="020B0604020202020204" pitchFamily="34" charset="0"/>
              </a:rPr>
              <a:t>„</a:t>
            </a:r>
            <a:r>
              <a:rPr lang="pl-PL" altLang="pl-PL" sz="1800" b="1">
                <a:latin typeface="Arial" panose="020B0604020202020204" pitchFamily="34" charset="0"/>
              </a:rPr>
              <a:t>Wymagania  szczegółowe dla 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samochodów ratowniczo-ga</a:t>
            </a:r>
            <a:r>
              <a:rPr lang="pl-PL" altLang="pl-PL" sz="1800" b="1">
                <a:latin typeface="Arial" panose="020B0604020202020204" pitchFamily="34" charset="0"/>
              </a:rPr>
              <a:t>ś</a:t>
            </a: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niczych</a:t>
            </a:r>
            <a:r>
              <a:rPr lang="pl-PL" altLang="pl-PL" sz="1800" b="1">
                <a:latin typeface="Arial" panose="020B0604020202020204" pitchFamily="34" charset="0"/>
              </a:rPr>
              <a:t>”.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altLang="pl-PL" sz="1200" b="1">
              <a:latin typeface="Arial" panose="020B0604020202020204" pitchFamily="34" charset="0"/>
            </a:endParaRPr>
          </a:p>
        </p:txBody>
      </p:sp>
      <p:sp>
        <p:nvSpPr>
          <p:cNvPr id="228362" name="Text Box 1034"/>
          <p:cNvSpPr txBox="1">
            <a:spLocks noChangeArrowheads="1"/>
          </p:cNvSpPr>
          <p:nvPr/>
        </p:nvSpPr>
        <p:spPr bwMode="auto">
          <a:xfrm>
            <a:off x="838200" y="2590800"/>
            <a:ext cx="73152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solidFill>
                  <a:srgbClr val="CC0000"/>
                </a:solidFill>
              </a:rPr>
              <a:t>W niedługim czasie należy się spodziewać ujednolicenia standardów wyposażenia samochodów dla OSP i PSP.</a:t>
            </a:r>
          </a:p>
        </p:txBody>
      </p:sp>
      <p:sp>
        <p:nvSpPr>
          <p:cNvPr id="228363" name="Text Box 1035"/>
          <p:cNvSpPr txBox="1">
            <a:spLocks noChangeArrowheads="1"/>
          </p:cNvSpPr>
          <p:nvPr/>
        </p:nvSpPr>
        <p:spPr bwMode="auto">
          <a:xfrm>
            <a:off x="4267200" y="4800600"/>
            <a:ext cx="6096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/>
              <a:t> </a:t>
            </a:r>
          </a:p>
        </p:txBody>
      </p:sp>
      <p:sp>
        <p:nvSpPr>
          <p:cNvPr id="228364" name="Line 1036"/>
          <p:cNvSpPr>
            <a:spLocks noChangeShapeType="1"/>
          </p:cNvSpPr>
          <p:nvPr/>
        </p:nvSpPr>
        <p:spPr bwMode="auto">
          <a:xfrm>
            <a:off x="4572000" y="34290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8365" name="Line 1037"/>
          <p:cNvSpPr>
            <a:spLocks noChangeShapeType="1"/>
          </p:cNvSpPr>
          <p:nvPr/>
        </p:nvSpPr>
        <p:spPr bwMode="auto">
          <a:xfrm>
            <a:off x="4343400" y="5029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8366" name="Line 1038"/>
          <p:cNvSpPr>
            <a:spLocks noChangeShapeType="1"/>
          </p:cNvSpPr>
          <p:nvPr/>
        </p:nvSpPr>
        <p:spPr bwMode="auto">
          <a:xfrm>
            <a:off x="4343400" y="5181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88900" algn="l"/>
              </a:tabLst>
            </a:pPr>
            <a:r>
              <a:rPr lang="pl-PL" altLang="pl-PL" sz="3600" dirty="0">
                <a:latin typeface="Arial" panose="020B0604020202020204" pitchFamily="34" charset="0"/>
              </a:rPr>
              <a:t>Wymagania </a:t>
            </a:r>
            <a:r>
              <a:rPr lang="pl-PL" altLang="pl-PL" sz="3600" dirty="0">
                <a:latin typeface="Arial" panose="020B0604020202020204" pitchFamily="34" charset="0"/>
                <a:cs typeface="Times New Roman" panose="02020603050405020304" pitchFamily="18" charset="0"/>
              </a:rPr>
              <a:t>dla samochodów dla OSP</a:t>
            </a:r>
            <a:endParaRPr lang="pl-PL" altLang="pl-PL" sz="3600" dirty="0">
              <a:latin typeface="Arial" panose="020B0604020202020204" pitchFamily="34" charset="0"/>
            </a:endParaRPr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3" name="Picture 5" descr="Ford - Stolarczy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1842"/>
            <a:ext cx="3995936" cy="26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2439" y="1780433"/>
            <a:ext cx="8839200" cy="40386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GLM 8</a:t>
            </a:r>
            <a:b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</a:t>
            </a:r>
            <a:r>
              <a:rPr lang="pl-PL" altLang="pl-PL" sz="2400" b="1" dirty="0">
                <a:latin typeface="Arial" panose="020B0604020202020204" pitchFamily="34" charset="0"/>
              </a:rPr>
              <a:t>FORD TRANSIT 350 M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105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4x</a:t>
            </a:r>
            <a:r>
              <a:rPr lang="pl-PL" altLang="pl-PL" sz="2400" dirty="0">
                <a:latin typeface="Arial" panose="020B0604020202020204" pitchFamily="34" charset="0"/>
              </a:rPr>
              <a:t>2.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Dopuszczalna masa całkowita: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400" dirty="0">
                <a:latin typeface="Arial" panose="020B0604020202020204" pitchFamily="34" charset="0"/>
              </a:rPr>
              <a:t>500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kg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aksymalna</a:t>
            </a:r>
            <a:r>
              <a:rPr lang="pl-PL" altLang="pl-PL" sz="2400" dirty="0">
                <a:latin typeface="Arial" panose="020B0604020202020204" pitchFamily="34" charset="0"/>
              </a:rPr>
              <a:t> moc silnika: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66 </a:t>
            </a:r>
            <a:r>
              <a:rPr lang="pl-PL" altLang="pl-PL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400" dirty="0" err="1">
                <a:latin typeface="Arial" panose="020B0604020202020204" pitchFamily="34" charset="0"/>
              </a:rPr>
              <a:t>.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Wyposażenie: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 8/8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ssawne 110-2500 Ł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tłoczne: W-52-20-ŁA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W-75-20-ŁA (2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inne.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895600" y="285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819400" y="396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09600" y="90488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98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875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352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82938" indent="-4572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401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0973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545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11738" indent="-4572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818244"/>
            <a:ext cx="8839200" cy="4038600"/>
          </a:xfrm>
          <a:noFill/>
          <a:ln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GLM 8</a:t>
            </a:r>
            <a:b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GAZ typ 27057-086 (GAZELA)</a:t>
            </a:r>
            <a:endParaRPr lang="pl-PL" altLang="pl-PL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105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4x4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Wymiary (dł./szer./wys.)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5530/2080/2600 mm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400" dirty="0">
                <a:latin typeface="Arial" panose="020B0604020202020204" pitchFamily="34" charset="0"/>
              </a:rPr>
              <a:t>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3385 kg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aksymalna</a:t>
            </a:r>
            <a:r>
              <a:rPr lang="pl-PL" altLang="pl-PL" sz="2400" dirty="0">
                <a:latin typeface="Arial" panose="020B0604020202020204" pitchFamily="34" charset="0"/>
              </a:rPr>
              <a:t> moc silnika: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66 </a:t>
            </a:r>
            <a:r>
              <a:rPr lang="pl-PL" altLang="pl-PL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400" dirty="0" err="1">
                <a:latin typeface="Arial" panose="020B0604020202020204" pitchFamily="34" charset="0"/>
              </a:rPr>
              <a:t>.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Wyposażenie: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m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 8/8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ssawne 110-2500 Ł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węże tłoczne: W-52-20-ŁA (4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 W-75-20-ŁA (2 szt.),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- inne.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10160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pic>
        <p:nvPicPr>
          <p:cNvPr id="205832" name="Picture 8" descr="100-0019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45430"/>
            <a:ext cx="3555504" cy="26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4291013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3629025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6705600" y="4191000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1556792"/>
            <a:ext cx="8839200" cy="55626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Lekki samochód ratowniczo-gaśniczy GLBA 1/1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IVECO DAILY 65C15</a:t>
            </a:r>
            <a:r>
              <a:rPr lang="pl-PL" altLang="pl-PL" sz="2200" b="1" dirty="0">
                <a:latin typeface="Arial" panose="020B0604020202020204" pitchFamily="34" charset="0"/>
              </a:rPr>
              <a:t> </a:t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(z funkcją ratownictwa technicznego)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4x2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5 osób (1+1+3)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6230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1000/100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gaśniczy wysokociśnieniowy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KAPPA 100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60 m, 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elektryczna, </a:t>
            </a:r>
            <a:r>
              <a:rPr lang="pl-PL" altLang="pl-PL" sz="2000" dirty="0">
                <a:latin typeface="Arial" panose="020B0604020202020204" pitchFamily="34" charset="0"/>
              </a:rPr>
              <a:t>max siła                                                                            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                   uciągu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 t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sprzęt do ratownictwa</a:t>
            </a:r>
            <a:r>
              <a:rPr lang="pl-PL" altLang="pl-PL" sz="2000" dirty="0">
                <a:latin typeface="Arial" panose="020B0604020202020204" pitchFamily="34" charset="0"/>
              </a:rPr>
              <a:t> t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echnicznego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(m. in. zestaw narzędzi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hydraulicznych,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zestaw podnośników pneumatycznych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nisko- i wysokociśnieniowych, pilarka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 drewna, pilarka do stali i betonu),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prądotwórczy 2,2 kVA, inne.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79214" name="Picture 14" descr="100-0025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2182"/>
            <a:ext cx="3483496" cy="26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84784"/>
            <a:ext cx="8839200" cy="522081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Średni samochód ratowniczo-gaśniczy GBA 2/16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STAR 14.225 LA-LF</a:t>
            </a:r>
            <a:r>
              <a:rPr lang="pl-PL" altLang="pl-PL" sz="2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l-PL" altLang="pl-PL" sz="2200" dirty="0">
              <a:latin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4x4 (opcjonalnie 4x2)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M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12640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2000/200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baseline="30000" dirty="0">
                <a:latin typeface="Arial" panose="020B0604020202020204" pitchFamily="34" charset="0"/>
              </a:rPr>
              <a:t/>
            </a:r>
            <a:br>
              <a:rPr lang="pl-PL" altLang="pl-PL" sz="2000" baseline="30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 16/8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- 6%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 , 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(8 szt.), pilarka do drewna,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prądotwórczy 2,2 kVA,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lekki zestaw narzędzi hydraulicznych,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</a:p>
          <a:p>
            <a:pPr marL="0" indent="0" algn="just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204804" name="Picture 4" descr="100-0022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365103"/>
            <a:ext cx="3267449" cy="24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6189" y="1484784"/>
            <a:ext cx="8839200" cy="515096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Średni samochód ratowniczo-gaśniczy GBA 2/16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z napędem terenowym na podwoziu STAR 266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endParaRPr lang="pl-PL" altLang="pl-PL" sz="10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6x6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Kąt natarcia / </a:t>
            </a:r>
            <a:r>
              <a:rPr lang="pl-PL" altLang="pl-PL" sz="2000" dirty="0">
                <a:latin typeface="Arial" panose="020B0604020202020204" pitchFamily="34" charset="0"/>
              </a:rPr>
              <a:t>kąt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zejścia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35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/37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baseline="30000" dirty="0">
                <a:latin typeface="Arial" panose="020B0604020202020204" pitchFamily="34" charset="0"/>
              </a:rPr>
              <a:t>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Prześwit pod osią/poza osiami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305/445 mm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2000/200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baseline="30000" dirty="0">
                <a:latin typeface="Arial" panose="020B0604020202020204" pitchFamily="34" charset="0"/>
              </a:rPr>
              <a:t>.</a:t>
            </a:r>
            <a:br>
              <a:rPr lang="pl-PL" altLang="pl-PL" sz="2000" baseline="30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 16/8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niskie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DWP-16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Zraszacze podwoziowe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mechaniczna, 60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lin</a:t>
            </a:r>
            <a:r>
              <a:rPr lang="pl-PL" altLang="pl-PL" sz="2000" dirty="0">
                <a:latin typeface="Arial" panose="020B0604020202020204" pitchFamily="34" charset="0"/>
              </a:rPr>
              <a:t>a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60 m.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W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m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otopompa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pływająca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(5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(8 szt.), pilarka do drewna,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 wodny składany 2500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183303" name="Picture 7" descr="103-0348_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19" y="3573016"/>
            <a:ext cx="3699520" cy="27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269" y="1484784"/>
            <a:ext cx="8839200" cy="5147791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Ciężki samochód ratowniczo-gaśniczy GCBA 4/32 (GCBA 5/32)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typ 010 (typ 011) na podwoziu JELCZ P422.DS (P442.DS) – 4x2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typ 01</a:t>
            </a:r>
            <a:r>
              <a:rPr lang="pl-PL" altLang="pl-PL" sz="2200" b="1" dirty="0">
                <a:latin typeface="Arial" panose="020B0604020202020204" pitchFamily="34" charset="0"/>
              </a:rPr>
              <a:t>4</a:t>
            </a: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 (typ 01</a:t>
            </a:r>
            <a:r>
              <a:rPr lang="pl-PL" altLang="pl-PL" sz="2200" b="1" dirty="0">
                <a:latin typeface="Arial" panose="020B0604020202020204" pitchFamily="34" charset="0"/>
              </a:rPr>
              <a:t>5</a:t>
            </a: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) na podwoziu JELCZ P422.DS (P442.DS) – 4x4</a:t>
            </a:r>
          </a:p>
          <a:p>
            <a:pPr marL="0" indent="0"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4x2 (typ 010, 011), </a:t>
            </a:r>
            <a:r>
              <a:rPr lang="pl-PL" altLang="pl-PL" sz="2000" dirty="0">
                <a:latin typeface="Arial" panose="020B0604020202020204" pitchFamily="34" charset="0"/>
              </a:rPr>
              <a:t>  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4x4 (typ 014, 015)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 osób (1+1+4)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</a:t>
            </a:r>
            <a:r>
              <a:rPr lang="pl-PL" altLang="pl-PL" sz="2000" dirty="0">
                <a:latin typeface="Arial" panose="020B0604020202020204" pitchFamily="34" charset="0"/>
              </a:rPr>
              <a:t>(wo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4000 / 400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(typ 011, 015)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5000 / 500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(typ 010, 014)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Rosenbauer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typ NH 30</a:t>
            </a:r>
            <a:r>
              <a:rPr lang="pl-PL" altLang="pl-PL" sz="2000" dirty="0">
                <a:latin typeface="Arial" panose="020B0604020202020204" pitchFamily="34" charset="0"/>
              </a:rPr>
              <a:t> lub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ŚFUP A32/10-A4/29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m,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wysokie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DWP-8/16/24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000" dirty="0">
                <a:latin typeface="Arial" panose="020B0604020202020204" pitchFamily="34" charset="0"/>
              </a:rPr>
              <a:t/>
            </a:r>
            <a:br>
              <a:rPr lang="pl-PL" altLang="pl-PL" sz="1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(4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(10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prądotwórczy 2,2 kVA, inne</a:t>
            </a:r>
            <a:r>
              <a:rPr lang="pl-PL" altLang="pl-PL" sz="2000" dirty="0">
                <a:cs typeface="Times New Roman" panose="02020603050405020304" pitchFamily="18" charset="0"/>
              </a:rPr>
              <a:t>.</a:t>
            </a:r>
            <a:endParaRPr lang="pl-PL" altLang="pl-PL" sz="2000" dirty="0"/>
          </a:p>
        </p:txBody>
      </p:sp>
      <p:pic>
        <p:nvPicPr>
          <p:cNvPr id="220165" name="Picture 5" descr="Jelcz 011 - 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97353"/>
            <a:ext cx="3627512" cy="22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1" y="1484785"/>
            <a:ext cx="8812213" cy="537321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Ciężki samochód ratowniczo-gaśniczy GCBA 8,5/50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r>
              <a:rPr lang="pl-PL" altLang="pl-PL" sz="2200" b="1" dirty="0">
                <a:latin typeface="Arial" panose="020B0604020202020204" pitchFamily="34" charset="0"/>
                <a:cs typeface="Times New Roman" panose="02020603050405020304" pitchFamily="18" charset="0"/>
              </a:rPr>
              <a:t>na podwoziu MERCEDES-BENZ ACTROS 3340</a:t>
            </a:r>
            <a:r>
              <a:rPr lang="pl-PL" altLang="pl-PL" sz="2200" b="1" dirty="0">
                <a:latin typeface="Arial" panose="020B0604020202020204" pitchFamily="34" charset="0"/>
              </a:rPr>
              <a:t/>
            </a:r>
            <a:br>
              <a:rPr lang="pl-PL" altLang="pl-PL" sz="2200" b="1" dirty="0">
                <a:latin typeface="Arial" panose="020B0604020202020204" pitchFamily="34" charset="0"/>
              </a:rPr>
            </a:br>
            <a:endParaRPr lang="pl-PL" altLang="pl-PL" sz="2200" b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Układ jezdny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6x6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Załoga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 osoby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Maksymalna masa rzeczywista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25900 kg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Silnik </a:t>
            </a:r>
            <a:r>
              <a:rPr lang="pl-PL" altLang="pl-PL" sz="2000" dirty="0">
                <a:latin typeface="Arial" panose="020B0604020202020204" pitchFamily="34" charset="0"/>
              </a:rPr>
              <a:t>(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moc maksymalna</a:t>
            </a:r>
            <a:r>
              <a:rPr lang="pl-PL" altLang="pl-PL" sz="2000" dirty="0">
                <a:latin typeface="Arial" panose="020B0604020202020204" pitchFamily="34" charset="0"/>
              </a:rPr>
              <a:t>):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290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kW</a:t>
            </a:r>
            <a:r>
              <a:rPr lang="pl-PL" altLang="pl-PL" sz="2000" dirty="0" err="1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Zbiorniki środków gaśniczych (woda/środek pianotwórczy)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8500/1100 dm</a:t>
            </a:r>
            <a:r>
              <a:rPr lang="pl-PL" altLang="pl-PL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Autopompa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Volkan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typ 6000 N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Dozownik środka pianotwórczego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3% i 6%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Linia szybkiego natarcia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długość linii 60 m, niskie ciśnienie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Działko wodno-pianowe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Agregat wysokociśnieniowy (opcjonalnie)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Maszt oświetleniowy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2x1000 W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Wciągarka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Power </a:t>
            </a:r>
            <a:r>
              <a:rPr lang="pl-PL" altLang="pl-PL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Winch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200" dirty="0">
                <a:latin typeface="Arial" panose="020B0604020202020204" pitchFamily="34" charset="0"/>
              </a:rPr>
              <a:t/>
            </a:r>
            <a:br>
              <a:rPr lang="pl-PL" altLang="pl-PL" sz="12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Wyposażenie: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ssawne 110-2500-Ł (6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węże tłoczne: W-52-20-ŁA (8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W-75-20-ŁA (10 szt.), W-110-20-ŁA (8 szt.),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Times New Roman" panose="02020603050405020304" pitchFamily="18" charset="0"/>
              </a:rPr>
              <a:t>inne.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pic>
        <p:nvPicPr>
          <p:cNvPr id="221189" name="Picture 5" descr="120-2006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48" y="4365104"/>
            <a:ext cx="3029107" cy="22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Charakterystyki techniczne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wybranych samochodów pożarniczych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64" y="1556792"/>
            <a:ext cx="8839200" cy="5184576"/>
          </a:xfrm>
          <a:noFill/>
          <a:ln/>
        </p:spPr>
        <p:txBody>
          <a:bodyPr/>
          <a:lstStyle/>
          <a:p>
            <a:pPr marL="363538" indent="-363538" algn="just">
              <a:lnSpc>
                <a:spcPct val="80000"/>
              </a:lnSpc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Pracę </a:t>
            </a:r>
            <a:r>
              <a:rPr lang="pl-PL" altLang="pl-PL" sz="2400" dirty="0">
                <a:latin typeface="Arial" panose="020B0604020202020204" pitchFamily="34" charset="0"/>
              </a:rPr>
              <a:t>pojazdu należy odnotować w „O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kresow</a:t>
            </a:r>
            <a:r>
              <a:rPr lang="pl-PL" altLang="pl-PL" sz="2400" dirty="0">
                <a:latin typeface="Arial" panose="020B0604020202020204" pitchFamily="34" charset="0"/>
              </a:rPr>
              <a:t>ej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kar</a:t>
            </a:r>
            <a:r>
              <a:rPr lang="pl-PL" altLang="pl-PL" sz="2400" dirty="0">
                <a:latin typeface="Arial" panose="020B0604020202020204" pitchFamily="34" charset="0"/>
              </a:rPr>
              <a:t>cie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pracy pojazdu</a:t>
            </a:r>
            <a:r>
              <a:rPr lang="pl-PL" altLang="pl-PL" sz="2400" dirty="0">
                <a:latin typeface="Arial" panose="020B0604020202020204" pitchFamily="34" charset="0"/>
              </a:rPr>
              <a:t>”,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</a:rPr>
              <a:t>która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powinna zawierać </a:t>
            </a:r>
            <a:r>
              <a:rPr lang="pl-PL" altLang="pl-PL" sz="2400" dirty="0">
                <a:latin typeface="Arial" panose="020B0604020202020204" pitchFamily="34" charset="0"/>
              </a:rPr>
              <a:t>m. in.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D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ane identyfikacyjne pojazdu (rodzaj, marka, typ,                 nr rejestracyjny)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O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kres dokumentowania pracy pojazdu (od dnia ..., do dnia...)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obrane paliwo i olej silnikowy (data pobrania, stan licznika, ilość paliwa/oleju, nazwisko osoby pobierającej, podpis)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rzewidywane obsługi i przeglądy techniczne (rodzaj obsługi, przewidywane wykonanie do dnia lub przy stanie licznika,</a:t>
            </a:r>
            <a:r>
              <a:rPr lang="pl-PL" altLang="pl-PL" sz="2400" dirty="0">
                <a:latin typeface="Arial" panose="020B0604020202020204" pitchFamily="34" charset="0"/>
              </a:rPr>
              <a:t> p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otwierdzenie wykonania – data i podpis)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nformacje o wykorzystaniu pojazdu (datę wyjazdu, trasę, nazwisko </a:t>
            </a:r>
            <a:r>
              <a:rPr lang="pl-PL" altLang="pl-PL" sz="2400" dirty="0">
                <a:latin typeface="Arial" panose="020B0604020202020204" pitchFamily="34" charset="0"/>
              </a:rPr>
              <a:t>	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i podpis dysponenta, cel wykorzystania pojazdu, godzinę wyjazdu</a:t>
            </a:r>
            <a:r>
              <a:rPr lang="pl-PL" altLang="pl-PL" sz="2400" dirty="0">
                <a:latin typeface="Arial" panose="020B0604020202020204" pitchFamily="34" charset="0"/>
              </a:rPr>
              <a:t> 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powrotu, stan licznika kilometrów i licznika motogodzin przed i po powrocie, liczbę przebytych kilometrów, czas pracy urządzeń, nazwisko kierowcy)</a:t>
            </a:r>
            <a:r>
              <a:rPr lang="pl-PL" altLang="pl-PL" sz="2400" dirty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I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mię, nazwisko i podpis osoby wystawiającej kartę oraz nazwę miejscowości i datę.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marL="363538" indent="-363538" algn="ctr">
              <a:lnSpc>
                <a:spcPct val="80000"/>
              </a:lnSpc>
            </a:pPr>
            <a:r>
              <a:rPr lang="pl-PL" altLang="pl-PL" sz="3600" dirty="0">
                <a:latin typeface="Arial" panose="020B0604020202020204" pitchFamily="34" charset="0"/>
              </a:rPr>
              <a:t>D</a:t>
            </a:r>
            <a:r>
              <a:rPr lang="pl-PL" altLang="pl-PL" sz="3600" dirty="0">
                <a:latin typeface="Arial" panose="020B0604020202020204" pitchFamily="34" charset="0"/>
                <a:cs typeface="Times New Roman" panose="02020603050405020304" pitchFamily="18" charset="0"/>
              </a:rPr>
              <a:t>okumentowanie pracy pojazdu</a:t>
            </a:r>
            <a:endParaRPr lang="pl-PL" altLang="pl-PL" sz="3600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84984"/>
            <a:ext cx="8839200" cy="3200400"/>
          </a:xfrm>
        </p:spPr>
        <p:txBody>
          <a:bodyPr>
            <a:noAutofit/>
          </a:bodyPr>
          <a:lstStyle/>
          <a:p>
            <a:pPr algn="l">
              <a:tabLst>
                <a:tab pos="187325" algn="l"/>
                <a:tab pos="2482850" algn="l"/>
              </a:tabLst>
            </a:pPr>
            <a:r>
              <a:rPr lang="pl-PL" altLang="pl-PL" sz="1600" b="1" dirty="0">
                <a:solidFill>
                  <a:schemeClr val="tx1"/>
                </a:solidFill>
              </a:rPr>
              <a:t>		</a:t>
            </a:r>
            <a:r>
              <a:rPr lang="pl-PL" altLang="pl-PL" sz="1600" dirty="0">
                <a:solidFill>
                  <a:schemeClr val="tx1"/>
                </a:solidFill>
              </a:rPr>
              <a:t/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</a:rPr>
              <a:t/>
            </a:r>
            <a:br>
              <a:rPr lang="pl-PL" altLang="pl-PL" sz="1600" dirty="0">
                <a:solidFill>
                  <a:schemeClr val="tx1"/>
                </a:solidFill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Podstawowe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funkcje, jakie spełnia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 zależności od przeznaczenia, to: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transport ludzi, sprzętu i środków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gaśniczych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 na miejsce akcji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wytworzenie i podanie skutecznych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prądów gaśniczych,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zasilanie odbiorników w energię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(elektryczną, hydrauliczną 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  	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lub pneumatyczną),</a:t>
            </a: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dotarcie do poszkodowanych 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	i umożliwienie ewakuacji,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oświetlenie miejsca akcji,</a:t>
            </a:r>
            <a:b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</a:rPr>
              <a:t>- usunięcie powstałych szkód.</a:t>
            </a:r>
            <a:r>
              <a:rPr lang="pl-PL" altLang="pl-PL" sz="1600" dirty="0">
                <a:solidFill>
                  <a:schemeClr val="tx1"/>
                </a:solidFill>
              </a:rPr>
              <a:t> </a:t>
            </a:r>
            <a:endParaRPr lang="pl-PL" altLang="pl-PL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0774" name="Picture 6" descr="Norma - 1 stro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114" y="1844824"/>
            <a:ext cx="342265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79" name="Picture 11" descr="Jelcz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8" y="3534221"/>
            <a:ext cx="2209800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900608" y="2134443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amochód pożarniczy -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samochód używany </a:t>
            </a:r>
            <a:b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zwalczania pożarów i/lub ratownictwa. </a:t>
            </a: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pl-PL" altLang="pl-PL" sz="2000" i="1" dirty="0">
                <a:solidFill>
                  <a:schemeClr val="tx1"/>
                </a:solidFill>
                <a:latin typeface="Arial" panose="020B0604020202020204" pitchFamily="34" charset="0"/>
              </a:rPr>
              <a:t>wg PN-EN 1846-1</a:t>
            </a:r>
            <a:r>
              <a:rPr lang="pl-PL" alt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pl-PL" altLang="pl-PL" sz="2000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600" dirty="0" smtClean="0"/>
              <a:t>SAMOCHÓD POŻARNICZY - definicja</a:t>
            </a:r>
            <a:endParaRPr lang="pl-PL" altLang="pl-PL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09600"/>
          </a:xfrm>
          <a:noFill/>
          <a:ln/>
        </p:spPr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  <a:r>
              <a:rPr lang="pl-PL" altLang="pl-PL" sz="2400" b="1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200" i="1">
                <a:latin typeface="Arial" panose="020B0604020202020204" pitchFamily="34" charset="0"/>
              </a:rPr>
              <a:t>(karta stosowana w PSP na podstawie Zarządzenia Nr 1 </a:t>
            </a:r>
            <a:br>
              <a:rPr lang="pl-PL" altLang="pl-PL" sz="2200" i="1">
                <a:latin typeface="Arial" panose="020B0604020202020204" pitchFamily="34" charset="0"/>
              </a:rPr>
            </a:br>
            <a:r>
              <a:rPr lang="pl-PL" altLang="pl-PL" sz="2200" i="1">
                <a:latin typeface="Arial" panose="020B0604020202020204" pitchFamily="34" charset="0"/>
              </a:rPr>
              <a:t>Komendanta Głównego PSP z dnia 20.01.2006 r.)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altLang="pl-PL" sz="2000" b="1"/>
          </a:p>
        </p:txBody>
      </p:sp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2" y="1433513"/>
            <a:ext cx="7498576" cy="52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Wzór okresowej karty pracy pojazdu</a:t>
            </a:r>
            <a:r>
              <a:rPr lang="pl-PL" altLang="pl-PL" sz="2000" dirty="0"/>
              <a:t> </a:t>
            </a:r>
            <a:br>
              <a:rPr lang="pl-PL" altLang="pl-PL" sz="2000" dirty="0"/>
            </a:br>
            <a:r>
              <a:rPr lang="pl-PL" altLang="pl-PL" sz="2000" i="1" dirty="0">
                <a:latin typeface="Arial" panose="020B0604020202020204" pitchFamily="34" charset="0"/>
              </a:rPr>
              <a:t>(karta stosowana w PSP na podstawie Zarządzenia Nr 1 </a:t>
            </a:r>
            <a:br>
              <a:rPr lang="pl-PL" altLang="pl-PL" sz="2000" i="1" dirty="0">
                <a:latin typeface="Arial" panose="020B0604020202020204" pitchFamily="34" charset="0"/>
              </a:rPr>
            </a:br>
            <a:r>
              <a:rPr lang="pl-PL" altLang="pl-PL" sz="2000" i="1" dirty="0">
                <a:latin typeface="Arial" panose="020B0604020202020204" pitchFamily="34" charset="0"/>
              </a:rPr>
              <a:t>Komendanta Głównego PSP z dnia 20.01.2006 r.)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169545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2" y="1430798"/>
            <a:ext cx="7605985" cy="521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0" y="2365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690688" y="1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9268"/>
            <a:ext cx="8839200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094" y="0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Wzór okresowej karty pracy pojazdu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57354" y="1628800"/>
            <a:ext cx="8839200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Pracę </a:t>
            </a:r>
            <a:r>
              <a:rPr lang="pl-PL" altLang="pl-PL" dirty="0">
                <a:latin typeface="Arial" panose="020B0604020202020204" pitchFamily="34" charset="0"/>
              </a:rPr>
              <a:t>sprzętu silnikowego należy odnotować w „O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kresow</a:t>
            </a:r>
            <a:r>
              <a:rPr lang="pl-PL" altLang="pl-PL" dirty="0">
                <a:latin typeface="Arial" panose="020B0604020202020204" pitchFamily="34" charset="0"/>
              </a:rPr>
              <a:t>ej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kar</a:t>
            </a:r>
            <a:r>
              <a:rPr lang="pl-PL" altLang="pl-PL" dirty="0">
                <a:latin typeface="Arial" panose="020B0604020202020204" pitchFamily="34" charset="0"/>
              </a:rPr>
              <a:t>cie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pracy</a:t>
            </a:r>
            <a:r>
              <a:rPr lang="pl-PL" altLang="pl-PL" dirty="0">
                <a:latin typeface="Arial" panose="020B0604020202020204" pitchFamily="34" charset="0"/>
              </a:rPr>
              <a:t>”,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która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powinna zawierać </a:t>
            </a:r>
            <a:r>
              <a:rPr lang="pl-PL" altLang="pl-PL" dirty="0">
                <a:latin typeface="Arial" panose="020B0604020202020204" pitchFamily="34" charset="0"/>
              </a:rPr>
              <a:t>m. in.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D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ane identyfikacyjne sprzętu (nazwa sprzętu, producent, typ,    model, nr identyfikacyjny)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O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kres dokumentowania pracy sprzętu (od dnia ..., do dnia...)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P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obrane paliwo i olej silnikowy (data pobrania, ilość paliwa/oleju, nazwisko osoby </a:t>
            </a:r>
            <a:r>
              <a:rPr lang="pl-PL" altLang="pl-PL" dirty="0">
                <a:latin typeface="Arial" panose="020B0604020202020204" pitchFamily="34" charset="0"/>
              </a:rPr>
              <a:t>p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obierającej, podpis)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E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widencja pracy (data, nazwisko i podpis obsługującego, czas pracy, cel użycia)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mię, nazwisko i podpis osoby wystawiającej kartę oraz nazwę miejscowości i datę.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Dokumentowanie pracy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sprzętu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silnikowego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83" y="29277"/>
            <a:ext cx="487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695450" y="-34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988840"/>
            <a:ext cx="4140200" cy="4743129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Wzór okresowej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karty pracy sprzętu silnikowego </a:t>
            </a:r>
          </a:p>
          <a:p>
            <a:pPr algn="ctr"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pl-PL" altLang="pl-PL" sz="2400" i="1" dirty="0">
                <a:latin typeface="Arial" panose="020B0604020202020204" pitchFamily="34" charset="0"/>
              </a:rPr>
              <a:t>(karta stosowana w PSP</a:t>
            </a:r>
            <a:br>
              <a:rPr lang="pl-PL" altLang="pl-PL" sz="2400" i="1" dirty="0">
                <a:latin typeface="Arial" panose="020B0604020202020204" pitchFamily="34" charset="0"/>
              </a:rPr>
            </a:br>
            <a:r>
              <a:rPr lang="pl-PL" altLang="pl-PL" sz="2400" i="1" dirty="0">
                <a:latin typeface="Arial" panose="020B0604020202020204" pitchFamily="34" charset="0"/>
              </a:rPr>
              <a:t>na podstawie Zarządzenia Nr 1 Komendanta Głównego PSP z dnia 20.01.2006 r.)</a:t>
            </a:r>
          </a:p>
          <a:p>
            <a:pPr algn="ctr">
              <a:buFontTx/>
              <a:buNone/>
            </a:pPr>
            <a:endParaRPr lang="pl-PL" altLang="pl-PL" sz="2400" dirty="0"/>
          </a:p>
          <a:p>
            <a:pPr>
              <a:buFontTx/>
              <a:buNone/>
            </a:pPr>
            <a:endParaRPr lang="pl-PL" altLang="pl-PL" sz="24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CELE  SZCZEGÓŁOWE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63303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b="1" i="1" dirty="0"/>
              <a:t>W wyniku realizacji tematu słuchacz powinien umieć</a:t>
            </a:r>
            <a:r>
              <a:rPr lang="pl-PL" b="1" i="1" dirty="0" smtClean="0"/>
              <a:t>:</a:t>
            </a:r>
          </a:p>
          <a:p>
            <a:pPr marL="118872" indent="0">
              <a:buNone/>
            </a:pPr>
            <a:endParaRPr lang="pl-PL" dirty="0"/>
          </a:p>
          <a:p>
            <a:pPr lvl="0"/>
            <a:r>
              <a:rPr lang="pl-PL" dirty="0"/>
              <a:t>scharakteryzować pojazdy pożarnicze;</a:t>
            </a:r>
          </a:p>
          <a:p>
            <a:pPr lvl="0"/>
            <a:r>
              <a:rPr lang="pl-PL" dirty="0"/>
              <a:t>omówić standardy wyposażenia samochodów pożarniczych;</a:t>
            </a:r>
          </a:p>
          <a:p>
            <a:pPr lvl="0"/>
            <a:r>
              <a:rPr lang="pl-PL" dirty="0"/>
              <a:t>dokumentować pracę pojazdu i sprzętu silnikowego;</a:t>
            </a:r>
          </a:p>
          <a:p>
            <a:pPr lvl="0"/>
            <a:r>
              <a:rPr lang="pl-PL" dirty="0"/>
              <a:t>wymienić podstawowe dane </a:t>
            </a:r>
            <a:r>
              <a:rPr lang="pl-PL" dirty="0" err="1"/>
              <a:t>taktyczno</a:t>
            </a:r>
            <a:r>
              <a:rPr lang="pl-PL" dirty="0"/>
              <a:t> - techniczne i eksploatacyjne najczęściej użytkowanych przez OSP samochodów pożarniczych;</a:t>
            </a:r>
          </a:p>
          <a:p>
            <a:pPr lvl="0"/>
            <a:r>
              <a:rPr lang="pl-PL" dirty="0"/>
              <a:t>opisać podstawowe wyposażenie w/w samochodów;</a:t>
            </a:r>
          </a:p>
          <a:p>
            <a:pPr lvl="0"/>
            <a:r>
              <a:rPr lang="pl-PL" dirty="0"/>
              <a:t>wykorzystać parametry techniczne sprzętu podczas działań ratowniczych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2132856"/>
            <a:ext cx="9144000" cy="50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pl-PL" altLang="pl-PL" sz="2800" b="1" u="sng" dirty="0">
                <a:latin typeface="Arial" panose="020B0604020202020204" pitchFamily="34" charset="0"/>
              </a:rPr>
              <a:t>Wykorzystano:</a:t>
            </a:r>
            <a:endParaRPr lang="pl-PL" altLang="pl-PL" sz="2800" b="1" u="sng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Literatura</a:t>
            </a:r>
            <a:r>
              <a:rPr lang="pl-PL" altLang="pl-PL" sz="1800" b="1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b="1" dirty="0" smtClean="0">
                <a:latin typeface="Arial" panose="020B0604020202020204" pitchFamily="34" charset="0"/>
              </a:rPr>
              <a:t>Prezentacja multimedialna, autorzy</a:t>
            </a:r>
            <a:r>
              <a:rPr lang="pl-PL" altLang="pl-PL" sz="1800" b="1" dirty="0">
                <a:latin typeface="Arial" panose="020B0604020202020204" pitchFamily="34" charset="0"/>
              </a:rPr>
              <a:t>: Adam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Gontarz, Zbigniew </a:t>
            </a:r>
            <a:r>
              <a:rPr lang="pl-PL" altLang="pl-PL" sz="1800" b="1" dirty="0" err="1" smtClean="0">
                <a:latin typeface="Arial" panose="020B0604020202020204" pitchFamily="34" charset="0"/>
              </a:rPr>
              <a:t>Sural</a:t>
            </a:r>
            <a:r>
              <a:rPr lang="pl-PL" altLang="pl-PL" sz="1800" b="1" dirty="0" smtClean="0">
                <a:latin typeface="Arial" panose="020B0604020202020204" pitchFamily="34" charset="0"/>
              </a:rPr>
              <a:t>, Dariusz </a:t>
            </a:r>
            <a:r>
              <a:rPr lang="pl-PL" altLang="pl-PL" sz="1800" b="1" dirty="0" err="1" smtClean="0">
                <a:latin typeface="Arial" panose="020B0604020202020204" pitchFamily="34" charset="0"/>
              </a:rPr>
              <a:t>Czerwienko</a:t>
            </a:r>
            <a:r>
              <a:rPr lang="pl-PL" altLang="pl-PL" sz="1800" b="1" dirty="0" smtClean="0">
                <a:latin typeface="Arial" panose="020B0604020202020204" pitchFamily="34" charset="0"/>
              </a:rPr>
              <a:t>; </a:t>
            </a:r>
            <a:endParaRPr lang="pl-PL" altLang="pl-PL" sz="1800" b="1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pl-PL" altLang="pl-PL" sz="1800" dirty="0">
                <a:latin typeface="Arial" panose="020B0604020202020204" pitchFamily="34" charset="0"/>
              </a:rPr>
              <a:t>PN-EN 1846-1:2000 Samochody pożarnicze. Podział                 i oznaczenie.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PN-EN 1846-2:2005/A1:2005 (U) Samochody pożarnicze. </a:t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</a:rPr>
              <a:t>	Część 2: Wymagania ogólne. Bezpieczeństwo i parametry. 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PN-EN 1846-3:2006 Samochody pożarnicze. Część 3: Wyposażenie zamontowane na stałe. Bezpieczeństwo              i parametry.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	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Wymagania dla samochodów ratowniczo-gaśniczych </a:t>
            </a:r>
            <a:r>
              <a:rPr lang="pl-PL" altLang="pl-PL" sz="1800" dirty="0">
                <a:latin typeface="Arial" panose="020B0604020202020204" pitchFamily="34" charset="0"/>
              </a:rPr>
              <a:t/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i samochodów ratownictwa technicznego przeznaczonych dla ochotniczych straży pożarnych</a:t>
            </a:r>
            <a:r>
              <a:rPr lang="pl-PL" altLang="pl-PL" sz="1800" dirty="0">
                <a:latin typeface="Arial" panose="020B0604020202020204" pitchFamily="34" charset="0"/>
              </a:rPr>
              <a:t>. CNBOP,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 Józefów 02</a:t>
            </a:r>
            <a:r>
              <a:rPr lang="pl-PL" altLang="pl-PL" sz="1800" dirty="0">
                <a:latin typeface="Arial" panose="020B0604020202020204" pitchFamily="34" charset="0"/>
              </a:rPr>
              <a:t>.03.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2006 r.</a:t>
            </a:r>
            <a:endParaRPr lang="pl-PL" altLang="pl-PL" sz="1800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latin typeface="Arial" panose="020B0604020202020204" pitchFamily="34" charset="0"/>
              </a:rPr>
              <a:t>	Wymagania ogólne dla samochodów ratowniczo-gaśniczych. KG PSP – CNBOP – czerwiec 2002.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52400" y="1484784"/>
            <a:ext cx="8839200" cy="4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	Wymagania szczegółowe dla samochodów ratowniczo-gaśniczych. KG PSP – CNBOP – czerwiec 2002.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Zarządzenie nr 1 Komendanta Głównego Państwowej Straży Pożarnej z dnia 20 stycznia 2006 r. w sprawie gospodarki transportowej w jednostkach organizacyjnych Państwowej Straży Pożarnej (Dziennik Urzędowy Komendy Głównej Państwowej Straży Pożarnej Nr 1 z dnia 31 lipca 2006 r., poz. 1</a:t>
            </a:r>
            <a:r>
              <a:rPr lang="pl-PL" altLang="pl-PL" dirty="0" smtClean="0">
                <a:latin typeface="Arial" panose="020B0604020202020204" pitchFamily="34" charset="0"/>
              </a:rPr>
              <a:t>).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3   - 	Pojazdy ratowniczo-gaśnicze Jelcz. Zakłady      			  Samochodowe „Jelcz” S.A.. RM 2640/3/01  				/2001/350.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8   - 	www.ratownictwo.org.pl - pobrano dnia 30.11.               			2006 r. (zdjęcie podnośnika hydraulicznego).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79512" y="1856160"/>
            <a:ext cx="8839200" cy="4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Zdjęcia i rysunki: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3   - 	Pojazdy ratowniczo-gaśnicze Jelcz. Zakłady      			  Samochodowe „Jelcz” S.A.. RM 2640/3/01  				/2001/350.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Slajd nr 8   - 	www.ratownictwo.org.pl - pobrano dnia 30.11.               			2006 r. (zdjęcie podnośnika hydraulicznego).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52400" y="1700808"/>
            <a:ext cx="88392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2395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002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193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457200">
              <a:spcBef>
                <a:spcPct val="0"/>
              </a:spcBef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4572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Zdjęcia </a:t>
            </a:r>
            <a:r>
              <a:rPr lang="pl-PL" altLang="pl-PL" sz="2000" b="1" dirty="0">
                <a:latin typeface="Arial" panose="020B0604020202020204" pitchFamily="34" charset="0"/>
              </a:rPr>
              <a:t>i rysunki: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9 - zdjęcia udostępnione przez ISS – </a:t>
            </a:r>
            <a:r>
              <a:rPr lang="pl-PL" altLang="pl-PL" sz="2000" dirty="0" err="1">
                <a:latin typeface="Arial" panose="020B0604020202020204" pitchFamily="34" charset="0"/>
              </a:rPr>
              <a:t>Wawrzaszek</a:t>
            </a:r>
            <a:r>
              <a:rPr lang="pl-PL" altLang="pl-PL" sz="2000" dirty="0">
                <a:latin typeface="Arial" panose="020B0604020202020204" pitchFamily="34" charset="0"/>
              </a:rPr>
              <a:t>,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		  Bielsko-Biała.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10 - www.stolarczyk.pl - pobrano dnia 28.02.2007 r.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		   (zdjęcie samochodu ratownictwa wodnego).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14 -	Katalog Mercedes-Benz. Samochody ciężarowe. 			Program produkcyjny. Mercedes-Benz, </a:t>
            </a:r>
            <a:r>
              <a:rPr lang="pl-PL" altLang="pl-PL" sz="2000" dirty="0" err="1">
                <a:latin typeface="Arial" panose="020B0604020202020204" pitchFamily="34" charset="0"/>
              </a:rPr>
              <a:t>Struttgart</a:t>
            </a:r>
            <a:r>
              <a:rPr lang="pl-PL" altLang="pl-PL" sz="2000" dirty="0">
                <a:latin typeface="Arial" panose="020B0604020202020204" pitchFamily="34" charset="0"/>
              </a:rPr>
              <a:t>.  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21 - 	www.stolarczyk.pl - pobrano dnia 28.02.2007 r.</a:t>
            </a:r>
          </a:p>
          <a:p>
            <a:pPr algn="just"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Slajd nr 29, 30, 31, 33 - Zarządzenie nr 1 Komendanta 				Głównego Państwowej Straży Pożarnej z dnia 20 			stycznia 2006 r. w sprawie gospodarki 					transportowej w jednostkach organizacyjnych 				Państwowej Straży Pożarnej (Dziennik Urzędowy 			Komendy Głównej Państwowej Straży Pożarnej 			</a:t>
            </a:r>
            <a:r>
              <a:rPr lang="pl-PL" altLang="pl-PL" sz="2000" dirty="0" smtClean="0">
                <a:latin typeface="Arial" panose="020B0604020202020204" pitchFamily="34" charset="0"/>
              </a:rPr>
              <a:t>   Nr </a:t>
            </a:r>
            <a:r>
              <a:rPr lang="pl-PL" altLang="pl-PL" sz="2000" dirty="0">
                <a:latin typeface="Arial" panose="020B0604020202020204" pitchFamily="34" charset="0"/>
              </a:rPr>
              <a:t>1 z dnia 31 lipca 2006 r., poz. 1).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1" name="Picture 11" descr="Klasy samoch poż - lek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2514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2" name="Picture 12" descr="Klasy samoch poż - śred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2004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3" name="Picture 13" descr="Klasy samoch poż - cięż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3429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4419600" y="2590800"/>
            <a:ext cx="42672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>
                <a:latin typeface="Arial" panose="020B0604020202020204" pitchFamily="34" charset="0"/>
              </a:rPr>
              <a:t>klasa lekka (L):	</a:t>
            </a:r>
            <a:r>
              <a:rPr lang="pl-PL" altLang="pl-PL" sz="2000">
                <a:latin typeface="Arial" panose="020B0604020202020204" pitchFamily="34" charset="0"/>
              </a:rPr>
              <a:t>    </a:t>
            </a:r>
            <a:r>
              <a:rPr lang="de-DE" altLang="pl-PL" sz="2000">
                <a:latin typeface="Arial" panose="020B0604020202020204" pitchFamily="34" charset="0"/>
              </a:rPr>
              <a:t>2 t &lt; MMR </a:t>
            </a:r>
            <a:r>
              <a:rPr lang="pl-PL" altLang="pl-PL" sz="200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de-DE" altLang="pl-PL" sz="2000">
                <a:latin typeface="Arial" panose="020B0604020202020204" pitchFamily="34" charset="0"/>
              </a:rPr>
              <a:t> 7,5 t</a:t>
            </a: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4419600" y="4114800"/>
            <a:ext cx="454501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>
                <a:latin typeface="Arial" panose="020B0604020202020204" pitchFamily="34" charset="0"/>
              </a:rPr>
              <a:t>klasa </a:t>
            </a:r>
            <a:r>
              <a:rPr lang="pl-PL" altLang="pl-PL" sz="2000">
                <a:latin typeface="Arial" panose="020B0604020202020204" pitchFamily="34" charset="0"/>
              </a:rPr>
              <a:t>średnia</a:t>
            </a:r>
            <a:r>
              <a:rPr lang="de-DE" altLang="pl-PL" sz="2000">
                <a:latin typeface="Arial" panose="020B0604020202020204" pitchFamily="34" charset="0"/>
              </a:rPr>
              <a:t> (</a:t>
            </a:r>
            <a:r>
              <a:rPr lang="pl-PL" altLang="pl-PL" sz="2000">
                <a:latin typeface="Arial" panose="020B0604020202020204" pitchFamily="34" charset="0"/>
              </a:rPr>
              <a:t>M</a:t>
            </a:r>
            <a:r>
              <a:rPr lang="de-DE" altLang="pl-PL" sz="2000">
                <a:latin typeface="Arial" panose="020B0604020202020204" pitchFamily="34" charset="0"/>
              </a:rPr>
              <a:t>):</a:t>
            </a:r>
            <a:r>
              <a:rPr lang="pl-PL" altLang="pl-PL" sz="2000">
                <a:latin typeface="Arial" panose="020B0604020202020204" pitchFamily="34" charset="0"/>
              </a:rPr>
              <a:t>   7,5 t &lt; MMR </a:t>
            </a:r>
            <a:r>
              <a:rPr lang="pl-PL" altLang="pl-PL" sz="2000"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l-PL" altLang="pl-PL" sz="2000">
                <a:latin typeface="Arial" panose="020B0604020202020204" pitchFamily="34" charset="0"/>
              </a:rPr>
              <a:t> 14 t</a:t>
            </a:r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4419600" y="5715000"/>
            <a:ext cx="44735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DE" altLang="pl-PL" sz="2000">
                <a:latin typeface="Arial" panose="020B0604020202020204" pitchFamily="34" charset="0"/>
              </a:rPr>
              <a:t>klasa </a:t>
            </a:r>
            <a:r>
              <a:rPr lang="pl-PL" altLang="pl-PL" sz="2000">
                <a:latin typeface="Arial" panose="020B0604020202020204" pitchFamily="34" charset="0"/>
              </a:rPr>
              <a:t>ciężka</a:t>
            </a:r>
            <a:r>
              <a:rPr lang="de-DE" altLang="pl-PL" sz="2000">
                <a:latin typeface="Arial" panose="020B0604020202020204" pitchFamily="34" charset="0"/>
              </a:rPr>
              <a:t> (</a:t>
            </a:r>
            <a:r>
              <a:rPr lang="pl-PL" altLang="pl-PL" sz="2000">
                <a:latin typeface="Arial" panose="020B0604020202020204" pitchFamily="34" charset="0"/>
              </a:rPr>
              <a:t>S</a:t>
            </a:r>
            <a:r>
              <a:rPr lang="de-DE" altLang="pl-PL" sz="2000">
                <a:latin typeface="Arial" panose="020B0604020202020204" pitchFamily="34" charset="0"/>
              </a:rPr>
              <a:t>):</a:t>
            </a:r>
            <a:r>
              <a:rPr lang="pl-PL" altLang="pl-PL" sz="2000">
                <a:latin typeface="Arial" panose="020B0604020202020204" pitchFamily="34" charset="0"/>
              </a:rPr>
              <a:t>       MMR &gt; 14 t</a:t>
            </a:r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2800" dirty="0"/>
              <a:t> </a:t>
            </a:r>
          </a:p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(wg PN-EN 1846-1:2000)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2438" y="1527770"/>
            <a:ext cx="8404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2575" algn="l"/>
                <a:tab pos="387350" algn="l"/>
              </a:tabLst>
            </a:pPr>
            <a:r>
              <a:rPr lang="pl-PL" altLang="pl-PL" sz="2000" b="1" dirty="0">
                <a:latin typeface="Arial" panose="020B0604020202020204" pitchFamily="34" charset="0"/>
              </a:rPr>
              <a:t>Klasy pojazdów samochodowych</a:t>
            </a:r>
            <a:r>
              <a:rPr lang="pl-PL" altLang="pl-PL" sz="2000" dirty="0">
                <a:latin typeface="Arial" panose="020B0604020202020204" pitchFamily="34" charset="0"/>
              </a:rPr>
              <a:t> - w zależności od maksymalnej masy rzeczywistej (MMR</a:t>
            </a:r>
            <a:r>
              <a:rPr lang="pl-PL" altLang="pl-PL" sz="2000" dirty="0"/>
              <a:t>):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/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2971800" y="130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3708400" y="1737509"/>
            <a:ext cx="58324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282575" algn="l"/>
                <a:tab pos="387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buChar char="–"/>
              <a:tabLst>
                <a:tab pos="282575" algn="l"/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tabLst>
                <a:tab pos="282575" algn="l"/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buChar char="–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Kategorie pojazdów samochodowych</a:t>
            </a:r>
            <a:r>
              <a:rPr lang="pl-PL" altLang="pl-PL" sz="2000" dirty="0">
                <a:latin typeface="Arial" panose="020B0604020202020204" pitchFamily="34" charset="0"/>
              </a:rPr>
              <a:t> 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(</a:t>
            </a:r>
            <a:r>
              <a:rPr lang="pl-PL" altLang="pl-PL" sz="2000" dirty="0">
                <a:latin typeface="Arial" panose="020B0604020202020204" pitchFamily="34" charset="0"/>
              </a:rPr>
              <a:t>w zależności od zdolności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do poruszania się w różnych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warunkach terenowych)</a:t>
            </a:r>
            <a:r>
              <a:rPr lang="pl-PL" altLang="pl-PL" sz="2000" dirty="0"/>
              <a:t> </a:t>
            </a:r>
            <a:r>
              <a:rPr lang="pl-PL" altLang="pl-PL" sz="2000" dirty="0">
                <a:cs typeface="Times New Roman" panose="02020603050405020304" pitchFamily="18" charset="0"/>
              </a:rPr>
              <a:t> </a:t>
            </a:r>
            <a:endParaRPr lang="pl-PL" altLang="pl-PL" sz="2000" dirty="0"/>
          </a:p>
        </p:txBody>
      </p:sp>
      <p:pic>
        <p:nvPicPr>
          <p:cNvPr id="210947" name="Picture 3" descr="star 4x2 - 1322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8" name="Picture 4" descr="Star 4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0" name="Rectangle 6"/>
          <p:cNvSpPr>
            <a:spLocks noChangeArrowheads="1"/>
          </p:cNvSpPr>
          <p:nvPr/>
        </p:nvSpPr>
        <p:spPr bwMode="auto">
          <a:xfrm>
            <a:off x="21336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10949" name="Picture 5" descr="105-0560_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533400" y="3429000"/>
            <a:ext cx="2819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kategoria 1 - miejskie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32512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kategoria 2 - uterenowione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419600" y="6248400"/>
            <a:ext cx="30480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kategoria 3 - terenowe</a:t>
            </a:r>
          </a:p>
        </p:txBody>
      </p:sp>
      <p:sp>
        <p:nvSpPr>
          <p:cNvPr id="14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2800" dirty="0"/>
              <a:t> </a:t>
            </a:r>
          </a:p>
          <a:p>
            <a:pPr algn="ctr">
              <a:tabLst>
                <a:tab pos="282575" algn="l"/>
                <a:tab pos="387350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(wg PN-EN 1846-1:2000)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2" y="1376363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282575" algn="l"/>
                <a:tab pos="387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232025" indent="-285750">
              <a:buChar char="–"/>
              <a:tabLst>
                <a:tab pos="282575" algn="l"/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651125" indent="-228600">
              <a:tabLst>
                <a:tab pos="282575" algn="l"/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70225" indent="-228600">
              <a:buChar char="–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89325" indent="-228600"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465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4037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609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318125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3873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pl-PL" altLang="pl-PL" sz="2400" b="1" dirty="0">
                <a:latin typeface="Arial" panose="020B0604020202020204" pitchFamily="34" charset="0"/>
              </a:rPr>
              <a:t>Kategorie pojazdów samochodowych </a:t>
            </a:r>
            <a:br>
              <a:rPr lang="pl-PL" altLang="pl-PL" sz="2400" b="1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Parametry decydujące o zdolności do pokonywania przeszkód    w terenie: </a:t>
            </a:r>
          </a:p>
          <a:p>
            <a:pPr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- kąt natarcia (</a:t>
            </a: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),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kąt zejścia (),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kąt </a:t>
            </a:r>
            <a:r>
              <a:rPr lang="pl-PL" altLang="pl-PL" sz="2400" dirty="0" err="1">
                <a:latin typeface="Arial" panose="020B0604020202020204" pitchFamily="34" charset="0"/>
                <a:sym typeface="Symbol" panose="05050102010706020507" pitchFamily="18" charset="2"/>
              </a:rPr>
              <a:t>rampowy</a:t>
            </a: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 (),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prześwit (d), </a:t>
            </a:r>
            <a:b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pl-PL" altLang="pl-PL" sz="2400" dirty="0">
                <a:latin typeface="Arial" panose="020B0604020202020204" pitchFamily="34" charset="0"/>
                <a:sym typeface="Symbol" panose="05050102010706020507" pitchFamily="18" charset="2"/>
              </a:rPr>
              <a:t>- prześwit pod osią (h).</a:t>
            </a:r>
            <a:r>
              <a:rPr lang="pl-PL" altLang="pl-PL" sz="2400" dirty="0">
                <a:sym typeface="Symbol" panose="05050102010706020507" pitchFamily="18" charset="2"/>
              </a:rPr>
              <a:t> </a:t>
            </a:r>
            <a:endParaRPr lang="pl-PL" altLang="pl-PL" sz="2400" dirty="0"/>
          </a:p>
        </p:txBody>
      </p:sp>
      <p:pic>
        <p:nvPicPr>
          <p:cNvPr id="197637" name="Picture 5" descr="Kategorie samoch po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36169"/>
            <a:ext cx="7087096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061" name="Picture 429" descr="Kategorie samoch poż - kąt ramp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32" y="2555750"/>
            <a:ext cx="46482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3600" dirty="0">
                <a:latin typeface="Arial" panose="020B0604020202020204" pitchFamily="34" charset="0"/>
              </a:rPr>
              <a:t> </a:t>
            </a:r>
            <a:br>
              <a:rPr lang="pl-PL" altLang="pl-PL" sz="3600" dirty="0">
                <a:latin typeface="Arial" panose="020B0604020202020204" pitchFamily="34" charset="0"/>
              </a:rPr>
            </a:br>
            <a:r>
              <a:rPr lang="pl-PL" altLang="pl-PL" sz="3600" dirty="0">
                <a:latin typeface="Arial" panose="020B0604020202020204" pitchFamily="34" charset="0"/>
              </a:rPr>
              <a:t>(wg PN-EN 1846-1:2000)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18261" name="Group 149"/>
          <p:cNvGrpSpPr>
            <a:grpSpLocks/>
          </p:cNvGrpSpPr>
          <p:nvPr/>
        </p:nvGrpSpPr>
        <p:grpSpPr bwMode="auto">
          <a:xfrm>
            <a:off x="152400" y="152400"/>
            <a:ext cx="8839200" cy="6400800"/>
            <a:chOff x="-3" y="-3"/>
            <a:chExt cx="4902" cy="4525"/>
          </a:xfrm>
        </p:grpSpPr>
        <p:grpSp>
          <p:nvGrpSpPr>
            <p:cNvPr id="218259" name="Group 147"/>
            <p:cNvGrpSpPr>
              <a:grpSpLocks/>
            </p:cNvGrpSpPr>
            <p:nvPr/>
          </p:nvGrpSpPr>
          <p:grpSpPr bwMode="auto">
            <a:xfrm>
              <a:off x="0" y="0"/>
              <a:ext cx="4896" cy="4519"/>
              <a:chOff x="0" y="0"/>
              <a:chExt cx="4896" cy="4519"/>
            </a:xfrm>
          </p:grpSpPr>
          <p:grpSp>
            <p:nvGrpSpPr>
              <p:cNvPr id="218132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588" cy="403"/>
                <a:chOff x="0" y="0"/>
                <a:chExt cx="588" cy="403"/>
              </a:xfrm>
            </p:grpSpPr>
            <p:sp>
              <p:nvSpPr>
                <p:cNvPr id="218067" name="Rectangle 979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3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Klasa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31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4" name="Group 22"/>
              <p:cNvGrpSpPr>
                <a:grpSpLocks/>
              </p:cNvGrpSpPr>
              <p:nvPr/>
            </p:nvGrpSpPr>
            <p:grpSpPr bwMode="auto">
              <a:xfrm>
                <a:off x="588" y="0"/>
                <a:ext cx="1410" cy="403"/>
                <a:chOff x="588" y="0"/>
                <a:chExt cx="1410" cy="403"/>
              </a:xfrm>
            </p:grpSpPr>
            <p:sp>
              <p:nvSpPr>
                <p:cNvPr id="218068" name="Rectangle 980"/>
                <p:cNvSpPr>
                  <a:spLocks noChangeArrowheads="1"/>
                </p:cNvSpPr>
                <p:nvPr/>
              </p:nvSpPr>
              <p:spPr bwMode="auto">
                <a:xfrm>
                  <a:off x="616" y="0"/>
                  <a:ext cx="135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 (lekka)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fr-FR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t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</a:t>
                  </a:r>
                  <a:r>
                    <a:rPr lang="fr-FR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MMR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</a:t>
                  </a:r>
                  <a:r>
                    <a:rPr lang="fr-FR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7,5 t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88" y="0"/>
                  <a:ext cx="14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6" name="Group 24"/>
              <p:cNvGrpSpPr>
                <a:grpSpLocks/>
              </p:cNvGrpSpPr>
              <p:nvPr/>
            </p:nvGrpSpPr>
            <p:grpSpPr bwMode="auto">
              <a:xfrm>
                <a:off x="1998" y="0"/>
                <a:ext cx="1439" cy="403"/>
                <a:chOff x="1998" y="0"/>
                <a:chExt cx="1439" cy="403"/>
              </a:xfrm>
            </p:grpSpPr>
            <p:sp>
              <p:nvSpPr>
                <p:cNvPr id="218069" name="Rectangle 981"/>
                <p:cNvSpPr>
                  <a:spLocks noChangeArrowheads="1"/>
                </p:cNvSpPr>
                <p:nvPr/>
              </p:nvSpPr>
              <p:spPr bwMode="auto">
                <a:xfrm>
                  <a:off x="2026" y="0"/>
                  <a:ext cx="138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 (średnia)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7,5 t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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MMR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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14 t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1998" y="0"/>
                  <a:ext cx="143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38" name="Group 26"/>
              <p:cNvGrpSpPr>
                <a:grpSpLocks/>
              </p:cNvGrpSpPr>
              <p:nvPr/>
            </p:nvGrpSpPr>
            <p:grpSpPr bwMode="auto">
              <a:xfrm>
                <a:off x="3437" y="0"/>
                <a:ext cx="1459" cy="403"/>
                <a:chOff x="3437" y="0"/>
                <a:chExt cx="1459" cy="403"/>
              </a:xfrm>
            </p:grpSpPr>
            <p:sp>
              <p:nvSpPr>
                <p:cNvPr id="218070" name="Rectangle 982"/>
                <p:cNvSpPr>
                  <a:spLocks noChangeArrowheads="1"/>
                </p:cNvSpPr>
                <p:nvPr/>
              </p:nvSpPr>
              <p:spPr bwMode="auto">
                <a:xfrm>
                  <a:off x="3465" y="0"/>
                  <a:ext cx="140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 (ciężka)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MMR 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</a:t>
                  </a: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14 t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37" name="Rectangle 25"/>
                <p:cNvSpPr>
                  <a:spLocks noChangeArrowheads="1"/>
                </p:cNvSpPr>
                <p:nvPr/>
              </p:nvSpPr>
              <p:spPr bwMode="auto">
                <a:xfrm>
                  <a:off x="3437" y="0"/>
                  <a:ext cx="145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0" name="Group 28"/>
              <p:cNvGrpSpPr>
                <a:grpSpLocks/>
              </p:cNvGrpSpPr>
              <p:nvPr/>
            </p:nvGrpSpPr>
            <p:grpSpPr bwMode="auto">
              <a:xfrm>
                <a:off x="0" y="403"/>
                <a:ext cx="588" cy="721"/>
                <a:chOff x="0" y="403"/>
                <a:chExt cx="588" cy="721"/>
              </a:xfrm>
            </p:grpSpPr>
            <p:sp>
              <p:nvSpPr>
                <p:cNvPr id="218071" name="Rectangle 983"/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53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152352" bIns="38088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Kategoria</a:t>
                  </a: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39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8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2" name="Group 30"/>
              <p:cNvGrpSpPr>
                <a:grpSpLocks/>
              </p:cNvGrpSpPr>
              <p:nvPr/>
            </p:nvGrpSpPr>
            <p:grpSpPr bwMode="auto">
              <a:xfrm>
                <a:off x="588" y="403"/>
                <a:ext cx="450" cy="721"/>
                <a:chOff x="588" y="403"/>
                <a:chExt cx="450" cy="721"/>
              </a:xfrm>
            </p:grpSpPr>
            <p:sp>
              <p:nvSpPr>
                <p:cNvPr id="218072" name="Rectangle 984"/>
                <p:cNvSpPr>
                  <a:spLocks noChangeArrowheads="1"/>
                </p:cNvSpPr>
                <p:nvPr/>
              </p:nvSpPr>
              <p:spPr bwMode="auto">
                <a:xfrm>
                  <a:off x="616" y="403"/>
                  <a:ext cx="39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1" name="Rectangle 29"/>
                <p:cNvSpPr>
                  <a:spLocks noChangeArrowheads="1"/>
                </p:cNvSpPr>
                <p:nvPr/>
              </p:nvSpPr>
              <p:spPr bwMode="auto">
                <a:xfrm>
                  <a:off x="588" y="403"/>
                  <a:ext cx="450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8144" name="Group 32"/>
              <p:cNvGrpSpPr>
                <a:grpSpLocks/>
              </p:cNvGrpSpPr>
              <p:nvPr/>
            </p:nvGrpSpPr>
            <p:grpSpPr bwMode="auto">
              <a:xfrm>
                <a:off x="1038" y="403"/>
                <a:ext cx="476" cy="721"/>
                <a:chOff x="1038" y="403"/>
                <a:chExt cx="476" cy="721"/>
              </a:xfrm>
            </p:grpSpPr>
            <p:sp>
              <p:nvSpPr>
                <p:cNvPr id="218073" name="Rectangle 985"/>
                <p:cNvSpPr>
                  <a:spLocks noChangeArrowheads="1"/>
                </p:cNvSpPr>
                <p:nvPr/>
              </p:nvSpPr>
              <p:spPr bwMode="auto">
                <a:xfrm>
                  <a:off x="1066" y="403"/>
                  <a:ext cx="420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3" name="Rectangle 31"/>
                <p:cNvSpPr>
                  <a:spLocks noChangeArrowheads="1"/>
                </p:cNvSpPr>
                <p:nvPr/>
              </p:nvSpPr>
              <p:spPr bwMode="auto">
                <a:xfrm>
                  <a:off x="1038" y="403"/>
                  <a:ext cx="476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6" name="Group 34"/>
              <p:cNvGrpSpPr>
                <a:grpSpLocks/>
              </p:cNvGrpSpPr>
              <p:nvPr/>
            </p:nvGrpSpPr>
            <p:grpSpPr bwMode="auto">
              <a:xfrm>
                <a:off x="1514" y="403"/>
                <a:ext cx="532" cy="721"/>
                <a:chOff x="1514" y="403"/>
                <a:chExt cx="532" cy="721"/>
              </a:xfrm>
            </p:grpSpPr>
            <p:sp>
              <p:nvSpPr>
                <p:cNvPr id="218074" name="Rectangle 986"/>
                <p:cNvSpPr>
                  <a:spLocks noChangeArrowheads="1"/>
                </p:cNvSpPr>
                <p:nvPr/>
              </p:nvSpPr>
              <p:spPr bwMode="auto">
                <a:xfrm>
                  <a:off x="1542" y="403"/>
                  <a:ext cx="50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5" name="Rectangle 33"/>
                <p:cNvSpPr>
                  <a:spLocks noChangeArrowheads="1"/>
                </p:cNvSpPr>
                <p:nvPr/>
              </p:nvSpPr>
              <p:spPr bwMode="auto">
                <a:xfrm>
                  <a:off x="1514" y="403"/>
                  <a:ext cx="48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48" name="Group 36"/>
              <p:cNvGrpSpPr>
                <a:grpSpLocks/>
              </p:cNvGrpSpPr>
              <p:nvPr/>
            </p:nvGrpSpPr>
            <p:grpSpPr bwMode="auto">
              <a:xfrm>
                <a:off x="1998" y="403"/>
                <a:ext cx="454" cy="721"/>
                <a:chOff x="1998" y="403"/>
                <a:chExt cx="454" cy="721"/>
              </a:xfrm>
            </p:grpSpPr>
            <p:sp>
              <p:nvSpPr>
                <p:cNvPr id="218075" name="Rectangle 987"/>
                <p:cNvSpPr>
                  <a:spLocks noChangeArrowheads="1"/>
                </p:cNvSpPr>
                <p:nvPr/>
              </p:nvSpPr>
              <p:spPr bwMode="auto">
                <a:xfrm>
                  <a:off x="2026" y="403"/>
                  <a:ext cx="398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998" y="403"/>
                  <a:ext cx="45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8150" name="Group 38"/>
              <p:cNvGrpSpPr>
                <a:grpSpLocks/>
              </p:cNvGrpSpPr>
              <p:nvPr/>
            </p:nvGrpSpPr>
            <p:grpSpPr bwMode="auto">
              <a:xfrm>
                <a:off x="2452" y="403"/>
                <a:ext cx="487" cy="721"/>
                <a:chOff x="2452" y="403"/>
                <a:chExt cx="487" cy="721"/>
              </a:xfrm>
            </p:grpSpPr>
            <p:sp>
              <p:nvSpPr>
                <p:cNvPr id="218076" name="Rectangle 988"/>
                <p:cNvSpPr>
                  <a:spLocks noChangeArrowheads="1"/>
                </p:cNvSpPr>
                <p:nvPr/>
              </p:nvSpPr>
              <p:spPr bwMode="auto">
                <a:xfrm>
                  <a:off x="2480" y="403"/>
                  <a:ext cx="431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49" name="Rectangle 37"/>
                <p:cNvSpPr>
                  <a:spLocks noChangeArrowheads="1"/>
                </p:cNvSpPr>
                <p:nvPr/>
              </p:nvSpPr>
              <p:spPr bwMode="auto">
                <a:xfrm>
                  <a:off x="2452" y="403"/>
                  <a:ext cx="487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2" name="Group 40"/>
              <p:cNvGrpSpPr>
                <a:grpSpLocks/>
              </p:cNvGrpSpPr>
              <p:nvPr/>
            </p:nvGrpSpPr>
            <p:grpSpPr bwMode="auto">
              <a:xfrm>
                <a:off x="2939" y="403"/>
                <a:ext cx="498" cy="721"/>
                <a:chOff x="2939" y="403"/>
                <a:chExt cx="498" cy="721"/>
              </a:xfrm>
            </p:grpSpPr>
            <p:sp>
              <p:nvSpPr>
                <p:cNvPr id="218077" name="Rectangle 989"/>
                <p:cNvSpPr>
                  <a:spLocks noChangeArrowheads="1"/>
                </p:cNvSpPr>
                <p:nvPr/>
              </p:nvSpPr>
              <p:spPr bwMode="auto">
                <a:xfrm>
                  <a:off x="2967" y="403"/>
                  <a:ext cx="44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1" name="Rectangle 39"/>
                <p:cNvSpPr>
                  <a:spLocks noChangeArrowheads="1"/>
                </p:cNvSpPr>
                <p:nvPr/>
              </p:nvSpPr>
              <p:spPr bwMode="auto">
                <a:xfrm>
                  <a:off x="2939" y="403"/>
                  <a:ext cx="49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4" name="Group 42"/>
              <p:cNvGrpSpPr>
                <a:grpSpLocks/>
              </p:cNvGrpSpPr>
              <p:nvPr/>
            </p:nvGrpSpPr>
            <p:grpSpPr bwMode="auto">
              <a:xfrm>
                <a:off x="3437" y="403"/>
                <a:ext cx="454" cy="721"/>
                <a:chOff x="3437" y="403"/>
                <a:chExt cx="454" cy="721"/>
              </a:xfrm>
            </p:grpSpPr>
            <p:sp>
              <p:nvSpPr>
                <p:cNvPr id="218078" name="Rectangle 990"/>
                <p:cNvSpPr>
                  <a:spLocks noChangeArrowheads="1"/>
                </p:cNvSpPr>
                <p:nvPr/>
              </p:nvSpPr>
              <p:spPr bwMode="auto">
                <a:xfrm>
                  <a:off x="3465" y="403"/>
                  <a:ext cx="398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miejska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3" name="Rectangle 41"/>
                <p:cNvSpPr>
                  <a:spLocks noChangeArrowheads="1"/>
                </p:cNvSpPr>
                <p:nvPr/>
              </p:nvSpPr>
              <p:spPr bwMode="auto">
                <a:xfrm>
                  <a:off x="3437" y="403"/>
                  <a:ext cx="454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6" name="Group 44"/>
              <p:cNvGrpSpPr>
                <a:grpSpLocks/>
              </p:cNvGrpSpPr>
              <p:nvPr/>
            </p:nvGrpSpPr>
            <p:grpSpPr bwMode="auto">
              <a:xfrm>
                <a:off x="3891" y="403"/>
                <a:ext cx="487" cy="721"/>
                <a:chOff x="3891" y="403"/>
                <a:chExt cx="487" cy="721"/>
              </a:xfrm>
            </p:grpSpPr>
            <p:sp>
              <p:nvSpPr>
                <p:cNvPr id="218079" name="Rectangle 991"/>
                <p:cNvSpPr>
                  <a:spLocks noChangeArrowheads="1"/>
                </p:cNvSpPr>
                <p:nvPr/>
              </p:nvSpPr>
              <p:spPr bwMode="auto">
                <a:xfrm>
                  <a:off x="3919" y="403"/>
                  <a:ext cx="431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utereno-wiona</a:t>
                  </a:r>
                  <a:endParaRPr lang="pl-PL" altLang="pl-PL" sz="100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5" name="Rectangle 43"/>
                <p:cNvSpPr>
                  <a:spLocks noChangeArrowheads="1"/>
                </p:cNvSpPr>
                <p:nvPr/>
              </p:nvSpPr>
              <p:spPr bwMode="auto">
                <a:xfrm>
                  <a:off x="3891" y="403"/>
                  <a:ext cx="487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58" name="Group 46"/>
              <p:cNvGrpSpPr>
                <a:grpSpLocks/>
              </p:cNvGrpSpPr>
              <p:nvPr/>
            </p:nvGrpSpPr>
            <p:grpSpPr bwMode="auto">
              <a:xfrm>
                <a:off x="4378" y="403"/>
                <a:ext cx="518" cy="721"/>
                <a:chOff x="4378" y="403"/>
                <a:chExt cx="518" cy="721"/>
              </a:xfrm>
            </p:grpSpPr>
            <p:sp>
              <p:nvSpPr>
                <p:cNvPr id="218080" name="Rectangle 992"/>
                <p:cNvSpPr>
                  <a:spLocks noChangeArrowheads="1"/>
                </p:cNvSpPr>
                <p:nvPr/>
              </p:nvSpPr>
              <p:spPr bwMode="auto">
                <a:xfrm>
                  <a:off x="4406" y="403"/>
                  <a:ext cx="462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terenowa</a:t>
                  </a:r>
                  <a:endParaRPr lang="pl-PL" altLang="pl-PL" sz="1000" dirty="0">
                    <a:solidFill>
                      <a:schemeClr val="bg1"/>
                    </a:solidFill>
                    <a:cs typeface="Times New Roman" panose="02020603050405020304" pitchFamily="18" charset="0"/>
                  </a:endParaRPr>
                </a:p>
                <a:p>
                  <a:pPr algn="ctr" eaLnBrk="0" hangingPunct="0">
                    <a:spcBef>
                      <a:spcPct val="0"/>
                    </a:spcBef>
                    <a:buFontTx/>
                    <a:buNone/>
                  </a:pPr>
                  <a:endParaRPr lang="pl-PL" altLang="pl-PL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1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378" y="403"/>
                  <a:ext cx="518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0" name="Group 48"/>
              <p:cNvGrpSpPr>
                <a:grpSpLocks/>
              </p:cNvGrpSpPr>
              <p:nvPr/>
            </p:nvGrpSpPr>
            <p:grpSpPr bwMode="auto">
              <a:xfrm>
                <a:off x="0" y="1124"/>
                <a:ext cx="588" cy="633"/>
                <a:chOff x="0" y="1124"/>
                <a:chExt cx="588" cy="633"/>
              </a:xfrm>
            </p:grpSpPr>
            <p:sp>
              <p:nvSpPr>
                <p:cNvPr id="218081" name="Rectangle 993"/>
                <p:cNvSpPr>
                  <a:spLocks noChangeArrowheads="1"/>
                </p:cNvSpPr>
                <p:nvPr/>
              </p:nvSpPr>
              <p:spPr bwMode="auto">
                <a:xfrm>
                  <a:off x="28" y="1124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Kąt natarcia             </a:t>
                  </a:r>
                  <a:endParaRPr lang="pl-PL" altLang="pl-PL" sz="1000" dirty="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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 </a:t>
                  </a:r>
                </a:p>
              </p:txBody>
            </p:sp>
            <p:sp>
              <p:nvSpPr>
                <p:cNvPr id="218159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124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2" name="Group 50"/>
              <p:cNvGrpSpPr>
                <a:grpSpLocks/>
              </p:cNvGrpSpPr>
              <p:nvPr/>
            </p:nvGrpSpPr>
            <p:grpSpPr bwMode="auto">
              <a:xfrm>
                <a:off x="588" y="1112"/>
                <a:ext cx="450" cy="645"/>
                <a:chOff x="588" y="1112"/>
                <a:chExt cx="450" cy="645"/>
              </a:xfrm>
            </p:grpSpPr>
            <p:sp>
              <p:nvSpPr>
                <p:cNvPr id="218082" name="Rectangle 994"/>
                <p:cNvSpPr>
                  <a:spLocks noChangeArrowheads="1"/>
                </p:cNvSpPr>
                <p:nvPr/>
              </p:nvSpPr>
              <p:spPr bwMode="auto">
                <a:xfrm>
                  <a:off x="616" y="1124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1" name="Rectangle 49"/>
                <p:cNvSpPr>
                  <a:spLocks noChangeArrowheads="1"/>
                </p:cNvSpPr>
                <p:nvPr/>
              </p:nvSpPr>
              <p:spPr bwMode="auto">
                <a:xfrm>
                  <a:off x="588" y="1124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2" name="Rectangle 994"/>
                <p:cNvSpPr>
                  <a:spLocks noChangeArrowheads="1"/>
                </p:cNvSpPr>
                <p:nvPr/>
              </p:nvSpPr>
              <p:spPr bwMode="auto">
                <a:xfrm>
                  <a:off x="644" y="1112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</p:grpSp>
          <p:grpSp>
            <p:nvGrpSpPr>
              <p:cNvPr id="218164" name="Group 52"/>
              <p:cNvGrpSpPr>
                <a:grpSpLocks/>
              </p:cNvGrpSpPr>
              <p:nvPr/>
            </p:nvGrpSpPr>
            <p:grpSpPr bwMode="auto">
              <a:xfrm>
                <a:off x="1038" y="1112"/>
                <a:ext cx="476" cy="645"/>
                <a:chOff x="1038" y="1112"/>
                <a:chExt cx="476" cy="645"/>
              </a:xfrm>
            </p:grpSpPr>
            <p:sp>
              <p:nvSpPr>
                <p:cNvPr id="218083" name="Rectangle 995"/>
                <p:cNvSpPr>
                  <a:spLocks noChangeArrowheads="1"/>
                </p:cNvSpPr>
                <p:nvPr/>
              </p:nvSpPr>
              <p:spPr bwMode="auto">
                <a:xfrm>
                  <a:off x="1066" y="1124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3" name="Rectangle 51"/>
                <p:cNvSpPr>
                  <a:spLocks noChangeArrowheads="1"/>
                </p:cNvSpPr>
                <p:nvPr/>
              </p:nvSpPr>
              <p:spPr bwMode="auto">
                <a:xfrm>
                  <a:off x="1038" y="1124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03" name="Rectangle 995"/>
                <p:cNvSpPr>
                  <a:spLocks noChangeArrowheads="1"/>
                </p:cNvSpPr>
                <p:nvPr/>
              </p:nvSpPr>
              <p:spPr bwMode="auto">
                <a:xfrm>
                  <a:off x="1094" y="1112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</p:grpSp>
          <p:grpSp>
            <p:nvGrpSpPr>
              <p:cNvPr id="218166" name="Group 54"/>
              <p:cNvGrpSpPr>
                <a:grpSpLocks/>
              </p:cNvGrpSpPr>
              <p:nvPr/>
            </p:nvGrpSpPr>
            <p:grpSpPr bwMode="auto">
              <a:xfrm>
                <a:off x="1514" y="1124"/>
                <a:ext cx="484" cy="633"/>
                <a:chOff x="1514" y="1124"/>
                <a:chExt cx="484" cy="633"/>
              </a:xfrm>
            </p:grpSpPr>
            <p:sp>
              <p:nvSpPr>
                <p:cNvPr id="218084" name="Rectangle 996"/>
                <p:cNvSpPr>
                  <a:spLocks noChangeArrowheads="1"/>
                </p:cNvSpPr>
                <p:nvPr/>
              </p:nvSpPr>
              <p:spPr bwMode="auto">
                <a:xfrm>
                  <a:off x="1542" y="1124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5" name="Rectangle 53"/>
                <p:cNvSpPr>
                  <a:spLocks noChangeArrowheads="1"/>
                </p:cNvSpPr>
                <p:nvPr/>
              </p:nvSpPr>
              <p:spPr bwMode="auto">
                <a:xfrm>
                  <a:off x="1514" y="1124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68" name="Group 56"/>
              <p:cNvGrpSpPr>
                <a:grpSpLocks/>
              </p:cNvGrpSpPr>
              <p:nvPr/>
            </p:nvGrpSpPr>
            <p:grpSpPr bwMode="auto">
              <a:xfrm>
                <a:off x="1998" y="1124"/>
                <a:ext cx="454" cy="633"/>
                <a:chOff x="1998" y="1124"/>
                <a:chExt cx="454" cy="633"/>
              </a:xfrm>
            </p:grpSpPr>
            <p:sp>
              <p:nvSpPr>
                <p:cNvPr id="218085" name="Rectangle 997"/>
                <p:cNvSpPr>
                  <a:spLocks noChangeArrowheads="1"/>
                </p:cNvSpPr>
                <p:nvPr/>
              </p:nvSpPr>
              <p:spPr bwMode="auto">
                <a:xfrm>
                  <a:off x="2026" y="1124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7" name="Rectangle 55"/>
                <p:cNvSpPr>
                  <a:spLocks noChangeArrowheads="1"/>
                </p:cNvSpPr>
                <p:nvPr/>
              </p:nvSpPr>
              <p:spPr bwMode="auto">
                <a:xfrm>
                  <a:off x="1998" y="1124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0" name="Group 58"/>
              <p:cNvGrpSpPr>
                <a:grpSpLocks/>
              </p:cNvGrpSpPr>
              <p:nvPr/>
            </p:nvGrpSpPr>
            <p:grpSpPr bwMode="auto">
              <a:xfrm>
                <a:off x="2452" y="1124"/>
                <a:ext cx="487" cy="633"/>
                <a:chOff x="2452" y="1124"/>
                <a:chExt cx="487" cy="633"/>
              </a:xfrm>
            </p:grpSpPr>
            <p:sp>
              <p:nvSpPr>
                <p:cNvPr id="218086" name="Rectangle 998"/>
                <p:cNvSpPr>
                  <a:spLocks noChangeArrowheads="1"/>
                </p:cNvSpPr>
                <p:nvPr/>
              </p:nvSpPr>
              <p:spPr bwMode="auto">
                <a:xfrm>
                  <a:off x="2480" y="1124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69" name="Rectangle 57"/>
                <p:cNvSpPr>
                  <a:spLocks noChangeArrowheads="1"/>
                </p:cNvSpPr>
                <p:nvPr/>
              </p:nvSpPr>
              <p:spPr bwMode="auto">
                <a:xfrm>
                  <a:off x="2452" y="1124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2" name="Group 60"/>
              <p:cNvGrpSpPr>
                <a:grpSpLocks/>
              </p:cNvGrpSpPr>
              <p:nvPr/>
            </p:nvGrpSpPr>
            <p:grpSpPr bwMode="auto">
              <a:xfrm>
                <a:off x="2939" y="1124"/>
                <a:ext cx="498" cy="633"/>
                <a:chOff x="2939" y="1124"/>
                <a:chExt cx="498" cy="633"/>
              </a:xfrm>
            </p:grpSpPr>
            <p:sp>
              <p:nvSpPr>
                <p:cNvPr id="218087" name="Rectangle 999"/>
                <p:cNvSpPr>
                  <a:spLocks noChangeArrowheads="1"/>
                </p:cNvSpPr>
                <p:nvPr/>
              </p:nvSpPr>
              <p:spPr bwMode="auto">
                <a:xfrm>
                  <a:off x="2967" y="1124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1" name="Rectangle 59"/>
                <p:cNvSpPr>
                  <a:spLocks noChangeArrowheads="1"/>
                </p:cNvSpPr>
                <p:nvPr/>
              </p:nvSpPr>
              <p:spPr bwMode="auto">
                <a:xfrm>
                  <a:off x="2939" y="1124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4" name="Group 62"/>
              <p:cNvGrpSpPr>
                <a:grpSpLocks/>
              </p:cNvGrpSpPr>
              <p:nvPr/>
            </p:nvGrpSpPr>
            <p:grpSpPr bwMode="auto">
              <a:xfrm>
                <a:off x="3437" y="1124"/>
                <a:ext cx="454" cy="633"/>
                <a:chOff x="3437" y="1124"/>
                <a:chExt cx="454" cy="633"/>
              </a:xfrm>
            </p:grpSpPr>
            <p:sp>
              <p:nvSpPr>
                <p:cNvPr id="218088" name="Rectangle 1000"/>
                <p:cNvSpPr>
                  <a:spLocks noChangeArrowheads="1"/>
                </p:cNvSpPr>
                <p:nvPr/>
              </p:nvSpPr>
              <p:spPr bwMode="auto">
                <a:xfrm>
                  <a:off x="3465" y="1124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3" name="Rectangle 61"/>
                <p:cNvSpPr>
                  <a:spLocks noChangeArrowheads="1"/>
                </p:cNvSpPr>
                <p:nvPr/>
              </p:nvSpPr>
              <p:spPr bwMode="auto">
                <a:xfrm>
                  <a:off x="3437" y="1124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6" name="Group 64"/>
              <p:cNvGrpSpPr>
                <a:grpSpLocks/>
              </p:cNvGrpSpPr>
              <p:nvPr/>
            </p:nvGrpSpPr>
            <p:grpSpPr bwMode="auto">
              <a:xfrm>
                <a:off x="3891" y="1124"/>
                <a:ext cx="487" cy="633"/>
                <a:chOff x="3891" y="1124"/>
                <a:chExt cx="487" cy="633"/>
              </a:xfrm>
            </p:grpSpPr>
            <p:sp>
              <p:nvSpPr>
                <p:cNvPr id="218089" name="Rectangle 1001"/>
                <p:cNvSpPr>
                  <a:spLocks noChangeArrowheads="1"/>
                </p:cNvSpPr>
                <p:nvPr/>
              </p:nvSpPr>
              <p:spPr bwMode="auto">
                <a:xfrm>
                  <a:off x="3919" y="1124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5" name="Rectangle 63"/>
                <p:cNvSpPr>
                  <a:spLocks noChangeArrowheads="1"/>
                </p:cNvSpPr>
                <p:nvPr/>
              </p:nvSpPr>
              <p:spPr bwMode="auto">
                <a:xfrm>
                  <a:off x="3891" y="1124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78" name="Group 66"/>
              <p:cNvGrpSpPr>
                <a:grpSpLocks/>
              </p:cNvGrpSpPr>
              <p:nvPr/>
            </p:nvGrpSpPr>
            <p:grpSpPr bwMode="auto">
              <a:xfrm>
                <a:off x="4378" y="1124"/>
                <a:ext cx="518" cy="633"/>
                <a:chOff x="4378" y="1124"/>
                <a:chExt cx="518" cy="633"/>
              </a:xfrm>
            </p:grpSpPr>
            <p:sp>
              <p:nvSpPr>
                <p:cNvPr id="218090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406" y="1124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7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78" y="1124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0" name="Group 68"/>
              <p:cNvGrpSpPr>
                <a:grpSpLocks/>
              </p:cNvGrpSpPr>
              <p:nvPr/>
            </p:nvGrpSpPr>
            <p:grpSpPr bwMode="auto">
              <a:xfrm>
                <a:off x="0" y="1757"/>
                <a:ext cx="588" cy="633"/>
                <a:chOff x="0" y="1757"/>
                <a:chExt cx="588" cy="633"/>
              </a:xfrm>
            </p:grpSpPr>
            <p:sp>
              <p:nvSpPr>
                <p:cNvPr id="218091" name="Rectangle 1003"/>
                <p:cNvSpPr>
                  <a:spLocks noChangeArrowheads="1"/>
                </p:cNvSpPr>
                <p:nvPr/>
              </p:nvSpPr>
              <p:spPr bwMode="auto">
                <a:xfrm>
                  <a:off x="28" y="1757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Kąt zejścia     </a:t>
                  </a:r>
                  <a:endParaRPr lang="pl-PL" altLang="pl-PL" sz="100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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218179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1757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2" name="Group 70"/>
              <p:cNvGrpSpPr>
                <a:grpSpLocks/>
              </p:cNvGrpSpPr>
              <p:nvPr/>
            </p:nvGrpSpPr>
            <p:grpSpPr bwMode="auto">
              <a:xfrm>
                <a:off x="588" y="1757"/>
                <a:ext cx="450" cy="633"/>
                <a:chOff x="588" y="1757"/>
                <a:chExt cx="450" cy="633"/>
              </a:xfrm>
            </p:grpSpPr>
            <p:sp>
              <p:nvSpPr>
                <p:cNvPr id="218092" name="Rectangle 1004"/>
                <p:cNvSpPr>
                  <a:spLocks noChangeArrowheads="1"/>
                </p:cNvSpPr>
                <p:nvPr/>
              </p:nvSpPr>
              <p:spPr bwMode="auto">
                <a:xfrm>
                  <a:off x="616" y="1757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1" name="Rectangle 69"/>
                <p:cNvSpPr>
                  <a:spLocks noChangeArrowheads="1"/>
                </p:cNvSpPr>
                <p:nvPr/>
              </p:nvSpPr>
              <p:spPr bwMode="auto">
                <a:xfrm>
                  <a:off x="588" y="1757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4" name="Group 72"/>
              <p:cNvGrpSpPr>
                <a:grpSpLocks/>
              </p:cNvGrpSpPr>
              <p:nvPr/>
            </p:nvGrpSpPr>
            <p:grpSpPr bwMode="auto">
              <a:xfrm>
                <a:off x="1038" y="1757"/>
                <a:ext cx="476" cy="633"/>
                <a:chOff x="1038" y="1757"/>
                <a:chExt cx="476" cy="633"/>
              </a:xfrm>
            </p:grpSpPr>
            <p:sp>
              <p:nvSpPr>
                <p:cNvPr id="218093" name="Rectangle 1005"/>
                <p:cNvSpPr>
                  <a:spLocks noChangeArrowheads="1"/>
                </p:cNvSpPr>
                <p:nvPr/>
              </p:nvSpPr>
              <p:spPr bwMode="auto">
                <a:xfrm>
                  <a:off x="1066" y="1757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3" name="Rectangle 71"/>
                <p:cNvSpPr>
                  <a:spLocks noChangeArrowheads="1"/>
                </p:cNvSpPr>
                <p:nvPr/>
              </p:nvSpPr>
              <p:spPr bwMode="auto">
                <a:xfrm>
                  <a:off x="1038" y="1757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6" name="Group 74"/>
              <p:cNvGrpSpPr>
                <a:grpSpLocks/>
              </p:cNvGrpSpPr>
              <p:nvPr/>
            </p:nvGrpSpPr>
            <p:grpSpPr bwMode="auto">
              <a:xfrm>
                <a:off x="1514" y="1757"/>
                <a:ext cx="484" cy="633"/>
                <a:chOff x="1514" y="1757"/>
                <a:chExt cx="484" cy="633"/>
              </a:xfrm>
            </p:grpSpPr>
            <p:sp>
              <p:nvSpPr>
                <p:cNvPr id="218094" name="Rectangle 1006"/>
                <p:cNvSpPr>
                  <a:spLocks noChangeArrowheads="1"/>
                </p:cNvSpPr>
                <p:nvPr/>
              </p:nvSpPr>
              <p:spPr bwMode="auto">
                <a:xfrm>
                  <a:off x="1542" y="1757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5" name="Rectangle 73"/>
                <p:cNvSpPr>
                  <a:spLocks noChangeArrowheads="1"/>
                </p:cNvSpPr>
                <p:nvPr/>
              </p:nvSpPr>
              <p:spPr bwMode="auto">
                <a:xfrm>
                  <a:off x="1514" y="1757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88" name="Group 76"/>
              <p:cNvGrpSpPr>
                <a:grpSpLocks/>
              </p:cNvGrpSpPr>
              <p:nvPr/>
            </p:nvGrpSpPr>
            <p:grpSpPr bwMode="auto">
              <a:xfrm>
                <a:off x="1998" y="1757"/>
                <a:ext cx="454" cy="633"/>
                <a:chOff x="1998" y="1757"/>
                <a:chExt cx="454" cy="633"/>
              </a:xfrm>
            </p:grpSpPr>
            <p:sp>
              <p:nvSpPr>
                <p:cNvPr id="218095" name="Rectangle 1007"/>
                <p:cNvSpPr>
                  <a:spLocks noChangeArrowheads="1"/>
                </p:cNvSpPr>
                <p:nvPr/>
              </p:nvSpPr>
              <p:spPr bwMode="auto">
                <a:xfrm>
                  <a:off x="2026" y="1757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7" name="Rectangle 75"/>
                <p:cNvSpPr>
                  <a:spLocks noChangeArrowheads="1"/>
                </p:cNvSpPr>
                <p:nvPr/>
              </p:nvSpPr>
              <p:spPr bwMode="auto">
                <a:xfrm>
                  <a:off x="1998" y="1757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0" name="Group 78"/>
              <p:cNvGrpSpPr>
                <a:grpSpLocks/>
              </p:cNvGrpSpPr>
              <p:nvPr/>
            </p:nvGrpSpPr>
            <p:grpSpPr bwMode="auto">
              <a:xfrm>
                <a:off x="2452" y="1757"/>
                <a:ext cx="487" cy="633"/>
                <a:chOff x="2452" y="1757"/>
                <a:chExt cx="487" cy="633"/>
              </a:xfrm>
            </p:grpSpPr>
            <p:sp>
              <p:nvSpPr>
                <p:cNvPr id="218096" name="Rectangle 1008"/>
                <p:cNvSpPr>
                  <a:spLocks noChangeArrowheads="1"/>
                </p:cNvSpPr>
                <p:nvPr/>
              </p:nvSpPr>
              <p:spPr bwMode="auto">
                <a:xfrm>
                  <a:off x="2480" y="1757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89" name="Rectangle 77"/>
                <p:cNvSpPr>
                  <a:spLocks noChangeArrowheads="1"/>
                </p:cNvSpPr>
                <p:nvPr/>
              </p:nvSpPr>
              <p:spPr bwMode="auto">
                <a:xfrm>
                  <a:off x="2452" y="1757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2" name="Group 80"/>
              <p:cNvGrpSpPr>
                <a:grpSpLocks/>
              </p:cNvGrpSpPr>
              <p:nvPr/>
            </p:nvGrpSpPr>
            <p:grpSpPr bwMode="auto">
              <a:xfrm>
                <a:off x="2939" y="1757"/>
                <a:ext cx="498" cy="633"/>
                <a:chOff x="2939" y="1757"/>
                <a:chExt cx="498" cy="633"/>
              </a:xfrm>
            </p:grpSpPr>
            <p:sp>
              <p:nvSpPr>
                <p:cNvPr id="218097" name="Rectangle 1009"/>
                <p:cNvSpPr>
                  <a:spLocks noChangeArrowheads="1"/>
                </p:cNvSpPr>
                <p:nvPr/>
              </p:nvSpPr>
              <p:spPr bwMode="auto">
                <a:xfrm>
                  <a:off x="2967" y="1757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39" y="1757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4" name="Group 82"/>
              <p:cNvGrpSpPr>
                <a:grpSpLocks/>
              </p:cNvGrpSpPr>
              <p:nvPr/>
            </p:nvGrpSpPr>
            <p:grpSpPr bwMode="auto">
              <a:xfrm>
                <a:off x="3437" y="1757"/>
                <a:ext cx="454" cy="633"/>
                <a:chOff x="3437" y="1757"/>
                <a:chExt cx="454" cy="633"/>
              </a:xfrm>
            </p:grpSpPr>
            <p:sp>
              <p:nvSpPr>
                <p:cNvPr id="218098" name="Rectangle 1010"/>
                <p:cNvSpPr>
                  <a:spLocks noChangeArrowheads="1"/>
                </p:cNvSpPr>
                <p:nvPr/>
              </p:nvSpPr>
              <p:spPr bwMode="auto">
                <a:xfrm>
                  <a:off x="3465" y="1757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3" name="Rectangle 81"/>
                <p:cNvSpPr>
                  <a:spLocks noChangeArrowheads="1"/>
                </p:cNvSpPr>
                <p:nvPr/>
              </p:nvSpPr>
              <p:spPr bwMode="auto">
                <a:xfrm>
                  <a:off x="3437" y="1757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6" name="Group 84"/>
              <p:cNvGrpSpPr>
                <a:grpSpLocks/>
              </p:cNvGrpSpPr>
              <p:nvPr/>
            </p:nvGrpSpPr>
            <p:grpSpPr bwMode="auto">
              <a:xfrm>
                <a:off x="3891" y="1757"/>
                <a:ext cx="487" cy="633"/>
                <a:chOff x="3891" y="1757"/>
                <a:chExt cx="487" cy="633"/>
              </a:xfrm>
            </p:grpSpPr>
            <p:sp>
              <p:nvSpPr>
                <p:cNvPr id="218099" name="Rectangle 1011"/>
                <p:cNvSpPr>
                  <a:spLocks noChangeArrowheads="1"/>
                </p:cNvSpPr>
                <p:nvPr/>
              </p:nvSpPr>
              <p:spPr bwMode="auto">
                <a:xfrm>
                  <a:off x="3919" y="1757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5" name="Rectangle 83"/>
                <p:cNvSpPr>
                  <a:spLocks noChangeArrowheads="1"/>
                </p:cNvSpPr>
                <p:nvPr/>
              </p:nvSpPr>
              <p:spPr bwMode="auto">
                <a:xfrm>
                  <a:off x="3891" y="1757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198" name="Group 86"/>
              <p:cNvGrpSpPr>
                <a:grpSpLocks/>
              </p:cNvGrpSpPr>
              <p:nvPr/>
            </p:nvGrpSpPr>
            <p:grpSpPr bwMode="auto">
              <a:xfrm>
                <a:off x="4378" y="1757"/>
                <a:ext cx="518" cy="633"/>
                <a:chOff x="4378" y="1757"/>
                <a:chExt cx="518" cy="633"/>
              </a:xfrm>
            </p:grpSpPr>
            <p:sp>
              <p:nvSpPr>
                <p:cNvPr id="218100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406" y="1757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197" name="Rectangle 85"/>
                <p:cNvSpPr>
                  <a:spLocks noChangeArrowheads="1"/>
                </p:cNvSpPr>
                <p:nvPr/>
              </p:nvSpPr>
              <p:spPr bwMode="auto">
                <a:xfrm>
                  <a:off x="4378" y="1757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0" name="Group 88"/>
              <p:cNvGrpSpPr>
                <a:grpSpLocks/>
              </p:cNvGrpSpPr>
              <p:nvPr/>
            </p:nvGrpSpPr>
            <p:grpSpPr bwMode="auto">
              <a:xfrm>
                <a:off x="0" y="2390"/>
                <a:ext cx="588" cy="748"/>
                <a:chOff x="0" y="2390"/>
                <a:chExt cx="588" cy="748"/>
              </a:xfrm>
            </p:grpSpPr>
            <p:sp>
              <p:nvSpPr>
                <p:cNvPr id="218101" name="Rectangle 1013"/>
                <p:cNvSpPr>
                  <a:spLocks noChangeArrowheads="1"/>
                </p:cNvSpPr>
                <p:nvPr/>
              </p:nvSpPr>
              <p:spPr bwMode="auto">
                <a:xfrm>
                  <a:off x="28" y="2390"/>
                  <a:ext cx="53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Kąt rampowy </a:t>
                  </a: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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l-PL" altLang="pl-PL" sz="1200" b="1" baseline="300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0</a:t>
                  </a: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)</a:t>
                  </a:r>
                </a:p>
              </p:txBody>
            </p:sp>
            <p:sp>
              <p:nvSpPr>
                <p:cNvPr id="218199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2390"/>
                  <a:ext cx="58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2" name="Group 90"/>
              <p:cNvGrpSpPr>
                <a:grpSpLocks/>
              </p:cNvGrpSpPr>
              <p:nvPr/>
            </p:nvGrpSpPr>
            <p:grpSpPr bwMode="auto">
              <a:xfrm>
                <a:off x="588" y="2390"/>
                <a:ext cx="450" cy="748"/>
                <a:chOff x="588" y="2390"/>
                <a:chExt cx="450" cy="748"/>
              </a:xfrm>
            </p:grpSpPr>
            <p:sp>
              <p:nvSpPr>
                <p:cNvPr id="218102" name="Rectangle 1014"/>
                <p:cNvSpPr>
                  <a:spLocks noChangeArrowheads="1"/>
                </p:cNvSpPr>
                <p:nvPr/>
              </p:nvSpPr>
              <p:spPr bwMode="auto">
                <a:xfrm>
                  <a:off x="616" y="2390"/>
                  <a:ext cx="394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01" name="Rectangle 89"/>
                <p:cNvSpPr>
                  <a:spLocks noChangeArrowheads="1"/>
                </p:cNvSpPr>
                <p:nvPr/>
              </p:nvSpPr>
              <p:spPr bwMode="auto">
                <a:xfrm>
                  <a:off x="588" y="2390"/>
                  <a:ext cx="45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4" name="Group 92"/>
              <p:cNvGrpSpPr>
                <a:grpSpLocks/>
              </p:cNvGrpSpPr>
              <p:nvPr/>
            </p:nvGrpSpPr>
            <p:grpSpPr bwMode="auto">
              <a:xfrm>
                <a:off x="1038" y="2390"/>
                <a:ext cx="476" cy="748"/>
                <a:chOff x="1038" y="2390"/>
                <a:chExt cx="476" cy="748"/>
              </a:xfrm>
            </p:grpSpPr>
            <p:sp>
              <p:nvSpPr>
                <p:cNvPr id="218103" name="Rectangle 1015"/>
                <p:cNvSpPr>
                  <a:spLocks noChangeArrowheads="1"/>
                </p:cNvSpPr>
                <p:nvPr/>
              </p:nvSpPr>
              <p:spPr bwMode="auto">
                <a:xfrm>
                  <a:off x="1066" y="2390"/>
                  <a:ext cx="42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3" name="Rectangle 91"/>
                <p:cNvSpPr>
                  <a:spLocks noChangeArrowheads="1"/>
                </p:cNvSpPr>
                <p:nvPr/>
              </p:nvSpPr>
              <p:spPr bwMode="auto">
                <a:xfrm>
                  <a:off x="1038" y="2390"/>
                  <a:ext cx="47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6" name="Group 94"/>
              <p:cNvGrpSpPr>
                <a:grpSpLocks/>
              </p:cNvGrpSpPr>
              <p:nvPr/>
            </p:nvGrpSpPr>
            <p:grpSpPr bwMode="auto">
              <a:xfrm>
                <a:off x="1514" y="2390"/>
                <a:ext cx="484" cy="748"/>
                <a:chOff x="1514" y="2390"/>
                <a:chExt cx="484" cy="748"/>
              </a:xfrm>
            </p:grpSpPr>
            <p:sp>
              <p:nvSpPr>
                <p:cNvPr id="218104" name="Rectangle 1016"/>
                <p:cNvSpPr>
                  <a:spLocks noChangeArrowheads="1"/>
                </p:cNvSpPr>
                <p:nvPr/>
              </p:nvSpPr>
              <p:spPr bwMode="auto">
                <a:xfrm>
                  <a:off x="1542" y="2390"/>
                  <a:ext cx="42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14" y="2390"/>
                  <a:ext cx="4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08" name="Group 96"/>
              <p:cNvGrpSpPr>
                <a:grpSpLocks/>
              </p:cNvGrpSpPr>
              <p:nvPr/>
            </p:nvGrpSpPr>
            <p:grpSpPr bwMode="auto">
              <a:xfrm>
                <a:off x="1998" y="2390"/>
                <a:ext cx="454" cy="748"/>
                <a:chOff x="1998" y="2390"/>
                <a:chExt cx="454" cy="748"/>
              </a:xfrm>
            </p:grpSpPr>
            <p:sp>
              <p:nvSpPr>
                <p:cNvPr id="218105" name="Rectangle 1017"/>
                <p:cNvSpPr>
                  <a:spLocks noChangeArrowheads="1"/>
                </p:cNvSpPr>
                <p:nvPr/>
              </p:nvSpPr>
              <p:spPr bwMode="auto">
                <a:xfrm>
                  <a:off x="2026" y="2390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07" name="Rectangle 95"/>
                <p:cNvSpPr>
                  <a:spLocks noChangeArrowheads="1"/>
                </p:cNvSpPr>
                <p:nvPr/>
              </p:nvSpPr>
              <p:spPr bwMode="auto">
                <a:xfrm>
                  <a:off x="1998" y="2390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0" name="Group 98"/>
              <p:cNvGrpSpPr>
                <a:grpSpLocks/>
              </p:cNvGrpSpPr>
              <p:nvPr/>
            </p:nvGrpSpPr>
            <p:grpSpPr bwMode="auto">
              <a:xfrm>
                <a:off x="2452" y="2390"/>
                <a:ext cx="487" cy="748"/>
                <a:chOff x="2452" y="2390"/>
                <a:chExt cx="487" cy="748"/>
              </a:xfrm>
            </p:grpSpPr>
            <p:sp>
              <p:nvSpPr>
                <p:cNvPr id="218106" name="Rectangle 1018"/>
                <p:cNvSpPr>
                  <a:spLocks noChangeArrowheads="1"/>
                </p:cNvSpPr>
                <p:nvPr/>
              </p:nvSpPr>
              <p:spPr bwMode="auto">
                <a:xfrm>
                  <a:off x="2480" y="2390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09" name="Rectangle 97"/>
                <p:cNvSpPr>
                  <a:spLocks noChangeArrowheads="1"/>
                </p:cNvSpPr>
                <p:nvPr/>
              </p:nvSpPr>
              <p:spPr bwMode="auto">
                <a:xfrm>
                  <a:off x="2452" y="2390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2" name="Group 100"/>
              <p:cNvGrpSpPr>
                <a:grpSpLocks/>
              </p:cNvGrpSpPr>
              <p:nvPr/>
            </p:nvGrpSpPr>
            <p:grpSpPr bwMode="auto">
              <a:xfrm>
                <a:off x="2939" y="2390"/>
                <a:ext cx="498" cy="748"/>
                <a:chOff x="2939" y="2390"/>
                <a:chExt cx="498" cy="748"/>
              </a:xfrm>
            </p:grpSpPr>
            <p:sp>
              <p:nvSpPr>
                <p:cNvPr id="218107" name="Rectangle 1019"/>
                <p:cNvSpPr>
                  <a:spLocks noChangeArrowheads="1"/>
                </p:cNvSpPr>
                <p:nvPr/>
              </p:nvSpPr>
              <p:spPr bwMode="auto">
                <a:xfrm>
                  <a:off x="2967" y="2390"/>
                  <a:ext cx="44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1" name="Rectangle 99"/>
                <p:cNvSpPr>
                  <a:spLocks noChangeArrowheads="1"/>
                </p:cNvSpPr>
                <p:nvPr/>
              </p:nvSpPr>
              <p:spPr bwMode="auto">
                <a:xfrm>
                  <a:off x="2939" y="2390"/>
                  <a:ext cx="4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4" name="Group 102"/>
              <p:cNvGrpSpPr>
                <a:grpSpLocks/>
              </p:cNvGrpSpPr>
              <p:nvPr/>
            </p:nvGrpSpPr>
            <p:grpSpPr bwMode="auto">
              <a:xfrm>
                <a:off x="3437" y="2390"/>
                <a:ext cx="454" cy="748"/>
                <a:chOff x="3437" y="2390"/>
                <a:chExt cx="454" cy="748"/>
              </a:xfrm>
            </p:grpSpPr>
            <p:sp>
              <p:nvSpPr>
                <p:cNvPr id="218108" name="Rectangle 1020"/>
                <p:cNvSpPr>
                  <a:spLocks noChangeArrowheads="1"/>
                </p:cNvSpPr>
                <p:nvPr/>
              </p:nvSpPr>
              <p:spPr bwMode="auto">
                <a:xfrm>
                  <a:off x="3465" y="2390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pl-PL" altLang="pl-PL" sz="2400"/>
                </a:p>
              </p:txBody>
            </p:sp>
            <p:sp>
              <p:nvSpPr>
                <p:cNvPr id="2182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3437" y="2390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6" name="Group 104"/>
              <p:cNvGrpSpPr>
                <a:grpSpLocks/>
              </p:cNvGrpSpPr>
              <p:nvPr/>
            </p:nvGrpSpPr>
            <p:grpSpPr bwMode="auto">
              <a:xfrm>
                <a:off x="3891" y="2390"/>
                <a:ext cx="487" cy="748"/>
                <a:chOff x="3891" y="2390"/>
                <a:chExt cx="487" cy="748"/>
              </a:xfrm>
            </p:grpSpPr>
            <p:sp>
              <p:nvSpPr>
                <p:cNvPr id="218109" name="Rectangle 1021"/>
                <p:cNvSpPr>
                  <a:spLocks noChangeArrowheads="1"/>
                </p:cNvSpPr>
                <p:nvPr/>
              </p:nvSpPr>
              <p:spPr bwMode="auto">
                <a:xfrm>
                  <a:off x="3919" y="2390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5" name="Rectangle 103"/>
                <p:cNvSpPr>
                  <a:spLocks noChangeArrowheads="1"/>
                </p:cNvSpPr>
                <p:nvPr/>
              </p:nvSpPr>
              <p:spPr bwMode="auto">
                <a:xfrm>
                  <a:off x="3891" y="2390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18" name="Group 106"/>
              <p:cNvGrpSpPr>
                <a:grpSpLocks/>
              </p:cNvGrpSpPr>
              <p:nvPr/>
            </p:nvGrpSpPr>
            <p:grpSpPr bwMode="auto">
              <a:xfrm>
                <a:off x="4378" y="2390"/>
                <a:ext cx="518" cy="748"/>
                <a:chOff x="4378" y="2390"/>
                <a:chExt cx="518" cy="748"/>
              </a:xfrm>
            </p:grpSpPr>
            <p:sp>
              <p:nvSpPr>
                <p:cNvPr id="218110" name="Rectangle 1022"/>
                <p:cNvSpPr>
                  <a:spLocks noChangeArrowheads="1"/>
                </p:cNvSpPr>
                <p:nvPr/>
              </p:nvSpPr>
              <p:spPr bwMode="auto">
                <a:xfrm>
                  <a:off x="4406" y="2390"/>
                  <a:ext cx="46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17" name="Rectangle 105"/>
                <p:cNvSpPr>
                  <a:spLocks noChangeArrowheads="1"/>
                </p:cNvSpPr>
                <p:nvPr/>
              </p:nvSpPr>
              <p:spPr bwMode="auto">
                <a:xfrm>
                  <a:off x="4378" y="2390"/>
                  <a:ext cx="51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0" name="Group 108"/>
              <p:cNvGrpSpPr>
                <a:grpSpLocks/>
              </p:cNvGrpSpPr>
              <p:nvPr/>
            </p:nvGrpSpPr>
            <p:grpSpPr bwMode="auto">
              <a:xfrm>
                <a:off x="0" y="3138"/>
                <a:ext cx="588" cy="633"/>
                <a:chOff x="0" y="3138"/>
                <a:chExt cx="588" cy="633"/>
              </a:xfrm>
            </p:grpSpPr>
            <p:sp>
              <p:nvSpPr>
                <p:cNvPr id="218111" name="Rectangle 1023"/>
                <p:cNvSpPr>
                  <a:spLocks noChangeArrowheads="1"/>
                </p:cNvSpPr>
                <p:nvPr/>
              </p:nvSpPr>
              <p:spPr bwMode="auto">
                <a:xfrm>
                  <a:off x="28" y="3138"/>
                  <a:ext cx="53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Prześwit </a:t>
                  </a:r>
                  <a:endParaRPr lang="pl-PL" altLang="pl-PL" sz="1000">
                    <a:cs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     d (mm)</a:t>
                  </a:r>
                  <a:endParaRPr lang="pl-PL" altLang="pl-PL" sz="2400"/>
                </a:p>
              </p:txBody>
            </p:sp>
            <p:sp>
              <p:nvSpPr>
                <p:cNvPr id="2182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0" y="3138"/>
                  <a:ext cx="58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2" name="Group 110"/>
              <p:cNvGrpSpPr>
                <a:grpSpLocks/>
              </p:cNvGrpSpPr>
              <p:nvPr/>
            </p:nvGrpSpPr>
            <p:grpSpPr bwMode="auto">
              <a:xfrm>
                <a:off x="588" y="3138"/>
                <a:ext cx="450" cy="633"/>
                <a:chOff x="588" y="3138"/>
                <a:chExt cx="450" cy="633"/>
              </a:xfrm>
            </p:grpSpPr>
            <p:sp>
              <p:nvSpPr>
                <p:cNvPr id="218112" name="Rectangle 0"/>
                <p:cNvSpPr>
                  <a:spLocks noChangeArrowheads="1"/>
                </p:cNvSpPr>
                <p:nvPr/>
              </p:nvSpPr>
              <p:spPr bwMode="auto">
                <a:xfrm>
                  <a:off x="616" y="3138"/>
                  <a:ext cx="39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1" name="Rectangle 109"/>
                <p:cNvSpPr>
                  <a:spLocks noChangeArrowheads="1"/>
                </p:cNvSpPr>
                <p:nvPr/>
              </p:nvSpPr>
              <p:spPr bwMode="auto">
                <a:xfrm>
                  <a:off x="588" y="3138"/>
                  <a:ext cx="45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4" name="Group 112"/>
              <p:cNvGrpSpPr>
                <a:grpSpLocks/>
              </p:cNvGrpSpPr>
              <p:nvPr/>
            </p:nvGrpSpPr>
            <p:grpSpPr bwMode="auto">
              <a:xfrm>
                <a:off x="1038" y="3138"/>
                <a:ext cx="476" cy="633"/>
                <a:chOff x="1038" y="3138"/>
                <a:chExt cx="476" cy="633"/>
              </a:xfrm>
            </p:grpSpPr>
            <p:sp>
              <p:nvSpPr>
                <p:cNvPr id="218113" name="Rectangle 1"/>
                <p:cNvSpPr>
                  <a:spLocks noChangeArrowheads="1"/>
                </p:cNvSpPr>
                <p:nvPr/>
              </p:nvSpPr>
              <p:spPr bwMode="auto">
                <a:xfrm>
                  <a:off x="1066" y="3138"/>
                  <a:ext cx="4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038" y="3138"/>
                  <a:ext cx="47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6" name="Group 114"/>
              <p:cNvGrpSpPr>
                <a:grpSpLocks/>
              </p:cNvGrpSpPr>
              <p:nvPr/>
            </p:nvGrpSpPr>
            <p:grpSpPr bwMode="auto">
              <a:xfrm>
                <a:off x="1514" y="3138"/>
                <a:ext cx="484" cy="633"/>
                <a:chOff x="1514" y="3138"/>
                <a:chExt cx="484" cy="633"/>
              </a:xfrm>
            </p:grpSpPr>
            <p:sp>
              <p:nvSpPr>
                <p:cNvPr id="218114" name="Rectangle 2"/>
                <p:cNvSpPr>
                  <a:spLocks noChangeArrowheads="1"/>
                </p:cNvSpPr>
                <p:nvPr/>
              </p:nvSpPr>
              <p:spPr bwMode="auto">
                <a:xfrm>
                  <a:off x="1542" y="3138"/>
                  <a:ext cx="42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514" y="3138"/>
                  <a:ext cx="4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28" name="Group 116"/>
              <p:cNvGrpSpPr>
                <a:grpSpLocks/>
              </p:cNvGrpSpPr>
              <p:nvPr/>
            </p:nvGrpSpPr>
            <p:grpSpPr bwMode="auto">
              <a:xfrm>
                <a:off x="1998" y="3138"/>
                <a:ext cx="454" cy="633"/>
                <a:chOff x="1998" y="3138"/>
                <a:chExt cx="454" cy="633"/>
              </a:xfrm>
            </p:grpSpPr>
            <p:sp>
              <p:nvSpPr>
                <p:cNvPr id="218115" name="Rectangle 3"/>
                <p:cNvSpPr>
                  <a:spLocks noChangeArrowheads="1"/>
                </p:cNvSpPr>
                <p:nvPr/>
              </p:nvSpPr>
              <p:spPr bwMode="auto">
                <a:xfrm>
                  <a:off x="2026" y="3138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998" y="3138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0" name="Group 118"/>
              <p:cNvGrpSpPr>
                <a:grpSpLocks/>
              </p:cNvGrpSpPr>
              <p:nvPr/>
            </p:nvGrpSpPr>
            <p:grpSpPr bwMode="auto">
              <a:xfrm>
                <a:off x="2452" y="3138"/>
                <a:ext cx="487" cy="633"/>
                <a:chOff x="2452" y="3138"/>
                <a:chExt cx="487" cy="633"/>
              </a:xfrm>
            </p:grpSpPr>
            <p:sp>
              <p:nvSpPr>
                <p:cNvPr id="218116" name="Rectangle 4"/>
                <p:cNvSpPr>
                  <a:spLocks noChangeArrowheads="1"/>
                </p:cNvSpPr>
                <p:nvPr/>
              </p:nvSpPr>
              <p:spPr bwMode="auto">
                <a:xfrm>
                  <a:off x="2480" y="3138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29" name="Rectangle 117"/>
                <p:cNvSpPr>
                  <a:spLocks noChangeArrowheads="1"/>
                </p:cNvSpPr>
                <p:nvPr/>
              </p:nvSpPr>
              <p:spPr bwMode="auto">
                <a:xfrm>
                  <a:off x="2452" y="3138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2" name="Group 120"/>
              <p:cNvGrpSpPr>
                <a:grpSpLocks/>
              </p:cNvGrpSpPr>
              <p:nvPr/>
            </p:nvGrpSpPr>
            <p:grpSpPr bwMode="auto">
              <a:xfrm>
                <a:off x="2939" y="3138"/>
                <a:ext cx="498" cy="633"/>
                <a:chOff x="2939" y="3138"/>
                <a:chExt cx="498" cy="633"/>
              </a:xfrm>
            </p:grpSpPr>
            <p:sp>
              <p:nvSpPr>
                <p:cNvPr id="218117" name="Rectangle 5"/>
                <p:cNvSpPr>
                  <a:spLocks noChangeArrowheads="1"/>
                </p:cNvSpPr>
                <p:nvPr/>
              </p:nvSpPr>
              <p:spPr bwMode="auto">
                <a:xfrm>
                  <a:off x="2967" y="3138"/>
                  <a:ext cx="44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939" y="3138"/>
                  <a:ext cx="49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4" name="Group 122"/>
              <p:cNvGrpSpPr>
                <a:grpSpLocks/>
              </p:cNvGrpSpPr>
              <p:nvPr/>
            </p:nvGrpSpPr>
            <p:grpSpPr bwMode="auto">
              <a:xfrm>
                <a:off x="3437" y="3138"/>
                <a:ext cx="454" cy="633"/>
                <a:chOff x="3437" y="3138"/>
                <a:chExt cx="454" cy="633"/>
              </a:xfrm>
            </p:grpSpPr>
            <p:sp>
              <p:nvSpPr>
                <p:cNvPr id="218118" name="Rectangle 6"/>
                <p:cNvSpPr>
                  <a:spLocks noChangeArrowheads="1"/>
                </p:cNvSpPr>
                <p:nvPr/>
              </p:nvSpPr>
              <p:spPr bwMode="auto">
                <a:xfrm>
                  <a:off x="3465" y="3138"/>
                  <a:ext cx="3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3" name="Rectangle 121"/>
                <p:cNvSpPr>
                  <a:spLocks noChangeArrowheads="1"/>
                </p:cNvSpPr>
                <p:nvPr/>
              </p:nvSpPr>
              <p:spPr bwMode="auto">
                <a:xfrm>
                  <a:off x="3437" y="3138"/>
                  <a:ext cx="45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6" name="Group 124"/>
              <p:cNvGrpSpPr>
                <a:grpSpLocks/>
              </p:cNvGrpSpPr>
              <p:nvPr/>
            </p:nvGrpSpPr>
            <p:grpSpPr bwMode="auto">
              <a:xfrm>
                <a:off x="3891" y="3138"/>
                <a:ext cx="487" cy="633"/>
                <a:chOff x="3891" y="3138"/>
                <a:chExt cx="487" cy="633"/>
              </a:xfrm>
            </p:grpSpPr>
            <p:sp>
              <p:nvSpPr>
                <p:cNvPr id="218119" name="Rectangle 7"/>
                <p:cNvSpPr>
                  <a:spLocks noChangeArrowheads="1"/>
                </p:cNvSpPr>
                <p:nvPr/>
              </p:nvSpPr>
              <p:spPr bwMode="auto">
                <a:xfrm>
                  <a:off x="3919" y="3138"/>
                  <a:ext cx="43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5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91" y="3138"/>
                  <a:ext cx="48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38" name="Group 126"/>
              <p:cNvGrpSpPr>
                <a:grpSpLocks/>
              </p:cNvGrpSpPr>
              <p:nvPr/>
            </p:nvGrpSpPr>
            <p:grpSpPr bwMode="auto">
              <a:xfrm>
                <a:off x="4378" y="3138"/>
                <a:ext cx="518" cy="633"/>
                <a:chOff x="4378" y="3138"/>
                <a:chExt cx="518" cy="633"/>
              </a:xfrm>
            </p:grpSpPr>
            <p:sp>
              <p:nvSpPr>
                <p:cNvPr id="218120" name="Rectangle 8"/>
                <p:cNvSpPr>
                  <a:spLocks noChangeArrowheads="1"/>
                </p:cNvSpPr>
                <p:nvPr/>
              </p:nvSpPr>
              <p:spPr bwMode="auto">
                <a:xfrm>
                  <a:off x="4406" y="3138"/>
                  <a:ext cx="46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400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4378" y="3138"/>
                  <a:ext cx="51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0" name="Group 128"/>
              <p:cNvGrpSpPr>
                <a:grpSpLocks/>
              </p:cNvGrpSpPr>
              <p:nvPr/>
            </p:nvGrpSpPr>
            <p:grpSpPr bwMode="auto">
              <a:xfrm>
                <a:off x="0" y="3771"/>
                <a:ext cx="588" cy="748"/>
                <a:chOff x="0" y="3771"/>
                <a:chExt cx="588" cy="748"/>
              </a:xfrm>
            </p:grpSpPr>
            <p:sp>
              <p:nvSpPr>
                <p:cNvPr id="218121" name="Rectangle 9"/>
                <p:cNvSpPr>
                  <a:spLocks noChangeArrowheads="1"/>
                </p:cNvSpPr>
                <p:nvPr/>
              </p:nvSpPr>
              <p:spPr bwMode="auto">
                <a:xfrm>
                  <a:off x="28" y="3771"/>
                  <a:ext cx="53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Prześwit pod osią    </a:t>
                  </a:r>
                  <a:b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pl-PL" altLang="pl-PL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h (mm)</a:t>
                  </a:r>
                  <a:endParaRPr lang="pl-PL" altLang="pl-PL" sz="2400" dirty="0"/>
                </a:p>
              </p:txBody>
            </p:sp>
            <p:sp>
              <p:nvSpPr>
                <p:cNvPr id="218239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3771"/>
                  <a:ext cx="58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2" name="Group 130"/>
              <p:cNvGrpSpPr>
                <a:grpSpLocks/>
              </p:cNvGrpSpPr>
              <p:nvPr/>
            </p:nvGrpSpPr>
            <p:grpSpPr bwMode="auto">
              <a:xfrm>
                <a:off x="588" y="3771"/>
                <a:ext cx="450" cy="748"/>
                <a:chOff x="588" y="3771"/>
                <a:chExt cx="450" cy="748"/>
              </a:xfrm>
            </p:grpSpPr>
            <p:sp>
              <p:nvSpPr>
                <p:cNvPr id="2181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" y="3771"/>
                  <a:ext cx="394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140</a:t>
                  </a:r>
                  <a:endParaRPr lang="pl-PL" altLang="pl-PL" sz="1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588" y="3771"/>
                  <a:ext cx="45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4" name="Group 132"/>
              <p:cNvGrpSpPr>
                <a:grpSpLocks/>
              </p:cNvGrpSpPr>
              <p:nvPr/>
            </p:nvGrpSpPr>
            <p:grpSpPr bwMode="auto">
              <a:xfrm>
                <a:off x="1038" y="3771"/>
                <a:ext cx="476" cy="748"/>
                <a:chOff x="1038" y="3771"/>
                <a:chExt cx="476" cy="748"/>
              </a:xfrm>
            </p:grpSpPr>
            <p:sp>
              <p:nvSpPr>
                <p:cNvPr id="2181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066" y="3771"/>
                  <a:ext cx="42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180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038" y="3771"/>
                  <a:ext cx="47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6" name="Group 134"/>
              <p:cNvGrpSpPr>
                <a:grpSpLocks/>
              </p:cNvGrpSpPr>
              <p:nvPr/>
            </p:nvGrpSpPr>
            <p:grpSpPr bwMode="auto">
              <a:xfrm>
                <a:off x="1514" y="3771"/>
                <a:ext cx="484" cy="748"/>
                <a:chOff x="1514" y="3771"/>
                <a:chExt cx="484" cy="748"/>
              </a:xfrm>
            </p:grpSpPr>
            <p:sp>
              <p:nvSpPr>
                <p:cNvPr id="2181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542" y="3771"/>
                  <a:ext cx="42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14" y="3771"/>
                  <a:ext cx="4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48" name="Group 136"/>
              <p:cNvGrpSpPr>
                <a:grpSpLocks/>
              </p:cNvGrpSpPr>
              <p:nvPr/>
            </p:nvGrpSpPr>
            <p:grpSpPr bwMode="auto">
              <a:xfrm>
                <a:off x="1998" y="3771"/>
                <a:ext cx="454" cy="748"/>
                <a:chOff x="1998" y="3771"/>
                <a:chExt cx="454" cy="748"/>
              </a:xfrm>
            </p:grpSpPr>
            <p:sp>
              <p:nvSpPr>
                <p:cNvPr id="218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2026" y="3771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998" y="3771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0" name="Group 138"/>
              <p:cNvGrpSpPr>
                <a:grpSpLocks/>
              </p:cNvGrpSpPr>
              <p:nvPr/>
            </p:nvGrpSpPr>
            <p:grpSpPr bwMode="auto">
              <a:xfrm>
                <a:off x="2452" y="3771"/>
                <a:ext cx="487" cy="748"/>
                <a:chOff x="2452" y="3771"/>
                <a:chExt cx="487" cy="748"/>
              </a:xfrm>
            </p:grpSpPr>
            <p:sp>
              <p:nvSpPr>
                <p:cNvPr id="2181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480" y="3771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230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4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452" y="3771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2" name="Group 140"/>
              <p:cNvGrpSpPr>
                <a:grpSpLocks/>
              </p:cNvGrpSpPr>
              <p:nvPr/>
            </p:nvGrpSpPr>
            <p:grpSpPr bwMode="auto">
              <a:xfrm>
                <a:off x="2939" y="3771"/>
                <a:ext cx="498" cy="748"/>
                <a:chOff x="2939" y="3771"/>
                <a:chExt cx="498" cy="748"/>
              </a:xfrm>
            </p:grpSpPr>
            <p:sp>
              <p:nvSpPr>
                <p:cNvPr id="2181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967" y="3771"/>
                  <a:ext cx="44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39" y="3771"/>
                  <a:ext cx="4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4" name="Group 142"/>
              <p:cNvGrpSpPr>
                <a:grpSpLocks/>
              </p:cNvGrpSpPr>
              <p:nvPr/>
            </p:nvGrpSpPr>
            <p:grpSpPr bwMode="auto">
              <a:xfrm>
                <a:off x="3437" y="3771"/>
                <a:ext cx="454" cy="748"/>
                <a:chOff x="3437" y="3771"/>
                <a:chExt cx="454" cy="748"/>
              </a:xfrm>
            </p:grpSpPr>
            <p:sp>
              <p:nvSpPr>
                <p:cNvPr id="218128" name="Rectangle 16"/>
                <p:cNvSpPr>
                  <a:spLocks noChangeArrowheads="1"/>
                </p:cNvSpPr>
                <p:nvPr/>
              </p:nvSpPr>
              <p:spPr bwMode="auto">
                <a:xfrm>
                  <a:off x="3465" y="3771"/>
                  <a:ext cx="3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160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3" name="Rectangle 141"/>
                <p:cNvSpPr>
                  <a:spLocks noChangeArrowheads="1"/>
                </p:cNvSpPr>
                <p:nvPr/>
              </p:nvSpPr>
              <p:spPr bwMode="auto">
                <a:xfrm>
                  <a:off x="3437" y="3771"/>
                  <a:ext cx="45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6" name="Group 144"/>
              <p:cNvGrpSpPr>
                <a:grpSpLocks/>
              </p:cNvGrpSpPr>
              <p:nvPr/>
            </p:nvGrpSpPr>
            <p:grpSpPr bwMode="auto">
              <a:xfrm>
                <a:off x="3891" y="3771"/>
                <a:ext cx="487" cy="748"/>
                <a:chOff x="3891" y="3771"/>
                <a:chExt cx="487" cy="748"/>
              </a:xfrm>
            </p:grpSpPr>
            <p:sp>
              <p:nvSpPr>
                <p:cNvPr id="218129" name="Rectangle 17"/>
                <p:cNvSpPr>
                  <a:spLocks noChangeArrowheads="1"/>
                </p:cNvSpPr>
                <p:nvPr/>
              </p:nvSpPr>
              <p:spPr bwMode="auto">
                <a:xfrm>
                  <a:off x="3919" y="3771"/>
                  <a:ext cx="43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250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5" name="Rectangle 143"/>
                <p:cNvSpPr>
                  <a:spLocks noChangeArrowheads="1"/>
                </p:cNvSpPr>
                <p:nvPr/>
              </p:nvSpPr>
              <p:spPr bwMode="auto">
                <a:xfrm>
                  <a:off x="3891" y="3771"/>
                  <a:ext cx="48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18258" name="Group 146"/>
              <p:cNvGrpSpPr>
                <a:grpSpLocks/>
              </p:cNvGrpSpPr>
              <p:nvPr/>
            </p:nvGrpSpPr>
            <p:grpSpPr bwMode="auto">
              <a:xfrm>
                <a:off x="4378" y="3771"/>
                <a:ext cx="518" cy="748"/>
                <a:chOff x="4378" y="3771"/>
                <a:chExt cx="518" cy="748"/>
              </a:xfrm>
            </p:grpSpPr>
            <p:sp>
              <p:nvSpPr>
                <p:cNvPr id="218130" name="Rectangle 18"/>
                <p:cNvSpPr>
                  <a:spLocks noChangeArrowheads="1"/>
                </p:cNvSpPr>
                <p:nvPr/>
              </p:nvSpPr>
              <p:spPr bwMode="auto">
                <a:xfrm>
                  <a:off x="4406" y="3771"/>
                  <a:ext cx="46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</a:t>
                  </a:r>
                  <a:r>
                    <a:rPr lang="pl-PL" altLang="pl-PL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  <a:endParaRPr lang="pl-PL" altLang="pl-PL" sz="180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18257" name="Rectangle 145"/>
                <p:cNvSpPr>
                  <a:spLocks noChangeArrowheads="1"/>
                </p:cNvSpPr>
                <p:nvPr/>
              </p:nvSpPr>
              <p:spPr bwMode="auto">
                <a:xfrm>
                  <a:off x="4378" y="3771"/>
                  <a:ext cx="51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218260" name="Rectangle 148"/>
            <p:cNvSpPr>
              <a:spLocks noChangeArrowheads="1"/>
            </p:cNvSpPr>
            <p:nvPr/>
          </p:nvSpPr>
          <p:spPr bwMode="auto">
            <a:xfrm>
              <a:off x="-3" y="-3"/>
              <a:ext cx="4902" cy="452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72815" y="1340768"/>
            <a:ext cx="8713788" cy="528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2438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9025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56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528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00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72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244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pl-PL" altLang="pl-PL" sz="16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Grupy pojazdów samochodowych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(podział w zależności od zastosowania pojazdu)</a:t>
            </a:r>
          </a:p>
          <a:p>
            <a:pPr>
              <a:spcBef>
                <a:spcPct val="20000"/>
              </a:spcBef>
              <a:buFontTx/>
              <a:buNone/>
            </a:pPr>
            <a:endParaRPr lang="pl-PL" altLang="pl-PL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pl-PL" altLang="pl-PL" b="1" dirty="0">
                <a:latin typeface="Arial" panose="020B0604020202020204" pitchFamily="34" charset="0"/>
              </a:rPr>
              <a:t>Samochody ratowniczo-gaśnicze</a:t>
            </a:r>
            <a:r>
              <a:rPr lang="pl-PL" altLang="pl-PL" dirty="0">
                <a:latin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z pompą - wyposażone w pompę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pożarniczą i zazwyczaj w zbiornik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na wodę, a także w inny sprzęt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używany podczas akcji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ratowniczo-gaśniczej,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latin typeface="Arial" panose="020B0604020202020204" pitchFamily="34" charset="0"/>
              </a:rPr>
              <a:t>specjalne - ze specjalnym sprzętem,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dodatkowymi specjalnymi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środkami gaśniczymi lub bez nich.</a:t>
            </a:r>
          </a:p>
        </p:txBody>
      </p:sp>
      <p:pic>
        <p:nvPicPr>
          <p:cNvPr id="200709" name="Picture 5" descr="113-1340_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07" y="2636839"/>
            <a:ext cx="3115702" cy="25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3200" dirty="0">
                <a:latin typeface="Arial" panose="020B0604020202020204" pitchFamily="34" charset="0"/>
              </a:rPr>
              <a:t>Podział samochodów pożarniczych</a:t>
            </a:r>
            <a:r>
              <a:rPr lang="pl-PL" altLang="pl-PL" sz="3200" dirty="0"/>
              <a:t> </a:t>
            </a:r>
            <a:br>
              <a:rPr lang="pl-PL" altLang="pl-PL" sz="3200" dirty="0"/>
            </a:br>
            <a:r>
              <a:rPr lang="pl-PL" altLang="pl-PL" sz="3200" dirty="0">
                <a:latin typeface="Arial" panose="020B0604020202020204" pitchFamily="34" charset="0"/>
              </a:rPr>
              <a:t>(wg PN-EN 1846-1:2000)</a:t>
            </a: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-26988" y="1700807"/>
            <a:ext cx="613273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2925"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2</a:t>
            </a:r>
            <a:r>
              <a:rPr lang="pl-PL" altLang="pl-PL" b="1" dirty="0">
                <a:latin typeface="Arial" panose="020B0604020202020204" pitchFamily="34" charset="0"/>
              </a:rPr>
              <a:t>. Samochody z drabiną mechaniczną                              i/lub podnośnikiem hydraulicznym: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latin typeface="Arial" panose="020B0604020202020204" pitchFamily="34" charset="0"/>
              </a:rPr>
              <a:t>drabina mechaniczna – </a:t>
            </a:r>
            <a:r>
              <a:rPr lang="pl-PL" altLang="pl-PL" sz="2000" dirty="0" smtClean="0">
                <a:latin typeface="Arial" panose="020B0604020202020204" pitchFamily="34" charset="0"/>
              </a:rPr>
              <a:t>wysuwana konstrukcja </a:t>
            </a:r>
            <a:r>
              <a:rPr lang="pl-PL" altLang="pl-PL" sz="2000" dirty="0">
                <a:latin typeface="Arial" panose="020B0604020202020204" pitchFamily="34" charset="0"/>
              </a:rPr>
              <a:t>z przęsłami w </a:t>
            </a:r>
            <a:r>
              <a:rPr lang="pl-PL" altLang="pl-PL" sz="2000" dirty="0" smtClean="0">
                <a:latin typeface="Arial" panose="020B0604020202020204" pitchFamily="34" charset="0"/>
              </a:rPr>
              <a:t>kształcie drabiny</a:t>
            </a:r>
            <a:r>
              <a:rPr lang="pl-PL" altLang="pl-PL" sz="2000" dirty="0">
                <a:latin typeface="Arial" panose="020B0604020202020204" pitchFamily="34" charset="0"/>
              </a:rPr>
              <a:t>, z  koszem lub bez </a:t>
            </a:r>
            <a:r>
              <a:rPr lang="pl-PL" altLang="pl-PL" sz="2000" dirty="0" smtClean="0">
                <a:latin typeface="Arial" panose="020B0604020202020204" pitchFamily="34" charset="0"/>
              </a:rPr>
              <a:t>kosza ratowniczego</a:t>
            </a:r>
            <a:r>
              <a:rPr lang="pl-PL" altLang="pl-PL" sz="2000" dirty="0">
                <a:latin typeface="Arial" panose="020B0604020202020204" pitchFamily="34" charset="0"/>
              </a:rPr>
              <a:t>, zamontowana </a:t>
            </a:r>
            <a:r>
              <a:rPr lang="pl-PL" altLang="pl-PL" sz="2000" dirty="0" smtClean="0">
                <a:latin typeface="Arial" panose="020B0604020202020204" pitchFamily="34" charset="0"/>
              </a:rPr>
              <a:t>obrotowo </a:t>
            </a:r>
            <a:r>
              <a:rPr lang="pl-PL" altLang="pl-PL" sz="2000" dirty="0">
                <a:latin typeface="Arial" panose="020B0604020202020204" pitchFamily="34" charset="0"/>
              </a:rPr>
              <a:t>na podstawie</a:t>
            </a:r>
            <a:r>
              <a:rPr lang="pl-PL" altLang="pl-PL" sz="2000" dirty="0" smtClean="0">
                <a:latin typeface="Arial" panose="020B0604020202020204" pitchFamily="34" charset="0"/>
              </a:rPr>
              <a:t>,</a:t>
            </a:r>
            <a:endParaRPr lang="pl-PL" altLang="pl-PL" sz="1100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latin typeface="Arial" panose="020B0604020202020204" pitchFamily="34" charset="0"/>
              </a:rPr>
              <a:t>podnośnik hydrauliczny - składana konstrukcja z koszem ratowniczym, składająca się z jednego sztywnego lub teleskopowo wysuwanego elementu  lub kilku takich elementów, lub z mechanizmu nożycowego, ewentualnie z kombinacji tych elementów, z drabiną lub bez drabiny. Urządzenie jest  montowane obrotowo na podstawie.</a:t>
            </a:r>
            <a:r>
              <a:rPr lang="pl-PL" altLang="pl-PL" sz="2000" dirty="0" smtClean="0"/>
              <a:t> </a:t>
            </a:r>
            <a:endParaRPr lang="pl-PL" altLang="pl-PL" sz="2000" dirty="0"/>
          </a:p>
        </p:txBody>
      </p:sp>
      <p:pic>
        <p:nvPicPr>
          <p:cNvPr id="192520" name="Picture 8" descr="IMG_0001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86" y="1974093"/>
            <a:ext cx="2971800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21" name="Picture 9" descr="podnośnik - vol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8" y="4054186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3200" dirty="0">
                <a:latin typeface="Arial" panose="020B0604020202020204" pitchFamily="34" charset="0"/>
              </a:rPr>
              <a:t>Grupy pojazdów samochodowych</a:t>
            </a:r>
            <a:br>
              <a:rPr lang="pl-PL" altLang="pl-PL" sz="3200" dirty="0">
                <a:latin typeface="Arial" panose="020B0604020202020204" pitchFamily="34" charset="0"/>
              </a:rPr>
            </a:b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2039</TotalTime>
  <Words>1402</Words>
  <Application>Microsoft Office PowerPoint</Application>
  <PresentationFormat>Pokaz na ekranie (4:3)</PresentationFormat>
  <Paragraphs>359</Paragraphs>
  <Slides>39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Moduł</vt:lpstr>
      <vt:lpstr>TEMAT 2 Charakterystyka podstawowych samochodów pożarniczych</vt:lpstr>
      <vt:lpstr>MATERIAŁ NAUCZANIA</vt:lpstr>
      <vt:lpstr>    Podstawowe funkcje, jakie spełnia  w zależności od przeznaczenia, to:  - transport ludzi, sprzętu i środków   gaśniczych na miejsce akcji, - wytworzenie i podanie skutecznych   prądów gaśniczych,  - zasilanie odbiorników w energię   (elektryczną, hydrauliczną     lub pneumatyczną), - dotarcie do poszkodowanych   i umożliwienie ewakuacji, - oświetlenie miejsca akcji, - usunięcie powstałych szkód. </vt:lpstr>
      <vt:lpstr>Prezentacja programu PowerPoint</vt:lpstr>
      <vt:lpstr>Prezentacja programu PowerPoint</vt:lpstr>
      <vt:lpstr>Podział samochodów pożarniczych  (wg PN-EN 1846-1:2000)</vt:lpstr>
      <vt:lpstr>Prezentacja programu PowerPoint</vt:lpstr>
      <vt:lpstr>Podział samochodów pożarniczych  (wg PN-EN 1846-1:2000)</vt:lpstr>
      <vt:lpstr>Grupy pojazdów samochodowych </vt:lpstr>
      <vt:lpstr>Grupy pojazdów samochodowych </vt:lpstr>
      <vt:lpstr>Grupy pojazdów samochodowych</vt:lpstr>
      <vt:lpstr>Oznaczenie samochodów pożarniczych  wg PN-EN 1846-1</vt:lpstr>
      <vt:lpstr>Prezentacja programu PowerPoint</vt:lpstr>
      <vt:lpstr>Prezentacja programu PowerPoint</vt:lpstr>
      <vt:lpstr>Prezentacja programu PowerPoint</vt:lpstr>
      <vt:lpstr>Ogólna budowa  samochodu pożarniczego</vt:lpstr>
      <vt:lpstr>Ogólna charakterystyka  samochodów ratowniczo-gaśniczych</vt:lpstr>
      <vt:lpstr>Prezentacja programu PowerPoint</vt:lpstr>
      <vt:lpstr>Prezentacja programu PowerPoint</vt:lpstr>
      <vt:lpstr>Układ wodno-pianowy</vt:lpstr>
      <vt:lpstr>Wymagania dla samochodów dla OSP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Charakterystyki techniczne  wybranych samochodów pożarniczych</vt:lpstr>
      <vt:lpstr>Dokumentowanie pracy pojazdu</vt:lpstr>
      <vt:lpstr>Wzór okresowej karty pracy pojazdu  (karta stosowana w PSP na podstawie Zarządzenia Nr 1  Komendanta Głównego PSP z dnia 20.01.2006 r.)</vt:lpstr>
      <vt:lpstr>Wzór okresowej karty pracy pojazdu</vt:lpstr>
      <vt:lpstr>Wzór okresowej karty pracy pojazdu</vt:lpstr>
      <vt:lpstr>Dokumentowanie pracy  sprzętu silnikowego</vt:lpstr>
      <vt:lpstr>Prezentacja programu PowerPoint</vt:lpstr>
      <vt:lpstr>CELE  SZCZEGÓŁOWE</vt:lpstr>
      <vt:lpstr>MATERIAŁ NAUCZANIA</vt:lpstr>
      <vt:lpstr>MATERIAŁ NAUCZANIA</vt:lpstr>
      <vt:lpstr>MATERIAŁ NAUCZANIA</vt:lpstr>
      <vt:lpstr>MATERIAŁ NAUCZANIA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Admin</cp:lastModifiedBy>
  <cp:revision>216</cp:revision>
  <dcterms:created xsi:type="dcterms:W3CDTF">2014-03-01T12:20:49Z</dcterms:created>
  <dcterms:modified xsi:type="dcterms:W3CDTF">2017-11-02T08:26:59Z</dcterms:modified>
</cp:coreProperties>
</file>