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74" r:id="rId4"/>
    <p:sldId id="280" r:id="rId5"/>
    <p:sldId id="277" r:id="rId6"/>
    <p:sldId id="276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73265" autoAdjust="0"/>
  </p:normalViewPr>
  <p:slideViewPr>
    <p:cSldViewPr>
      <p:cViewPr varScale="1">
        <p:scale>
          <a:sx n="59" d="100"/>
          <a:sy n="59" d="100"/>
        </p:scale>
        <p:origin x="1986" y="72"/>
      </p:cViewPr>
      <p:guideLst>
        <p:guide orient="horz" pos="2160"/>
        <p:guide pos="147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2019-09-11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583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5417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049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6725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43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pl-PL" sz="128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PORTOS – PLATFORMA ORZECZNICTWA</a:t>
            </a:r>
          </a:p>
          <a:p>
            <a:pPr>
              <a:spcBef>
                <a:spcPts val="0"/>
              </a:spcBef>
            </a:pPr>
            <a:r>
              <a:rPr lang="pl-PL" sz="128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URZĘDU PATENTOWEGO RP</a:t>
            </a:r>
          </a:p>
          <a:p>
            <a:pPr>
              <a:spcBef>
                <a:spcPts val="0"/>
              </a:spcBef>
            </a:pPr>
            <a:endParaRPr lang="pl-PL" sz="12800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		</a:t>
            </a:r>
            <a:r>
              <a:rPr lang="pl-PL" sz="7200" b="1" i="1" dirty="0" smtClean="0">
                <a:solidFill>
                  <a:schemeClr val="accent1"/>
                </a:solidFill>
              </a:rPr>
              <a:t>Minister Przedsiębiorczości i Technologii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 		</a:t>
            </a:r>
            <a:r>
              <a:rPr lang="pl-PL" sz="7200" b="1" i="1" dirty="0" smtClean="0">
                <a:solidFill>
                  <a:schemeClr val="accent1"/>
                </a:solidFill>
              </a:rPr>
              <a:t>Urząd </a:t>
            </a:r>
            <a:r>
              <a:rPr lang="pl-PL" sz="7200" b="1" i="1" dirty="0">
                <a:solidFill>
                  <a:schemeClr val="accent1"/>
                </a:solidFill>
              </a:rPr>
              <a:t>Patentowy </a:t>
            </a:r>
            <a:r>
              <a:rPr lang="pl-PL" sz="7200" b="1" i="1" dirty="0" smtClean="0">
                <a:solidFill>
                  <a:schemeClr val="accent1"/>
                </a:solidFill>
              </a:rPr>
              <a:t>RP (UPRP)</a:t>
            </a:r>
            <a:endParaRPr lang="pl-PL" sz="7200" i="1" dirty="0" smtClean="0">
              <a:solidFill>
                <a:schemeClr val="accent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		</a:t>
            </a:r>
            <a:r>
              <a:rPr lang="pl-PL" sz="7200" b="1" i="1" dirty="0" smtClean="0">
                <a:solidFill>
                  <a:schemeClr val="accent1"/>
                </a:solidFill>
              </a:rPr>
              <a:t>Brak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</a:t>
            </a:r>
            <a:r>
              <a:rPr lang="pl-PL" sz="7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finansowania: </a:t>
            </a: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pl-PL" sz="7200" b="1" i="1" dirty="0" smtClean="0">
                <a:solidFill>
                  <a:schemeClr val="accent1"/>
                </a:solidFill>
              </a:rPr>
              <a:t>w </a:t>
            </a:r>
            <a:r>
              <a:rPr lang="pl-PL" sz="7200" b="1" i="1" dirty="0">
                <a:solidFill>
                  <a:schemeClr val="accent1"/>
                </a:solidFill>
              </a:rPr>
              <a:t>części budżet państwa – część 61-Urząd Patentowy </a:t>
            </a:r>
            <a:r>
              <a:rPr lang="pl-PL" sz="7200" b="1" i="1" dirty="0" smtClean="0">
                <a:solidFill>
                  <a:schemeClr val="accent1"/>
                </a:solidFill>
              </a:rPr>
              <a:t> 			          	Rzeczypospolitej Polskiej;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7200" b="1" i="1" dirty="0" smtClean="0">
                <a:solidFill>
                  <a:schemeClr val="accent1"/>
                </a:solidFill>
              </a:rPr>
              <a:t>		          	w odniesieniu do środków UE - środki Europejskiego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7200" b="1" i="1" dirty="0">
                <a:solidFill>
                  <a:schemeClr val="accent1"/>
                </a:solidFill>
              </a:rPr>
              <a:t>	</a:t>
            </a:r>
            <a:r>
              <a:rPr lang="pl-PL" sz="7200" b="1" i="1" dirty="0" smtClean="0">
                <a:solidFill>
                  <a:schemeClr val="accent1"/>
                </a:solidFill>
              </a:rPr>
              <a:t>		Funduszu Rozwoju Regionalnego w ramach Programu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7200" b="1" i="1" dirty="0">
                <a:solidFill>
                  <a:schemeClr val="accent1"/>
                </a:solidFill>
              </a:rPr>
              <a:t>	</a:t>
            </a:r>
            <a:r>
              <a:rPr lang="pl-PL" sz="7200" b="1" i="1" dirty="0" smtClean="0">
                <a:solidFill>
                  <a:schemeClr val="accent1"/>
                </a:solidFill>
              </a:rPr>
              <a:t>		Operacyjnego Polska Cyfrowa na lata 2014-2020, II Oś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7200" b="1" i="1" dirty="0">
                <a:solidFill>
                  <a:schemeClr val="accent1"/>
                </a:solidFill>
              </a:rPr>
              <a:t>	</a:t>
            </a:r>
            <a:r>
              <a:rPr lang="pl-PL" sz="7200" b="1" i="1" dirty="0" smtClean="0">
                <a:solidFill>
                  <a:schemeClr val="accent1"/>
                </a:solidFill>
              </a:rPr>
              <a:t>		priorytetowa „E-administracja i otwarty rząd”, Działanie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7200" b="1" i="1" dirty="0">
                <a:solidFill>
                  <a:schemeClr val="accent1"/>
                </a:solidFill>
              </a:rPr>
              <a:t>	</a:t>
            </a:r>
            <a:r>
              <a:rPr lang="pl-PL" sz="7200" b="1" i="1" dirty="0" smtClean="0">
                <a:solidFill>
                  <a:schemeClr val="accent1"/>
                </a:solidFill>
              </a:rPr>
              <a:t>		2.1 „Wysoka dostępność i jakość e-usług publicznych”.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2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		</a:t>
            </a:r>
            <a:r>
              <a:rPr lang="pl-PL" sz="8000" b="1" i="1" dirty="0" smtClean="0">
                <a:solidFill>
                  <a:schemeClr val="accent1"/>
                </a:solidFill>
              </a:rPr>
              <a:t>5 665 000,00 zł</a:t>
            </a:r>
            <a:endParaRPr lang="pl-PL" sz="7200" b="1" i="1" dirty="0" smtClean="0">
              <a:solidFill>
                <a:schemeClr val="accent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8000" b="1" i="1" dirty="0" smtClean="0">
                <a:solidFill>
                  <a:schemeClr val="accent1"/>
                </a:solidFill>
              </a:rPr>
              <a:t>od 01-2020 do 12-2022</a:t>
            </a:r>
            <a:endParaRPr lang="pl-PL" sz="7200" b="1" i="1" dirty="0" smtClean="0">
              <a:solidFill>
                <a:schemeClr val="accent1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38" y="751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 1.</a:t>
            </a: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</a:p>
          <a:p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Umożliwienie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dokonania analizy indywidualnej sprawy poprzez skorzystanie </a:t>
            </a: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 dostępu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do dotychczasowego dorobku orzeczniczego UPRP, a zatem zwiększenie przewidywalności kształtu orzeczeń wydawanych przez UPRP. </a:t>
            </a:r>
            <a:endParaRPr lang="pl-PL" b="1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b="1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b="1" i="1" dirty="0">
                <a:solidFill>
                  <a:srgbClr val="0070C0"/>
                </a:solidFill>
              </a:rPr>
              <a:t>Cele strategiczne: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POPC</a:t>
            </a:r>
            <a:r>
              <a:rPr lang="pl-PL" i="1" dirty="0">
                <a:solidFill>
                  <a:srgbClr val="0070C0"/>
                </a:solidFill>
              </a:rPr>
              <a:t>, Oś Priorytetowa II. E-administracja i otwarty urząd, Działanie 2.1</a:t>
            </a:r>
          </a:p>
          <a:p>
            <a:pPr marL="449263" indent="-449263"/>
            <a:r>
              <a:rPr lang="pl-PL" i="1" dirty="0">
                <a:solidFill>
                  <a:srgbClr val="0070C0"/>
                </a:solidFill>
              </a:rPr>
              <a:t>	Wysoka dostępność i jakość e-usług publicznych,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Strategia </a:t>
            </a:r>
            <a:r>
              <a:rPr lang="pl-PL" i="1" dirty="0">
                <a:solidFill>
                  <a:srgbClr val="0070C0"/>
                </a:solidFill>
              </a:rPr>
              <a:t>Rozwoju Kraju 2020 Cel III.2. Zapewnienie dostępu i określonych</a:t>
            </a:r>
          </a:p>
          <a:p>
            <a:pPr marL="449263" indent="-449263"/>
            <a:r>
              <a:rPr lang="pl-PL" i="1" dirty="0">
                <a:solidFill>
                  <a:srgbClr val="0070C0"/>
                </a:solidFill>
              </a:rPr>
              <a:t>	standardów usług publicznych SRK w priorytecie: „Podnoszenie jakości </a:t>
            </a:r>
            <a:br>
              <a:rPr lang="pl-PL" i="1" dirty="0">
                <a:solidFill>
                  <a:srgbClr val="0070C0"/>
                </a:solidFill>
              </a:rPr>
            </a:br>
            <a:r>
              <a:rPr lang="pl-PL" i="1" dirty="0">
                <a:solidFill>
                  <a:srgbClr val="0070C0"/>
                </a:solidFill>
              </a:rPr>
              <a:t>i dostępności usług publicznych”,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</a:rPr>
              <a:t>Strategia Sprawne Państwo 2020 Cel „Efektywne wykorzystanie</a:t>
            </a:r>
          </a:p>
          <a:p>
            <a:pPr marL="449263"/>
            <a:r>
              <a:rPr lang="pl-PL" i="1" dirty="0">
                <a:solidFill>
                  <a:srgbClr val="0070C0"/>
                </a:solidFill>
              </a:rPr>
              <a:t>nowoczesnych technologii cyfrowych”,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</a:rPr>
              <a:t>Europa 2020 Strategia na rzecz inteligentnego i zrównoważonego rozwoju</a:t>
            </a:r>
          </a:p>
          <a:p>
            <a:pPr marL="449263"/>
            <a:r>
              <a:rPr lang="pl-PL" i="1" dirty="0">
                <a:solidFill>
                  <a:srgbClr val="0070C0"/>
                </a:solidFill>
              </a:rPr>
              <a:t>sprzyjającego włączeniu społecznemu</a:t>
            </a:r>
            <a:r>
              <a:rPr lang="pl-PL" i="1" dirty="0" smtClean="0">
                <a:solidFill>
                  <a:srgbClr val="0070C0"/>
                </a:solidFill>
              </a:rPr>
              <a:t>, Europejska </a:t>
            </a:r>
            <a:r>
              <a:rPr lang="pl-PL" i="1" dirty="0">
                <a:solidFill>
                  <a:srgbClr val="0070C0"/>
                </a:solidFill>
              </a:rPr>
              <a:t>Agenda </a:t>
            </a:r>
            <a:r>
              <a:rPr lang="pl-PL" i="1" dirty="0" smtClean="0">
                <a:solidFill>
                  <a:srgbClr val="0070C0"/>
                </a:solidFill>
              </a:rPr>
              <a:t>Cyfrowa.</a:t>
            </a:r>
            <a:endParaRPr lang="pl-PL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 2. </a:t>
            </a:r>
          </a:p>
          <a:p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Poszerzenie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zakresu spraw, które użytkownicy zewnętrzni będą mogli załatwić w drodze elektronicznej, bez konieczności osobistego stawiennictwa w UPRP, za pomocą wydajnego, stabilnego i bezpiecznego kanału komunikacji elektronicznej. </a:t>
            </a:r>
            <a:endParaRPr lang="pl-PL" b="1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r>
              <a:rPr lang="pl-PL" b="1" i="1" dirty="0" smtClean="0">
                <a:solidFill>
                  <a:srgbClr val="0070C0"/>
                </a:solidFill>
              </a:rPr>
              <a:t>Cele strategiczne:</a:t>
            </a:r>
            <a:endParaRPr lang="pl-PL" b="1" i="1" dirty="0">
              <a:solidFill>
                <a:srgbClr val="0070C0"/>
              </a:solidFill>
            </a:endParaRP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POPC</a:t>
            </a:r>
            <a:r>
              <a:rPr lang="pl-PL" i="1" dirty="0">
                <a:solidFill>
                  <a:srgbClr val="0070C0"/>
                </a:solidFill>
              </a:rPr>
              <a:t>, Oś Priorytetowa II. E-administracja i otwarty urząd, Działanie 2.1</a:t>
            </a:r>
          </a:p>
          <a:p>
            <a:pPr marL="449263" indent="-449263"/>
            <a:r>
              <a:rPr lang="pl-PL" i="1" dirty="0" smtClean="0">
                <a:solidFill>
                  <a:srgbClr val="0070C0"/>
                </a:solidFill>
              </a:rPr>
              <a:t>	Wysoka </a:t>
            </a:r>
            <a:r>
              <a:rPr lang="pl-PL" i="1" dirty="0">
                <a:solidFill>
                  <a:srgbClr val="0070C0"/>
                </a:solidFill>
              </a:rPr>
              <a:t>dostępność i jakość e-usług publicznych,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Strategia </a:t>
            </a:r>
            <a:r>
              <a:rPr lang="pl-PL" i="1" dirty="0">
                <a:solidFill>
                  <a:srgbClr val="0070C0"/>
                </a:solidFill>
              </a:rPr>
              <a:t>Rozwoju Kraju 2020 Cel </a:t>
            </a:r>
            <a:r>
              <a:rPr lang="pl-PL" i="1" dirty="0" smtClean="0">
                <a:solidFill>
                  <a:srgbClr val="0070C0"/>
                </a:solidFill>
              </a:rPr>
              <a:t>III.2</a:t>
            </a:r>
            <a:r>
              <a:rPr lang="pl-PL" i="1" dirty="0">
                <a:solidFill>
                  <a:srgbClr val="0070C0"/>
                </a:solidFill>
              </a:rPr>
              <a:t>. Zapewnienie dostępu i </a:t>
            </a:r>
            <a:r>
              <a:rPr lang="pl-PL" i="1" dirty="0" smtClean="0">
                <a:solidFill>
                  <a:srgbClr val="0070C0"/>
                </a:solidFill>
              </a:rPr>
              <a:t>określonych</a:t>
            </a:r>
          </a:p>
          <a:p>
            <a:pPr marL="449263" indent="-449263"/>
            <a:r>
              <a:rPr lang="pl-PL" i="1" dirty="0">
                <a:solidFill>
                  <a:srgbClr val="0070C0"/>
                </a:solidFill>
              </a:rPr>
              <a:t>	</a:t>
            </a:r>
            <a:r>
              <a:rPr lang="pl-PL" i="1" dirty="0" smtClean="0">
                <a:solidFill>
                  <a:srgbClr val="0070C0"/>
                </a:solidFill>
              </a:rPr>
              <a:t>standardów </a:t>
            </a:r>
            <a:r>
              <a:rPr lang="pl-PL" i="1" dirty="0">
                <a:solidFill>
                  <a:srgbClr val="0070C0"/>
                </a:solidFill>
              </a:rPr>
              <a:t>usług publicznych SRK w priorytecie: „Podnoszenie jakości </a:t>
            </a:r>
            <a:r>
              <a:rPr lang="pl-PL" i="1" dirty="0" smtClean="0">
                <a:solidFill>
                  <a:srgbClr val="0070C0"/>
                </a:solidFill>
              </a:rPr>
              <a:t/>
            </a:r>
            <a:br>
              <a:rPr lang="pl-PL" i="1" dirty="0" smtClean="0">
                <a:solidFill>
                  <a:srgbClr val="0070C0"/>
                </a:solidFill>
              </a:rPr>
            </a:br>
            <a:r>
              <a:rPr lang="pl-PL" i="1" dirty="0" smtClean="0">
                <a:solidFill>
                  <a:srgbClr val="0070C0"/>
                </a:solidFill>
              </a:rPr>
              <a:t>i dostępności </a:t>
            </a:r>
            <a:r>
              <a:rPr lang="pl-PL" i="1" dirty="0">
                <a:solidFill>
                  <a:srgbClr val="0070C0"/>
                </a:solidFill>
              </a:rPr>
              <a:t>usług publicznych”,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Strategia </a:t>
            </a:r>
            <a:r>
              <a:rPr lang="pl-PL" i="1" dirty="0">
                <a:solidFill>
                  <a:srgbClr val="0070C0"/>
                </a:solidFill>
              </a:rPr>
              <a:t>Sprawne Państwo 2020 Cel „Efektywne wykorzystanie</a:t>
            </a:r>
          </a:p>
          <a:p>
            <a:pPr marL="449263"/>
            <a:r>
              <a:rPr lang="pl-PL" i="1" dirty="0" smtClean="0">
                <a:solidFill>
                  <a:srgbClr val="0070C0"/>
                </a:solidFill>
              </a:rPr>
              <a:t>nowoczesnych </a:t>
            </a:r>
            <a:r>
              <a:rPr lang="pl-PL" i="1" dirty="0">
                <a:solidFill>
                  <a:srgbClr val="0070C0"/>
                </a:solidFill>
              </a:rPr>
              <a:t>technologii cyfrowych”,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</a:rPr>
              <a:t>Europa </a:t>
            </a:r>
            <a:r>
              <a:rPr lang="pl-PL" i="1" dirty="0">
                <a:solidFill>
                  <a:srgbClr val="0070C0"/>
                </a:solidFill>
              </a:rPr>
              <a:t>2020 Strategia na rzecz inteligentnego i zrównoważonego rozwoju</a:t>
            </a:r>
          </a:p>
          <a:p>
            <a:pPr marL="449263"/>
            <a:r>
              <a:rPr lang="pl-PL" i="1" dirty="0" smtClean="0">
                <a:solidFill>
                  <a:srgbClr val="0070C0"/>
                </a:solidFill>
              </a:rPr>
              <a:t>sprzyjającego </a:t>
            </a:r>
            <a:r>
              <a:rPr lang="pl-PL" i="1" dirty="0">
                <a:solidFill>
                  <a:srgbClr val="0070C0"/>
                </a:solidFill>
              </a:rPr>
              <a:t>włączeniu społecznemu</a:t>
            </a:r>
            <a:r>
              <a:rPr lang="pl-PL" i="1" dirty="0" smtClean="0">
                <a:solidFill>
                  <a:srgbClr val="0070C0"/>
                </a:solidFill>
              </a:rPr>
              <a:t>, Europejska </a:t>
            </a:r>
            <a:r>
              <a:rPr lang="pl-PL" i="1" dirty="0">
                <a:solidFill>
                  <a:srgbClr val="0070C0"/>
                </a:solidFill>
              </a:rPr>
              <a:t>Agenda </a:t>
            </a:r>
            <a:r>
              <a:rPr lang="pl-PL" i="1" dirty="0" smtClean="0">
                <a:solidFill>
                  <a:srgbClr val="0070C0"/>
                </a:solidFill>
              </a:rPr>
              <a:t>Cyfrowa.</a:t>
            </a:r>
            <a:endParaRPr lang="pl-PL" i="1" dirty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r>
              <a:rPr lang="pl-PL" i="1" dirty="0" smtClean="0">
                <a:solidFill>
                  <a:srgbClr val="0070C0"/>
                </a:solidFill>
              </a:rPr>
              <a:t>Klient </a:t>
            </a:r>
            <a:r>
              <a:rPr lang="pl-PL" i="1" dirty="0">
                <a:solidFill>
                  <a:srgbClr val="0070C0"/>
                </a:solidFill>
              </a:rPr>
              <a:t>posiadający konto na </a:t>
            </a:r>
            <a:r>
              <a:rPr lang="pl-PL" i="1" dirty="0" smtClean="0">
                <a:solidFill>
                  <a:srgbClr val="0070C0"/>
                </a:solidFill>
              </a:rPr>
              <a:t>PUEUP </a:t>
            </a:r>
            <a:r>
              <a:rPr lang="pl-PL" i="1" dirty="0">
                <a:solidFill>
                  <a:srgbClr val="0070C0"/>
                </a:solidFill>
              </a:rPr>
              <a:t>będzie mógł dokonać </a:t>
            </a:r>
            <a:r>
              <a:rPr lang="pl-PL" i="1" dirty="0" smtClean="0">
                <a:solidFill>
                  <a:srgbClr val="0070C0"/>
                </a:solidFill>
              </a:rPr>
              <a:t>subskrypcji </a:t>
            </a:r>
            <a:r>
              <a:rPr lang="pl-PL" i="1" dirty="0">
                <a:solidFill>
                  <a:srgbClr val="0070C0"/>
                </a:solidFill>
              </a:rPr>
              <a:t>dotyczącej danego prawa w zakresie  powiadamiania o sprzeciwach wobec zgłoszeń </a:t>
            </a:r>
            <a:r>
              <a:rPr lang="pl-PL" i="1" dirty="0" smtClean="0">
                <a:solidFill>
                  <a:srgbClr val="0070C0"/>
                </a:solidFill>
              </a:rPr>
              <a:t>znaków towarowych oraz wniosków </a:t>
            </a:r>
            <a:r>
              <a:rPr lang="pl-PL" i="1" dirty="0">
                <a:solidFill>
                  <a:srgbClr val="0070C0"/>
                </a:solidFill>
              </a:rPr>
              <a:t>rozpatrywanych w trybie spornym. </a:t>
            </a:r>
            <a:r>
              <a:rPr lang="pl-PL" i="1" dirty="0" smtClean="0">
                <a:solidFill>
                  <a:srgbClr val="0070C0"/>
                </a:solidFill>
              </a:rPr>
              <a:t>Subskrybent będzie otrzymywał automatycznie z UPRP informację </a:t>
            </a:r>
            <a:r>
              <a:rPr lang="pl-PL" i="1" dirty="0">
                <a:solidFill>
                  <a:srgbClr val="0070C0"/>
                </a:solidFill>
              </a:rPr>
              <a:t>o wpływie </a:t>
            </a:r>
            <a:r>
              <a:rPr lang="pl-PL" i="1" dirty="0" smtClean="0">
                <a:solidFill>
                  <a:srgbClr val="0070C0"/>
                </a:solidFill>
              </a:rPr>
              <a:t>sprzeciwów i wniosków oraz o terminach rozpraw przed Kolegium Orzekającym UPRP. Usługa </a:t>
            </a:r>
            <a:r>
              <a:rPr lang="pl-PL" i="1" dirty="0">
                <a:solidFill>
                  <a:srgbClr val="0070C0"/>
                </a:solidFill>
              </a:rPr>
              <a:t>zastąpi konieczność stałego monitorowania informacji pojawiających się w </a:t>
            </a:r>
            <a:r>
              <a:rPr lang="pl-PL" i="1" dirty="0" smtClean="0">
                <a:solidFill>
                  <a:srgbClr val="0070C0"/>
                </a:solidFill>
              </a:rPr>
              <a:t>Biuletynie Urzędu Patentowego albo wpisów w rejestrach urzędowych.</a:t>
            </a:r>
            <a:endParaRPr lang="pl-PL" i="1" dirty="0">
              <a:solidFill>
                <a:srgbClr val="0070C0"/>
              </a:solidFill>
            </a:endParaRP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63131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375" y="1484784"/>
            <a:ext cx="8559105" cy="1224136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1200"/>
              </a:spcAft>
            </a:pPr>
            <a:r>
              <a:rPr lang="pl-PL" sz="61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PROGRAM ZINTEGORWANEJ </a:t>
            </a:r>
            <a:br>
              <a:rPr lang="pl-PL" sz="61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pl-PL" sz="61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INFORMATYZACJ PAŃSTWA (PZIP)</a:t>
            </a:r>
            <a:endParaRPr lang="pl-PL" sz="6100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38" y="94983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Prostokąt 13"/>
          <p:cNvSpPr/>
          <p:nvPr/>
        </p:nvSpPr>
        <p:spPr>
          <a:xfrm>
            <a:off x="650537" y="2610683"/>
            <a:ext cx="7665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 PORTOS </a:t>
            </a:r>
            <a:r>
              <a:rPr lang="pl-PL" sz="20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zgłoszony </a:t>
            </a:r>
            <a:r>
              <a:rPr lang="pl-PL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do projektu nowego </a:t>
            </a:r>
            <a:r>
              <a:rPr lang="pl-PL" sz="20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PZIP - plan działań Ministerstwa Przedsiębiorczości i </a:t>
            </a:r>
            <a:r>
              <a:rPr lang="pl-PL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Technologii </a:t>
            </a:r>
            <a:r>
              <a:rPr lang="pl-PL" sz="20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Urzędu Patentowego RP</a:t>
            </a:r>
          </a:p>
          <a:p>
            <a:endParaRPr lang="pl-PL" sz="14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b="1" i="1" u="sng" dirty="0" smtClean="0">
                <a:solidFill>
                  <a:srgbClr val="0070C0"/>
                </a:solidFill>
              </a:rPr>
              <a:t>Cele </a:t>
            </a:r>
            <a:r>
              <a:rPr lang="pl-PL" b="1" i="1" u="sng" dirty="0">
                <a:solidFill>
                  <a:srgbClr val="0070C0"/>
                </a:solidFill>
              </a:rPr>
              <a:t>szczegółowe </a:t>
            </a:r>
            <a:r>
              <a:rPr lang="pl-PL" b="1" i="1" u="sng" dirty="0" smtClean="0">
                <a:solidFill>
                  <a:srgbClr val="0070C0"/>
                </a:solidFill>
              </a:rPr>
              <a:t>PZIP:</a:t>
            </a:r>
            <a:endParaRPr lang="pl-PL" b="1" i="1" u="sng" dirty="0">
              <a:solidFill>
                <a:srgbClr val="0070C0"/>
              </a:solidFill>
            </a:endParaRP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u="sng" dirty="0">
                <a:solidFill>
                  <a:srgbClr val="0070C0"/>
                </a:solidFill>
              </a:rPr>
              <a:t>4.2.1. Zwiększenie jakości oraz zakresu komunikacji pomiędzy obywatelami </a:t>
            </a:r>
            <a:r>
              <a:rPr lang="pl-PL" i="1" u="sng" dirty="0" smtClean="0">
                <a:solidFill>
                  <a:srgbClr val="0070C0"/>
                </a:solidFill>
              </a:rPr>
              <a:t/>
            </a:r>
            <a:br>
              <a:rPr lang="pl-PL" i="1" u="sng" dirty="0" smtClean="0">
                <a:solidFill>
                  <a:srgbClr val="0070C0"/>
                </a:solidFill>
              </a:rPr>
            </a:br>
            <a:r>
              <a:rPr lang="pl-PL" i="1" u="sng" dirty="0" smtClean="0">
                <a:solidFill>
                  <a:srgbClr val="0070C0"/>
                </a:solidFill>
              </a:rPr>
              <a:t>i </a:t>
            </a:r>
            <a:r>
              <a:rPr lang="pl-PL" i="1" u="sng" dirty="0">
                <a:solidFill>
                  <a:srgbClr val="0070C0"/>
                </a:solidFill>
              </a:rPr>
              <a:t>innymi interesariuszami a </a:t>
            </a:r>
            <a:r>
              <a:rPr lang="pl-PL" i="1" u="sng" dirty="0" smtClean="0">
                <a:solidFill>
                  <a:srgbClr val="0070C0"/>
                </a:solidFill>
              </a:rPr>
              <a:t>państwem,</a:t>
            </a:r>
            <a:endParaRPr lang="pl-PL" i="1" u="sng" dirty="0">
              <a:solidFill>
                <a:srgbClr val="0070C0"/>
              </a:solidFill>
            </a:endParaRP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u="sng" dirty="0">
                <a:solidFill>
                  <a:srgbClr val="0070C0"/>
                </a:solidFill>
              </a:rPr>
              <a:t>4.2.3 Podniesienie poziomu kompetencji cyfrowych obywateli, specjalistów TIK oraz pracowników administracji publicznej.</a:t>
            </a:r>
          </a:p>
          <a:p>
            <a:pPr marL="449263" indent="-449263">
              <a:buFont typeface="Arial" panose="020B0604020202020204" pitchFamily="34" charset="0"/>
              <a:buChar char="•"/>
            </a:pPr>
            <a:endParaRPr lang="pl-PL" i="1" u="sng" dirty="0">
              <a:solidFill>
                <a:srgbClr val="0070C0"/>
              </a:solidFill>
            </a:endParaRPr>
          </a:p>
          <a:p>
            <a:r>
              <a:rPr lang="pl-PL" b="1" i="1" u="sng" dirty="0">
                <a:solidFill>
                  <a:srgbClr val="0070C0"/>
                </a:solidFill>
              </a:rPr>
              <a:t>Kierunki interwencji </a:t>
            </a:r>
            <a:r>
              <a:rPr lang="pl-PL" b="1" i="1" u="sng" dirty="0" smtClean="0">
                <a:solidFill>
                  <a:srgbClr val="0070C0"/>
                </a:solidFill>
              </a:rPr>
              <a:t>PZIP:</a:t>
            </a:r>
            <a:endParaRPr lang="pl-PL" b="1" i="1" u="sng" dirty="0">
              <a:solidFill>
                <a:srgbClr val="0070C0"/>
              </a:solidFill>
            </a:endParaRP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u="sng" dirty="0">
                <a:solidFill>
                  <a:srgbClr val="0070C0"/>
                </a:solidFill>
              </a:rPr>
              <a:t>5.1 Reorientacja administracji publicznej na usługi zorientowane wokół potrzeb </a:t>
            </a:r>
            <a:r>
              <a:rPr lang="pl-PL" i="1" u="sng" dirty="0" smtClean="0">
                <a:solidFill>
                  <a:srgbClr val="0070C0"/>
                </a:solidFill>
              </a:rPr>
              <a:t>obywatela,</a:t>
            </a:r>
            <a:endParaRPr lang="pl-PL" i="1" u="sng" dirty="0">
              <a:solidFill>
                <a:srgbClr val="0070C0"/>
              </a:solidFill>
            </a:endParaRPr>
          </a:p>
          <a:p>
            <a:pPr marL="449263" indent="-449263">
              <a:buFont typeface="Arial" panose="020B0604020202020204" pitchFamily="34" charset="0"/>
              <a:buChar char="•"/>
            </a:pPr>
            <a:r>
              <a:rPr lang="pl-PL" i="1" u="sng" dirty="0">
                <a:solidFill>
                  <a:srgbClr val="0070C0"/>
                </a:solidFill>
              </a:rPr>
              <a:t>5.3 Rozwój kompetencji cyfrowych obywateli, pracowników administracji publicznej oraz specjalistów </a:t>
            </a:r>
            <a:r>
              <a:rPr lang="pl-PL" i="1" u="sng" dirty="0" smtClean="0">
                <a:solidFill>
                  <a:srgbClr val="0070C0"/>
                </a:solidFill>
              </a:rPr>
              <a:t>TIK.</a:t>
            </a:r>
            <a:endParaRPr lang="pl-PL" i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1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375" y="1484784"/>
            <a:ext cx="8559105" cy="5256584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1200"/>
              </a:spcAft>
            </a:pPr>
            <a:r>
              <a:rPr lang="pl-PL" sz="8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KORZYŚCI DLA ODBIORCÓW</a:t>
            </a:r>
            <a:endParaRPr lang="pl-PL" sz="8000" dirty="0" smtClean="0"/>
          </a:p>
          <a:p>
            <a:endParaRPr lang="pl-PL" sz="5100" i="1" dirty="0" smtClean="0">
              <a:solidFill>
                <a:srgbClr val="0070C0"/>
              </a:solidFill>
            </a:endParaRPr>
          </a:p>
          <a:p>
            <a:pPr marL="630238" algn="l"/>
            <a:r>
              <a:rPr lang="pl-PL" sz="45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Selekcja rozstrzygnięć według indywidualnych potrzeb klienta ułatwi </a:t>
            </a:r>
            <a:r>
              <a:rPr lang="pl-PL" sz="45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/>
            </a:r>
            <a:br>
              <a:rPr lang="pl-PL" sz="45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sz="45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ocenę </a:t>
            </a:r>
            <a:r>
              <a:rPr lang="pl-PL" sz="45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zasadności kierowania do Urzędu wniosków w postępowaniu zgłoszeniowym, rejestrowym, czy spornym. </a:t>
            </a:r>
          </a:p>
          <a:p>
            <a:pPr marL="630238" algn="l"/>
            <a:endParaRPr lang="pl-PL" sz="45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630238" algn="l"/>
            <a:r>
              <a:rPr lang="pl-PL" sz="45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Klient będzie mógł przewidzieć skuteczność wniosków danego rodzaju </a:t>
            </a:r>
            <a:r>
              <a:rPr lang="pl-PL" sz="45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</a:t>
            </a:r>
            <a:r>
              <a:rPr lang="pl-PL" sz="45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podnoszonej w nich argumentacji.</a:t>
            </a:r>
          </a:p>
          <a:p>
            <a:pPr marL="630238" algn="l"/>
            <a:endParaRPr lang="pl-PL" sz="45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630238" algn="l"/>
            <a:r>
              <a:rPr lang="pl-PL" sz="45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Udostępnione usługi przyczynią </a:t>
            </a:r>
            <a:r>
              <a:rPr lang="pl-PL" sz="45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się </a:t>
            </a:r>
            <a:r>
              <a:rPr lang="pl-PL" sz="45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do </a:t>
            </a:r>
            <a:r>
              <a:rPr lang="pl-PL" sz="45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realizacji zasady jednolitości orzeczniczej </a:t>
            </a:r>
            <a:r>
              <a:rPr lang="pl-PL" sz="45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</a:t>
            </a:r>
            <a:r>
              <a:rPr lang="pl-PL" sz="45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transparentności działania administracji publicznej.</a:t>
            </a:r>
          </a:p>
          <a:p>
            <a:pPr algn="l"/>
            <a:endParaRPr lang="pl-PL" sz="45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630238" algn="l"/>
            <a:r>
              <a:rPr lang="pl-PL" sz="44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Udostępnione </a:t>
            </a:r>
            <a:r>
              <a:rPr lang="pl-PL" sz="4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usługi </a:t>
            </a:r>
            <a:r>
              <a:rPr lang="pl-PL" sz="44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dostarczą informacji </a:t>
            </a:r>
            <a:r>
              <a:rPr lang="pl-PL" sz="4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klientom </a:t>
            </a:r>
            <a:r>
              <a:rPr lang="pl-PL" sz="44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o rozpoczęciu procedury spornej lub odwoławczej, </a:t>
            </a:r>
            <a:r>
              <a:rPr lang="pl-PL" sz="4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istotnej </a:t>
            </a:r>
            <a:r>
              <a:rPr lang="pl-PL" sz="44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z punktu widzenia </a:t>
            </a:r>
            <a:r>
              <a:rPr lang="pl-PL" sz="4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konkurencyjności prowadzonego </a:t>
            </a:r>
            <a:r>
              <a:rPr lang="pl-PL" sz="44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biznesu.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38" y="751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40" y="2564904"/>
            <a:ext cx="808768" cy="504056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40" y="3717032"/>
            <a:ext cx="808768" cy="504056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73" y="4597964"/>
            <a:ext cx="808768" cy="504056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73" y="5478896"/>
            <a:ext cx="808768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1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3816424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2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2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7692" b="1720"/>
          <a:stretch/>
        </p:blipFill>
        <p:spPr>
          <a:xfrm>
            <a:off x="1331640" y="1916833"/>
            <a:ext cx="6426713" cy="489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3684</TotalTime>
  <Words>169</Words>
  <Application>Microsoft Office PowerPoint</Application>
  <PresentationFormat>Pokaz na ekranie (4:3)</PresentationFormat>
  <Paragraphs>170</Paragraphs>
  <Slides>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Justyn Łojko</cp:lastModifiedBy>
  <cp:revision>195</cp:revision>
  <cp:lastPrinted>2014-01-14T19:52:29Z</cp:lastPrinted>
  <dcterms:created xsi:type="dcterms:W3CDTF">2014-01-14T15:20:07Z</dcterms:created>
  <dcterms:modified xsi:type="dcterms:W3CDTF">2019-09-11T08:46:27Z</dcterms:modified>
</cp:coreProperties>
</file>