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notesMasterIdLst>
    <p:notesMasterId r:id="rId8"/>
  </p:notesMasterIdLst>
  <p:sldIdLst>
    <p:sldId id="256" r:id="rId2"/>
    <p:sldId id="272" r:id="rId3"/>
    <p:sldId id="274" r:id="rId4"/>
    <p:sldId id="280" r:id="rId5"/>
    <p:sldId id="277" r:id="rId6"/>
    <p:sldId id="276" r:id="rId7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47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1D7D"/>
    <a:srgbClr val="03BD83"/>
    <a:srgbClr val="07B9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tyl jasny 3 — Ak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yl jasny 2 — Ak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51" autoAdjust="0"/>
    <p:restoredTop sz="73265" autoAdjust="0"/>
  </p:normalViewPr>
  <p:slideViewPr>
    <p:cSldViewPr>
      <p:cViewPr varScale="1">
        <p:scale>
          <a:sx n="59" d="100"/>
          <a:sy n="59" d="100"/>
        </p:scale>
        <p:origin x="1986" y="72"/>
      </p:cViewPr>
      <p:guideLst>
        <p:guide orient="horz" pos="2160"/>
        <p:guide pos="1474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414EDB-AA3B-459C-B0C6-AAAA08619697}" type="datetimeFigureOut">
              <a:rPr lang="pl-PL" smtClean="0"/>
              <a:t>2019-09-11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05396-CDA6-44A7-8DBF-C7B902CD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30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805396-CDA6-44A7-8DBF-C7B902CD5245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4583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805396-CDA6-44A7-8DBF-C7B902CD5245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5417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805396-CDA6-44A7-8DBF-C7B902CD5245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00490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805396-CDA6-44A7-8DBF-C7B902CD5245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67250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805396-CDA6-44A7-8DBF-C7B902CD5245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4430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221C-92EB-4A90-B3F5-6BB71D799148}" type="datetime1">
              <a:rPr lang="pl-PL" smtClean="0"/>
              <a:t>2019-09-11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9774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6492-9B3C-439B-B520-B23332D81885}" type="datetime1">
              <a:rPr lang="pl-PL" smtClean="0"/>
              <a:t>2019-09-11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6698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1D0B-3683-4EAD-95BE-D65C1A923AEE}" type="datetime1">
              <a:rPr lang="pl-PL" smtClean="0"/>
              <a:t>2019-09-11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6892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4B11-5202-46C0-AE34-CF98D30CFCFB}" type="datetime1">
              <a:rPr lang="pl-PL" smtClean="0"/>
              <a:t>2019-09-11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5670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62979-6210-4E2B-BFC6-26AF6214CB7A}" type="datetime1">
              <a:rPr lang="pl-PL" smtClean="0"/>
              <a:t>2019-09-11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6265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25AE-94D0-4B34-9F51-0D597FB8B39F}" type="datetime1">
              <a:rPr lang="pl-PL" smtClean="0"/>
              <a:t>2019-09-11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6249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56344-3ABA-4C5F-B581-F50F24F7726F}" type="datetime1">
              <a:rPr lang="pl-PL" smtClean="0"/>
              <a:t>2019-09-11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0741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D061-F7E9-467D-8F3E-036FD6E7587B}" type="datetime1">
              <a:rPr lang="pl-PL" smtClean="0"/>
              <a:t>2019-09-11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1705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8779-5DA1-4FB1-9D3B-A9733A3C4E93}" type="datetime1">
              <a:rPr lang="pl-PL" smtClean="0"/>
              <a:t>2019-09-11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6599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63404-4897-40A8-B3C0-B5171F81D481}" type="datetime1">
              <a:rPr lang="pl-PL" smtClean="0"/>
              <a:t>2019-09-11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7128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78B7C-5EE2-45E2-A1E5-39309B7BFA70}" type="datetime1">
              <a:rPr lang="pl-PL" smtClean="0"/>
              <a:t>2019-09-11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1149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23B8D-EC39-477D-9B51-5625BC5145C7}" type="datetime1">
              <a:rPr lang="pl-PL" smtClean="0"/>
              <a:t>2019-09-11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5266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33375" y="240804"/>
            <a:ext cx="8266609" cy="864096"/>
          </a:xfrm>
        </p:spPr>
        <p:txBody>
          <a:bodyPr>
            <a:noAutofit/>
          </a:bodyPr>
          <a:lstStyle/>
          <a:p>
            <a:endParaRPr lang="pl-PL" sz="2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1519" y="1484784"/>
            <a:ext cx="8509677" cy="5256584"/>
          </a:xfrm>
        </p:spPr>
        <p:txBody>
          <a:bodyPr>
            <a:normAutofit fontScale="25000" lnSpcReduction="20000"/>
          </a:bodyPr>
          <a:lstStyle/>
          <a:p>
            <a:pPr>
              <a:spcBef>
                <a:spcPts val="0"/>
              </a:spcBef>
            </a:pPr>
            <a:r>
              <a:rPr lang="pl-PL" sz="12800" b="1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PORTOS – PLATFORMA ORZECZNICTWA</a:t>
            </a:r>
          </a:p>
          <a:p>
            <a:pPr>
              <a:spcBef>
                <a:spcPts val="0"/>
              </a:spcBef>
            </a:pPr>
            <a:r>
              <a:rPr lang="pl-PL" sz="12800" b="1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URZĘDU PATENTOWEGO RP</a:t>
            </a:r>
          </a:p>
          <a:p>
            <a:pPr>
              <a:spcBef>
                <a:spcPts val="0"/>
              </a:spcBef>
            </a:pPr>
            <a:endParaRPr lang="pl-PL" sz="12800" i="1" dirty="0" smtClean="0"/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72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Wnioskodawca: 		</a:t>
            </a:r>
            <a:r>
              <a:rPr lang="pl-PL" sz="7200" b="1" i="1" dirty="0" smtClean="0">
                <a:solidFill>
                  <a:schemeClr val="accent1"/>
                </a:solidFill>
              </a:rPr>
              <a:t>Minister Przedsiębiorczości i Technologii</a:t>
            </a:r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72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Beneficjent 		</a:t>
            </a:r>
            <a:r>
              <a:rPr lang="pl-PL" sz="7200" b="1" i="1" dirty="0" smtClean="0">
                <a:solidFill>
                  <a:schemeClr val="accent1"/>
                </a:solidFill>
              </a:rPr>
              <a:t>Urząd </a:t>
            </a:r>
            <a:r>
              <a:rPr lang="pl-PL" sz="7200" b="1" i="1" dirty="0">
                <a:solidFill>
                  <a:schemeClr val="accent1"/>
                </a:solidFill>
              </a:rPr>
              <a:t>Patentowy </a:t>
            </a:r>
            <a:r>
              <a:rPr lang="pl-PL" sz="7200" b="1" i="1" dirty="0" smtClean="0">
                <a:solidFill>
                  <a:schemeClr val="accent1"/>
                </a:solidFill>
              </a:rPr>
              <a:t>RP (UPRP)</a:t>
            </a:r>
            <a:endParaRPr lang="pl-PL" sz="7200" i="1" dirty="0" smtClean="0">
              <a:solidFill>
                <a:schemeClr val="accent1"/>
              </a:solidFill>
            </a:endParaRPr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72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Partnerzy: 		</a:t>
            </a:r>
            <a:r>
              <a:rPr lang="pl-PL" sz="7200" b="1" i="1" dirty="0" smtClean="0">
                <a:solidFill>
                  <a:schemeClr val="accent1"/>
                </a:solidFill>
              </a:rPr>
              <a:t>Brak</a:t>
            </a:r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72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Źródło </a:t>
            </a:r>
            <a:r>
              <a:rPr lang="pl-PL" sz="72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finansowania: </a:t>
            </a:r>
            <a:r>
              <a:rPr lang="pl-PL" sz="72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r>
              <a:rPr lang="pl-PL" sz="7200" b="1" i="1" dirty="0" smtClean="0">
                <a:solidFill>
                  <a:schemeClr val="accent1"/>
                </a:solidFill>
              </a:rPr>
              <a:t>w </a:t>
            </a:r>
            <a:r>
              <a:rPr lang="pl-PL" sz="7200" b="1" i="1" dirty="0">
                <a:solidFill>
                  <a:schemeClr val="accent1"/>
                </a:solidFill>
              </a:rPr>
              <a:t>części budżet państwa – część 61-Urząd Patentowy </a:t>
            </a:r>
            <a:r>
              <a:rPr lang="pl-PL" sz="7200" b="1" i="1" dirty="0" smtClean="0">
                <a:solidFill>
                  <a:schemeClr val="accent1"/>
                </a:solidFill>
              </a:rPr>
              <a:t> 			          	Rzeczypospolitej Polskiej; 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pl-PL" sz="7200" b="1" i="1" dirty="0" smtClean="0">
                <a:solidFill>
                  <a:schemeClr val="accent1"/>
                </a:solidFill>
              </a:rPr>
              <a:t>		          	w odniesieniu do środków UE - środki Europejskiego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pl-PL" sz="7200" b="1" i="1" dirty="0">
                <a:solidFill>
                  <a:schemeClr val="accent1"/>
                </a:solidFill>
              </a:rPr>
              <a:t>	</a:t>
            </a:r>
            <a:r>
              <a:rPr lang="pl-PL" sz="7200" b="1" i="1" dirty="0" smtClean="0">
                <a:solidFill>
                  <a:schemeClr val="accent1"/>
                </a:solidFill>
              </a:rPr>
              <a:t>		Funduszu Rozwoju Regionalnego w ramach Programu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pl-PL" sz="7200" b="1" i="1" dirty="0">
                <a:solidFill>
                  <a:schemeClr val="accent1"/>
                </a:solidFill>
              </a:rPr>
              <a:t>	</a:t>
            </a:r>
            <a:r>
              <a:rPr lang="pl-PL" sz="7200" b="1" i="1" dirty="0" smtClean="0">
                <a:solidFill>
                  <a:schemeClr val="accent1"/>
                </a:solidFill>
              </a:rPr>
              <a:t>		Operacyjnego Polska Cyfrowa na lata 2014-2020, II Oś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pl-PL" sz="7200" b="1" i="1" dirty="0">
                <a:solidFill>
                  <a:schemeClr val="accent1"/>
                </a:solidFill>
              </a:rPr>
              <a:t>	</a:t>
            </a:r>
            <a:r>
              <a:rPr lang="pl-PL" sz="7200" b="1" i="1" dirty="0" smtClean="0">
                <a:solidFill>
                  <a:schemeClr val="accent1"/>
                </a:solidFill>
              </a:rPr>
              <a:t>		priorytetowa „E-administracja i otwarty rząd”, Działanie 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pl-PL" sz="7200" b="1" i="1" dirty="0">
                <a:solidFill>
                  <a:schemeClr val="accent1"/>
                </a:solidFill>
              </a:rPr>
              <a:t>	</a:t>
            </a:r>
            <a:r>
              <a:rPr lang="pl-PL" sz="7200" b="1" i="1" dirty="0" smtClean="0">
                <a:solidFill>
                  <a:schemeClr val="accent1"/>
                </a:solidFill>
              </a:rPr>
              <a:t>		2.1 „Wysoka dostępność i jakość e-usług publicznych”.</a:t>
            </a:r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endParaRPr lang="pl-PL" sz="7200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72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Całkowity koszt projektu: 		</a:t>
            </a:r>
            <a:r>
              <a:rPr lang="pl-PL" sz="8000" b="1" i="1" dirty="0" smtClean="0">
                <a:solidFill>
                  <a:schemeClr val="accent1"/>
                </a:solidFill>
              </a:rPr>
              <a:t>5 665 000,00 zł</a:t>
            </a:r>
            <a:endParaRPr lang="pl-PL" sz="7200" b="1" i="1" dirty="0" smtClean="0">
              <a:solidFill>
                <a:schemeClr val="accent1"/>
              </a:solidFill>
            </a:endParaRPr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72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Planowany okres realizacji projektu: </a:t>
            </a:r>
            <a:r>
              <a:rPr lang="pl-PL" sz="8000" b="1" i="1" dirty="0" smtClean="0">
                <a:solidFill>
                  <a:schemeClr val="accent1"/>
                </a:solidFill>
              </a:rPr>
              <a:t>od 01-2020 do 12-2022</a:t>
            </a:r>
            <a:endParaRPr lang="pl-PL" sz="7200" b="1" i="1" dirty="0" smtClean="0">
              <a:solidFill>
                <a:schemeClr val="accent1"/>
              </a:solidFill>
            </a:endParaRP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 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333375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l-PL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Symbol zastępczy numeru slajd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1</a:t>
            </a:fld>
            <a:endParaRPr lang="pl-PL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038" y="75139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4202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33375" y="240804"/>
            <a:ext cx="8266609" cy="864096"/>
          </a:xfrm>
        </p:spPr>
        <p:txBody>
          <a:bodyPr>
            <a:noAutofit/>
          </a:bodyPr>
          <a:lstStyle/>
          <a:p>
            <a:endParaRPr lang="pl-PL" sz="2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1519" y="1484784"/>
            <a:ext cx="8509677" cy="525658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 smtClean="0">
                <a:solidFill>
                  <a:srgbClr val="002060"/>
                </a:solidFill>
                <a:cs typeface="Times New Roman" pitchFamily="18" charset="0"/>
              </a:rPr>
              <a:t>CEL PROJEKTU  </a:t>
            </a:r>
            <a:endParaRPr lang="pl-PL" sz="4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 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333375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l-PL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Symbol zastępczy numeru slajd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2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188639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rostokąt 3"/>
          <p:cNvSpPr/>
          <p:nvPr/>
        </p:nvSpPr>
        <p:spPr>
          <a:xfrm>
            <a:off x="292447" y="2348880"/>
            <a:ext cx="8509677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CEL 1.</a:t>
            </a:r>
            <a:r>
              <a:rPr lang="pl-PL" b="1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 </a:t>
            </a:r>
          </a:p>
          <a:p>
            <a:r>
              <a:rPr lang="pl-PL" b="1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Umożliwienie </a:t>
            </a:r>
            <a:r>
              <a:rPr lang="pl-PL" b="1" i="1" dirty="0">
                <a:solidFill>
                  <a:srgbClr val="0070C0"/>
                </a:solidFill>
                <a:ea typeface="Times New Roman" panose="02020603050405020304" pitchFamily="18" charset="0"/>
              </a:rPr>
              <a:t>dokonania analizy indywidualnej sprawy poprzez skorzystanie </a:t>
            </a:r>
            <a:r>
              <a:rPr lang="pl-PL" b="1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z dostępu </a:t>
            </a:r>
            <a:r>
              <a:rPr lang="pl-PL" b="1" i="1" dirty="0">
                <a:solidFill>
                  <a:srgbClr val="0070C0"/>
                </a:solidFill>
                <a:ea typeface="Times New Roman" panose="02020603050405020304" pitchFamily="18" charset="0"/>
              </a:rPr>
              <a:t>do dotychczasowego dorobku orzeczniczego UPRP, a zatem zwiększenie przewidywalności kształtu orzeczeń wydawanych przez UPRP. </a:t>
            </a:r>
            <a:endParaRPr lang="pl-PL" b="1" i="1" dirty="0" smtClean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endParaRPr lang="pl-PL" b="1" i="1" dirty="0" smtClean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r>
              <a:rPr lang="pl-PL" b="1" i="1" dirty="0">
                <a:solidFill>
                  <a:srgbClr val="0070C0"/>
                </a:solidFill>
              </a:rPr>
              <a:t>Cele strategiczne:</a:t>
            </a:r>
          </a:p>
          <a:p>
            <a:pPr marL="449263" indent="-449263">
              <a:buFont typeface="Arial" panose="020B0604020202020204" pitchFamily="34" charset="0"/>
              <a:buChar char="•"/>
            </a:pPr>
            <a:r>
              <a:rPr lang="pl-PL" i="1" dirty="0" smtClean="0">
                <a:solidFill>
                  <a:srgbClr val="0070C0"/>
                </a:solidFill>
              </a:rPr>
              <a:t>POPC</a:t>
            </a:r>
            <a:r>
              <a:rPr lang="pl-PL" i="1" dirty="0">
                <a:solidFill>
                  <a:srgbClr val="0070C0"/>
                </a:solidFill>
              </a:rPr>
              <a:t>, Oś Priorytetowa II. E-administracja i otwarty urząd, Działanie 2.1</a:t>
            </a:r>
          </a:p>
          <a:p>
            <a:pPr marL="449263" indent="-449263"/>
            <a:r>
              <a:rPr lang="pl-PL" i="1" dirty="0">
                <a:solidFill>
                  <a:srgbClr val="0070C0"/>
                </a:solidFill>
              </a:rPr>
              <a:t>	Wysoka dostępność i jakość e-usług publicznych,</a:t>
            </a:r>
          </a:p>
          <a:p>
            <a:pPr marL="449263" indent="-449263">
              <a:buFont typeface="Arial" panose="020B0604020202020204" pitchFamily="34" charset="0"/>
              <a:buChar char="•"/>
            </a:pPr>
            <a:r>
              <a:rPr lang="pl-PL" i="1" dirty="0" smtClean="0">
                <a:solidFill>
                  <a:srgbClr val="0070C0"/>
                </a:solidFill>
              </a:rPr>
              <a:t>Strategia </a:t>
            </a:r>
            <a:r>
              <a:rPr lang="pl-PL" i="1" dirty="0">
                <a:solidFill>
                  <a:srgbClr val="0070C0"/>
                </a:solidFill>
              </a:rPr>
              <a:t>Rozwoju Kraju 2020 Cel III.2. Zapewnienie dostępu i określonych</a:t>
            </a:r>
          </a:p>
          <a:p>
            <a:pPr marL="449263" indent="-449263"/>
            <a:r>
              <a:rPr lang="pl-PL" i="1" dirty="0">
                <a:solidFill>
                  <a:srgbClr val="0070C0"/>
                </a:solidFill>
              </a:rPr>
              <a:t>	standardów usług publicznych SRK w priorytecie: „Podnoszenie jakości </a:t>
            </a:r>
            <a:br>
              <a:rPr lang="pl-PL" i="1" dirty="0">
                <a:solidFill>
                  <a:srgbClr val="0070C0"/>
                </a:solidFill>
              </a:rPr>
            </a:br>
            <a:r>
              <a:rPr lang="pl-PL" i="1" dirty="0">
                <a:solidFill>
                  <a:srgbClr val="0070C0"/>
                </a:solidFill>
              </a:rPr>
              <a:t>i dostępności usług publicznych”,</a:t>
            </a:r>
          </a:p>
          <a:p>
            <a:pPr marL="449263" indent="-449263">
              <a:buFont typeface="Arial" panose="020B0604020202020204" pitchFamily="34" charset="0"/>
              <a:buChar char="•"/>
            </a:pPr>
            <a:r>
              <a:rPr lang="pl-PL" i="1" dirty="0">
                <a:solidFill>
                  <a:srgbClr val="0070C0"/>
                </a:solidFill>
              </a:rPr>
              <a:t>Strategia Sprawne Państwo 2020 Cel „Efektywne wykorzystanie</a:t>
            </a:r>
          </a:p>
          <a:p>
            <a:pPr marL="449263"/>
            <a:r>
              <a:rPr lang="pl-PL" i="1" dirty="0">
                <a:solidFill>
                  <a:srgbClr val="0070C0"/>
                </a:solidFill>
              </a:rPr>
              <a:t>nowoczesnych technologii cyfrowych”,</a:t>
            </a:r>
          </a:p>
          <a:p>
            <a:pPr marL="449263" indent="-449263">
              <a:buFont typeface="Arial" panose="020B0604020202020204" pitchFamily="34" charset="0"/>
              <a:buChar char="•"/>
            </a:pPr>
            <a:r>
              <a:rPr lang="pl-PL" i="1" dirty="0">
                <a:solidFill>
                  <a:srgbClr val="0070C0"/>
                </a:solidFill>
              </a:rPr>
              <a:t>Europa 2020 Strategia na rzecz inteligentnego i zrównoważonego rozwoju</a:t>
            </a:r>
          </a:p>
          <a:p>
            <a:pPr marL="449263"/>
            <a:r>
              <a:rPr lang="pl-PL" i="1" dirty="0">
                <a:solidFill>
                  <a:srgbClr val="0070C0"/>
                </a:solidFill>
              </a:rPr>
              <a:t>sprzyjającego włączeniu społecznemu</a:t>
            </a:r>
            <a:r>
              <a:rPr lang="pl-PL" i="1" dirty="0" smtClean="0">
                <a:solidFill>
                  <a:srgbClr val="0070C0"/>
                </a:solidFill>
              </a:rPr>
              <a:t>, Europejska </a:t>
            </a:r>
            <a:r>
              <a:rPr lang="pl-PL" i="1" dirty="0">
                <a:solidFill>
                  <a:srgbClr val="0070C0"/>
                </a:solidFill>
              </a:rPr>
              <a:t>Agenda </a:t>
            </a:r>
            <a:r>
              <a:rPr lang="pl-PL" i="1" dirty="0" smtClean="0">
                <a:solidFill>
                  <a:srgbClr val="0070C0"/>
                </a:solidFill>
              </a:rPr>
              <a:t>Cyfrowa.</a:t>
            </a:r>
            <a:endParaRPr lang="pl-PL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518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33375" y="240804"/>
            <a:ext cx="8266609" cy="864096"/>
          </a:xfrm>
        </p:spPr>
        <p:txBody>
          <a:bodyPr>
            <a:noAutofit/>
          </a:bodyPr>
          <a:lstStyle/>
          <a:p>
            <a:endParaRPr lang="pl-PL" sz="2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1519" y="1484784"/>
            <a:ext cx="8509677" cy="525658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 smtClean="0">
                <a:solidFill>
                  <a:srgbClr val="002060"/>
                </a:solidFill>
                <a:cs typeface="Times New Roman" pitchFamily="18" charset="0"/>
              </a:rPr>
              <a:t>CEL PROJEKTU  </a:t>
            </a:r>
            <a:endParaRPr lang="pl-PL" sz="4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 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333375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l-PL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Symbol zastępczy numeru slajd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3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188639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rostokąt 3"/>
          <p:cNvSpPr/>
          <p:nvPr/>
        </p:nvSpPr>
        <p:spPr>
          <a:xfrm>
            <a:off x="292447" y="2348880"/>
            <a:ext cx="8509677" cy="8494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CEL 2. </a:t>
            </a:r>
          </a:p>
          <a:p>
            <a:r>
              <a:rPr lang="pl-PL" b="1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Poszerzenie </a:t>
            </a:r>
            <a:r>
              <a:rPr lang="pl-PL" b="1" i="1" dirty="0">
                <a:solidFill>
                  <a:srgbClr val="0070C0"/>
                </a:solidFill>
                <a:ea typeface="Times New Roman" panose="02020603050405020304" pitchFamily="18" charset="0"/>
              </a:rPr>
              <a:t>zakresu spraw, które użytkownicy zewnętrzni będą mogli załatwić w drodze elektronicznej, bez konieczności osobistego stawiennictwa w UPRP, za pomocą wydajnego, stabilnego i bezpiecznego kanału komunikacji elektronicznej. </a:t>
            </a:r>
            <a:endParaRPr lang="pl-PL" b="1" i="1" dirty="0" smtClean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endParaRPr lang="pl-PL" i="1" dirty="0" smtClean="0">
              <a:solidFill>
                <a:srgbClr val="0070C0"/>
              </a:solidFill>
            </a:endParaRPr>
          </a:p>
          <a:p>
            <a:r>
              <a:rPr lang="pl-PL" b="1" i="1" dirty="0" smtClean="0">
                <a:solidFill>
                  <a:srgbClr val="0070C0"/>
                </a:solidFill>
              </a:rPr>
              <a:t>Cele strategiczne:</a:t>
            </a:r>
            <a:endParaRPr lang="pl-PL" b="1" i="1" dirty="0">
              <a:solidFill>
                <a:srgbClr val="0070C0"/>
              </a:solidFill>
            </a:endParaRPr>
          </a:p>
          <a:p>
            <a:pPr marL="449263" indent="-449263">
              <a:buFont typeface="Arial" panose="020B0604020202020204" pitchFamily="34" charset="0"/>
              <a:buChar char="•"/>
            </a:pPr>
            <a:r>
              <a:rPr lang="pl-PL" i="1" dirty="0" smtClean="0">
                <a:solidFill>
                  <a:srgbClr val="0070C0"/>
                </a:solidFill>
              </a:rPr>
              <a:t>POPC</a:t>
            </a:r>
            <a:r>
              <a:rPr lang="pl-PL" i="1" dirty="0">
                <a:solidFill>
                  <a:srgbClr val="0070C0"/>
                </a:solidFill>
              </a:rPr>
              <a:t>, Oś Priorytetowa II. E-administracja i otwarty urząd, Działanie 2.1</a:t>
            </a:r>
          </a:p>
          <a:p>
            <a:pPr marL="449263" indent="-449263"/>
            <a:r>
              <a:rPr lang="pl-PL" i="1" dirty="0" smtClean="0">
                <a:solidFill>
                  <a:srgbClr val="0070C0"/>
                </a:solidFill>
              </a:rPr>
              <a:t>	Wysoka </a:t>
            </a:r>
            <a:r>
              <a:rPr lang="pl-PL" i="1" dirty="0">
                <a:solidFill>
                  <a:srgbClr val="0070C0"/>
                </a:solidFill>
              </a:rPr>
              <a:t>dostępność i jakość e-usług publicznych,</a:t>
            </a:r>
          </a:p>
          <a:p>
            <a:pPr marL="449263" indent="-449263">
              <a:buFont typeface="Arial" panose="020B0604020202020204" pitchFamily="34" charset="0"/>
              <a:buChar char="•"/>
            </a:pPr>
            <a:r>
              <a:rPr lang="pl-PL" i="1" dirty="0" smtClean="0">
                <a:solidFill>
                  <a:srgbClr val="0070C0"/>
                </a:solidFill>
              </a:rPr>
              <a:t>Strategia </a:t>
            </a:r>
            <a:r>
              <a:rPr lang="pl-PL" i="1" dirty="0">
                <a:solidFill>
                  <a:srgbClr val="0070C0"/>
                </a:solidFill>
              </a:rPr>
              <a:t>Rozwoju Kraju 2020 Cel </a:t>
            </a:r>
            <a:r>
              <a:rPr lang="pl-PL" i="1" dirty="0" smtClean="0">
                <a:solidFill>
                  <a:srgbClr val="0070C0"/>
                </a:solidFill>
              </a:rPr>
              <a:t>III.2</a:t>
            </a:r>
            <a:r>
              <a:rPr lang="pl-PL" i="1" dirty="0">
                <a:solidFill>
                  <a:srgbClr val="0070C0"/>
                </a:solidFill>
              </a:rPr>
              <a:t>. Zapewnienie dostępu i </a:t>
            </a:r>
            <a:r>
              <a:rPr lang="pl-PL" i="1" dirty="0" smtClean="0">
                <a:solidFill>
                  <a:srgbClr val="0070C0"/>
                </a:solidFill>
              </a:rPr>
              <a:t>określonych</a:t>
            </a:r>
          </a:p>
          <a:p>
            <a:pPr marL="449263" indent="-449263"/>
            <a:r>
              <a:rPr lang="pl-PL" i="1" dirty="0">
                <a:solidFill>
                  <a:srgbClr val="0070C0"/>
                </a:solidFill>
              </a:rPr>
              <a:t>	</a:t>
            </a:r>
            <a:r>
              <a:rPr lang="pl-PL" i="1" dirty="0" smtClean="0">
                <a:solidFill>
                  <a:srgbClr val="0070C0"/>
                </a:solidFill>
              </a:rPr>
              <a:t>standardów </a:t>
            </a:r>
            <a:r>
              <a:rPr lang="pl-PL" i="1" dirty="0">
                <a:solidFill>
                  <a:srgbClr val="0070C0"/>
                </a:solidFill>
              </a:rPr>
              <a:t>usług publicznych SRK w priorytecie: „Podnoszenie jakości </a:t>
            </a:r>
            <a:r>
              <a:rPr lang="pl-PL" i="1" dirty="0" smtClean="0">
                <a:solidFill>
                  <a:srgbClr val="0070C0"/>
                </a:solidFill>
              </a:rPr>
              <a:t/>
            </a:r>
            <a:br>
              <a:rPr lang="pl-PL" i="1" dirty="0" smtClean="0">
                <a:solidFill>
                  <a:srgbClr val="0070C0"/>
                </a:solidFill>
              </a:rPr>
            </a:br>
            <a:r>
              <a:rPr lang="pl-PL" i="1" dirty="0" smtClean="0">
                <a:solidFill>
                  <a:srgbClr val="0070C0"/>
                </a:solidFill>
              </a:rPr>
              <a:t>i dostępności </a:t>
            </a:r>
            <a:r>
              <a:rPr lang="pl-PL" i="1" dirty="0">
                <a:solidFill>
                  <a:srgbClr val="0070C0"/>
                </a:solidFill>
              </a:rPr>
              <a:t>usług publicznych”,</a:t>
            </a:r>
          </a:p>
          <a:p>
            <a:pPr marL="449263" indent="-449263">
              <a:buFont typeface="Arial" panose="020B0604020202020204" pitchFamily="34" charset="0"/>
              <a:buChar char="•"/>
            </a:pPr>
            <a:r>
              <a:rPr lang="pl-PL" i="1" dirty="0" smtClean="0">
                <a:solidFill>
                  <a:srgbClr val="0070C0"/>
                </a:solidFill>
              </a:rPr>
              <a:t>Strategia </a:t>
            </a:r>
            <a:r>
              <a:rPr lang="pl-PL" i="1" dirty="0">
                <a:solidFill>
                  <a:srgbClr val="0070C0"/>
                </a:solidFill>
              </a:rPr>
              <a:t>Sprawne Państwo 2020 Cel „Efektywne wykorzystanie</a:t>
            </a:r>
          </a:p>
          <a:p>
            <a:pPr marL="449263"/>
            <a:r>
              <a:rPr lang="pl-PL" i="1" dirty="0" smtClean="0">
                <a:solidFill>
                  <a:srgbClr val="0070C0"/>
                </a:solidFill>
              </a:rPr>
              <a:t>nowoczesnych </a:t>
            </a:r>
            <a:r>
              <a:rPr lang="pl-PL" i="1" dirty="0">
                <a:solidFill>
                  <a:srgbClr val="0070C0"/>
                </a:solidFill>
              </a:rPr>
              <a:t>technologii cyfrowych”,</a:t>
            </a:r>
          </a:p>
          <a:p>
            <a:pPr marL="449263" indent="-449263">
              <a:buFont typeface="Arial" panose="020B0604020202020204" pitchFamily="34" charset="0"/>
              <a:buChar char="•"/>
            </a:pPr>
            <a:r>
              <a:rPr lang="pl-PL" i="1" dirty="0" smtClean="0">
                <a:solidFill>
                  <a:srgbClr val="0070C0"/>
                </a:solidFill>
              </a:rPr>
              <a:t>Europa </a:t>
            </a:r>
            <a:r>
              <a:rPr lang="pl-PL" i="1" dirty="0">
                <a:solidFill>
                  <a:srgbClr val="0070C0"/>
                </a:solidFill>
              </a:rPr>
              <a:t>2020 Strategia na rzecz inteligentnego i zrównoważonego rozwoju</a:t>
            </a:r>
          </a:p>
          <a:p>
            <a:pPr marL="449263"/>
            <a:r>
              <a:rPr lang="pl-PL" i="1" dirty="0" smtClean="0">
                <a:solidFill>
                  <a:srgbClr val="0070C0"/>
                </a:solidFill>
              </a:rPr>
              <a:t>sprzyjającego </a:t>
            </a:r>
            <a:r>
              <a:rPr lang="pl-PL" i="1" dirty="0">
                <a:solidFill>
                  <a:srgbClr val="0070C0"/>
                </a:solidFill>
              </a:rPr>
              <a:t>włączeniu społecznemu</a:t>
            </a:r>
            <a:r>
              <a:rPr lang="pl-PL" i="1" dirty="0" smtClean="0">
                <a:solidFill>
                  <a:srgbClr val="0070C0"/>
                </a:solidFill>
              </a:rPr>
              <a:t>, Europejska </a:t>
            </a:r>
            <a:r>
              <a:rPr lang="pl-PL" i="1" dirty="0">
                <a:solidFill>
                  <a:srgbClr val="0070C0"/>
                </a:solidFill>
              </a:rPr>
              <a:t>Agenda </a:t>
            </a:r>
            <a:r>
              <a:rPr lang="pl-PL" i="1" dirty="0" smtClean="0">
                <a:solidFill>
                  <a:srgbClr val="0070C0"/>
                </a:solidFill>
              </a:rPr>
              <a:t>Cyfrowa.</a:t>
            </a:r>
            <a:endParaRPr lang="pl-PL" i="1" dirty="0">
              <a:solidFill>
                <a:srgbClr val="0070C0"/>
              </a:solidFill>
            </a:endParaRPr>
          </a:p>
          <a:p>
            <a:endParaRPr lang="pl-PL" i="1" dirty="0">
              <a:solidFill>
                <a:srgbClr val="0070C0"/>
              </a:solidFill>
            </a:endParaRPr>
          </a:p>
          <a:p>
            <a:endParaRPr lang="pl-PL" i="1" dirty="0" smtClean="0">
              <a:solidFill>
                <a:srgbClr val="0070C0"/>
              </a:solidFill>
            </a:endParaRPr>
          </a:p>
          <a:p>
            <a:endParaRPr lang="pl-PL" i="1" dirty="0">
              <a:solidFill>
                <a:srgbClr val="0070C0"/>
              </a:solidFill>
            </a:endParaRPr>
          </a:p>
          <a:p>
            <a:endParaRPr lang="pl-PL" i="1" dirty="0" smtClean="0">
              <a:solidFill>
                <a:srgbClr val="0070C0"/>
              </a:solidFill>
            </a:endParaRPr>
          </a:p>
          <a:p>
            <a:r>
              <a:rPr lang="pl-PL" i="1" dirty="0" smtClean="0">
                <a:solidFill>
                  <a:srgbClr val="0070C0"/>
                </a:solidFill>
              </a:rPr>
              <a:t>Klient </a:t>
            </a:r>
            <a:r>
              <a:rPr lang="pl-PL" i="1" dirty="0">
                <a:solidFill>
                  <a:srgbClr val="0070C0"/>
                </a:solidFill>
              </a:rPr>
              <a:t>posiadający konto na </a:t>
            </a:r>
            <a:r>
              <a:rPr lang="pl-PL" i="1" dirty="0" smtClean="0">
                <a:solidFill>
                  <a:srgbClr val="0070C0"/>
                </a:solidFill>
              </a:rPr>
              <a:t>PUEUP </a:t>
            </a:r>
            <a:r>
              <a:rPr lang="pl-PL" i="1" dirty="0">
                <a:solidFill>
                  <a:srgbClr val="0070C0"/>
                </a:solidFill>
              </a:rPr>
              <a:t>będzie mógł dokonać </a:t>
            </a:r>
            <a:r>
              <a:rPr lang="pl-PL" i="1" dirty="0" smtClean="0">
                <a:solidFill>
                  <a:srgbClr val="0070C0"/>
                </a:solidFill>
              </a:rPr>
              <a:t>subskrypcji </a:t>
            </a:r>
            <a:r>
              <a:rPr lang="pl-PL" i="1" dirty="0">
                <a:solidFill>
                  <a:srgbClr val="0070C0"/>
                </a:solidFill>
              </a:rPr>
              <a:t>dotyczącej danego prawa w zakresie  powiadamiania o sprzeciwach wobec zgłoszeń </a:t>
            </a:r>
            <a:r>
              <a:rPr lang="pl-PL" i="1" dirty="0" smtClean="0">
                <a:solidFill>
                  <a:srgbClr val="0070C0"/>
                </a:solidFill>
              </a:rPr>
              <a:t>znaków towarowych oraz wniosków </a:t>
            </a:r>
            <a:r>
              <a:rPr lang="pl-PL" i="1" dirty="0">
                <a:solidFill>
                  <a:srgbClr val="0070C0"/>
                </a:solidFill>
              </a:rPr>
              <a:t>rozpatrywanych w trybie spornym. </a:t>
            </a:r>
            <a:r>
              <a:rPr lang="pl-PL" i="1" dirty="0" smtClean="0">
                <a:solidFill>
                  <a:srgbClr val="0070C0"/>
                </a:solidFill>
              </a:rPr>
              <a:t>Subskrybent będzie otrzymywał automatycznie z UPRP informację </a:t>
            </a:r>
            <a:r>
              <a:rPr lang="pl-PL" i="1" dirty="0">
                <a:solidFill>
                  <a:srgbClr val="0070C0"/>
                </a:solidFill>
              </a:rPr>
              <a:t>o wpływie </a:t>
            </a:r>
            <a:r>
              <a:rPr lang="pl-PL" i="1" dirty="0" smtClean="0">
                <a:solidFill>
                  <a:srgbClr val="0070C0"/>
                </a:solidFill>
              </a:rPr>
              <a:t>sprzeciwów i wniosków oraz o terminach rozpraw przed Kolegium Orzekającym UPRP. Usługa </a:t>
            </a:r>
            <a:r>
              <a:rPr lang="pl-PL" i="1" dirty="0">
                <a:solidFill>
                  <a:srgbClr val="0070C0"/>
                </a:solidFill>
              </a:rPr>
              <a:t>zastąpi konieczność stałego monitorowania informacji pojawiających się w </a:t>
            </a:r>
            <a:r>
              <a:rPr lang="pl-PL" i="1" dirty="0" smtClean="0">
                <a:solidFill>
                  <a:srgbClr val="0070C0"/>
                </a:solidFill>
              </a:rPr>
              <a:t>Biuletynie Urzędu Patentowego albo wpisów w rejestrach urzędowych.</a:t>
            </a:r>
            <a:endParaRPr lang="pl-PL" i="1" dirty="0">
              <a:solidFill>
                <a:srgbClr val="0070C0"/>
              </a:solidFill>
            </a:endParaRPr>
          </a:p>
          <a:p>
            <a:endParaRPr lang="pl-PL" i="1" dirty="0" smtClean="0">
              <a:solidFill>
                <a:srgbClr val="0070C0"/>
              </a:solidFill>
            </a:endParaRPr>
          </a:p>
          <a:p>
            <a:endParaRPr lang="pl-PL" i="1" dirty="0">
              <a:solidFill>
                <a:srgbClr val="0070C0"/>
              </a:solidFill>
            </a:endParaRPr>
          </a:p>
          <a:p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2631319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33375" y="240804"/>
            <a:ext cx="8266609" cy="864096"/>
          </a:xfrm>
        </p:spPr>
        <p:txBody>
          <a:bodyPr>
            <a:noAutofit/>
          </a:bodyPr>
          <a:lstStyle/>
          <a:p>
            <a:endParaRPr lang="pl-PL" sz="2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33375" y="1484784"/>
            <a:ext cx="8559105" cy="1224136"/>
          </a:xfrm>
        </p:spPr>
        <p:txBody>
          <a:bodyPr>
            <a:normAutofit fontScale="62500" lnSpcReduction="20000"/>
          </a:bodyPr>
          <a:lstStyle/>
          <a:p>
            <a:pPr>
              <a:spcAft>
                <a:spcPts val="1200"/>
              </a:spcAft>
            </a:pPr>
            <a:r>
              <a:rPr lang="pl-PL" sz="61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PROGRAM ZINTEGORWANEJ </a:t>
            </a:r>
            <a:br>
              <a:rPr lang="pl-PL" sz="61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</a:br>
            <a:r>
              <a:rPr lang="pl-PL" sz="61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INFORMATYZACJ PAŃSTWA (PZIP)</a:t>
            </a:r>
            <a:endParaRPr lang="pl-PL" sz="6100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333375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l-PL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Symbol zastępczy numeru slajd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4</a:t>
            </a:fld>
            <a:endParaRPr lang="pl-PL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038" y="94983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Prostokąt 13"/>
          <p:cNvSpPr/>
          <p:nvPr/>
        </p:nvSpPr>
        <p:spPr>
          <a:xfrm>
            <a:off x="650537" y="2610683"/>
            <a:ext cx="76658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i="1" dirty="0">
                <a:solidFill>
                  <a:srgbClr val="0070C0"/>
                </a:solidFill>
                <a:ea typeface="Times New Roman" panose="02020603050405020304" pitchFamily="18" charset="0"/>
              </a:rPr>
              <a:t>Projekt PORTOS </a:t>
            </a:r>
            <a:r>
              <a:rPr lang="pl-PL" sz="2000" b="1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zgłoszony </a:t>
            </a:r>
            <a:r>
              <a:rPr lang="pl-PL" sz="2000" b="1" i="1" dirty="0">
                <a:solidFill>
                  <a:srgbClr val="0070C0"/>
                </a:solidFill>
                <a:ea typeface="Times New Roman" panose="02020603050405020304" pitchFamily="18" charset="0"/>
              </a:rPr>
              <a:t>do projektu nowego </a:t>
            </a:r>
            <a:r>
              <a:rPr lang="pl-PL" sz="2000" b="1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PZIP - plan działań Ministerstwa Przedsiębiorczości i </a:t>
            </a:r>
            <a:r>
              <a:rPr lang="pl-PL" sz="2000" b="1" i="1" dirty="0">
                <a:solidFill>
                  <a:srgbClr val="0070C0"/>
                </a:solidFill>
                <a:ea typeface="Times New Roman" panose="02020603050405020304" pitchFamily="18" charset="0"/>
              </a:rPr>
              <a:t>Technologii </a:t>
            </a:r>
            <a:r>
              <a:rPr lang="pl-PL" sz="2000" b="1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i Urzędu Patentowego RP</a:t>
            </a:r>
          </a:p>
          <a:p>
            <a:endParaRPr lang="pl-PL" sz="1400" b="1" i="1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r>
              <a:rPr lang="pl-PL" b="1" i="1" u="sng" dirty="0" smtClean="0">
                <a:solidFill>
                  <a:srgbClr val="0070C0"/>
                </a:solidFill>
              </a:rPr>
              <a:t>Cele </a:t>
            </a:r>
            <a:r>
              <a:rPr lang="pl-PL" b="1" i="1" u="sng" dirty="0">
                <a:solidFill>
                  <a:srgbClr val="0070C0"/>
                </a:solidFill>
              </a:rPr>
              <a:t>szczegółowe </a:t>
            </a:r>
            <a:r>
              <a:rPr lang="pl-PL" b="1" i="1" u="sng" dirty="0" smtClean="0">
                <a:solidFill>
                  <a:srgbClr val="0070C0"/>
                </a:solidFill>
              </a:rPr>
              <a:t>PZIP:</a:t>
            </a:r>
            <a:endParaRPr lang="pl-PL" b="1" i="1" u="sng" dirty="0">
              <a:solidFill>
                <a:srgbClr val="0070C0"/>
              </a:solidFill>
            </a:endParaRPr>
          </a:p>
          <a:p>
            <a:pPr marL="449263" indent="-449263">
              <a:buFont typeface="Arial" panose="020B0604020202020204" pitchFamily="34" charset="0"/>
              <a:buChar char="•"/>
            </a:pPr>
            <a:r>
              <a:rPr lang="pl-PL" i="1" u="sng" dirty="0">
                <a:solidFill>
                  <a:srgbClr val="0070C0"/>
                </a:solidFill>
              </a:rPr>
              <a:t>4.2.1. Zwiększenie jakości oraz zakresu komunikacji pomiędzy obywatelami </a:t>
            </a:r>
            <a:r>
              <a:rPr lang="pl-PL" i="1" u="sng" dirty="0" smtClean="0">
                <a:solidFill>
                  <a:srgbClr val="0070C0"/>
                </a:solidFill>
              </a:rPr>
              <a:t/>
            </a:r>
            <a:br>
              <a:rPr lang="pl-PL" i="1" u="sng" dirty="0" smtClean="0">
                <a:solidFill>
                  <a:srgbClr val="0070C0"/>
                </a:solidFill>
              </a:rPr>
            </a:br>
            <a:r>
              <a:rPr lang="pl-PL" i="1" u="sng" dirty="0" smtClean="0">
                <a:solidFill>
                  <a:srgbClr val="0070C0"/>
                </a:solidFill>
              </a:rPr>
              <a:t>i </a:t>
            </a:r>
            <a:r>
              <a:rPr lang="pl-PL" i="1" u="sng" dirty="0">
                <a:solidFill>
                  <a:srgbClr val="0070C0"/>
                </a:solidFill>
              </a:rPr>
              <a:t>innymi interesariuszami a </a:t>
            </a:r>
            <a:r>
              <a:rPr lang="pl-PL" i="1" u="sng" dirty="0" smtClean="0">
                <a:solidFill>
                  <a:srgbClr val="0070C0"/>
                </a:solidFill>
              </a:rPr>
              <a:t>państwem,</a:t>
            </a:r>
            <a:endParaRPr lang="pl-PL" i="1" u="sng" dirty="0">
              <a:solidFill>
                <a:srgbClr val="0070C0"/>
              </a:solidFill>
            </a:endParaRPr>
          </a:p>
          <a:p>
            <a:pPr marL="449263" indent="-449263">
              <a:buFont typeface="Arial" panose="020B0604020202020204" pitchFamily="34" charset="0"/>
              <a:buChar char="•"/>
            </a:pPr>
            <a:r>
              <a:rPr lang="pl-PL" i="1" u="sng" dirty="0">
                <a:solidFill>
                  <a:srgbClr val="0070C0"/>
                </a:solidFill>
              </a:rPr>
              <a:t>4.2.3 Podniesienie poziomu kompetencji cyfrowych obywateli, specjalistów TIK oraz pracowników administracji publicznej.</a:t>
            </a:r>
          </a:p>
          <a:p>
            <a:pPr marL="449263" indent="-449263">
              <a:buFont typeface="Arial" panose="020B0604020202020204" pitchFamily="34" charset="0"/>
              <a:buChar char="•"/>
            </a:pPr>
            <a:endParaRPr lang="pl-PL" i="1" u="sng" dirty="0">
              <a:solidFill>
                <a:srgbClr val="0070C0"/>
              </a:solidFill>
            </a:endParaRPr>
          </a:p>
          <a:p>
            <a:r>
              <a:rPr lang="pl-PL" b="1" i="1" u="sng" dirty="0">
                <a:solidFill>
                  <a:srgbClr val="0070C0"/>
                </a:solidFill>
              </a:rPr>
              <a:t>Kierunki interwencji </a:t>
            </a:r>
            <a:r>
              <a:rPr lang="pl-PL" b="1" i="1" u="sng" dirty="0" smtClean="0">
                <a:solidFill>
                  <a:srgbClr val="0070C0"/>
                </a:solidFill>
              </a:rPr>
              <a:t>PZIP:</a:t>
            </a:r>
            <a:endParaRPr lang="pl-PL" b="1" i="1" u="sng" dirty="0">
              <a:solidFill>
                <a:srgbClr val="0070C0"/>
              </a:solidFill>
            </a:endParaRPr>
          </a:p>
          <a:p>
            <a:pPr marL="449263" indent="-449263">
              <a:buFont typeface="Arial" panose="020B0604020202020204" pitchFamily="34" charset="0"/>
              <a:buChar char="•"/>
            </a:pPr>
            <a:r>
              <a:rPr lang="pl-PL" i="1" u="sng" dirty="0">
                <a:solidFill>
                  <a:srgbClr val="0070C0"/>
                </a:solidFill>
              </a:rPr>
              <a:t>5.1 Reorientacja administracji publicznej na usługi zorientowane wokół potrzeb </a:t>
            </a:r>
            <a:r>
              <a:rPr lang="pl-PL" i="1" u="sng" dirty="0" smtClean="0">
                <a:solidFill>
                  <a:srgbClr val="0070C0"/>
                </a:solidFill>
              </a:rPr>
              <a:t>obywatela,</a:t>
            </a:r>
            <a:endParaRPr lang="pl-PL" i="1" u="sng" dirty="0">
              <a:solidFill>
                <a:srgbClr val="0070C0"/>
              </a:solidFill>
            </a:endParaRPr>
          </a:p>
          <a:p>
            <a:pPr marL="449263" indent="-449263">
              <a:buFont typeface="Arial" panose="020B0604020202020204" pitchFamily="34" charset="0"/>
              <a:buChar char="•"/>
            </a:pPr>
            <a:r>
              <a:rPr lang="pl-PL" i="1" u="sng" dirty="0">
                <a:solidFill>
                  <a:srgbClr val="0070C0"/>
                </a:solidFill>
              </a:rPr>
              <a:t>5.3 Rozwój kompetencji cyfrowych obywateli, pracowników administracji publicznej oraz specjalistów </a:t>
            </a:r>
            <a:r>
              <a:rPr lang="pl-PL" i="1" u="sng" dirty="0" smtClean="0">
                <a:solidFill>
                  <a:srgbClr val="0070C0"/>
                </a:solidFill>
              </a:rPr>
              <a:t>TIK.</a:t>
            </a:r>
            <a:endParaRPr lang="pl-PL" i="1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715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33375" y="240804"/>
            <a:ext cx="8266609" cy="864096"/>
          </a:xfrm>
        </p:spPr>
        <p:txBody>
          <a:bodyPr>
            <a:noAutofit/>
          </a:bodyPr>
          <a:lstStyle/>
          <a:p>
            <a:endParaRPr lang="pl-PL" sz="2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33375" y="1484784"/>
            <a:ext cx="8559105" cy="5256584"/>
          </a:xfrm>
        </p:spPr>
        <p:txBody>
          <a:bodyPr>
            <a:normAutofit fontScale="47500" lnSpcReduction="20000"/>
          </a:bodyPr>
          <a:lstStyle/>
          <a:p>
            <a:pPr>
              <a:spcAft>
                <a:spcPts val="1200"/>
              </a:spcAft>
            </a:pPr>
            <a:r>
              <a:rPr lang="pl-PL" sz="80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KORZYŚCI DLA ODBIORCÓW</a:t>
            </a:r>
            <a:endParaRPr lang="pl-PL" sz="8000" dirty="0" smtClean="0"/>
          </a:p>
          <a:p>
            <a:endParaRPr lang="pl-PL" sz="5100" i="1" dirty="0" smtClean="0">
              <a:solidFill>
                <a:srgbClr val="0070C0"/>
              </a:solidFill>
            </a:endParaRPr>
          </a:p>
          <a:p>
            <a:pPr marL="630238" algn="l"/>
            <a:r>
              <a:rPr lang="pl-PL" sz="4500" b="1" i="1" dirty="0">
                <a:solidFill>
                  <a:srgbClr val="0070C0"/>
                </a:solidFill>
                <a:ea typeface="Times New Roman" panose="02020603050405020304" pitchFamily="18" charset="0"/>
              </a:rPr>
              <a:t>Selekcja rozstrzygnięć według indywidualnych potrzeb klienta ułatwi </a:t>
            </a:r>
            <a:r>
              <a:rPr lang="pl-PL" sz="4500" b="1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/>
            </a:r>
            <a:br>
              <a:rPr lang="pl-PL" sz="4500" b="1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</a:br>
            <a:r>
              <a:rPr lang="pl-PL" sz="4500" b="1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ocenę </a:t>
            </a:r>
            <a:r>
              <a:rPr lang="pl-PL" sz="4500" b="1" i="1" dirty="0">
                <a:solidFill>
                  <a:srgbClr val="0070C0"/>
                </a:solidFill>
                <a:ea typeface="Times New Roman" panose="02020603050405020304" pitchFamily="18" charset="0"/>
              </a:rPr>
              <a:t>zasadności kierowania do Urzędu wniosków w postępowaniu zgłoszeniowym, rejestrowym, czy spornym. </a:t>
            </a:r>
          </a:p>
          <a:p>
            <a:pPr marL="630238" algn="l"/>
            <a:endParaRPr lang="pl-PL" sz="4500" b="1" i="1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 marL="630238" algn="l"/>
            <a:r>
              <a:rPr lang="pl-PL" sz="4500" b="1" i="1" dirty="0">
                <a:solidFill>
                  <a:srgbClr val="0070C0"/>
                </a:solidFill>
                <a:ea typeface="Times New Roman" panose="02020603050405020304" pitchFamily="18" charset="0"/>
              </a:rPr>
              <a:t>Klient będzie mógł przewidzieć skuteczność wniosków danego rodzaju </a:t>
            </a:r>
            <a:r>
              <a:rPr lang="pl-PL" sz="4500" b="1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i </a:t>
            </a:r>
            <a:r>
              <a:rPr lang="pl-PL" sz="4500" b="1" i="1" dirty="0">
                <a:solidFill>
                  <a:srgbClr val="0070C0"/>
                </a:solidFill>
                <a:ea typeface="Times New Roman" panose="02020603050405020304" pitchFamily="18" charset="0"/>
              </a:rPr>
              <a:t>podnoszonej w nich argumentacji.</a:t>
            </a:r>
          </a:p>
          <a:p>
            <a:pPr marL="630238" algn="l"/>
            <a:endParaRPr lang="pl-PL" sz="4500" b="1" i="1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 marL="630238" algn="l"/>
            <a:r>
              <a:rPr lang="pl-PL" sz="4500" b="1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Udostępnione usługi przyczynią </a:t>
            </a:r>
            <a:r>
              <a:rPr lang="pl-PL" sz="4500" b="1" i="1" dirty="0">
                <a:solidFill>
                  <a:srgbClr val="0070C0"/>
                </a:solidFill>
                <a:ea typeface="Times New Roman" panose="02020603050405020304" pitchFamily="18" charset="0"/>
              </a:rPr>
              <a:t>się </a:t>
            </a:r>
            <a:r>
              <a:rPr lang="pl-PL" sz="4500" b="1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do </a:t>
            </a:r>
            <a:r>
              <a:rPr lang="pl-PL" sz="4500" b="1" i="1" dirty="0">
                <a:solidFill>
                  <a:srgbClr val="0070C0"/>
                </a:solidFill>
                <a:ea typeface="Times New Roman" panose="02020603050405020304" pitchFamily="18" charset="0"/>
              </a:rPr>
              <a:t>realizacji zasady jednolitości orzeczniczej </a:t>
            </a:r>
            <a:r>
              <a:rPr lang="pl-PL" sz="4500" b="1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i </a:t>
            </a:r>
            <a:r>
              <a:rPr lang="pl-PL" sz="4500" b="1" i="1" dirty="0">
                <a:solidFill>
                  <a:srgbClr val="0070C0"/>
                </a:solidFill>
                <a:ea typeface="Times New Roman" panose="02020603050405020304" pitchFamily="18" charset="0"/>
              </a:rPr>
              <a:t>transparentności działania administracji publicznej.</a:t>
            </a:r>
          </a:p>
          <a:p>
            <a:pPr algn="l"/>
            <a:endParaRPr lang="pl-PL" sz="4500" b="1" i="1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 marL="630238" algn="l"/>
            <a:r>
              <a:rPr lang="pl-PL" sz="4400" b="1" i="1" dirty="0">
                <a:solidFill>
                  <a:srgbClr val="0070C0"/>
                </a:solidFill>
                <a:ea typeface="Times New Roman" panose="02020603050405020304" pitchFamily="18" charset="0"/>
              </a:rPr>
              <a:t>Udostępnione </a:t>
            </a:r>
            <a:r>
              <a:rPr lang="pl-PL" sz="4400" b="1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usługi </a:t>
            </a:r>
            <a:r>
              <a:rPr lang="pl-PL" sz="4400" b="1" i="1" dirty="0">
                <a:solidFill>
                  <a:srgbClr val="0070C0"/>
                </a:solidFill>
                <a:ea typeface="Times New Roman" panose="02020603050405020304" pitchFamily="18" charset="0"/>
              </a:rPr>
              <a:t>dostarczą informacji </a:t>
            </a:r>
            <a:r>
              <a:rPr lang="pl-PL" sz="4400" b="1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klientom </a:t>
            </a:r>
            <a:r>
              <a:rPr lang="pl-PL" sz="4400" b="1" i="1" dirty="0">
                <a:solidFill>
                  <a:srgbClr val="0070C0"/>
                </a:solidFill>
                <a:ea typeface="Times New Roman" panose="02020603050405020304" pitchFamily="18" charset="0"/>
              </a:rPr>
              <a:t>o rozpoczęciu procedury spornej lub odwoławczej, </a:t>
            </a:r>
            <a:r>
              <a:rPr lang="pl-PL" sz="4400" b="1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istotnej </a:t>
            </a:r>
            <a:r>
              <a:rPr lang="pl-PL" sz="4400" b="1" i="1" dirty="0">
                <a:solidFill>
                  <a:srgbClr val="0070C0"/>
                </a:solidFill>
                <a:ea typeface="Times New Roman" panose="02020603050405020304" pitchFamily="18" charset="0"/>
              </a:rPr>
              <a:t>z punktu widzenia </a:t>
            </a:r>
            <a:r>
              <a:rPr lang="pl-PL" sz="4400" b="1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konkurencyjności prowadzonego </a:t>
            </a:r>
            <a:r>
              <a:rPr lang="pl-PL" sz="4400" b="1" i="1" dirty="0">
                <a:solidFill>
                  <a:srgbClr val="0070C0"/>
                </a:solidFill>
                <a:ea typeface="Times New Roman" panose="02020603050405020304" pitchFamily="18" charset="0"/>
              </a:rPr>
              <a:t>biznesu.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333375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l-PL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Symbol zastępczy numeru slajd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5</a:t>
            </a:fld>
            <a:endParaRPr lang="pl-PL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038" y="75139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840" y="2564904"/>
            <a:ext cx="808768" cy="504056"/>
          </a:xfrm>
          <a:prstGeom prst="rect">
            <a:avLst/>
          </a:prstGeom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840" y="3717032"/>
            <a:ext cx="808768" cy="504056"/>
          </a:xfrm>
          <a:prstGeom prst="rect">
            <a:avLst/>
          </a:prstGeom>
        </p:spPr>
      </p:pic>
      <p:pic>
        <p:nvPicPr>
          <p:cNvPr id="11" name="Obraz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73" y="4597964"/>
            <a:ext cx="808768" cy="504056"/>
          </a:xfrm>
          <a:prstGeom prst="rect">
            <a:avLst/>
          </a:prstGeom>
        </p:spPr>
      </p:pic>
      <p:pic>
        <p:nvPicPr>
          <p:cNvPr id="12" name="Obraz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73" y="5478896"/>
            <a:ext cx="808768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617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916832"/>
            <a:ext cx="8712968" cy="3816424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pl-PL" sz="3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pl-PL" sz="38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pl-PL" sz="38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sz="3800" b="1" dirty="0" smtClean="0">
                <a:solidFill>
                  <a:schemeClr val="accent1">
                    <a:lumMod val="50000"/>
                  </a:schemeClr>
                </a:solidFill>
              </a:rPr>
              <a:t>ARCHITEKTURA </a:t>
            </a:r>
            <a:endParaRPr lang="pl-PL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9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pl-PL" sz="29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pl-PL" sz="29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pl-PL" sz="29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pl-PL" sz="29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pl-PL" sz="3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pl-PL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pl-PL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pl-PL" sz="20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pPr marL="0" indent="0">
              <a:buNone/>
            </a:pPr>
            <a:endParaRPr lang="pl-PL" sz="2400" b="1" dirty="0" smtClean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pPr marL="0" indent="0">
              <a:buNone/>
            </a:pPr>
            <a:endParaRPr lang="pl-PL" sz="24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pPr marL="0" indent="0">
              <a:buNone/>
            </a:pPr>
            <a:endParaRPr lang="pl-PL" sz="24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6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089" y="164895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az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7692" b="1720"/>
          <a:stretch/>
        </p:blipFill>
        <p:spPr>
          <a:xfrm>
            <a:off x="1331640" y="1916833"/>
            <a:ext cx="6426713" cy="4896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2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3684</TotalTime>
  <Words>169</Words>
  <Application>Microsoft Office PowerPoint</Application>
  <PresentationFormat>Pokaz na ekranie (4:3)</PresentationFormat>
  <Paragraphs>170</Paragraphs>
  <Slides>6</Slides>
  <Notes>5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USYTUOWANIE  KOMITETU RADY MINISTRÓW DO SPRAW CYFRYZACJI  W RZĄDOWYM PROCESIE LEGISLACYJNYM</dc:title>
  <dc:creator>Stępniewska Aneta</dc:creator>
  <cp:lastModifiedBy>Justyn Łojko</cp:lastModifiedBy>
  <cp:revision>195</cp:revision>
  <cp:lastPrinted>2014-01-14T19:52:29Z</cp:lastPrinted>
  <dcterms:created xsi:type="dcterms:W3CDTF">2014-01-14T15:20:07Z</dcterms:created>
  <dcterms:modified xsi:type="dcterms:W3CDTF">2019-09-11T08:46:27Z</dcterms:modified>
</cp:coreProperties>
</file>