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2" r:id="rId8"/>
    <p:sldId id="261" r:id="rId9"/>
    <p:sldId id="263" r:id="rId10"/>
    <p:sldId id="258" r:id="rId11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639969" y="3228945"/>
            <a:ext cx="9519444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pl-PL" sz="2000" b="0" i="0" u="none" strike="noStrike" baseline="0" dirty="0">
                <a:solidFill>
                  <a:schemeClr val="bg1"/>
                </a:solidFill>
                <a:latin typeface="Arial Black" panose="020B0A04020102020204" pitchFamily="34" charset="0"/>
              </a:rPr>
              <a:t>System Wczesnego Ostrzegania Alarmowania i Informowania 2.0</a:t>
            </a:r>
            <a:endParaRPr lang="pl-PL" sz="5400" b="1" dirty="0">
              <a:solidFill>
                <a:schemeClr val="bg1"/>
              </a:solidFill>
              <a:latin typeface="Arial Black" panose="020B0A04020102020204" pitchFamily="34" charset="0"/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25434" y="1251376"/>
            <a:ext cx="10722270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sz="8000" b="0" i="0" u="none" strike="noStrike" baseline="0" dirty="0">
                <a:solidFill>
                  <a:srgbClr val="0060A8"/>
                </a:solidFill>
                <a:latin typeface="Arial Black" panose="020B0A04020102020204" pitchFamily="34" charset="0"/>
              </a:rPr>
              <a:t>System Wczesnego Ostrzegania Alarmowania i Informowania 2.0</a:t>
            </a:r>
          </a:p>
          <a:p>
            <a:pPr marL="0" indent="0" algn="ctr">
              <a:lnSpc>
                <a:spcPct val="120000"/>
              </a:lnSpc>
              <a:spcAft>
                <a:spcPts val="600"/>
              </a:spcAft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>
                <a:solidFill>
                  <a:schemeClr val="accent5">
                    <a:lumMod val="75000"/>
                  </a:schemeClr>
                </a:solidFill>
              </a:rPr>
              <a:t>Wnioskodawca        </a:t>
            </a: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l-PL" sz="7200" b="1" dirty="0" smtClean="0"/>
              <a:t>Minister </a:t>
            </a:r>
            <a:r>
              <a:rPr lang="pl-PL" sz="7200" b="1" dirty="0"/>
              <a:t>Spraw Wewnętrznych i </a:t>
            </a:r>
            <a:r>
              <a:rPr lang="pl-PL" sz="7200" b="1" dirty="0" smtClean="0"/>
              <a:t>Administracji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>
                <a:solidFill>
                  <a:schemeClr val="accent5">
                    <a:lumMod val="75000"/>
                  </a:schemeClr>
                </a:solidFill>
              </a:rPr>
              <a:t>Beneficjent 	</a:t>
            </a:r>
            <a:r>
              <a:rPr lang="pl-PL" sz="7200" b="1" dirty="0">
                <a:solidFill>
                  <a:schemeClr val="accent5">
                    <a:lumMod val="75000"/>
                  </a:schemeClr>
                </a:solidFill>
              </a:rPr>
              <a:t>     </a:t>
            </a:r>
            <a:r>
              <a:rPr lang="pl-PL" sz="7200" b="1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l-PL" sz="7200" b="1" dirty="0" smtClean="0"/>
              <a:t>Wojewoda </a:t>
            </a:r>
            <a:r>
              <a:rPr lang="pl-PL" sz="7200" b="1" dirty="0"/>
              <a:t>Dolnośląski (Dolnośląski Urząd Wojewódzki we Wrocławiu) </a:t>
            </a:r>
            <a:endParaRPr lang="pl-PL" sz="7200" b="1" dirty="0" smtClean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>
                <a:solidFill>
                  <a:schemeClr val="accent5">
                    <a:lumMod val="75000"/>
                  </a:schemeClr>
                </a:solidFill>
              </a:rPr>
              <a:t>Partnerzy 	     </a:t>
            </a: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l-PL" sz="7200" dirty="0" smtClean="0"/>
              <a:t>Brak</a:t>
            </a:r>
            <a:r>
              <a:rPr lang="pl-PL" sz="7200" i="1" dirty="0" smtClean="0"/>
              <a:t> </a:t>
            </a:r>
            <a:endParaRPr lang="pl-PL" sz="7200" i="1" dirty="0" smtClean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16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>
                <a:solidFill>
                  <a:schemeClr val="accent5">
                    <a:lumMod val="75000"/>
                  </a:schemeClr>
                </a:solidFill>
              </a:rPr>
              <a:t>Źródło finansowania 	</a:t>
            </a:r>
            <a:r>
              <a:rPr lang="pl-PL" sz="7200" b="1" dirty="0"/>
              <a:t>Fundusz Bezpieczeństwa Wewnętrznego 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7200" b="1" dirty="0"/>
              <a:t>                                                  </a:t>
            </a:r>
            <a:r>
              <a:rPr lang="pl-PL" sz="6400" b="1" dirty="0" smtClean="0"/>
              <a:t>	(</a:t>
            </a:r>
            <a:r>
              <a:rPr lang="pl-PL" sz="6400" b="1" dirty="0"/>
              <a:t>Instrument na rzecz wsparcia finansowego współpracy policyjnej, </a:t>
            </a:r>
            <a:r>
              <a:rPr lang="pl-PL" sz="6400" b="1" dirty="0" smtClean="0"/>
              <a:t>zapobiegania </a:t>
            </a:r>
            <a:r>
              <a:rPr lang="pl-PL" sz="6400" b="1" dirty="0"/>
              <a:t>i zwalczania </a:t>
            </a:r>
            <a:r>
              <a:rPr lang="pl-PL" sz="6400" b="1" dirty="0" smtClean="0"/>
              <a:t>			przestępczości </a:t>
            </a:r>
            <a:r>
              <a:rPr lang="pl-PL" sz="6400" b="1" dirty="0"/>
              <a:t>oraz zarządzania kryzysowego</a:t>
            </a:r>
            <a:r>
              <a:rPr lang="pl-PL" sz="6400" b="1" dirty="0" smtClean="0"/>
              <a:t>)</a:t>
            </a:r>
          </a:p>
          <a:p>
            <a:pPr marL="0" indent="0">
              <a:spcBef>
                <a:spcPts val="800"/>
              </a:spcBef>
              <a:buNone/>
            </a:pPr>
            <a:endParaRPr lang="pl-PL" sz="1600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>
                <a:solidFill>
                  <a:schemeClr val="accent5">
                    <a:lumMod val="75000"/>
                  </a:schemeClr>
                </a:solidFill>
              </a:rPr>
              <a:t>Całkowity koszt projektu 	</a:t>
            </a:r>
            <a:r>
              <a:rPr lang="pl-PL" sz="7200" b="1" dirty="0"/>
              <a:t>11 544 180 </a:t>
            </a:r>
            <a:r>
              <a:rPr lang="pl-PL" sz="7200" b="1" dirty="0" smtClean="0"/>
              <a:t>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1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7200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 </a:t>
            </a: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pl-PL" sz="7200" b="1" dirty="0" smtClean="0"/>
              <a:t>05.2020 </a:t>
            </a:r>
            <a:r>
              <a:rPr lang="pl-PL" sz="7200" b="1" dirty="0"/>
              <a:t>– </a:t>
            </a:r>
            <a:r>
              <a:rPr lang="pl-PL" sz="7200" b="1" dirty="0" smtClean="0"/>
              <a:t>30.04.2022 </a:t>
            </a:r>
            <a:r>
              <a:rPr lang="pl-PL" sz="7200" b="1" dirty="0"/>
              <a:t>r.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D78B6A1E-E620-467B-933C-7AA95794C068}"/>
              </a:ext>
            </a:extLst>
          </p:cNvPr>
          <p:cNvSpPr/>
          <p:nvPr/>
        </p:nvSpPr>
        <p:spPr>
          <a:xfrm>
            <a:off x="353201" y="1875996"/>
            <a:ext cx="108905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u="sng" dirty="0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Cel projektu </a:t>
            </a:r>
            <a:endParaRPr lang="pl-PL" u="sng" dirty="0" smtClean="0">
              <a:solidFill>
                <a:srgbClr val="0070C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pl-PL" u="sng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zgodnie </a:t>
            </a:r>
            <a:r>
              <a:rPr lang="pl-PL" u="sng" dirty="0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z zaakceptowanym „Wnioskiem o przyznanie dofinansowania”</a:t>
            </a:r>
          </a:p>
          <a:p>
            <a:pPr algn="ctr"/>
            <a:endParaRPr lang="pl-PL" u="sng" dirty="0">
              <a:solidFill>
                <a:srgbClr val="0070C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pl-PL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Ryzyko i sytuacje kryzysowe / Zagrożenia – wczesne ostrzeganie </a:t>
            </a: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i </a:t>
            </a:r>
            <a:r>
              <a:rPr lang="pl-PL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sytuacje kryzysowe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F0323BC3-86E4-48A3-85BC-6AED2B7E740C}"/>
              </a:ext>
            </a:extLst>
          </p:cNvPr>
          <p:cNvSpPr txBox="1"/>
          <p:nvPr/>
        </p:nvSpPr>
        <p:spPr>
          <a:xfrm>
            <a:off x="755937" y="4037257"/>
            <a:ext cx="10085032" cy="142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Zbudowanie jednolitego scentralizowanego systemu, który będzie wizualizował zagrożenia </a:t>
            </a:r>
            <a:r>
              <a:rPr lang="pl-PL" sz="2000" b="1" dirty="0" smtClean="0"/>
              <a:t>                     i realizował </a:t>
            </a:r>
            <a:r>
              <a:rPr lang="pl-PL" sz="2000" b="1" dirty="0"/>
              <a:t>ostrzeganie i alarmowanie oraz informowanie o zagrożeniach, </a:t>
            </a:r>
            <a:r>
              <a:rPr lang="pl-PL" sz="2000" b="1" dirty="0" smtClean="0"/>
              <a:t>zapewniając </a:t>
            </a:r>
            <a:r>
              <a:rPr lang="pl-PL" sz="2000" b="1" dirty="0"/>
              <a:t>skuteczne doprowadzenie informacji do podmiotów Systemu Wczesnego Ostrzegania.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1E31CBEF-D6A5-41F4-AD50-584FACCCFC7B}"/>
              </a:ext>
            </a:extLst>
          </p:cNvPr>
          <p:cNvSpPr/>
          <p:nvPr/>
        </p:nvSpPr>
        <p:spPr>
          <a:xfrm>
            <a:off x="759004" y="1413663"/>
            <a:ext cx="10268660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Cele strategiczne</a:t>
            </a:r>
          </a:p>
          <a:p>
            <a:endParaRPr lang="pl-PL" dirty="0">
              <a:solidFill>
                <a:srgbClr val="0070C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pl-PL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Strategia Sprawne i Nowoczesne Państwo 2030</a:t>
            </a:r>
            <a:r>
              <a:rPr lang="pl-PL" b="1" dirty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  <a:endParaRPr lang="pl-PL" b="1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marL="342900" indent="-342900">
              <a:buAutoNum type="arabicPeriod"/>
            </a:pPr>
            <a:endParaRPr lang="pl-PL" sz="5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pl-PL" b="1" dirty="0">
                <a:solidFill>
                  <a:srgbClr val="0070C0"/>
                </a:solidFill>
                <a:latin typeface="Arial Black" panose="020B0A04020102020204" pitchFamily="34" charset="0"/>
              </a:rPr>
              <a:t>    </a:t>
            </a:r>
            <a:r>
              <a:rPr lang="pl-PL" sz="1600" dirty="0" smtClean="0">
                <a:latin typeface="Arial Black" panose="020B0A04020102020204" pitchFamily="34" charset="0"/>
              </a:rPr>
              <a:t>cel </a:t>
            </a:r>
            <a:r>
              <a:rPr lang="pl-PL" sz="1600" dirty="0">
                <a:latin typeface="Arial Black" panose="020B0A04020102020204" pitchFamily="34" charset="0"/>
              </a:rPr>
              <a:t>szczegółowy III - Podniesienie sprawności realizacji zadań państwa poprzez </a:t>
            </a:r>
            <a:r>
              <a:rPr lang="pl-PL" sz="1600" dirty="0" smtClean="0">
                <a:latin typeface="Arial Black" panose="020B0A04020102020204" pitchFamily="34" charset="0"/>
              </a:rPr>
              <a:t>wykorzystanie </a:t>
            </a:r>
            <a:r>
              <a:rPr lang="pl-PL" sz="1600" dirty="0">
                <a:latin typeface="Arial Black" panose="020B0A04020102020204" pitchFamily="34" charset="0"/>
              </a:rPr>
              <a:t>technologii cyfrowych i zmianę sposobu działania stosownie do możliwości, jakie stwarza technologia.</a:t>
            </a:r>
          </a:p>
          <a:p>
            <a:endParaRPr lang="pl-PL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l-PL" b="1" dirty="0">
                <a:solidFill>
                  <a:srgbClr val="0070C0"/>
                </a:solidFill>
                <a:latin typeface="Arial Black" panose="020B0A04020102020204" pitchFamily="34" charset="0"/>
              </a:rPr>
              <a:t>2. </a:t>
            </a:r>
            <a:r>
              <a:rPr lang="pl-PL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Program Zintegrowanej Informatyzacji Państwa</a:t>
            </a:r>
            <a:r>
              <a:rPr lang="pl-PL" b="1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endParaRPr lang="pl-PL" b="1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just"/>
            <a:endParaRPr lang="pl-PL" sz="500" b="1" dirty="0">
              <a:latin typeface="Arial Black" panose="020B0A04020102020204" pitchFamily="34" charset="0"/>
            </a:endParaRPr>
          </a:p>
          <a:p>
            <a:pPr algn="just"/>
            <a:r>
              <a:rPr lang="pl-PL" b="1" dirty="0">
                <a:latin typeface="Arial Black" panose="020B0A04020102020204" pitchFamily="34" charset="0"/>
              </a:rPr>
              <a:t>    </a:t>
            </a:r>
            <a:r>
              <a:rPr lang="pl-PL" sz="1600" b="1" dirty="0" smtClean="0">
                <a:latin typeface="Arial Black" panose="020B0A04020102020204" pitchFamily="34" charset="0"/>
              </a:rPr>
              <a:t>cel</a:t>
            </a:r>
            <a:r>
              <a:rPr lang="pl-PL" sz="1600" b="1" dirty="0">
                <a:latin typeface="Arial Black" panose="020B0A04020102020204" pitchFamily="34" charset="0"/>
              </a:rPr>
              <a:t>. 4.2.2 </a:t>
            </a:r>
            <a:r>
              <a:rPr lang="pl-PL" sz="1600" b="1" dirty="0" smtClean="0">
                <a:latin typeface="Arial Black" panose="020B0A04020102020204" pitchFamily="34" charset="0"/>
              </a:rPr>
              <a:t>- Wzmocnienie </a:t>
            </a:r>
            <a:r>
              <a:rPr lang="pl-PL" sz="1600" b="1" dirty="0">
                <a:latin typeface="Arial Black" panose="020B0A04020102020204" pitchFamily="34" charset="0"/>
              </a:rPr>
              <a:t>dojrzałości organizacyjnej jednostek administracji publicznej oraz usprawnienie zaplecza elektronicznej administracji (</a:t>
            </a:r>
            <a:r>
              <a:rPr lang="pl-PL" sz="1600" b="1" dirty="0" err="1">
                <a:latin typeface="Arial Black" panose="020B0A04020102020204" pitchFamily="34" charset="0"/>
              </a:rPr>
              <a:t>back</a:t>
            </a:r>
            <a:r>
              <a:rPr lang="pl-PL" sz="1600" b="1" dirty="0">
                <a:latin typeface="Arial Black" panose="020B0A04020102020204" pitchFamily="34" charset="0"/>
              </a:rPr>
              <a:t> </a:t>
            </a:r>
            <a:r>
              <a:rPr lang="pl-PL" sz="1600" b="1" dirty="0" err="1">
                <a:latin typeface="Arial Black" panose="020B0A04020102020204" pitchFamily="34" charset="0"/>
              </a:rPr>
              <a:t>office</a:t>
            </a:r>
            <a:r>
              <a:rPr lang="pl-PL" sz="1600" b="1" dirty="0">
                <a:latin typeface="Arial Black" panose="020B0A04020102020204" pitchFamily="34" charset="0"/>
              </a:rPr>
              <a:t>).</a:t>
            </a:r>
          </a:p>
          <a:p>
            <a:endParaRPr lang="pl-PL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pl-PL" b="1" dirty="0">
                <a:solidFill>
                  <a:srgbClr val="0070C0"/>
                </a:solidFill>
                <a:latin typeface="Arial Black" panose="020B0A04020102020204" pitchFamily="34" charset="0"/>
              </a:rPr>
              <a:t>3. </a:t>
            </a:r>
            <a:r>
              <a:rPr lang="pl-PL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Strategia Cyberbezpieczeństwa Rzeczypospolitej Polskiej na lata </a:t>
            </a:r>
            <a:r>
              <a:rPr lang="pl-PL" b="1" u="sng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2019 </a:t>
            </a:r>
            <a:r>
              <a:rPr lang="pl-PL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- 2024</a:t>
            </a:r>
            <a:r>
              <a:rPr lang="pl-PL" b="1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endParaRPr lang="pl-PL" b="1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pl-PL" sz="500" b="1" dirty="0">
              <a:latin typeface="Arial Black" panose="020B0A04020102020204" pitchFamily="34" charset="0"/>
            </a:endParaRPr>
          </a:p>
          <a:p>
            <a:pPr algn="just"/>
            <a:r>
              <a:rPr lang="pl-PL" b="1" dirty="0" smtClean="0">
                <a:latin typeface="Arial Black" panose="020B0A04020102020204" pitchFamily="34" charset="0"/>
              </a:rPr>
              <a:t>    </a:t>
            </a:r>
            <a:r>
              <a:rPr lang="pl-PL" sz="1600" b="1" dirty="0" smtClean="0">
                <a:latin typeface="Arial Black" panose="020B0A04020102020204" pitchFamily="34" charset="0"/>
              </a:rPr>
              <a:t>cel </a:t>
            </a:r>
            <a:r>
              <a:rPr lang="pl-PL" sz="1600" b="1" dirty="0">
                <a:latin typeface="Arial Black" panose="020B0A04020102020204" pitchFamily="34" charset="0"/>
              </a:rPr>
              <a:t>szczegółowy 2 - podniesienie poziomu odporności systemów</a:t>
            </a:r>
          </a:p>
          <a:p>
            <a:pPr algn="just"/>
            <a:r>
              <a:rPr lang="pl-PL" sz="1600" b="1" dirty="0">
                <a:latin typeface="Arial Black" panose="020B0A04020102020204" pitchFamily="34" charset="0"/>
              </a:rPr>
              <a:t>informacyjnych administracji publicznej i sektora prywatnego oraz osiągnięcie zdolności do skutecznego zapobiegania i reagowania na incydenty.</a:t>
            </a:r>
          </a:p>
          <a:p>
            <a:endParaRPr lang="pl-PL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49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4198776" y="1051840"/>
            <a:ext cx="3358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ARCHITEKTURA</a:t>
            </a:r>
          </a:p>
          <a:p>
            <a:pPr algn="ctr">
              <a:spcBef>
                <a:spcPts val="0"/>
              </a:spcBef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Widok kooperacji aplikacji</a:t>
            </a: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pl-PL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B8E95BD1-4E1B-4E60-B871-CE29C7D07B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1698171"/>
            <a:ext cx="9869525" cy="515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62ED46-B5C1-472E-BC9B-9692A3E718A0}"/>
              </a:ext>
            </a:extLst>
          </p:cNvPr>
          <p:cNvSpPr txBox="1"/>
          <p:nvPr/>
        </p:nvSpPr>
        <p:spPr>
          <a:xfrm>
            <a:off x="727969" y="1203795"/>
            <a:ext cx="105821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latin typeface="Arial Black" panose="020B0A04020102020204" pitchFamily="34" charset="0"/>
              </a:rPr>
              <a:t>Zasięg </a:t>
            </a:r>
            <a:r>
              <a:rPr lang="pl-PL" sz="2400" b="1" i="0" u="none" strike="noStrike" baseline="0" dirty="0" smtClean="0">
                <a:latin typeface="Arial Black" panose="020B0A04020102020204" pitchFamily="34" charset="0"/>
              </a:rPr>
              <a:t>systemu</a:t>
            </a:r>
            <a:endParaRPr lang="pl-PL" sz="2400" b="1" dirty="0">
              <a:latin typeface="Arial Black" panose="020B0A040201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726" y="1790960"/>
            <a:ext cx="5266667" cy="49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56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174</Words>
  <Application>Microsoft Office PowerPoint</Application>
  <PresentationFormat>Panoramiczny</PresentationFormat>
  <Paragraphs>56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17</cp:revision>
  <cp:lastPrinted>2021-04-01T11:17:56Z</cp:lastPrinted>
  <dcterms:created xsi:type="dcterms:W3CDTF">2017-01-27T12:50:17Z</dcterms:created>
  <dcterms:modified xsi:type="dcterms:W3CDTF">2021-05-12T10:18:52Z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