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4"/>
  </p:sldMasterIdLst>
  <p:notesMasterIdLst>
    <p:notesMasterId r:id="rId6"/>
  </p:notesMasterIdLst>
  <p:handoutMasterIdLst>
    <p:handoutMasterId r:id="rId7"/>
  </p:handoutMasterIdLst>
  <p:sldIdLst>
    <p:sldId id="491" r:id="rId5"/>
  </p:sldIdLst>
  <p:sldSz cx="10287000" cy="6858000" type="35mm"/>
  <p:notesSz cx="6797675" cy="9874250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094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10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EED9"/>
    <a:srgbClr val="95DFB6"/>
    <a:srgbClr val="00823B"/>
    <a:srgbClr val="CF2240"/>
    <a:srgbClr val="BDEBD2"/>
    <a:srgbClr val="00FF99"/>
    <a:srgbClr val="99FF99"/>
    <a:srgbClr val="FFFFFF"/>
    <a:srgbClr val="009644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859" autoAdjust="0"/>
    <p:restoredTop sz="92792" autoAdjust="0"/>
  </p:normalViewPr>
  <p:slideViewPr>
    <p:cSldViewPr>
      <p:cViewPr varScale="1">
        <p:scale>
          <a:sx n="145" d="100"/>
          <a:sy n="145" d="100"/>
        </p:scale>
        <p:origin x="2706" y="126"/>
      </p:cViewPr>
      <p:guideLst/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094"/>
        <p:guide pos="2119"/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7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r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380538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7" y="9380538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r" defTabSz="91325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2919021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r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71513" y="736600"/>
            <a:ext cx="5514975" cy="3676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6" y="4705351"/>
            <a:ext cx="5030857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/>
              <a:t>Kliknij, aby edytować style wzorca tekstu</a:t>
            </a:r>
          </a:p>
          <a:p>
            <a:pPr lvl="1"/>
            <a:r>
              <a:rPr lang="pl-PL" altLang="pl-PL" noProof="0"/>
              <a:t>Drugi poziom</a:t>
            </a:r>
          </a:p>
          <a:p>
            <a:pPr lvl="2"/>
            <a:r>
              <a:rPr lang="pl-PL" altLang="pl-PL" noProof="0"/>
              <a:t>Trzeci poziom</a:t>
            </a:r>
          </a:p>
          <a:p>
            <a:pPr lvl="3"/>
            <a:r>
              <a:rPr lang="pl-PL" altLang="pl-PL" noProof="0"/>
              <a:t>Czwarty poziom</a:t>
            </a:r>
          </a:p>
          <a:p>
            <a:pPr lvl="4"/>
            <a:r>
              <a:rPr lang="pl-PL" altLang="pl-PL" noProof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10702"/>
            <a:ext cx="2919021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10702"/>
            <a:ext cx="2919020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r" defTabSz="879670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B2269-152C-4AB6-80C3-429635D446E7}" type="slidenum">
              <a:rPr lang="pl-PL" altLang="pl-PL" smtClean="0"/>
              <a:pPr/>
              <a:t>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3175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/>
              <a:t>Opracowano </a:t>
            </a:r>
            <a:br>
              <a:rPr lang="pl-PL" altLang="pl-PL" sz="800" b="1"/>
            </a:br>
            <a:r>
              <a:rPr lang="pl-PL" altLang="pl-PL" sz="800" b="1"/>
              <a:t>w Biurze Dyrektora Generalnego</a:t>
            </a:r>
            <a:br>
              <a:rPr lang="pl-PL" altLang="pl-PL" sz="800" b="1"/>
            </a:br>
            <a:r>
              <a:rPr lang="pl-PL" altLang="pl-PL" sz="800" b="1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 Box 345"/>
          <p:cNvSpPr txBox="1">
            <a:spLocks noChangeArrowheads="1"/>
          </p:cNvSpPr>
          <p:nvPr/>
        </p:nvSpPr>
        <p:spPr bwMode="auto">
          <a:xfrm>
            <a:off x="5259229" y="2961000"/>
            <a:ext cx="2264769" cy="576280"/>
          </a:xfrm>
          <a:prstGeom prst="rect">
            <a:avLst/>
          </a:prstGeom>
          <a:solidFill>
            <a:srgbClr val="FFFFFF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36000" rIns="0" bIns="0" anchor="t"/>
          <a:lstStyle>
            <a:defPPr>
              <a:defRPr lang="pl-PL"/>
            </a:defPPr>
            <a:lvl1pPr>
              <a:spcBef>
                <a:spcPts val="0"/>
              </a:spcBef>
              <a:defRPr sz="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pl-PL" b="1" dirty="0"/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5256000" y="2319200"/>
            <a:ext cx="2267998" cy="58472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36000" rIns="0" bIns="0" anchor="t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ts val="2400"/>
              </a:spcAft>
            </a:pPr>
            <a:endParaRPr lang="en-GB" altLang="pl-PL" sz="700" b="1" dirty="0">
              <a:blipFill>
                <a:blip r:embed="rId3"/>
                <a:tile tx="0" ty="0" sx="100000" sy="100000" flip="none" algn="tl"/>
              </a:blip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6367180" y="2169296"/>
            <a:ext cx="3924000" cy="246221"/>
          </a:xfrm>
          <a:prstGeom prst="rect">
            <a:avLst/>
          </a:prstGeom>
          <a:solidFill>
            <a:schemeClr val="bg1">
              <a:lumMod val="85000"/>
              <a:alpha val="37000"/>
            </a:schemeClr>
          </a:solidFill>
          <a:ln w="38100">
            <a:noFill/>
          </a:ln>
          <a:effectLst>
            <a:softEdge rad="50800"/>
          </a:effectLst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3163412" y="2880000"/>
            <a:ext cx="929767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General Director’s Office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BDG</a:t>
            </a: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1054253" y="4486574"/>
            <a:ext cx="949687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Paying Authority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 IP</a:t>
            </a: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1075180" y="2340000"/>
            <a:ext cx="908999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State Budget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BP</a:t>
            </a: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1064615" y="3406659"/>
            <a:ext cx="939325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Economy Financing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FG</a:t>
            </a: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1058036" y="3948174"/>
            <a:ext cx="939325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Local Government Finances Department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 </a:t>
            </a:r>
            <a:r>
              <a:rPr lang="en-GB" altLang="pl-PL" sz="700" b="1" dirty="0">
                <a:latin typeface="Calibri" panose="020F0502020204030204" pitchFamily="34" charset="0"/>
              </a:rPr>
              <a:t>ST</a:t>
            </a: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4179185" y="2344106"/>
            <a:ext cx="973635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Goods and Services Tax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PT</a:t>
            </a: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93600" y="2871544"/>
            <a:ext cx="865972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Economic Policy Support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PG</a:t>
            </a: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3163412" y="2340000"/>
            <a:ext cx="929769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Administrative Office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BAD</a:t>
            </a: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3163412" y="4500000"/>
            <a:ext cx="929767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Finances and Accounting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FK</a:t>
            </a: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99000" y="2337553"/>
            <a:ext cx="865972" cy="46800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International Cooperation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WM</a:t>
            </a: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6455058" y="4185136"/>
            <a:ext cx="106894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Customs Department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DC</a:t>
            </a: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7729200" y="450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Tax Collection Department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DPP</a:t>
            </a: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4160951" y="3955640"/>
            <a:ext cx="991868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Public Finance 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Discipline Office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BDF</a:t>
            </a: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3163412" y="3960000"/>
            <a:ext cx="929767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Security and Data Protection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DB</a:t>
            </a: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7729200" y="288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Department for Audit</a:t>
            </a:r>
          </a:p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of Public Funds </a:t>
            </a:r>
          </a:p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</a:t>
            </a:r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DAS</a:t>
            </a:r>
            <a:endParaRPr lang="en-GB" altLang="pl-PL" sz="700" i="1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7728882" y="5598000"/>
            <a:ext cx="1188000" cy="468000"/>
          </a:xfrm>
          <a:prstGeom prst="rect">
            <a:avLst/>
          </a:prstGeom>
          <a:solidFill>
            <a:schemeClr val="bg1">
              <a:lumMod val="65000"/>
              <a:alpha val="60000"/>
            </a:schemeClr>
          </a:solidFill>
          <a:ln w="3175">
            <a:solidFill>
              <a:schemeClr val="dk1">
                <a:alpha val="8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Department of Financial Information 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 IF</a:t>
            </a: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1058036" y="2880000"/>
            <a:ext cx="939325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Budget Zone Financing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FS</a:t>
            </a: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4163958" y="1254109"/>
            <a:ext cx="985514" cy="443682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Excise Duty and Gambling Department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 </a:t>
            </a:r>
            <a:r>
              <a:rPr lang="en-GB" altLang="pl-PL" sz="700" b="1" dirty="0">
                <a:latin typeface="Calibri" panose="020F0502020204030204" pitchFamily="34" charset="0"/>
              </a:rPr>
              <a:t>DAG</a:t>
            </a: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4163958" y="1776173"/>
            <a:ext cx="979542" cy="428691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Income Taxes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DD</a:t>
            </a: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4172299" y="4509120"/>
            <a:ext cx="980519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Public Debt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DP</a:t>
            </a: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3163412" y="1260000"/>
            <a:ext cx="934989" cy="10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en-GB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Director General</a:t>
            </a:r>
          </a:p>
          <a:p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Marta </a:t>
            </a:r>
          </a:p>
          <a:p>
            <a:r>
              <a:rPr lang="pl-PL" altLang="pl-PL" sz="9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Niżałowska-Pactwa</a:t>
            </a:r>
            <a:endParaRPr lang="en-GB" altLang="pl-PL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3169327" y="5035291"/>
            <a:ext cx="929765" cy="468000"/>
          </a:xfrm>
          <a:prstGeom prst="rect">
            <a:avLst/>
          </a:prstGeom>
          <a:solidFill>
            <a:schemeClr val="bg1"/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pl-PL"/>
            </a:defPPr>
            <a:lvl1pPr eaLnBrk="1" hangingPunct="1">
              <a:spcBef>
                <a:spcPts val="600"/>
              </a:spcBef>
              <a:defRPr sz="700" i="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pl-PL" dirty="0"/>
              <a:t>Commissioner for Protection of Classified Information</a:t>
            </a: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4172299" y="5049232"/>
            <a:ext cx="980519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Guarantee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DG</a:t>
            </a: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2110888" y="2348880"/>
            <a:ext cx="929769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Macroeconomic Policy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PM</a:t>
            </a: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2110888" y="3420000"/>
            <a:ext cx="943876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Financial Market 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Development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FN</a:t>
            </a: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4172300" y="6143990"/>
            <a:ext cx="968264" cy="468000"/>
          </a:xfrm>
          <a:prstGeom prst="rect">
            <a:avLst/>
          </a:prstGeom>
          <a:solidFill>
            <a:schemeClr val="bg1"/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spcBef>
                <a:spcPts val="600"/>
              </a:spcBef>
            </a:pPr>
            <a:r>
              <a:rPr lang="en-GB" sz="700" i="1" dirty="0">
                <a:solidFill>
                  <a:schemeClr val="tx1"/>
                </a:solidFill>
                <a:latin typeface="Calibri" panose="020F0502020204030204" pitchFamily="34" charset="0"/>
              </a:rPr>
              <a:t>Accounting Standards Committee</a:t>
            </a: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4175236" y="5589240"/>
            <a:ext cx="968264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Value for Money 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and Accounting Department 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DWR</a:t>
            </a:r>
            <a:endParaRPr lang="en-GB" altLang="pl-PL" sz="700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5252652" y="1772864"/>
            <a:ext cx="1114528" cy="43200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spcBef>
                <a:spcPts val="100"/>
              </a:spcBef>
            </a:pPr>
            <a:r>
              <a:rPr lang="en-GB" altLang="pl-PL" sz="700" dirty="0">
                <a:solidFill>
                  <a:schemeClr val="tx1"/>
                </a:solidFill>
              </a:rPr>
              <a:t>Minister' s Office</a:t>
            </a:r>
            <a:br>
              <a:rPr lang="en-GB" altLang="pl-PL" sz="700" dirty="0">
                <a:solidFill>
                  <a:schemeClr val="tx1"/>
                </a:solidFill>
              </a:rPr>
            </a:br>
            <a:r>
              <a:rPr lang="en-GB" altLang="pl-PL" sz="700" b="1" dirty="0">
                <a:solidFill>
                  <a:schemeClr val="tx1"/>
                </a:solidFill>
              </a:rPr>
              <a:t>BMI</a:t>
            </a:r>
            <a:endParaRPr lang="en-GB" altLang="pl-PL" sz="700" b="1" dirty="0">
              <a:solidFill>
                <a:srgbClr val="FF0000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3487316" y="201600"/>
            <a:ext cx="3672408" cy="69309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GB" altLang="pl-PL" sz="1100" dirty="0">
                <a:latin typeface="Calibri" panose="020F0502020204030204" pitchFamily="34" charset="0"/>
              </a:rPr>
              <a:t>Minister of Finance </a:t>
            </a:r>
          </a:p>
          <a:p>
            <a:pPr eaLnBrk="1" hangingPunct="1">
              <a:spcBef>
                <a:spcPts val="0"/>
              </a:spcBef>
            </a:pPr>
            <a:r>
              <a:rPr lang="pl-PL" altLang="pl-PL" sz="1100" b="1">
                <a:latin typeface="Calibri" panose="020F0502020204030204" pitchFamily="34" charset="0"/>
              </a:rPr>
              <a:t>Andrzej Domański</a:t>
            </a:r>
            <a:endParaRPr lang="en-GB" altLang="pl-PL" sz="1100" b="1" dirty="0">
              <a:latin typeface="Calibri" panose="020F0502020204030204" pitchFamily="34" charset="0"/>
            </a:endParaRPr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5252652" y="1268759"/>
            <a:ext cx="1119348" cy="43051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GB" altLang="pl-PL" sz="700" dirty="0">
                <a:solidFill>
                  <a:schemeClr val="tx1"/>
                </a:solidFill>
              </a:rPr>
              <a:t>Political Cabinet</a:t>
            </a: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9000000" y="450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Department for Combating Economic Crime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DZP</a:t>
            </a: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7729200" y="342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Department for Large Business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DKP</a:t>
            </a:r>
            <a:endParaRPr lang="en-GB" altLang="pl-PL" sz="700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93599" y="3406659"/>
            <a:ext cx="865972" cy="46800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Strategy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DST</a:t>
            </a: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6454800" y="3609072"/>
            <a:ext cx="1069198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Budget, Property and Human Resources Revenue Administration Department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DBM</a:t>
            </a: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3163412" y="3420000"/>
            <a:ext cx="929767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Control and Internal 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Audit Office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BKA</a:t>
            </a:r>
            <a:endParaRPr lang="en-GB" altLang="pl-PL" sz="70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7729200" y="504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Relationships with Customers Department 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DRK</a:t>
            </a:r>
            <a:endParaRPr lang="en-GB" altLang="pl-PL" sz="700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2108538" y="2899893"/>
            <a:ext cx="939325" cy="46800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 err="1">
                <a:latin typeface="Calibri" panose="020F0502020204030204" pitchFamily="34" charset="0"/>
              </a:rPr>
              <a:t>Informatization</a:t>
            </a:r>
            <a:r>
              <a:rPr lang="en-GB" altLang="pl-PL" sz="700" dirty="0">
                <a:latin typeface="Calibri" panose="020F0502020204030204" pitchFamily="34" charset="0"/>
              </a:rPr>
              <a:t> Technology Management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DZI</a:t>
            </a: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9000000" y="396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Department of Toll Collection 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DPO</a:t>
            </a: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9000000" y="288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Data Analytics Department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DAK</a:t>
            </a:r>
          </a:p>
        </p:txBody>
      </p:sp>
      <p:sp>
        <p:nvSpPr>
          <p:cNvPr id="72" name="Rectangle 298"/>
          <p:cNvSpPr>
            <a:spLocks noChangeArrowheads="1"/>
          </p:cNvSpPr>
          <p:nvPr/>
        </p:nvSpPr>
        <p:spPr bwMode="auto">
          <a:xfrm>
            <a:off x="4172299" y="3412748"/>
            <a:ext cx="986576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eaLnBrk="1" hangingPunct="1"/>
            <a:r>
              <a:rPr lang="en-GB" altLang="pl-PL" sz="700" dirty="0">
                <a:solidFill>
                  <a:schemeClr val="tx1"/>
                </a:solidFill>
                <a:latin typeface="Calibri" panose="020F0502020204030204" pitchFamily="34" charset="0"/>
              </a:rPr>
              <a:t>Tax Analysis Department </a:t>
            </a:r>
          </a:p>
          <a:p>
            <a:pPr eaLnBrk="1" hangingPunct="1"/>
            <a:r>
              <a:rPr lang="en-GB" altLang="pl-PL" sz="700" b="1" dirty="0">
                <a:solidFill>
                  <a:schemeClr val="tx1"/>
                </a:solidFill>
                <a:latin typeface="Calibri" panose="020F0502020204030204" pitchFamily="34" charset="0"/>
              </a:rPr>
              <a:t>DAP</a:t>
            </a:r>
          </a:p>
        </p:txBody>
      </p:sp>
      <p:sp>
        <p:nvSpPr>
          <p:cNvPr id="69" name="Rectangle 257"/>
          <p:cNvSpPr>
            <a:spLocks noChangeArrowheads="1"/>
          </p:cNvSpPr>
          <p:nvPr/>
        </p:nvSpPr>
        <p:spPr bwMode="auto">
          <a:xfrm>
            <a:off x="9000000" y="342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Department for Supervision of the Controls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DNK</a:t>
            </a:r>
          </a:p>
        </p:txBody>
      </p:sp>
      <p:sp>
        <p:nvSpPr>
          <p:cNvPr id="73" name="Rectangle 257"/>
          <p:cNvSpPr>
            <a:spLocks noChangeArrowheads="1"/>
          </p:cNvSpPr>
          <p:nvPr/>
        </p:nvSpPr>
        <p:spPr bwMode="auto">
          <a:xfrm>
            <a:off x="6455058" y="4761200"/>
            <a:ext cx="106894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Organization of the National Revenue Administration Department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 DKS</a:t>
            </a:r>
          </a:p>
        </p:txBody>
      </p:sp>
      <p:sp>
        <p:nvSpPr>
          <p:cNvPr id="74" name="Text Box 275"/>
          <p:cNvSpPr txBox="1">
            <a:spLocks noChangeArrowheads="1"/>
          </p:cNvSpPr>
          <p:nvPr/>
        </p:nvSpPr>
        <p:spPr bwMode="auto">
          <a:xfrm>
            <a:off x="7729200" y="396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Tax Certification Department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DOP</a:t>
            </a:r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 </a:t>
            </a:r>
          </a:p>
        </p:txBody>
      </p:sp>
      <p:sp>
        <p:nvSpPr>
          <p:cNvPr id="80" name="Rectangle 342"/>
          <p:cNvSpPr>
            <a:spLocks noChangeArrowheads="1"/>
          </p:cNvSpPr>
          <p:nvPr/>
        </p:nvSpPr>
        <p:spPr bwMode="auto">
          <a:xfrm>
            <a:off x="108000" y="1260085"/>
            <a:ext cx="856972" cy="10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pl-PL" altLang="pl-PL" sz="9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Unders</a:t>
            </a:r>
            <a:r>
              <a:rPr lang="en-GB" altLang="pl-PL" sz="9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ecretary</a:t>
            </a:r>
            <a:r>
              <a:rPr lang="en-GB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State</a:t>
            </a:r>
          </a:p>
          <a:p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Paweł </a:t>
            </a:r>
          </a:p>
          <a:p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Karbownik</a:t>
            </a:r>
            <a:endParaRPr lang="en-GB" altLang="pl-PL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" name="Text Box 294"/>
          <p:cNvSpPr txBox="1">
            <a:spLocks noChangeArrowheads="1"/>
          </p:cNvSpPr>
          <p:nvPr/>
        </p:nvSpPr>
        <p:spPr bwMode="auto">
          <a:xfrm>
            <a:off x="4173361" y="2875665"/>
            <a:ext cx="985514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Tax Policy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DSP</a:t>
            </a:r>
          </a:p>
        </p:txBody>
      </p:sp>
      <p:sp>
        <p:nvSpPr>
          <p:cNvPr id="71" name="Text Box 345"/>
          <p:cNvSpPr txBox="1">
            <a:spLocks noChangeArrowheads="1"/>
          </p:cNvSpPr>
          <p:nvPr/>
        </p:nvSpPr>
        <p:spPr bwMode="auto">
          <a:xfrm>
            <a:off x="6511652" y="3112915"/>
            <a:ext cx="972000" cy="38808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550" i="1" dirty="0">
                <a:latin typeface="Calibri" panose="020F0502020204030204" pitchFamily="34" charset="0"/>
              </a:rPr>
              <a:t>with evaluation of information and promotion activities of the National Revenue Administration</a:t>
            </a:r>
            <a:endParaRPr lang="en-GB" altLang="pl-PL" sz="550" b="1" i="1" dirty="0">
              <a:latin typeface="Calibri" panose="020F0502020204030204" pitchFamily="34" charset="0"/>
            </a:endParaRPr>
          </a:p>
        </p:txBody>
      </p:sp>
      <p:sp>
        <p:nvSpPr>
          <p:cNvPr id="61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5252651" y="3609072"/>
            <a:ext cx="1114525" cy="46800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GB" altLang="pl-PL" sz="700" dirty="0">
                <a:solidFill>
                  <a:schemeClr val="tx1"/>
                </a:solidFill>
              </a:rPr>
              <a:t>Legal Department</a:t>
            </a:r>
          </a:p>
          <a:p>
            <a:r>
              <a:rPr lang="en-GB" altLang="pl-PL" sz="700" b="1" dirty="0">
                <a:ln w="0"/>
                <a:solidFill>
                  <a:schemeClr val="tx1"/>
                </a:solidFill>
              </a:rPr>
              <a:t>PR</a:t>
            </a:r>
          </a:p>
        </p:txBody>
      </p:sp>
      <p:sp>
        <p:nvSpPr>
          <p:cNvPr id="81" name="Rectangle 257"/>
          <p:cNvSpPr>
            <a:spLocks noChangeArrowheads="1"/>
          </p:cNvSpPr>
          <p:nvPr/>
        </p:nvSpPr>
        <p:spPr bwMode="auto">
          <a:xfrm>
            <a:off x="6455058" y="5337264"/>
            <a:ext cx="106894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International Relations of the National Revenue Administration Department</a:t>
            </a:r>
          </a:p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</a:t>
            </a:r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DWK</a:t>
            </a:r>
          </a:p>
        </p:txBody>
      </p:sp>
      <p:sp>
        <p:nvSpPr>
          <p:cNvPr id="87" name="Rectangle 342"/>
          <p:cNvSpPr>
            <a:spLocks noChangeArrowheads="1"/>
          </p:cNvSpPr>
          <p:nvPr/>
        </p:nvSpPr>
        <p:spPr bwMode="auto">
          <a:xfrm>
            <a:off x="2119164" y="1260000"/>
            <a:ext cx="921493" cy="10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en-GB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</a:p>
          <a:p>
            <a:r>
              <a:rPr lang="en-GB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</a:p>
          <a:p>
            <a:r>
              <a:rPr 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Jurand Drop</a:t>
            </a:r>
            <a:endParaRPr lang="en-GB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" name="Łącznik prosty 2"/>
          <p:cNvCxnSpPr/>
          <p:nvPr/>
        </p:nvCxnSpPr>
        <p:spPr bwMode="auto">
          <a:xfrm>
            <a:off x="684000" y="1051200"/>
            <a:ext cx="8856000" cy="1483"/>
          </a:xfrm>
          <a:prstGeom prst="line">
            <a:avLst/>
          </a:prstGeom>
          <a:solidFill>
            <a:srgbClr val="FFFF99"/>
          </a:solidFill>
          <a:ln w="222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5" name="Łącznik prosty 94"/>
          <p:cNvCxnSpPr/>
          <p:nvPr/>
        </p:nvCxnSpPr>
        <p:spPr bwMode="auto">
          <a:xfrm>
            <a:off x="1543100" y="1051200"/>
            <a:ext cx="688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" name="Łącznik prosty 16"/>
          <p:cNvCxnSpPr/>
          <p:nvPr/>
        </p:nvCxnSpPr>
        <p:spPr bwMode="auto">
          <a:xfrm>
            <a:off x="5256000" y="894699"/>
            <a:ext cx="0" cy="169200"/>
          </a:xfrm>
          <a:prstGeom prst="line">
            <a:avLst/>
          </a:prstGeom>
          <a:solidFill>
            <a:srgbClr val="FFFF99"/>
          </a:solidFill>
          <a:ln w="222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" name="Łącznik prosty 30"/>
          <p:cNvCxnSpPr/>
          <p:nvPr/>
        </p:nvCxnSpPr>
        <p:spPr bwMode="auto">
          <a:xfrm>
            <a:off x="5777361" y="1051200"/>
            <a:ext cx="0" cy="202909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6" name="Łącznik prosty 45"/>
          <p:cNvCxnSpPr>
            <a:cxnSpLocks/>
          </p:cNvCxnSpPr>
          <p:nvPr/>
        </p:nvCxnSpPr>
        <p:spPr bwMode="auto">
          <a:xfrm>
            <a:off x="8095828" y="1916832"/>
            <a:ext cx="0" cy="99909"/>
          </a:xfrm>
          <a:prstGeom prst="line">
            <a:avLst/>
          </a:prstGeom>
          <a:solidFill>
            <a:srgbClr val="FFFF99"/>
          </a:solidFill>
          <a:ln w="25400" cap="flat" cmpd="sng" algn="ctr">
            <a:solidFill>
              <a:srgbClr val="95DFB6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0" name="Łącznik prosty 119"/>
          <p:cNvCxnSpPr/>
          <p:nvPr/>
        </p:nvCxnSpPr>
        <p:spPr bwMode="auto">
          <a:xfrm>
            <a:off x="8280000" y="1052736"/>
            <a:ext cx="0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9" name="Rectangle 257"/>
          <p:cNvSpPr>
            <a:spLocks noChangeArrowheads="1"/>
          </p:cNvSpPr>
          <p:nvPr/>
        </p:nvSpPr>
        <p:spPr bwMode="auto">
          <a:xfrm>
            <a:off x="6511652" y="2519953"/>
            <a:ext cx="972000" cy="360046"/>
          </a:xfrm>
          <a:prstGeom prst="rect">
            <a:avLst/>
          </a:prstGeom>
          <a:solidFill>
            <a:srgbClr val="00B050">
              <a:alpha val="0"/>
            </a:srgb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sz="550" i="1" dirty="0">
                <a:latin typeface="Calibri" panose="020F0502020204030204" pitchFamily="34" charset="0"/>
                <a:cs typeface="Calibri" panose="020F0502020204030204" pitchFamily="34" charset="0"/>
              </a:rPr>
              <a:t>except regulations determined in the Article 12d of the Act of 16 November 2016 - National Revenue Administration</a:t>
            </a:r>
          </a:p>
        </p:txBody>
      </p:sp>
      <p:sp>
        <p:nvSpPr>
          <p:cNvPr id="100" name="Text Box 345"/>
          <p:cNvSpPr txBox="1">
            <a:spLocks noChangeArrowheads="1"/>
          </p:cNvSpPr>
          <p:nvPr/>
        </p:nvSpPr>
        <p:spPr bwMode="auto">
          <a:xfrm>
            <a:off x="5310000" y="3104992"/>
            <a:ext cx="972000" cy="396008"/>
          </a:xfrm>
          <a:prstGeom prst="rect">
            <a:avLst/>
          </a:prstGeom>
          <a:noFill/>
          <a:ln w="254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550" i="1" dirty="0">
                <a:latin typeface="Calibri" panose="020F0502020204030204" pitchFamily="34" charset="0"/>
              </a:rPr>
              <a:t>except evaluation of information and promotion activities of the National Revenue Administration</a:t>
            </a:r>
          </a:p>
        </p:txBody>
      </p:sp>
      <p:cxnSp>
        <p:nvCxnSpPr>
          <p:cNvPr id="102" name="Łącznik prosty 101"/>
          <p:cNvCxnSpPr/>
          <p:nvPr/>
        </p:nvCxnSpPr>
        <p:spPr bwMode="auto">
          <a:xfrm>
            <a:off x="7020000" y="1052736"/>
            <a:ext cx="0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3" name="Łącznik prosty 102"/>
          <p:cNvCxnSpPr/>
          <p:nvPr/>
        </p:nvCxnSpPr>
        <p:spPr bwMode="auto">
          <a:xfrm>
            <a:off x="9535988" y="1052736"/>
            <a:ext cx="0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7" name="Prostokąt 106"/>
          <p:cNvSpPr/>
          <p:nvPr/>
        </p:nvSpPr>
        <p:spPr bwMode="auto">
          <a:xfrm>
            <a:off x="6455058" y="1260000"/>
            <a:ext cx="1068942" cy="100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Secretary of State</a:t>
            </a:r>
          </a:p>
          <a:p>
            <a:r>
              <a:rPr lang="en-GB" sz="900" b="1" dirty="0">
                <a:latin typeface="Calibri" panose="020F0502020204030204" pitchFamily="34" charset="0"/>
                <a:cs typeface="Calibri" panose="020F0502020204030204" pitchFamily="34" charset="0"/>
              </a:rPr>
              <a:t>Bartosz Zbaraszczuk</a:t>
            </a:r>
          </a:p>
          <a:p>
            <a:pPr>
              <a:spcBef>
                <a:spcPts val="600"/>
              </a:spcBef>
            </a:pPr>
            <a:r>
              <a:rPr lang="en-GB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Head of the National Revenue Administration</a:t>
            </a:r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8" name="Prostokąt 107"/>
          <p:cNvSpPr/>
          <p:nvPr/>
        </p:nvSpPr>
        <p:spPr bwMode="auto">
          <a:xfrm>
            <a:off x="7728882" y="1260000"/>
            <a:ext cx="1188000" cy="154760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</a:p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</a:p>
          <a:p>
            <a:r>
              <a:rPr lang="en-GB" sz="900" b="1" dirty="0">
                <a:latin typeface="Calibri" panose="020F0502020204030204" pitchFamily="34" charset="0"/>
                <a:cs typeface="Calibri" panose="020F0502020204030204" pitchFamily="34" charset="0"/>
              </a:rPr>
              <a:t>Anna Chałupa</a:t>
            </a:r>
          </a:p>
          <a:p>
            <a:endParaRPr lang="en-GB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700" dirty="0">
              <a:solidFill>
                <a:srgbClr val="CF22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700" dirty="0">
              <a:solidFill>
                <a:srgbClr val="CF22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700" dirty="0">
              <a:solidFill>
                <a:srgbClr val="CF22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Deputy Head of the National Revenue Administration</a:t>
            </a:r>
          </a:p>
          <a:p>
            <a:endParaRPr lang="en-GB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0" name="Prostokąt 109"/>
          <p:cNvSpPr/>
          <p:nvPr/>
        </p:nvSpPr>
        <p:spPr bwMode="auto">
          <a:xfrm>
            <a:off x="9000000" y="1260000"/>
            <a:ext cx="1188000" cy="154760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</a:p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</a:p>
          <a:p>
            <a:r>
              <a:rPr lang="en-GB" sz="900" b="1" dirty="0">
                <a:latin typeface="Calibri" panose="020F0502020204030204" pitchFamily="34" charset="0"/>
                <a:cs typeface="Calibri" panose="020F0502020204030204" pitchFamily="34" charset="0"/>
              </a:rPr>
              <a:t>Mariusz Gojny</a:t>
            </a: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Deputy Head of the National Revenue Administration</a:t>
            </a: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5" name="Rectangle 342"/>
          <p:cNvSpPr>
            <a:spLocks noChangeArrowheads="1"/>
          </p:cNvSpPr>
          <p:nvPr/>
        </p:nvSpPr>
        <p:spPr bwMode="auto">
          <a:xfrm>
            <a:off x="1075180" y="1260085"/>
            <a:ext cx="922181" cy="10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pl-PL" altLang="pl-PL" sz="9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Unders</a:t>
            </a:r>
            <a:r>
              <a:rPr lang="en-GB" altLang="pl-PL" sz="9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ecretary</a:t>
            </a:r>
            <a:r>
              <a:rPr lang="en-GB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State</a:t>
            </a:r>
          </a:p>
          <a:p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Hanna </a:t>
            </a:r>
          </a:p>
          <a:p>
            <a:r>
              <a:rPr lang="pl-PL" altLang="pl-PL" sz="9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Majszczyk</a:t>
            </a:r>
            <a:endParaRPr lang="en-GB" altLang="pl-PL" sz="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22" name="Łącznik prosty 121"/>
          <p:cNvCxnSpPr/>
          <p:nvPr/>
        </p:nvCxnSpPr>
        <p:spPr bwMode="auto">
          <a:xfrm>
            <a:off x="684000" y="1051200"/>
            <a:ext cx="688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3" name="Łącznik prosty 122"/>
          <p:cNvCxnSpPr/>
          <p:nvPr/>
        </p:nvCxnSpPr>
        <p:spPr bwMode="auto">
          <a:xfrm>
            <a:off x="2551212" y="1052760"/>
            <a:ext cx="688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5" name="Łącznik prosty 124"/>
          <p:cNvCxnSpPr/>
          <p:nvPr/>
        </p:nvCxnSpPr>
        <p:spPr bwMode="auto">
          <a:xfrm>
            <a:off x="4464000" y="1052736"/>
            <a:ext cx="688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" name="Łącznik prosty 6"/>
          <p:cNvCxnSpPr>
            <a:cxnSpLocks/>
          </p:cNvCxnSpPr>
          <p:nvPr/>
        </p:nvCxnSpPr>
        <p:spPr bwMode="auto">
          <a:xfrm flipV="1">
            <a:off x="7355384" y="2123982"/>
            <a:ext cx="2324620" cy="8874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Łącznik prosty 10"/>
          <p:cNvCxnSpPr>
            <a:cxnSpLocks/>
          </p:cNvCxnSpPr>
          <p:nvPr/>
        </p:nvCxnSpPr>
        <p:spPr bwMode="auto">
          <a:xfrm>
            <a:off x="8302820" y="2132856"/>
            <a:ext cx="0" cy="267485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sm" len="med"/>
            <a:tailEnd type="triangl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6" name="Łącznik prosty 95"/>
          <p:cNvCxnSpPr>
            <a:cxnSpLocks/>
          </p:cNvCxnSpPr>
          <p:nvPr/>
        </p:nvCxnSpPr>
        <p:spPr bwMode="auto">
          <a:xfrm>
            <a:off x="9680004" y="2132856"/>
            <a:ext cx="0" cy="216024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3" name="Prostokąt 12"/>
          <p:cNvSpPr/>
          <p:nvPr/>
        </p:nvSpPr>
        <p:spPr bwMode="auto">
          <a:xfrm>
            <a:off x="5832000" y="2376000"/>
            <a:ext cx="1267191" cy="108000"/>
          </a:xfrm>
          <a:prstGeom prst="rect">
            <a:avLst/>
          </a:prstGeom>
          <a:solidFill>
            <a:schemeClr val="bg1">
              <a:alpha val="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36000" bIns="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7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Internal Control Bureau</a:t>
            </a:r>
          </a:p>
        </p:txBody>
      </p:sp>
      <p:sp>
        <p:nvSpPr>
          <p:cNvPr id="57" name="Rectangle 257"/>
          <p:cNvSpPr>
            <a:spLocks noChangeArrowheads="1"/>
          </p:cNvSpPr>
          <p:nvPr/>
        </p:nvSpPr>
        <p:spPr bwMode="auto">
          <a:xfrm>
            <a:off x="5310000" y="2519953"/>
            <a:ext cx="972000" cy="360046"/>
          </a:xfrm>
          <a:prstGeom prst="rect">
            <a:avLst/>
          </a:prstGeom>
          <a:solidFill>
            <a:schemeClr val="bg1">
              <a:alpha val="33000"/>
            </a:schemeClr>
          </a:solidFill>
          <a:ln w="3175" cap="rnd">
            <a:solidFill>
              <a:schemeClr val="dk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550" i="1" dirty="0">
                <a:latin typeface="Calibri" panose="020F0502020204030204" pitchFamily="34" charset="0"/>
                <a:cs typeface="Calibri" panose="020F0502020204030204" pitchFamily="34" charset="0"/>
              </a:rPr>
              <a:t>with regulations determined in the Article 12d of the Act of 16 November 2016 - National Revenue Administration</a:t>
            </a:r>
          </a:p>
        </p:txBody>
      </p:sp>
      <p:sp>
        <p:nvSpPr>
          <p:cNvPr id="127" name="Prostokąt 126"/>
          <p:cNvSpPr/>
          <p:nvPr/>
        </p:nvSpPr>
        <p:spPr bwMode="auto">
          <a:xfrm>
            <a:off x="5777362" y="2996952"/>
            <a:ext cx="1598386" cy="134904"/>
          </a:xfrm>
          <a:prstGeom prst="rect">
            <a:avLst/>
          </a:prstGeom>
          <a:solidFill>
            <a:srgbClr val="FFFFFF">
              <a:alpha val="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36000" bIns="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Communication and Promotion Office </a:t>
            </a:r>
          </a:p>
        </p:txBody>
      </p:sp>
      <p:sp>
        <p:nvSpPr>
          <p:cNvPr id="129" name="Prostokąt 128"/>
          <p:cNvSpPr/>
          <p:nvPr/>
        </p:nvSpPr>
        <p:spPr bwMode="auto">
          <a:xfrm>
            <a:off x="6264727" y="3104784"/>
            <a:ext cx="216000" cy="108000"/>
          </a:xfrm>
          <a:prstGeom prst="rect">
            <a:avLst/>
          </a:prstGeom>
          <a:solidFill>
            <a:srgbClr val="FFFFFF">
              <a:alpha val="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BKP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7735789" y="1748385"/>
            <a:ext cx="1181092" cy="288147"/>
          </a:xfrm>
          <a:prstGeom prst="rect">
            <a:avLst/>
          </a:prstGeom>
          <a:solidFill>
            <a:schemeClr val="bg1">
              <a:lumMod val="65000"/>
              <a:alpha val="60000"/>
            </a:schemeClr>
          </a:solidFill>
        </p:spPr>
        <p:txBody>
          <a:bodyPr wrap="square" lIns="0" tIns="36000" rIns="36000" bIns="36000" rtlCol="0">
            <a:spAutoFit/>
          </a:bodyPr>
          <a:lstStyle/>
          <a:p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General Inspector of Financial Information</a:t>
            </a:r>
          </a:p>
        </p:txBody>
      </p:sp>
      <p:sp>
        <p:nvSpPr>
          <p:cNvPr id="104" name="Prostokąt 103"/>
          <p:cNvSpPr/>
          <p:nvPr/>
        </p:nvSpPr>
        <p:spPr bwMode="auto">
          <a:xfrm>
            <a:off x="6272789" y="2493296"/>
            <a:ext cx="198422" cy="108000"/>
          </a:xfrm>
          <a:prstGeom prst="rect">
            <a:avLst/>
          </a:prstGeom>
          <a:solidFill>
            <a:schemeClr val="bg1">
              <a:alpha val="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700" b="1" i="0" u="none" strike="noStrike" cap="none" normalizeH="0" baseline="0" dirty="0">
                <a:ln>
                  <a:noFill/>
                </a:ln>
                <a:solidFill>
                  <a:srgbClr val="CF22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BIW</a:t>
            </a:r>
          </a:p>
        </p:txBody>
      </p:sp>
      <p:cxnSp>
        <p:nvCxnSpPr>
          <p:cNvPr id="101" name="Łącznik prosty 100"/>
          <p:cNvCxnSpPr/>
          <p:nvPr/>
        </p:nvCxnSpPr>
        <p:spPr bwMode="auto">
          <a:xfrm flipV="1">
            <a:off x="7591772" y="1916832"/>
            <a:ext cx="144016" cy="1483"/>
          </a:xfrm>
          <a:prstGeom prst="line">
            <a:avLst/>
          </a:prstGeom>
          <a:solidFill>
            <a:srgbClr val="FFFF99"/>
          </a:solidFill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5" name="Łącznik prosty 104"/>
          <p:cNvCxnSpPr/>
          <p:nvPr/>
        </p:nvCxnSpPr>
        <p:spPr bwMode="auto">
          <a:xfrm>
            <a:off x="7591772" y="1916832"/>
            <a:ext cx="0" cy="3958368"/>
          </a:xfrm>
          <a:prstGeom prst="line">
            <a:avLst/>
          </a:prstGeom>
          <a:solidFill>
            <a:srgbClr val="FFFF99"/>
          </a:solidFill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6" name="Łącznik prosty ze strzałką 105"/>
          <p:cNvCxnSpPr/>
          <p:nvPr/>
        </p:nvCxnSpPr>
        <p:spPr bwMode="auto">
          <a:xfrm>
            <a:off x="7577388" y="5877272"/>
            <a:ext cx="158400" cy="0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triangl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7" name="Łącznik prosty 96">
            <a:extLst>
              <a:ext uri="{FF2B5EF4-FFF2-40B4-BE49-F238E27FC236}">
                <a16:creationId xmlns:a16="http://schemas.microsoft.com/office/drawing/2014/main" id="{90FE0BC5-93FF-4238-9A85-58B9DB9F6DCB}"/>
              </a:ext>
            </a:extLst>
          </p:cNvPr>
          <p:cNvCxnSpPr/>
          <p:nvPr/>
        </p:nvCxnSpPr>
        <p:spPr bwMode="auto">
          <a:xfrm>
            <a:off x="3631332" y="1052736"/>
            <a:ext cx="688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ED38E8AF27DBC4894FD84D87ABB19E6" ma:contentTypeVersion="" ma:contentTypeDescription="Utwórz nowy dokument." ma:contentTypeScope="" ma:versionID="ab3ce4e06ac2af5e91f3b3065473d0f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ec4c7b05c76d60ee97006aba598cf4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AA289B-8775-414C-8095-E2129DEAF2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D4F992F-09A8-4BCD-8E9F-8D0A2ACBDFD0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DD10D63B-45F1-4465-B3A2-B71B932EB0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19845</TotalTime>
  <Words>365</Words>
  <Application>Microsoft Office PowerPoint</Application>
  <PresentationFormat>Slajdy 35 mm</PresentationFormat>
  <Paragraphs>144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 w jęz. angielskim</dc:title>
  <dc:creator>Waniek Michał</dc:creator>
  <cp:lastModifiedBy>Waniek Michał</cp:lastModifiedBy>
  <cp:revision>1751</cp:revision>
  <cp:lastPrinted>2023-05-26T11:12:36Z</cp:lastPrinted>
  <dcterms:created xsi:type="dcterms:W3CDTF">2006-06-26T12:00:33Z</dcterms:created>
  <dcterms:modified xsi:type="dcterms:W3CDTF">2023-12-15T06:33:03Z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0x0101004ED38E8AF27DBC4894FD84D87ABB19E6</vt:lpwstr>
  </property>
  <property fmtid="{D5CDD505-2E9C-101B-9397-08002B2CF9AE}" pid="3" name="MFCATEGORY">
    <vt:lpwstr>InformacjePrzeznaczoneWylacznieDoUzytkuWewnetrznego</vt:lpwstr>
  </property>
  <property fmtid="{D5CDD505-2E9C-101B-9397-08002B2CF9AE}" pid="4" name="MFClassifiedBy">
    <vt:lpwstr>UxC4dwLulzfINJ8nQH+xvX5LNGipWa4BRSZhPgxsCvkzJX0eXv1avSGNVkWZXf5R0nLY06PkqUTtMev+7Mk9iA==</vt:lpwstr>
  </property>
  <property fmtid="{D5CDD505-2E9C-101B-9397-08002B2CF9AE}" pid="5" name="MFClassificationDate">
    <vt:lpwstr>2022-01-04T14:59:43.4735580+01:00</vt:lpwstr>
  </property>
  <property fmtid="{D5CDD505-2E9C-101B-9397-08002B2CF9AE}" pid="6" name="MFClassifiedBySID">
    <vt:lpwstr>UxC4dwLulzfINJ8nQH+xvX5LNGipWa4BRSZhPgxsCvm42mrIC/DSDv0ggS+FjUN/2v1BBotkLlY5aAiEhoi6uYK8tD0NJ7EmZUO6ODVcBQ29uFWLuek7jmiX2uLpl1I3</vt:lpwstr>
  </property>
  <property fmtid="{D5CDD505-2E9C-101B-9397-08002B2CF9AE}" pid="7" name="MFGRNItemId">
    <vt:lpwstr>GRN-569a127c-acaf-42a7-840d-e6b3b70d7784</vt:lpwstr>
  </property>
  <property fmtid="{D5CDD505-2E9C-101B-9397-08002B2CF9AE}" pid="8" name="MFHash">
    <vt:lpwstr>WffuaNkZHjlylgoUCOM0Due3Mg9uJJ7nxkh235wukpM=</vt:lpwstr>
  </property>
  <property fmtid="{D5CDD505-2E9C-101B-9397-08002B2CF9AE}" pid="9" name="DLPManualFileClassification">
    <vt:lpwstr>{5fdfc941-3fcf-4a5b-87be-4848800d39d0}</vt:lpwstr>
  </property>
  <property fmtid="{D5CDD505-2E9C-101B-9397-08002B2CF9AE}" pid="10" name="MFRefresh">
    <vt:lpwstr>False</vt:lpwstr>
  </property>
</Properties>
</file>