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  <p:sldMasterId id="2147483672" r:id="rId2"/>
  </p:sldMasterIdLst>
  <p:notesMasterIdLst>
    <p:notesMasterId r:id="rId64"/>
  </p:notesMasterIdLst>
  <p:handoutMasterIdLst>
    <p:handoutMasterId r:id="rId65"/>
  </p:handoutMasterIdLst>
  <p:sldIdLst>
    <p:sldId id="258" r:id="rId3"/>
    <p:sldId id="522" r:id="rId4"/>
    <p:sldId id="523" r:id="rId5"/>
    <p:sldId id="524" r:id="rId6"/>
    <p:sldId id="489" r:id="rId7"/>
    <p:sldId id="490" r:id="rId8"/>
    <p:sldId id="474" r:id="rId9"/>
    <p:sldId id="493" r:id="rId10"/>
    <p:sldId id="492" r:id="rId11"/>
    <p:sldId id="494" r:id="rId12"/>
    <p:sldId id="500" r:id="rId13"/>
    <p:sldId id="513" r:id="rId14"/>
    <p:sldId id="533" r:id="rId15"/>
    <p:sldId id="509" r:id="rId16"/>
    <p:sldId id="525" r:id="rId17"/>
    <p:sldId id="502" r:id="rId18"/>
    <p:sldId id="501" r:id="rId19"/>
    <p:sldId id="510" r:id="rId20"/>
    <p:sldId id="511" r:id="rId21"/>
    <p:sldId id="512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32" r:id="rId31"/>
    <p:sldId id="526" r:id="rId32"/>
    <p:sldId id="534" r:id="rId33"/>
    <p:sldId id="535" r:id="rId34"/>
    <p:sldId id="536" r:id="rId35"/>
    <p:sldId id="537" r:id="rId36"/>
    <p:sldId id="538" r:id="rId37"/>
    <p:sldId id="539" r:id="rId38"/>
    <p:sldId id="531" r:id="rId39"/>
    <p:sldId id="528" r:id="rId40"/>
    <p:sldId id="529" r:id="rId41"/>
    <p:sldId id="530" r:id="rId42"/>
    <p:sldId id="476" r:id="rId43"/>
    <p:sldId id="475" r:id="rId44"/>
    <p:sldId id="480" r:id="rId45"/>
    <p:sldId id="540" r:id="rId46"/>
    <p:sldId id="485" r:id="rId47"/>
    <p:sldId id="452" r:id="rId48"/>
    <p:sldId id="472" r:id="rId49"/>
    <p:sldId id="453" r:id="rId50"/>
    <p:sldId id="454" r:id="rId51"/>
    <p:sldId id="455" r:id="rId52"/>
    <p:sldId id="456" r:id="rId53"/>
    <p:sldId id="457" r:id="rId54"/>
    <p:sldId id="458" r:id="rId55"/>
    <p:sldId id="459" r:id="rId56"/>
    <p:sldId id="464" r:id="rId57"/>
    <p:sldId id="466" r:id="rId58"/>
    <p:sldId id="467" r:id="rId59"/>
    <p:sldId id="468" r:id="rId60"/>
    <p:sldId id="469" r:id="rId61"/>
    <p:sldId id="470" r:id="rId62"/>
    <p:sldId id="471" r:id="rId63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  <a:srgbClr val="395099"/>
    <a:srgbClr val="CCCC00"/>
    <a:srgbClr val="FFFFCC"/>
    <a:srgbClr val="6699FF"/>
    <a:srgbClr val="3366CC"/>
    <a:srgbClr val="FFFF00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08" autoAdjust="0"/>
    <p:restoredTop sz="94706" autoAdjust="0"/>
  </p:normalViewPr>
  <p:slideViewPr>
    <p:cSldViewPr>
      <p:cViewPr varScale="1">
        <p:scale>
          <a:sx n="103" d="100"/>
          <a:sy n="103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98"/>
    </p:cViewPr>
  </p:sorterViewPr>
  <p:notesViewPr>
    <p:cSldViewPr>
      <p:cViewPr varScale="1">
        <p:scale>
          <a:sx n="79" d="100"/>
          <a:sy n="79" d="100"/>
        </p:scale>
        <p:origin x="-3378" y="-10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004" cy="53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t" anchorCtr="0" compatLnSpc="1">
            <a:prstTxWarp prst="textNoShape">
              <a:avLst/>
            </a:prstTxWarp>
          </a:bodyPr>
          <a:lstStyle>
            <a:lvl1pPr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23" y="0"/>
            <a:ext cx="2951004" cy="53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t" anchorCtr="0" compatLnSpc="1">
            <a:prstTxWarp prst="textNoShape">
              <a:avLst/>
            </a:prstTxWarp>
          </a:bodyPr>
          <a:lstStyle>
            <a:lvl1pPr algn="r"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396"/>
            <a:ext cx="2951004" cy="45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b" anchorCtr="0" compatLnSpc="1">
            <a:prstTxWarp prst="textNoShape">
              <a:avLst/>
            </a:prstTxWarp>
          </a:bodyPr>
          <a:lstStyle>
            <a:lvl1pPr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23" y="9449396"/>
            <a:ext cx="2951004" cy="45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b" anchorCtr="0" compatLnSpc="1">
            <a:prstTxWarp prst="textNoShape">
              <a:avLst/>
            </a:prstTxWarp>
          </a:bodyPr>
          <a:lstStyle>
            <a:lvl1pPr algn="r" defTabSz="921302">
              <a:defRPr sz="1200"/>
            </a:lvl1pPr>
          </a:lstStyle>
          <a:p>
            <a:pPr>
              <a:defRPr/>
            </a:pPr>
            <a:fld id="{4F54B07D-F85C-4959-BD36-2C582CA462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17046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52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t" anchorCtr="0" compatLnSpc="1">
            <a:prstTxWarp prst="textNoShape">
              <a:avLst/>
            </a:prstTxWarp>
          </a:bodyPr>
          <a:lstStyle>
            <a:lvl1pPr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50" y="0"/>
            <a:ext cx="294452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t" anchorCtr="0" compatLnSpc="1">
            <a:prstTxWarp prst="textNoShape">
              <a:avLst/>
            </a:prstTxWarp>
          </a:bodyPr>
          <a:lstStyle>
            <a:lvl1pPr algn="r"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386" y="4715153"/>
            <a:ext cx="4986904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306"/>
            <a:ext cx="294452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b" anchorCtr="0" compatLnSpc="1">
            <a:prstTxWarp prst="textNoShape">
              <a:avLst/>
            </a:prstTxWarp>
          </a:bodyPr>
          <a:lstStyle>
            <a:lvl1pPr defTabSz="921302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50" y="9430306"/>
            <a:ext cx="294452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6" rIns="92134" bIns="46066" numCol="1" anchor="b" anchorCtr="0" compatLnSpc="1">
            <a:prstTxWarp prst="textNoShape">
              <a:avLst/>
            </a:prstTxWarp>
          </a:bodyPr>
          <a:lstStyle>
            <a:lvl1pPr algn="r" defTabSz="921302">
              <a:defRPr sz="1200"/>
            </a:lvl1pPr>
          </a:lstStyle>
          <a:p>
            <a:pPr>
              <a:defRPr/>
            </a:pPr>
            <a:fld id="{C0DA173C-7B30-494C-936D-81526A9A50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77110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71624-8F9D-4F5D-A08C-D14BC027BD2A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l-PL" smtClean="0"/>
              <a:t>Wstępny slajd - także jako tło przy prelekcji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B865030-0F73-4912-B66C-CDA450B0553C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9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11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D83410E7-64B6-4522-B054-6E5A6DD8A3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2" name="Picture 11" descr="C:\Users\kuba\Desktop\znaczekFGZ..png"/>
          <p:cNvPicPr>
            <a:picLocks noChangeAspect="1" noChangeArrowheads="1"/>
          </p:cNvPicPr>
          <p:nvPr userDrawn="1"/>
        </p:nvPicPr>
        <p:blipFill>
          <a:blip r:embed="rId3" cstate="print"/>
          <a:srcRect r="55508" b="6047"/>
          <a:stretch>
            <a:fillRect/>
          </a:stretch>
        </p:blipFill>
        <p:spPr bwMode="auto">
          <a:xfrm>
            <a:off x="1714500" y="428625"/>
            <a:ext cx="985292" cy="7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AE1D0E2E-1BCE-49D6-960A-66D1EBB7FDB0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9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3603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2060575"/>
            <a:ext cx="6059487" cy="39608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1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49F32479-03B6-49C0-9B1D-B163D160D1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2" name="Picture 11" descr="C:\Users\kuba\Desktop\znaczekFGZ..png"/>
          <p:cNvPicPr>
            <a:picLocks noChangeAspect="1" noChangeArrowheads="1"/>
          </p:cNvPicPr>
          <p:nvPr userDrawn="1"/>
        </p:nvPicPr>
        <p:blipFill>
          <a:blip r:embed="rId3" cstate="print"/>
          <a:srcRect r="55508" b="6047"/>
          <a:stretch>
            <a:fillRect/>
          </a:stretch>
        </p:blipFill>
        <p:spPr bwMode="auto">
          <a:xfrm>
            <a:off x="1714500" y="428625"/>
            <a:ext cx="985292" cy="7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50400AAD-9EBF-4259-9FD8-718F921420E6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9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EED27B90-A797-4F4B-8992-5D2D286467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2" name="Picture 11" descr="C:\Users\kuba\Desktop\znaczekFGZ..png"/>
          <p:cNvPicPr>
            <a:picLocks noChangeAspect="1" noChangeArrowheads="1"/>
          </p:cNvPicPr>
          <p:nvPr userDrawn="1"/>
        </p:nvPicPr>
        <p:blipFill>
          <a:blip r:embed="rId3" cstate="print"/>
          <a:srcRect r="55508" b="6047"/>
          <a:stretch>
            <a:fillRect/>
          </a:stretch>
        </p:blipFill>
        <p:spPr bwMode="auto">
          <a:xfrm>
            <a:off x="1714500" y="428625"/>
            <a:ext cx="985292" cy="7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2D9DD381-1F88-47A3-99A0-103BC3AB84F5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6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7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10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3603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8313" y="2060575"/>
            <a:ext cx="2952750" cy="39608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73463" y="2060575"/>
            <a:ext cx="2954337" cy="39608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2" name="Symbol zastępczy numeru slajdu 4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C4CE5E58-0067-41BA-9DB9-1D58E11F72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8AEE034E-E4CB-4F14-A03C-CC2198E3FD98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8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12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4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28B84CA2-6029-4FF2-AAEE-F0C29FAF7A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5CE477C1-3240-4A43-A29F-66A8C94896AF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4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5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6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8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3603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10" name="Symbol zastępczy numeru slajdu 2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88DCBC07-5170-42B7-A764-F85320DCD30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AF11851C-FA84-4B93-81AA-BE9BD19A5D4D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3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4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5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7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ymbol zastępczy numeru slajdu 1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35865B31-AEAC-4883-AF5D-774C8DADAE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11B3EADA-29E4-490A-8A90-545A54F567D0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6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7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10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4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32A9ADE8-85B8-40C1-A6C3-1AD25DCA8B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8E166DF0-7525-46C7-9A3A-4D523DD8D58B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6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7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10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4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82B79A78-D0FA-42A7-AD45-22C753FF9A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F001AB57-4D65-4F0E-BEDA-381B07504559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9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1628775"/>
            <a:ext cx="8229600" cy="3603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68313" y="2060575"/>
            <a:ext cx="6059487" cy="3960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1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7CEA71F4-D18C-4BA3-9EAA-210B32A512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8243888" y="6381750"/>
            <a:ext cx="649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E81CB0C2-C412-4F17-993E-D55B0DB67AFB}" type="slidenum">
              <a:rPr lang="pl-PL">
                <a:solidFill>
                  <a:srgbClr val="003399"/>
                </a:solidFill>
                <a:latin typeface="Arial Black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dirty="0">
              <a:solidFill>
                <a:srgbClr val="003399"/>
              </a:solidFill>
              <a:latin typeface="Arial Black" pitchFamily="34" charset="0"/>
              <a:cs typeface="+mn-cs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9" name="Obraz 15" descr="wwpe-jasny kontra kopi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40513" y="1628775"/>
            <a:ext cx="2057400" cy="4392613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68313" y="1628775"/>
            <a:ext cx="6019800" cy="43926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1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468313" y="6310313"/>
            <a:ext cx="503237" cy="287337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9DBC7B2D-4E03-4D7D-B9FE-727F4D8461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:\Users\kuba\Desktop\tło ppt wwpe.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15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003800" y="5734050"/>
            <a:ext cx="3695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pl-PL" sz="1100" dirty="0">
                <a:solidFill>
                  <a:srgbClr val="4D4D4D"/>
                </a:solidFill>
                <a:cs typeface="+mn-cs"/>
              </a:rPr>
              <a:t>Władza Wdrażająca Programy Europejskie</a:t>
            </a:r>
          </a:p>
          <a:p>
            <a:pPr algn="r">
              <a:defRPr/>
            </a:pPr>
            <a:r>
              <a:rPr lang="pl-PL" sz="1100" dirty="0">
                <a:solidFill>
                  <a:srgbClr val="4D4D4D"/>
                </a:solidFill>
                <a:cs typeface="+mn-cs"/>
              </a:rPr>
              <a:t>ul. </a:t>
            </a:r>
            <a:r>
              <a:rPr lang="pl-PL" sz="1100" dirty="0" smtClean="0">
                <a:solidFill>
                  <a:srgbClr val="4D4D4D"/>
                </a:solidFill>
                <a:cs typeface="+mn-cs"/>
              </a:rPr>
              <a:t>Rakowiecka 2A, 02-517 </a:t>
            </a:r>
            <a:r>
              <a:rPr lang="pl-PL" sz="1100" dirty="0">
                <a:solidFill>
                  <a:srgbClr val="4D4D4D"/>
                </a:solidFill>
                <a:cs typeface="+mn-cs"/>
              </a:rPr>
              <a:t>Warszawa</a:t>
            </a:r>
          </a:p>
          <a:p>
            <a:pPr algn="r">
              <a:defRPr/>
            </a:pPr>
            <a:r>
              <a:rPr lang="pl-PL" sz="1100" dirty="0">
                <a:solidFill>
                  <a:srgbClr val="4D4D4D"/>
                </a:solidFill>
                <a:cs typeface="+mn-cs"/>
              </a:rPr>
              <a:t>tel. </a:t>
            </a:r>
            <a:r>
              <a:rPr lang="pl-PL" sz="1100" dirty="0" smtClean="0">
                <a:solidFill>
                  <a:srgbClr val="4D4D4D"/>
                </a:solidFill>
                <a:cs typeface="+mn-cs"/>
              </a:rPr>
              <a:t>22 542 84 00 faks </a:t>
            </a:r>
            <a:r>
              <a:rPr lang="pl-PL" sz="1100" dirty="0">
                <a:solidFill>
                  <a:srgbClr val="4D4D4D"/>
                </a:solidFill>
                <a:cs typeface="+mn-cs"/>
              </a:rPr>
              <a:t>22 </a:t>
            </a:r>
            <a:r>
              <a:rPr lang="pl-PL" sz="1100" dirty="0" smtClean="0">
                <a:solidFill>
                  <a:srgbClr val="4D4D4D"/>
                </a:solidFill>
                <a:cs typeface="+mn-cs"/>
              </a:rPr>
              <a:t>542 84 44</a:t>
            </a:r>
            <a:endParaRPr lang="pl-PL" sz="1100" dirty="0">
              <a:solidFill>
                <a:srgbClr val="4D4D4D"/>
              </a:solidFill>
              <a:cs typeface="+mn-cs"/>
            </a:endParaRPr>
          </a:p>
          <a:p>
            <a:pPr algn="r">
              <a:defRPr/>
            </a:pPr>
            <a:r>
              <a:rPr lang="pl-PL" sz="1100" dirty="0" err="1">
                <a:solidFill>
                  <a:srgbClr val="4D4D4D"/>
                </a:solidFill>
                <a:cs typeface="+mn-cs"/>
              </a:rPr>
              <a:t>wwpe@wwpe.gov.pl</a:t>
            </a:r>
            <a:r>
              <a:rPr lang="pl-PL" sz="1100" dirty="0">
                <a:solidFill>
                  <a:srgbClr val="4D4D4D"/>
                </a:solidFill>
                <a:cs typeface="+mn-cs"/>
              </a:rPr>
              <a:t> </a:t>
            </a:r>
            <a:r>
              <a:rPr lang="pl-PL" sz="1100" b="1" dirty="0">
                <a:solidFill>
                  <a:srgbClr val="4D4D4D"/>
                </a:solidFill>
                <a:cs typeface="+mn-cs"/>
              </a:rPr>
              <a:t> </a:t>
            </a:r>
            <a:r>
              <a:rPr lang="pl-PL" sz="1100" dirty="0" err="1">
                <a:solidFill>
                  <a:srgbClr val="4D4D4D"/>
                </a:solidFill>
                <a:cs typeface="+mn-cs"/>
              </a:rPr>
              <a:t>www.wwpe.gov.pl</a:t>
            </a:r>
            <a:endParaRPr lang="pl-PL" sz="1100" dirty="0">
              <a:solidFill>
                <a:srgbClr val="4D4D4D"/>
              </a:solidFill>
              <a:cs typeface="+mn-cs"/>
            </a:endParaRPr>
          </a:p>
          <a:p>
            <a:pPr>
              <a:defRPr/>
            </a:pPr>
            <a:endParaRPr lang="pl-PL" sz="900" dirty="0">
              <a:solidFill>
                <a:srgbClr val="4D4D4D"/>
              </a:solidFill>
              <a:cs typeface="+mn-cs"/>
            </a:endParaRPr>
          </a:p>
        </p:txBody>
      </p:sp>
      <p:pic>
        <p:nvPicPr>
          <p:cNvPr id="2052" name="Picture 7" descr="wwpwp logo Mk2 tekst"/>
          <p:cNvPicPr>
            <a:picLocks noChangeAspect="1" noChangeArrowheads="1"/>
          </p:cNvPicPr>
          <p:nvPr/>
        </p:nvPicPr>
        <p:blipFill>
          <a:blip r:embed="rId14" cstate="print"/>
          <a:srcRect r="74991"/>
          <a:stretch>
            <a:fillRect/>
          </a:stretch>
        </p:blipFill>
        <p:spPr bwMode="auto">
          <a:xfrm>
            <a:off x="468313" y="5661025"/>
            <a:ext cx="121443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6"/>
          <p:cNvGrpSpPr>
            <a:grpSpLocks/>
          </p:cNvGrpSpPr>
          <p:nvPr/>
        </p:nvGrpSpPr>
        <p:grpSpPr bwMode="auto">
          <a:xfrm rot="5400000">
            <a:off x="1727993" y="-1870868"/>
            <a:ext cx="5688013" cy="9144000"/>
            <a:chOff x="68" y="0"/>
            <a:chExt cx="2170" cy="4320"/>
          </a:xfrm>
        </p:grpSpPr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248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12" name="Rectangle 14"/>
            <p:cNvSpPr>
              <a:spLocks noChangeArrowheads="1"/>
            </p:cNvSpPr>
            <p:nvPr userDrawn="1"/>
          </p:nvSpPr>
          <p:spPr bwMode="auto">
            <a:xfrm>
              <a:off x="2176" y="0"/>
              <a:ext cx="62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8243888" y="6381750"/>
            <a:ext cx="6492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87919FE3-214F-4B3D-B5AF-54DB3789FAB3}" type="slidenum">
              <a:rPr lang="pl-PL" sz="2000" b="1" i="0" baseline="0">
                <a:solidFill>
                  <a:srgbClr val="003399"/>
                </a:solidFill>
                <a:latin typeface="Arial Narrow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sz="2000" b="1" i="0" baseline="0" dirty="0">
              <a:solidFill>
                <a:srgbClr val="003399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8243888" y="6381750"/>
            <a:ext cx="6492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3B4CFAAA-9839-4AC6-9339-35B4505B80D2}" type="slidenum">
              <a:rPr lang="pl-PL" sz="2000">
                <a:solidFill>
                  <a:srgbClr val="003399"/>
                </a:solidFill>
                <a:latin typeface="Arial Narrow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sz="2000" dirty="0">
              <a:solidFill>
                <a:srgbClr val="003399"/>
              </a:solidFill>
              <a:latin typeface="Arial Narrow" pitchFamily="34" charset="0"/>
              <a:cs typeface="+mn-cs"/>
            </a:endParaRPr>
          </a:p>
        </p:txBody>
      </p:sp>
      <p:pic>
        <p:nvPicPr>
          <p:cNvPr id="13" name="Picture 2" descr="Z:\Grafika Identyfikacja WWW\logo ue\flaga UE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339752" y="5661248"/>
            <a:ext cx="82073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8243888" y="6381750"/>
            <a:ext cx="6492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C961F1EB-3CCF-49D2-8708-5C1CC52BD824}" type="slidenum">
              <a:rPr lang="pl-PL" sz="2000" b="1" i="0" baseline="0">
                <a:solidFill>
                  <a:srgbClr val="003399"/>
                </a:solidFill>
                <a:latin typeface="Arial Narrow" pitchFamily="34" charset="0"/>
                <a:cs typeface="+mn-cs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pl-PL" sz="2000" b="1" i="0" baseline="0" dirty="0">
              <a:solidFill>
                <a:srgbClr val="003399"/>
              </a:solidFill>
              <a:latin typeface="Arial Narrow" pitchFamily="34" charset="0"/>
              <a:cs typeface="+mn-cs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rot="5400000">
            <a:off x="3857625" y="-3857625"/>
            <a:ext cx="1428750" cy="9144000"/>
            <a:chOff x="68" y="0"/>
            <a:chExt cx="589" cy="4320"/>
          </a:xfrm>
        </p:grpSpPr>
        <p:sp>
          <p:nvSpPr>
            <p:cNvPr id="11" name="Rectangle 12"/>
            <p:cNvSpPr>
              <a:spLocks noChangeArrowheads="1"/>
            </p:cNvSpPr>
            <p:nvPr userDrawn="1"/>
          </p:nvSpPr>
          <p:spPr bwMode="auto">
            <a:xfrm>
              <a:off x="68" y="0"/>
              <a:ext cx="91" cy="4320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 userDrawn="1"/>
          </p:nvSpPr>
          <p:spPr bwMode="auto">
            <a:xfrm>
              <a:off x="222" y="0"/>
              <a:ext cx="390" cy="4320"/>
            </a:xfrm>
            <a:prstGeom prst="rect">
              <a:avLst/>
            </a:prstGeom>
            <a:solidFill>
              <a:srgbClr val="B7C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 userDrawn="1"/>
          </p:nvSpPr>
          <p:spPr bwMode="auto">
            <a:xfrm>
              <a:off x="612" y="0"/>
              <a:ext cx="45" cy="4320"/>
            </a:xfrm>
            <a:prstGeom prst="rect">
              <a:avLst/>
            </a:prstGeom>
            <a:solidFill>
              <a:srgbClr val="D4213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>
                <a:cs typeface="+mn-cs"/>
              </a:endParaRPr>
            </a:p>
          </p:txBody>
        </p:sp>
      </p:grpSp>
      <p:pic>
        <p:nvPicPr>
          <p:cNvPr id="1028" name="Obraz 15" descr="wwpe-jasny kontra kopia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7188" y="428625"/>
            <a:ext cx="7858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1" descr="C:\Users\kuba\Desktop\znaczekFGZ..png"/>
          <p:cNvPicPr>
            <a:picLocks noChangeAspect="1" noChangeArrowheads="1"/>
          </p:cNvPicPr>
          <p:nvPr/>
        </p:nvPicPr>
        <p:blipFill>
          <a:blip r:embed="rId15" cstate="print"/>
          <a:srcRect r="55508" b="6047"/>
          <a:stretch>
            <a:fillRect/>
          </a:stretch>
        </p:blipFill>
        <p:spPr bwMode="auto">
          <a:xfrm>
            <a:off x="1714500" y="428625"/>
            <a:ext cx="985292" cy="7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467544" y="404664"/>
            <a:ext cx="8352928" cy="526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GB" sz="3200" b="1" dirty="0" smtClean="0">
              <a:solidFill>
                <a:schemeClr val="accent2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pl-PL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Fundusz Granic Zewnętrznych</a:t>
            </a:r>
          </a:p>
          <a:p>
            <a:pPr algn="ctr">
              <a:spcBef>
                <a:spcPct val="20000"/>
              </a:spcBef>
            </a:pP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Opracowanie wskaźników </a:t>
            </a:r>
            <a:r>
              <a:rPr lang="pl-PL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produktów </a:t>
            </a: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pl-PL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rezultatów na podstawie projektów realizowanych </a:t>
            </a: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</a:t>
            </a:r>
            <a:r>
              <a:rPr lang="pl-PL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ramach </a:t>
            </a: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FGZ (PR2007-PR2012)</a:t>
            </a:r>
            <a:b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 celów monitorowania, oceny i ewaluacji projektów</a:t>
            </a: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ctr">
              <a:spcBef>
                <a:spcPct val="20000"/>
              </a:spcBef>
            </a:pPr>
            <a:endParaRPr lang="pl-PL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20000"/>
              </a:spcBef>
            </a:pPr>
            <a:r>
              <a:rPr lang="pl-PL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Warszawa, 15-16 października 2013</a:t>
            </a:r>
          </a:p>
          <a:p>
            <a:pPr algn="ctr">
              <a:spcBef>
                <a:spcPct val="20000"/>
              </a:spcBef>
            </a:pPr>
            <a:endParaRPr lang="en-GB" sz="3600" b="1" dirty="0">
              <a:solidFill>
                <a:srgbClr val="3366CC"/>
              </a:solidFill>
            </a:endParaRPr>
          </a:p>
          <a:p>
            <a:pPr algn="ctr">
              <a:spcBef>
                <a:spcPct val="20000"/>
              </a:spcBef>
            </a:pPr>
            <a:endParaRPr lang="pl-PL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/>
        </p:nvSpPr>
        <p:spPr bwMode="auto">
          <a:xfrm>
            <a:off x="395536" y="1484784"/>
            <a:ext cx="8289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altLang="pl-PL" sz="2400" b="1" dirty="0">
                <a:latin typeface="Calibri" panose="020F0502020204030204" pitchFamily="34" charset="0"/>
              </a:rPr>
              <a:t>Wskaźniki produktów i </a:t>
            </a:r>
            <a:r>
              <a:rPr lang="pl-PL" altLang="pl-PL" sz="2400" b="1" dirty="0" smtClean="0">
                <a:latin typeface="Calibri" pitchFamily="34" charset="0"/>
              </a:rPr>
              <a:t>rezultatów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l-PL" altLang="pl-PL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altLang="pl-PL" dirty="0" smtClean="0">
                <a:latin typeface="Calibri" panose="020F0502020204030204" pitchFamily="34" charset="0"/>
              </a:rPr>
              <a:t>Cele oraz służące mierzeniu ich realizacji wskaźniki określone przez beneficjenta powinny być zgodne z regułą SMART,</a:t>
            </a:r>
            <a:endParaRPr lang="pl-PL" alt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95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Wskaźniki powinny być: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Konkretne </a:t>
            </a:r>
            <a:r>
              <a:rPr lang="pl-PL" altLang="pl-PL" sz="2200" dirty="0">
                <a:latin typeface="Calibri" pitchFamily="34" charset="0"/>
              </a:rPr>
              <a:t>–</a:t>
            </a:r>
            <a:r>
              <a:rPr lang="pl-PL" altLang="pl-PL" sz="2200" b="1" dirty="0">
                <a:latin typeface="Calibri" pitchFamily="34" charset="0"/>
              </a:rPr>
              <a:t> </a:t>
            </a:r>
            <a:r>
              <a:rPr lang="pl-PL" altLang="pl-PL" sz="2200" dirty="0">
                <a:latin typeface="Calibri" pitchFamily="34" charset="0"/>
              </a:rPr>
              <a:t>szczegółowo opisane, powiązane z konkretnymi problemami, prosto skonstruowane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Mierzalne </a:t>
            </a:r>
            <a:r>
              <a:rPr lang="pl-PL" altLang="pl-PL" sz="2200" dirty="0">
                <a:latin typeface="Calibri" pitchFamily="34" charset="0"/>
              </a:rPr>
              <a:t>–</a:t>
            </a:r>
            <a:r>
              <a:rPr lang="pl-PL" altLang="pl-PL" sz="2200" b="1" dirty="0">
                <a:latin typeface="Calibri" pitchFamily="34" charset="0"/>
              </a:rPr>
              <a:t> </a:t>
            </a:r>
            <a:r>
              <a:rPr lang="pl-PL" altLang="pl-PL" sz="2200" dirty="0">
                <a:latin typeface="Calibri" pitchFamily="34" charset="0"/>
              </a:rPr>
              <a:t>możliwe do pomiaru przy użyciu odpowiednich narzędzi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Dostępne </a:t>
            </a:r>
            <a:r>
              <a:rPr lang="pl-PL" altLang="pl-PL" sz="2200" dirty="0">
                <a:latin typeface="Calibri" pitchFamily="34" charset="0"/>
              </a:rPr>
              <a:t>– informacje potrzebne do pomiaru wskaźnika są lub będą dostępne podczas realizacji projektu po akceptowalnym koszcie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Realistyczne </a:t>
            </a:r>
            <a:r>
              <a:rPr lang="pl-PL" altLang="pl-PL" sz="2200" dirty="0">
                <a:latin typeface="Calibri" pitchFamily="34" charset="0"/>
              </a:rPr>
              <a:t>–</a:t>
            </a:r>
            <a:r>
              <a:rPr lang="pl-PL" altLang="pl-PL" sz="2200" b="1" dirty="0">
                <a:latin typeface="Calibri" pitchFamily="34" charset="0"/>
              </a:rPr>
              <a:t> </a:t>
            </a:r>
            <a:r>
              <a:rPr lang="pl-PL" altLang="pl-PL" sz="2200" dirty="0">
                <a:latin typeface="Calibri" pitchFamily="34" charset="0"/>
              </a:rPr>
              <a:t>możliwe do wykonania lub urzeczywistnienia przy dostępnych zasobach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Określone w czasie </a:t>
            </a:r>
            <a:r>
              <a:rPr lang="pl-PL" altLang="pl-PL" sz="2200" dirty="0">
                <a:latin typeface="Calibri" pitchFamily="34" charset="0"/>
              </a:rPr>
              <a:t>– powinien zostać określony termin, w jakim zostanie osiągnięta założona we wniosku aplikacyjnym wartość wskaźnika, jak również częstotliwość jego </a:t>
            </a:r>
            <a:r>
              <a:rPr lang="pl-PL" altLang="pl-PL" sz="2200" dirty="0" smtClean="0">
                <a:latin typeface="Calibri" pitchFamily="34" charset="0"/>
              </a:rPr>
              <a:t>pomiaru</a:t>
            </a:r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67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Dobre wskaźniki spełniają kryteria</a:t>
            </a:r>
            <a:r>
              <a:rPr lang="pl-PL" altLang="pl-PL" sz="2200" b="1" dirty="0">
                <a:latin typeface="Calibri" pitchFamily="34" charset="0"/>
              </a:rPr>
              <a:t> RACER </a:t>
            </a:r>
            <a:r>
              <a:rPr lang="pl-PL" altLang="pl-PL" sz="2200" dirty="0">
                <a:latin typeface="Calibri" pitchFamily="34" charset="0"/>
              </a:rPr>
              <a:t>(z ang. </a:t>
            </a:r>
            <a:r>
              <a:rPr lang="pl-PL" altLang="pl-PL" sz="2200" dirty="0" err="1">
                <a:latin typeface="Calibri" pitchFamily="34" charset="0"/>
              </a:rPr>
              <a:t>relevant</a:t>
            </a:r>
            <a:r>
              <a:rPr lang="pl-PL" altLang="pl-PL" sz="2200" dirty="0">
                <a:latin typeface="Calibri" pitchFamily="34" charset="0"/>
              </a:rPr>
              <a:t>, </a:t>
            </a:r>
            <a:r>
              <a:rPr lang="pl-PL" altLang="pl-PL" sz="2200" dirty="0" err="1">
                <a:latin typeface="Calibri" pitchFamily="34" charset="0"/>
              </a:rPr>
              <a:t>accepted</a:t>
            </a:r>
            <a:r>
              <a:rPr lang="pl-PL" altLang="pl-PL" sz="2200" dirty="0">
                <a:latin typeface="Calibri" pitchFamily="34" charset="0"/>
              </a:rPr>
              <a:t>, </a:t>
            </a:r>
            <a:r>
              <a:rPr lang="pl-PL" altLang="pl-PL" sz="2200" dirty="0" err="1">
                <a:latin typeface="Calibri" pitchFamily="34" charset="0"/>
              </a:rPr>
              <a:t>credible</a:t>
            </a:r>
            <a:r>
              <a:rPr lang="pl-PL" altLang="pl-PL" sz="2200" dirty="0">
                <a:latin typeface="Calibri" pitchFamily="34" charset="0"/>
              </a:rPr>
              <a:t>, </a:t>
            </a:r>
            <a:r>
              <a:rPr lang="pl-PL" altLang="pl-PL" sz="2200" dirty="0" err="1">
                <a:latin typeface="Calibri" pitchFamily="34" charset="0"/>
              </a:rPr>
              <a:t>easy</a:t>
            </a:r>
            <a:r>
              <a:rPr lang="pl-PL" altLang="pl-PL" sz="2200" dirty="0">
                <a:latin typeface="Calibri" pitchFamily="34" charset="0"/>
              </a:rPr>
              <a:t> and </a:t>
            </a:r>
            <a:r>
              <a:rPr lang="pl-PL" altLang="pl-PL" sz="2200" dirty="0" err="1">
                <a:latin typeface="Calibri" pitchFamily="34" charset="0"/>
              </a:rPr>
              <a:t>robust</a:t>
            </a:r>
            <a:r>
              <a:rPr lang="pl-PL" altLang="pl-PL" sz="2200" dirty="0">
                <a:latin typeface="Calibri" pitchFamily="34" charset="0"/>
              </a:rPr>
              <a:t>), co oznacza, że są </a:t>
            </a:r>
            <a:r>
              <a:rPr lang="pl-PL" altLang="pl-PL" sz="2200" dirty="0" smtClean="0">
                <a:latin typeface="Calibri" pitchFamily="34" charset="0"/>
              </a:rPr>
              <a:t>one: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odpowiednie</a:t>
            </a:r>
            <a:r>
              <a:rPr lang="pl-PL" altLang="pl-PL" sz="2200" dirty="0">
                <a:latin typeface="Calibri" pitchFamily="34" charset="0"/>
              </a:rPr>
              <a:t> (tj. ściśle powiązane z wyznaczonymi celami); 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akceptowane</a:t>
            </a:r>
            <a:r>
              <a:rPr lang="pl-PL" altLang="pl-PL" sz="2200" dirty="0">
                <a:latin typeface="Calibri" pitchFamily="34" charset="0"/>
              </a:rPr>
              <a:t> (np. przez pracowników czy strony zainteresowane); 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wiarygodne dla laików</a:t>
            </a:r>
            <a:r>
              <a:rPr lang="pl-PL" altLang="pl-PL" sz="2200" dirty="0">
                <a:latin typeface="Calibri" pitchFamily="34" charset="0"/>
              </a:rPr>
              <a:t>, jednoznaczne i łatwe w interpretacji; 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dające się w prosty sposób monitorować </a:t>
            </a:r>
            <a:r>
              <a:rPr lang="pl-PL" altLang="pl-PL" sz="2200" dirty="0">
                <a:latin typeface="Calibri" pitchFamily="34" charset="0"/>
              </a:rPr>
              <a:t>(np. gromadzenie danych powinno być możliwe niskim kosztem); </a:t>
            </a:r>
          </a:p>
          <a:p>
            <a:pPr lvl="2" algn="just">
              <a:buSzPct val="75000"/>
              <a:buFont typeface="Wingdings" pitchFamily="2" charset="2"/>
              <a:buChar char="n"/>
            </a:pPr>
            <a:r>
              <a:rPr lang="pl-PL" altLang="pl-PL" sz="2200" b="1" dirty="0">
                <a:latin typeface="Calibri" pitchFamily="34" charset="0"/>
              </a:rPr>
              <a:t>miarodajne</a:t>
            </a:r>
            <a:r>
              <a:rPr lang="pl-PL" altLang="pl-PL" sz="2200" dirty="0">
                <a:latin typeface="Calibri" pitchFamily="34" charset="0"/>
              </a:rPr>
              <a:t> i odporne na manipulację.</a:t>
            </a:r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637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solidFill>
                  <a:srgbClr val="FF0000"/>
                </a:solidFill>
                <a:latin typeface="Calibri" pitchFamily="34" charset="0"/>
              </a:rPr>
              <a:t>Warsztat </a:t>
            </a:r>
          </a:p>
          <a:p>
            <a:pPr algn="just" eaLnBrk="1" hangingPunct="1">
              <a:buClr>
                <a:schemeClr val="bg2"/>
              </a:buClr>
              <a:buSzPct val="75000"/>
            </a:pPr>
            <a:endParaRPr lang="pl-PL" altLang="pl-PL" b="1" dirty="0">
              <a:solidFill>
                <a:srgbClr val="FF0000"/>
              </a:solidFill>
              <a:latin typeface="Calibri" pitchFamily="34" charset="0"/>
            </a:endParaRPr>
          </a:p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dirty="0" smtClean="0">
                <a:solidFill>
                  <a:srgbClr val="FF0000"/>
                </a:solidFill>
                <a:latin typeface="Calibri" pitchFamily="34" charset="0"/>
              </a:rPr>
              <a:t>Ćwiczenie mające na celu dobór i rozróżnienie między wskaźnikami produktu, a rezultatu oraz ze wskazaniem przykładowych błędnych cech dla podanych podczas warsztatu wskaźników.</a:t>
            </a:r>
            <a:endParaRPr lang="pl-PL" altLang="pl-PL" sz="24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9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</a:t>
            </a:r>
            <a:r>
              <a:rPr lang="pl-PL" altLang="pl-PL" sz="2400" b="1" dirty="0" smtClean="0">
                <a:latin typeface="Calibri" pitchFamily="34" charset="0"/>
              </a:rPr>
              <a:t>konstruowania </a:t>
            </a:r>
            <a:r>
              <a:rPr lang="pl-PL" altLang="pl-PL" sz="2400" b="1" dirty="0">
                <a:latin typeface="Calibri" pitchFamily="34" charset="0"/>
              </a:rPr>
              <a:t>wskaźników</a:t>
            </a:r>
          </a:p>
          <a:p>
            <a:pPr eaLnBrk="1" hangingPunct="1"/>
            <a:r>
              <a:rPr lang="pl-PL" altLang="pl-PL" sz="2200" dirty="0" smtClean="0">
                <a:latin typeface="Calibri" pitchFamily="34" charset="0"/>
              </a:rPr>
              <a:t>Wskaźniki są tworzone zgodnie z następującym schematem:</a:t>
            </a:r>
          </a:p>
          <a:p>
            <a:pPr eaLnBrk="1" hangingPunct="1"/>
            <a:endParaRPr lang="pl-PL" altLang="pl-PL" sz="2400" b="1" dirty="0">
              <a:latin typeface="Calibri" pitchFamily="34" charset="0"/>
            </a:endParaRPr>
          </a:p>
        </p:txBody>
      </p:sp>
      <p:sp>
        <p:nvSpPr>
          <p:cNvPr id="2" name="Objaśnienie ze strzałką w dół 1"/>
          <p:cNvSpPr/>
          <p:nvPr/>
        </p:nvSpPr>
        <p:spPr>
          <a:xfrm>
            <a:off x="1187624" y="242088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Priorytet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bjaśnienie ze strzałką w dół 4"/>
          <p:cNvSpPr/>
          <p:nvPr/>
        </p:nvSpPr>
        <p:spPr>
          <a:xfrm>
            <a:off x="1210026" y="314096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Cel operacyjny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bjaśnienie ze strzałką w dół 5"/>
          <p:cNvSpPr/>
          <p:nvPr/>
        </p:nvSpPr>
        <p:spPr>
          <a:xfrm>
            <a:off x="1187624" y="386104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Zidentyfikowany problem-potrzeba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bjaśnienie ze strzałką w dół 7"/>
          <p:cNvSpPr/>
          <p:nvPr/>
        </p:nvSpPr>
        <p:spPr>
          <a:xfrm>
            <a:off x="1187624" y="458112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Kluczowe działania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bjaśnienie ze strzałką w dół 8"/>
          <p:cNvSpPr/>
          <p:nvPr/>
        </p:nvSpPr>
        <p:spPr>
          <a:xfrm>
            <a:off x="1187624" y="530120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Wskaźniki produktu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bjaśnienie ze strzałką w dół 9"/>
          <p:cNvSpPr/>
          <p:nvPr/>
        </p:nvSpPr>
        <p:spPr>
          <a:xfrm>
            <a:off x="1187624" y="6021288"/>
            <a:ext cx="6120680" cy="72008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Wskaźniki rezultatu</a:t>
            </a:r>
            <a:endParaRPr lang="pl-PL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9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</a:t>
            </a:r>
            <a:r>
              <a:rPr lang="pl-PL" altLang="pl-PL" sz="2400" b="1" dirty="0" smtClean="0">
                <a:latin typeface="Calibri" pitchFamily="34" charset="0"/>
              </a:rPr>
              <a:t>konstruowania </a:t>
            </a:r>
            <a:r>
              <a:rPr lang="pl-PL" altLang="pl-PL" sz="2400" b="1" dirty="0">
                <a:latin typeface="Calibri" pitchFamily="34" charset="0"/>
              </a:rPr>
              <a:t>wskaźników</a:t>
            </a: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Programie Wieloletnim w rozdziale 2 wskazano 14 </a:t>
            </a:r>
            <a:r>
              <a:rPr lang="pl-PL" altLang="pl-PL" sz="2200" dirty="0">
                <a:latin typeface="Calibri" pitchFamily="34" charset="0"/>
              </a:rPr>
              <a:t>kluczowych potrzeb dotyczących granic zewnętrznych Polski. </a:t>
            </a:r>
            <a:endParaRPr lang="pl-PL" altLang="pl-PL" sz="2200" dirty="0" smtClean="0">
              <a:latin typeface="Calibri" pitchFamily="34" charset="0"/>
            </a:endParaRP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Następnie w podpunkcie 2.2 („Wyznaczone przez państwo członkowskie cele operacyjne dla zaspokojenia tych potrzeb”) zdefiniowano 8 celów operacyjnych. </a:t>
            </a: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rozdziale 3 cele te zostały powiązane z 14 kluczowymi potrzebami. </a:t>
            </a: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zestawieniu tym uwzględniono również wszystkie 5 priorytetów określonych w ramach FGZ. </a:t>
            </a: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odniesieniu do każdego z celów operacyjnych opisano kluczowe działania, jakie zostaną podjęte w celu jego realizacji. </a:t>
            </a: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osobnej tabeli działania te przedstawiono w powiązaniu ze wskaźnikami produktu, rezultatami oraz wskaźnikami rezultatu.</a:t>
            </a:r>
          </a:p>
          <a:p>
            <a:pPr algn="just" eaLnBrk="1" hangingPunct="1"/>
            <a:r>
              <a:rPr lang="pl-PL" altLang="pl-PL" sz="2200" dirty="0" smtClean="0">
                <a:solidFill>
                  <a:srgbClr val="FF0000"/>
                </a:solidFill>
                <a:latin typeface="Calibri" pitchFamily="34" charset="0"/>
              </a:rPr>
              <a:t>(Tutaj wydrukujemy tabelę ze wskaźnikami z planu wieloletniego i omówimy poszczególne wskaźniki z sugestiami doboru)</a:t>
            </a:r>
          </a:p>
          <a:p>
            <a:pPr eaLnBrk="1" hangingPunct="1"/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46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PRIORYTET </a:t>
            </a:r>
            <a:r>
              <a:rPr lang="pl-PL" altLang="pl-PL" sz="2200" dirty="0" smtClean="0">
                <a:latin typeface="Calibri" pitchFamily="34" charset="0"/>
              </a:rPr>
              <a:t>1 Cel </a:t>
            </a:r>
            <a:r>
              <a:rPr lang="pl-PL" altLang="pl-PL" sz="2200" dirty="0">
                <a:latin typeface="Calibri" pitchFamily="34" charset="0"/>
              </a:rPr>
              <a:t>operacyjny 1: </a:t>
            </a:r>
            <a:r>
              <a:rPr lang="pl-PL" altLang="pl-PL" sz="2200" dirty="0" smtClean="0">
                <a:latin typeface="Calibri" pitchFamily="34" charset="0"/>
              </a:rPr>
              <a:t>Dostosowanie </a:t>
            </a:r>
            <a:r>
              <a:rPr lang="pl-PL" altLang="pl-PL" sz="2200" dirty="0">
                <a:latin typeface="Calibri" pitchFamily="34" charset="0"/>
              </a:rPr>
              <a:t>obiektów Straży Granicznej do standardów Unii </a:t>
            </a:r>
            <a:r>
              <a:rPr lang="pl-PL" altLang="pl-PL" sz="2200" dirty="0" smtClean="0">
                <a:latin typeface="Calibri" pitchFamily="34" charset="0"/>
              </a:rPr>
              <a:t>Europejskiej</a:t>
            </a:r>
            <a:endParaRPr lang="pl-PL" altLang="pl-PL" sz="2200" dirty="0">
              <a:latin typeface="Calibri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3803173"/>
              </p:ext>
            </p:extLst>
          </p:nvPr>
        </p:nvGraphicFramePr>
        <p:xfrm>
          <a:off x="0" y="2492896"/>
          <a:ext cx="9124280" cy="3733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3455"/>
                <a:gridCol w="2452361"/>
                <a:gridCol w="3112726"/>
                <a:gridCol w="3095738"/>
              </a:tblGrid>
              <a:tr h="50405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l-PL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Lp</a:t>
                      </a: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pl-PL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Kluczowe działania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pl-PL" sz="20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Wskaźniki produktu</a:t>
                      </a:r>
                      <a:endParaRPr lang="pl-PL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pl-PL" sz="20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Wskaźniki rezultatu</a:t>
                      </a:r>
                      <a:endParaRPr lang="pl-PL" sz="2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Modernizacja lub budowa placówek Straży Granicznej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160020" algn="l"/>
                        </a:tabLs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Liczba zmodernizowanych obiektów Straży Granicznej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160020" algn="l"/>
                        </a:tabLs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Liczba wybudowanych obiektów Straży Granicznej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160020" algn="l"/>
                        </a:tabLs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zwiększenie liczby obiektów SG spełniających normy UE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160020" algn="l"/>
                        </a:tabLs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zwiększenie liczby obiektów SG umożliwiających zainstalowanie nowoczesnych urządzeń do szybkiej i sprawnej kontroli oraz nadzoru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14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Calibri" pitchFamily="34" charset="0"/>
              </a:rPr>
              <a:t>Rezultaty (Cel projektu)		</a:t>
            </a:r>
            <a:endParaRPr lang="pl-PL" altLang="pl-PL" b="1" dirty="0" smtClean="0">
              <a:latin typeface="Calibri" pitchFamily="34" charset="0"/>
            </a:endParaRPr>
          </a:p>
          <a:p>
            <a:pPr algn="just" eaLnBrk="1" hangingPunct="1"/>
            <a:r>
              <a:rPr lang="pl-PL" altLang="pl-PL" dirty="0">
                <a:latin typeface="Calibri" pitchFamily="34" charset="0"/>
              </a:rPr>
              <a:t>Rezultat to bezpośredni wpływ </a:t>
            </a:r>
            <a:r>
              <a:rPr lang="pl-PL" altLang="pl-PL" dirty="0" smtClean="0">
                <a:latin typeface="Calibri" pitchFamily="34" charset="0"/>
              </a:rPr>
              <a:t>zrealizowanego przedsięwzięcia </a:t>
            </a:r>
            <a:r>
              <a:rPr lang="pl-PL" altLang="pl-PL" dirty="0">
                <a:latin typeface="Calibri" pitchFamily="34" charset="0"/>
              </a:rPr>
              <a:t>na otoczenie społeczno-ekonomiczne uzyskany </a:t>
            </a:r>
            <a:r>
              <a:rPr lang="pl-PL" altLang="pl-PL" dirty="0" smtClean="0">
                <a:latin typeface="Calibri" pitchFamily="34" charset="0"/>
              </a:rPr>
              <a:t>na koniec realizacji </a:t>
            </a:r>
            <a:r>
              <a:rPr lang="pl-PL" altLang="pl-PL" dirty="0">
                <a:latin typeface="Calibri" pitchFamily="34" charset="0"/>
              </a:rPr>
              <a:t>projektu. </a:t>
            </a:r>
            <a:r>
              <a:rPr lang="pl-PL" altLang="pl-PL" dirty="0" smtClean="0">
                <a:latin typeface="Calibri" pitchFamily="34" charset="0"/>
              </a:rPr>
              <a:t>Rezultaty powinny przedstawiać efekty zrealizowanych produktów, ale jednocześnie odpowiadać na cele danego projektu.</a:t>
            </a:r>
          </a:p>
        </p:txBody>
      </p:sp>
    </p:spTree>
    <p:extLst>
      <p:ext uri="{BB962C8B-B14F-4D97-AF65-F5344CB8AC3E}">
        <p14:creationId xmlns="" xmlns:p14="http://schemas.microsoft.com/office/powerpoint/2010/main" val="39751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Produkty</a:t>
            </a:r>
          </a:p>
          <a:p>
            <a:pPr algn="just" eaLnBrk="1" hangingPunct="1"/>
            <a:r>
              <a:rPr lang="pl-PL" altLang="pl-PL" dirty="0">
                <a:latin typeface="Calibri" pitchFamily="34" charset="0"/>
              </a:rPr>
              <a:t>Produkt to bezpośredni, materialny efekt realizacji przedsięwzięcia mierzony konkretnymi wielkościami. Jego istotą jest więc to, że jest on w pełni policzalny, przy pomocy dostępnych miar i wag lub jednostek matematycznych. W projekcie wskaźniki produktu powinny odzwierciedlać główne kategorie wydatków, czyli wydatki o znacznym udziale procentowym w całym budżecie projektu</a:t>
            </a:r>
            <a:r>
              <a:rPr lang="pl-PL" altLang="pl-PL" dirty="0" smtClean="0">
                <a:latin typeface="Calibri" pitchFamily="34" charset="0"/>
              </a:rPr>
              <a:t>. Produkty wyznaczają te wartości, na które beneficjent ma bezpośredni wpływ realizując działania.</a:t>
            </a:r>
            <a:r>
              <a:rPr lang="pl-PL" altLang="pl-PL" dirty="0">
                <a:latin typeface="Calibri" pitchFamily="34" charset="0"/>
              </a:rPr>
              <a:t>	</a:t>
            </a:r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34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Działania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Wykaz bezpośrednio podejmowanych przez beneficjenta czynności w celu osiągnięcia produktów.</a:t>
            </a:r>
            <a:r>
              <a:rPr lang="pl-PL" altLang="pl-PL" dirty="0">
                <a:latin typeface="Calibri" pitchFamily="34" charset="0"/>
              </a:rPr>
              <a:t>		</a:t>
            </a:r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24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Wymogi KE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Decyzja nr 574/2007/WE (ustanawiająca Fundusz Granic Zewnętrznych)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Artykuł 21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Przygotowywanie i zatwierdzanie krajowych programów wieloletnich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1. </a:t>
            </a:r>
            <a:r>
              <a:rPr lang="pl-PL" altLang="pl-PL" sz="2200" i="1" dirty="0">
                <a:latin typeface="Calibri" pitchFamily="34" charset="0"/>
              </a:rPr>
              <a:t>Na podstawie wytycznych strategicznych, o których mowa w art. 20, każde państwo członkowskie przedstawia projekt programu wieloletniego, który składa się z następujących elementów: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(...)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e) informacji na temat priorytetów i ich celów szczegółowych. Cele te określa się ilościowo, z wykorzystaniem ograniczonej liczby wskaźników, z uwzględnieniem zasady proporcjonalności. Wskaźniki te muszą umożliwiać mierzenie postępu w stosunku do sytuacji wyjściowej oraz skuteczności realizacji priorytetów poprzez osiąganie celów szczegółowych</a:t>
            </a:r>
            <a:r>
              <a:rPr lang="pl-PL" altLang="pl-PL" sz="2200" dirty="0">
                <a:latin typeface="Calibri" pitchFamily="34" charset="0"/>
              </a:rPr>
              <a:t>;</a:t>
            </a:r>
          </a:p>
        </p:txBody>
      </p:sp>
    </p:spTree>
    <p:extLst>
      <p:ext uri="{BB962C8B-B14F-4D97-AF65-F5344CB8AC3E}">
        <p14:creationId xmlns="" xmlns:p14="http://schemas.microsoft.com/office/powerpoint/2010/main" val="9603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Obiektywne wskaźniki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Powinny określać sposób realizacji odpowiednio produktów lub rezultatów ze wskazaniem konkretnych jednostek miary oraz przy rezultatach odniesienie do stanu pierwotnego określającego wartość bazową.</a:t>
            </a:r>
            <a:endParaRPr lang="pl-PL" altLang="pl-PL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>
                <a:latin typeface="Calibri" pitchFamily="34" charset="0"/>
              </a:rPr>
              <a:t>Wskaźniki rezultatu trzeba zawsze kalkulować na </a:t>
            </a:r>
            <a:r>
              <a:rPr lang="pl-PL" altLang="pl-PL" dirty="0" smtClean="0">
                <a:latin typeface="Calibri" pitchFamily="34" charset="0"/>
              </a:rPr>
              <a:t>poziomie możliwym do zrealizowania i zmierzenia.</a:t>
            </a:r>
            <a:r>
              <a:rPr lang="pl-PL" altLang="pl-PL" dirty="0">
                <a:latin typeface="Calibri" pitchFamily="34" charset="0"/>
              </a:rPr>
              <a:t>	</a:t>
            </a:r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25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Wartości bazowe i docelowe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Należy wskazać informację na temat wartości bazowych danego wskaźnika na dzień rozpoczęcia projektu (przygotowywania wniosku i matrycy logicznej). 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Wartość bazowa powinna być</a:t>
            </a:r>
            <a:r>
              <a:rPr lang="pl-PL" altLang="pl-PL" dirty="0">
                <a:latin typeface="Calibri" pitchFamily="34" charset="0"/>
              </a:rPr>
              <a:t> </a:t>
            </a:r>
            <a:r>
              <a:rPr lang="pl-PL" altLang="pl-PL" dirty="0" smtClean="0">
                <a:latin typeface="Calibri" pitchFamily="34" charset="0"/>
              </a:rPr>
              <a:t>udokumentowana w celu umożliwienia jej ewentualnej kontroli oraz porównania do wartości docelowej po zakończeniu projektu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Wartość docelowa powinna określać wartość bazową powiększoną o wartość zrealizowaną wyłącznie w ramach projektu.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12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Wartości bazowe i docelowe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Jednakże faktycznie dla celów sprawozdawczych różnica między wartością bazową a docelową nie zawsze stanowi bezpośredni wpływ projekt, dlatego nie tylko wystarczy mieć informację na temat wartości docelowej ale jeszcze informację na temat, jaki wpływ na tę wartość miał projekt.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79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Wartości bazowe i docelowe</a:t>
            </a:r>
          </a:p>
          <a:p>
            <a:pPr algn="just" eaLnBrk="1" hangingPunct="1"/>
            <a:r>
              <a:rPr lang="pl-PL" altLang="pl-PL" b="1" dirty="0" smtClean="0">
                <a:latin typeface="Calibri" pitchFamily="34" charset="0"/>
              </a:rPr>
              <a:t>Przykład: Doposażenie jednostki</a:t>
            </a:r>
            <a:r>
              <a:rPr lang="pl-PL" altLang="pl-PL" dirty="0" smtClean="0">
                <a:latin typeface="Calibri" pitchFamily="34" charset="0"/>
              </a:rPr>
              <a:t>.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Wartość bazowa: 300 pojazdów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Wartość docelowa: 600 pojazdów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Tymczasem w ramach projektu kupiono zaledwie 200 pojazdów. Poza projektem kupiono dodatkowo 150 pojazdów (oraz 50 pojazdów zlikwidowano ze względu na zły stan techniczny).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83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Wartości bazowe i docelowe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 przypadku możliwej rozbieżności między wartościami bazowymi, zrealizowanymi w ramach projektu oraz wartościami bazowymi należy posiadać odpowiednią wiedzę oraz dokumenty potwierdzające odpowiednią kalkulację oraz wskazującą na przyczyny rozbieżności.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41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latin typeface="Calibri" pitchFamily="34" charset="0"/>
              </a:rPr>
              <a:t>Matryca logiczna projektu: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pl-PL" altLang="pl-PL" b="1" dirty="0" smtClean="0">
                <a:latin typeface="Calibri" pitchFamily="34" charset="0"/>
              </a:rPr>
              <a:t>Źródła weryfikacji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Należy wskazać formę w jakiej dany wskaźnik zostanie udokumentowany. Dokumenty te powinny być przechowywane do celów kontroli i muszą w sposób jasny i przejrzysty wskazywać na sposób obliczenia wartości wskaźnika (zarówno bazowego, jak i docelowego).</a:t>
            </a:r>
          </a:p>
          <a:p>
            <a:pPr algn="just" eaLnBrk="1" hangingPunct="1"/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3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Dokumentowanie wartości </a:t>
            </a:r>
            <a:r>
              <a:rPr lang="pl-PL" altLang="pl-PL" sz="2200" dirty="0" smtClean="0">
                <a:latin typeface="Calibri" pitchFamily="34" charset="0"/>
              </a:rPr>
              <a:t>wskaźników:</a:t>
            </a:r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96281929"/>
              </p:ext>
            </p:extLst>
          </p:nvPr>
        </p:nvGraphicFramePr>
        <p:xfrm>
          <a:off x="324545" y="2204864"/>
          <a:ext cx="8640959" cy="402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143"/>
                <a:gridCol w="2304256"/>
                <a:gridCol w="4897560"/>
              </a:tblGrid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Projekt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Produkty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Rezultaty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Szkolenia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Listy obecności, dzienniki zajęć, Zaświadczenia o uczestnictwie w szkoleniu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Listy obecności na egzaminie końcowym, ankiety, raport podsumowujący</a:t>
                      </a:r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Inwestycje budowlane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Protokół odbioru robót, dokument OT potwierdzający przyjęcie budynku do użytkowania, pozwolenie na użytkowanie.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Raporty z obsługi ruchu granicznego, ilość stworzonych</a:t>
                      </a:r>
                      <a:r>
                        <a:rPr lang="pl-PL" baseline="0" dirty="0" smtClean="0"/>
                        <a:t> nowych stanowisk do obsługi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65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Dokumentowanie wartości </a:t>
            </a:r>
            <a:r>
              <a:rPr lang="pl-PL" altLang="pl-PL" sz="2200" dirty="0" smtClean="0">
                <a:latin typeface="Calibri" pitchFamily="34" charset="0"/>
              </a:rPr>
              <a:t>wskaźników:</a:t>
            </a:r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8895730"/>
              </p:ext>
            </p:extLst>
          </p:nvPr>
        </p:nvGraphicFramePr>
        <p:xfrm>
          <a:off x="324545" y="2204864"/>
          <a:ext cx="8640959" cy="3747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159"/>
                <a:gridCol w="3377822"/>
                <a:gridCol w="3679978"/>
              </a:tblGrid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Projekt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Produkty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Rezultaty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Doradztwo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Protokół</a:t>
                      </a:r>
                      <a:r>
                        <a:rPr lang="pl-PL" baseline="0" dirty="0" smtClean="0"/>
                        <a:t> odbioru, r</a:t>
                      </a:r>
                      <a:r>
                        <a:rPr lang="pl-PL" dirty="0" smtClean="0"/>
                        <a:t>aporty z wykonanej usługi doradczej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Raport, zestawienie</a:t>
                      </a:r>
                      <a:r>
                        <a:rPr lang="pl-PL" baseline="0" dirty="0" smtClean="0"/>
                        <a:t> przygotowane przez beneficjenta w odniesieniu do danego wskaźnika</a:t>
                      </a:r>
                      <a:endParaRPr lang="pl-PL" dirty="0" smtClean="0"/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Doposażenie</a:t>
                      </a:r>
                      <a:r>
                        <a:rPr lang="pl-PL" baseline="0" dirty="0" smtClean="0"/>
                        <a:t> sprzętowe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Protokół odbioru, OT potwierdzający przyjęcie sprzętu, ewidencja środków trwałych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Informacja na temat ilości doposażonych</a:t>
                      </a:r>
                      <a:r>
                        <a:rPr lang="pl-PL" baseline="0" dirty="0" smtClean="0"/>
                        <a:t> stanowisk (raport z odpowiednim wykazem), statystyki wykonanych patroli na podstawie np. kart eksploatacyjnych (ilość i długość)</a:t>
                      </a:r>
                      <a:endParaRPr lang="pl-PL" dirty="0" smtClean="0"/>
                    </a:p>
                    <a:p>
                      <a:pPr algn="just"/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48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>
                <a:latin typeface="Calibri" pitchFamily="34" charset="0"/>
              </a:rPr>
              <a:t>Zasady prawidłowego konstruowania wskaźników</a:t>
            </a:r>
          </a:p>
          <a:p>
            <a:pPr eaLnBrk="1" hangingPunct="1"/>
            <a:r>
              <a:rPr lang="pl-PL" altLang="pl-PL" sz="2200" dirty="0" smtClean="0">
                <a:latin typeface="Calibri" pitchFamily="34" charset="0"/>
              </a:rPr>
              <a:t>Dokumentowanie wartości wskaźników:</a:t>
            </a:r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4844091"/>
              </p:ext>
            </p:extLst>
          </p:nvPr>
        </p:nvGraphicFramePr>
        <p:xfrm>
          <a:off x="324545" y="2204864"/>
          <a:ext cx="8640959" cy="2650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67"/>
                <a:gridCol w="3305814"/>
                <a:gridCol w="3679978"/>
              </a:tblGrid>
              <a:tr h="547261"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Projekt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Produkty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Rezultaty</a:t>
                      </a:r>
                      <a:endParaRPr lang="pl-PL" sz="2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System informatyczny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Protokół odbioru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Odpowiednie raporty</a:t>
                      </a:r>
                      <a:r>
                        <a:rPr lang="pl-PL" baseline="0" dirty="0" smtClean="0"/>
                        <a:t> z testów, udokumentowane pomiary</a:t>
                      </a:r>
                      <a:endParaRPr lang="pl-PL" dirty="0" smtClean="0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r>
                        <a:rPr lang="pl-PL" dirty="0" smtClean="0"/>
                        <a:t>Wizyty studyjne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Sprawozdania z</a:t>
                      </a:r>
                      <a:r>
                        <a:rPr lang="pl-PL" baseline="0" dirty="0" smtClean="0"/>
                        <a:t> wyjazdów staży, programy konferencji i wyjazdów, notatki służbowe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Wykaz instytucji</a:t>
                      </a:r>
                      <a:r>
                        <a:rPr lang="pl-PL" baseline="0" dirty="0" smtClean="0"/>
                        <a:t> z którymi nawiązano odpowiednie kontakty, raport z analizy wdrożenia nowych uzyskanych z wyjazdów rozwiązań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91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l-PL" altLang="pl-PL" b="1" dirty="0" smtClean="0">
                <a:solidFill>
                  <a:srgbClr val="FF0000"/>
                </a:solidFill>
                <a:latin typeface="Calibri" pitchFamily="34" charset="0"/>
              </a:rPr>
              <a:t>Warsztat</a:t>
            </a:r>
          </a:p>
          <a:p>
            <a:pPr eaLnBrk="1" hangingPunct="1"/>
            <a:endParaRPr lang="pl-PL" altLang="pl-PL" dirty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Dobór wskaźników do danego rodzaju projektu w podziale na poszczególne podgrupy:</a:t>
            </a:r>
          </a:p>
          <a:p>
            <a:pPr marL="342900" indent="-342900" eaLnBrk="1" hangingPunct="1">
              <a:buFontTx/>
              <a:buChar char="-"/>
            </a:pPr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Zakup sprzętu oraz systemu informatycznego w kontekście procedur azylowych dla urzędów wojewódzkich;</a:t>
            </a:r>
          </a:p>
          <a:p>
            <a:pPr marL="342900" indent="-342900" eaLnBrk="1" hangingPunct="1">
              <a:buFontTx/>
              <a:buChar char="-"/>
            </a:pPr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Inwestycja budowlana oraz sprzęt dla straży granicznej</a:t>
            </a:r>
          </a:p>
          <a:p>
            <a:pPr marL="342900" indent="-342900" eaLnBrk="1" hangingPunct="1">
              <a:buFontTx/>
              <a:buChar char="-"/>
            </a:pPr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System informatyczny dla policji/straży granicznej</a:t>
            </a:r>
          </a:p>
          <a:p>
            <a:pPr marL="342900" indent="-342900" eaLnBrk="1" hangingPunct="1">
              <a:buFontTx/>
              <a:buChar char="-"/>
            </a:pPr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Szkolenia dla straży granicznej i/lub urzędów wojewódzkich</a:t>
            </a:r>
            <a:endParaRPr lang="pl-PL" altLang="pl-PL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60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Wymogi KE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Decyzja nr 574/2007/WE (ustanawiająca Fundusz Granic Zewnętrznych)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Artykuł 52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Obowiązki sprawozdawcze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1. W każdym państwie członkowskim instytucja odpowiedzialna podejmuje niezbędne środki w celu zapewnienia monitorowania i oceny projektu.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W tym celu porozumienia i umowy zawierane przez instytucję odpowiedzialną z organizacjami odpowiedzialnymi za realizację działań zawierają klauzule nakładające obowiązek przedkładania regularnych i szczegółowych sprawozdań z postępów w realizacji działań i osiąganiu wyznaczonych celów, które stanowią podstawę, odpowiednio, sprawozdania z postępów i sprawozdania końcowego z realizacji programu </a:t>
            </a:r>
            <a:r>
              <a:rPr lang="pl-PL" altLang="pl-PL" sz="2200" i="1" dirty="0" smtClean="0">
                <a:latin typeface="Calibri" pitchFamily="34" charset="0"/>
              </a:rPr>
              <a:t>rocznego.</a:t>
            </a:r>
            <a:endParaRPr lang="pl-PL" altLang="pl-PL" sz="22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Propozycje wskaźników w ramach nowej perspektywy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Podział na: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dirty="0" err="1" smtClean="0">
                <a:latin typeface="Calibri" panose="020F0502020204030204" pitchFamily="34" charset="0"/>
              </a:rPr>
              <a:t>Asylum</a:t>
            </a:r>
            <a:r>
              <a:rPr lang="pl-PL" dirty="0" smtClean="0">
                <a:latin typeface="Calibri" panose="020F0502020204030204" pitchFamily="34" charset="0"/>
              </a:rPr>
              <a:t> and Migration Fund;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dirty="0" err="1" smtClean="0">
                <a:latin typeface="Calibri" panose="020F0502020204030204" pitchFamily="34" charset="0"/>
              </a:rPr>
              <a:t>Internal</a:t>
            </a:r>
            <a:r>
              <a:rPr lang="pl-PL" dirty="0" smtClean="0">
                <a:latin typeface="Calibri" panose="020F0502020204030204" pitchFamily="34" charset="0"/>
              </a:rPr>
              <a:t> Security Fund - </a:t>
            </a:r>
            <a:r>
              <a:rPr lang="pl-PL" dirty="0" err="1" smtClean="0">
                <a:latin typeface="Calibri" panose="020F0502020204030204" pitchFamily="34" charset="0"/>
              </a:rPr>
              <a:t>Borders</a:t>
            </a:r>
            <a:r>
              <a:rPr lang="pl-PL" dirty="0" smtClean="0">
                <a:latin typeface="Calibri" panose="020F0502020204030204" pitchFamily="34" charset="0"/>
              </a:rPr>
              <a:t>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dirty="0" err="1">
                <a:latin typeface="Calibri" panose="020F0502020204030204" pitchFamily="34" charset="0"/>
              </a:rPr>
              <a:t>Internal</a:t>
            </a:r>
            <a:r>
              <a:rPr lang="pl-PL" dirty="0">
                <a:latin typeface="Calibri" panose="020F0502020204030204" pitchFamily="34" charset="0"/>
              </a:rPr>
              <a:t> Security Fund</a:t>
            </a:r>
            <a:r>
              <a:rPr lang="en-GB" dirty="0" smtClean="0">
                <a:latin typeface="Calibri" panose="020F0502020204030204" pitchFamily="34" charset="0"/>
              </a:rPr>
              <a:t>– </a:t>
            </a:r>
            <a:r>
              <a:rPr lang="pl-PL" dirty="0" smtClean="0">
                <a:latin typeface="Calibri" panose="020F0502020204030204" pitchFamily="34" charset="0"/>
              </a:rPr>
              <a:t>Police </a:t>
            </a:r>
            <a:r>
              <a:rPr lang="pl-PL" dirty="0" err="1" smtClean="0">
                <a:latin typeface="Calibri" panose="020F0502020204030204" pitchFamily="34" charset="0"/>
              </a:rPr>
              <a:t>Cooperation</a:t>
            </a:r>
            <a:endParaRPr lang="pl-PL" dirty="0" smtClean="0">
              <a:latin typeface="Calibri" panose="020F0502020204030204" pitchFamily="34" charset="0"/>
            </a:endParaRPr>
          </a:p>
          <a:p>
            <a:pPr algn="just" eaLnBrk="1" hangingPunct="1"/>
            <a:endParaRPr lang="pl-PL" dirty="0">
              <a:latin typeface="Calibri" panose="020F0502020204030204" pitchFamily="34" charset="0"/>
            </a:endParaRPr>
          </a:p>
          <a:p>
            <a:pPr algn="just" eaLnBrk="1" hangingPunct="1"/>
            <a:r>
              <a:rPr lang="pl-PL" dirty="0" smtClean="0">
                <a:latin typeface="Calibri" panose="020F0502020204030204" pitchFamily="34" charset="0"/>
              </a:rPr>
              <a:t>Układ: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Cel ogólny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Cel szczegółowy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Możliwe działania/operacje/interwencje (lista otwarta)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Wskaźniki produktów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Wskaźniki rezultatów</a:t>
            </a:r>
          </a:p>
          <a:p>
            <a:pPr algn="just" eaLnBrk="1" hangingPunct="1"/>
            <a:r>
              <a:rPr lang="pl-PL" alt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(Tutaj wydrukujemy te tabele z nowymi wskaźnikami przetłumaczone na język polski i je omówimy)</a:t>
            </a:r>
            <a:endParaRPr lang="pl-PL" altLang="pl-PL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85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Każdy beneficjent ma obowiązek złożyć sprawozdanie kwartalne oraz sprawozdanie końcowe z realizacji projektu.</a:t>
            </a: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W sprawozdaniu należy przedstawić informację na temat osiągniętych rezultatów projektu.</a:t>
            </a:r>
          </a:p>
          <a:p>
            <a:pPr algn="just" eaLnBrk="1" hangingPunct="1"/>
            <a:endParaRPr lang="pl-PL" altLang="pl-PL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Opisy wskazane w sprawozdaniu powinny w sposób bezpośredni odnosić się do danych oraz wartości podanych w karcie projektu (matrycy logicznej). Powinna zostać opisana metodologia obliczenia podanych wartości oraz wyjaśnienia w przypadku sytuacji skomplikowanych, tak aby była możliwość potwierdzenia podanych danych podczas wizyty monitorującej/kontroli.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30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Na podstawie sprawozdań końcowych przygotowywany jest raport z realizacji danego programu rocznego.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83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Zgodnie z art. 52 Decyzji nr 574 Komisji Europejskiej:</a:t>
            </a:r>
          </a:p>
          <a:p>
            <a:pPr algn="just" eaLnBrk="1" hangingPunct="1"/>
            <a:r>
              <a:rPr lang="pl-PL" altLang="pl-PL" dirty="0">
                <a:latin typeface="Calibri" pitchFamily="34" charset="0"/>
              </a:rPr>
              <a:t> Państwa członkowskie przedkładają Komisji:</a:t>
            </a:r>
          </a:p>
          <a:p>
            <a:pPr marL="457200" indent="-457200" algn="just" eaLnBrk="1" hangingPunct="1">
              <a:buFont typeface="+mj-lt"/>
              <a:buAutoNum type="alphaLcParenR"/>
            </a:pPr>
            <a:r>
              <a:rPr lang="pl-PL" altLang="pl-PL" dirty="0" smtClean="0">
                <a:latin typeface="Calibri" pitchFamily="34" charset="0"/>
              </a:rPr>
              <a:t>do </a:t>
            </a:r>
            <a:r>
              <a:rPr lang="pl-PL" altLang="pl-PL" dirty="0">
                <a:latin typeface="Calibri" pitchFamily="34" charset="0"/>
              </a:rPr>
              <a:t>dnia 30 czerwca 2010 r., sprawozdanie z </a:t>
            </a:r>
            <a:r>
              <a:rPr lang="pl-PL" altLang="pl-PL" dirty="0" smtClean="0">
                <a:latin typeface="Calibri" pitchFamily="34" charset="0"/>
              </a:rPr>
              <a:t>oceny realizacji </a:t>
            </a:r>
            <a:r>
              <a:rPr lang="pl-PL" altLang="pl-PL" dirty="0">
                <a:latin typeface="Calibri" pitchFamily="34" charset="0"/>
              </a:rPr>
              <a:t>działań współfinansowanych z Funduszu;</a:t>
            </a:r>
          </a:p>
          <a:p>
            <a:pPr marL="457200" indent="-457200" algn="just" eaLnBrk="1" hangingPunct="1">
              <a:buFont typeface="+mj-lt"/>
              <a:buAutoNum type="alphaLcParenR"/>
            </a:pPr>
            <a:r>
              <a:rPr lang="pl-PL" altLang="pl-PL" dirty="0" smtClean="0">
                <a:latin typeface="Calibri" pitchFamily="34" charset="0"/>
              </a:rPr>
              <a:t>do dnia 30 czerwca 2012 r. za lata </a:t>
            </a:r>
            <a:r>
              <a:rPr lang="pl-PL" altLang="pl-PL" smtClean="0">
                <a:latin typeface="Calibri" pitchFamily="34" charset="0"/>
              </a:rPr>
              <a:t>2007–2010 (przedłużone do 31 października 2012 r.) </a:t>
            </a:r>
            <a:r>
              <a:rPr lang="pl-PL" altLang="pl-PL" dirty="0" smtClean="0">
                <a:latin typeface="Calibri" pitchFamily="34" charset="0"/>
              </a:rPr>
              <a:t>i do dnia 30 czerwca 2015 r. za lata 2011–2013, odpowiednio, sprawozdanie z oceny rezultatów i wpływu działań współfinansowanych z Funduszu.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70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Zgodnie z obowiązującym wzorem sprawozdania z oceny należy zagregować wszystkie wskaźniki dla funduszu w postaci następującej tabeli obejmującej informacje na poziomie całego kraju oraz na poziomie każdego projektu.</a:t>
            </a:r>
          </a:p>
          <a:p>
            <a:pPr algn="just" eaLnBrk="1" hangingPunct="1"/>
            <a:endParaRPr lang="pl-PL" altLang="pl-PL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solidFill>
                  <a:srgbClr val="FF0000"/>
                </a:solidFill>
                <a:latin typeface="Calibri" pitchFamily="34" charset="0"/>
              </a:rPr>
              <a:t>(Tutaj wydrukujemy tabelę z raportu ewaluacyjnego, żeby pokazać jakie są informacje niezbędne, a w związku z tym i system będzie wymagał od beneficjentów podania takich informacji.)</a:t>
            </a:r>
            <a:endParaRPr lang="pl-PL" altLang="pl-PL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10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Poziom krajowy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12 kategorii działań wraz z podkategoriami;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Wartości bazowe, </a:t>
            </a:r>
            <a:r>
              <a:rPr lang="pl-PL" altLang="pl-PL" b="1" u="sng" dirty="0" smtClean="0">
                <a:latin typeface="Calibri" pitchFamily="34" charset="0"/>
              </a:rPr>
              <a:t>wartości osiągnięte ogólne na poziomie całego kraju oraz wartości osiągnięte dzięki funduszowi odpowiednio dla produktów i rezultatów</a:t>
            </a:r>
            <a:r>
              <a:rPr lang="pl-PL" altLang="pl-PL" dirty="0" smtClean="0">
                <a:latin typeface="Calibri" pitchFamily="34" charset="0"/>
              </a:rPr>
              <a:t>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Podane konkretne wskaźniki dla danej kategorii działań.</a:t>
            </a:r>
          </a:p>
          <a:p>
            <a:pPr marL="342900" indent="-342900" algn="just" eaLnBrk="1" hangingPunct="1">
              <a:buFontTx/>
              <a:buChar char="-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2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Monitoring i sprawozdawczość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dirty="0" smtClean="0">
                <a:latin typeface="Calibri" pitchFamily="34" charset="0"/>
              </a:rPr>
              <a:t>Poziom danego projektu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Wskazanie danego działania w ramach programu oraz nazwy projektu;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Status jednostki;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Informacje finansowe na temat projektu (alokacja i wykorzystanie);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Główny wskaźnik produktu z listy podanej na poziomie krajowym dla danej kategorii oraz </a:t>
            </a:r>
            <a:r>
              <a:rPr lang="pl-PL" altLang="pl-PL" dirty="0" err="1" smtClean="0">
                <a:latin typeface="Calibri" pitchFamily="34" charset="0"/>
              </a:rPr>
              <a:t>max</a:t>
            </a:r>
            <a:r>
              <a:rPr lang="pl-PL" altLang="pl-PL" dirty="0" smtClean="0">
                <a:latin typeface="Calibri" pitchFamily="34" charset="0"/>
              </a:rPr>
              <a:t>. dwa wskaźniki dodatkowe;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pl-PL" altLang="pl-PL" dirty="0" smtClean="0">
                <a:latin typeface="Calibri" pitchFamily="34" charset="0"/>
              </a:rPr>
              <a:t>3 wskaźniki rezultatu również wybrane spośród listy wymienionej na poziomie krajowym z ewentualną informacją dlaczego wskaźnik nie został osiągnięty w stosunku do wartości planowanych.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53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Ustalenia audytorów </a:t>
            </a:r>
            <a:r>
              <a:rPr lang="pl-PL" altLang="pl-PL" b="1" dirty="0" smtClean="0">
                <a:latin typeface="Calibri" pitchFamily="34" charset="0"/>
              </a:rPr>
              <a:t>ETO</a:t>
            </a:r>
            <a:r>
              <a:rPr lang="pl-PL" altLang="pl-PL" sz="2400" b="1" dirty="0" smtClean="0">
                <a:latin typeface="Calibri" pitchFamily="34" charset="0"/>
              </a:rPr>
              <a:t>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marL="342900" indent="-342900" algn="just" eaLnBrk="1" hangingPunct="1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pl-PL" altLang="pl-PL" sz="2200" dirty="0" smtClean="0">
                <a:latin typeface="Calibri" pitchFamily="34" charset="0"/>
              </a:rPr>
              <a:t>„</a:t>
            </a:r>
            <a:r>
              <a:rPr lang="pl-PL" altLang="pl-PL" sz="2200" i="1" dirty="0" smtClean="0">
                <a:latin typeface="Calibri" pitchFamily="34" charset="0"/>
              </a:rPr>
              <a:t>Wskaźniki </a:t>
            </a:r>
            <a:r>
              <a:rPr lang="pl-PL" altLang="pl-PL" sz="2200" i="1" dirty="0">
                <a:latin typeface="Calibri" pitchFamily="34" charset="0"/>
              </a:rPr>
              <a:t>(produktu i rezultatu) niemal bez wyjątku sformułowano tak, by można je skwantyfikować. W przypadku wielu z nich nie jest jednak jasne, w jaki sposób ich pomiar miałby wyglądać w praktyce. Dla żadnego ze wskaźników (produktu i rezultatu) nie określono wartości docelowych. Aby wskaźniki można zacząć stosować w praktyce, niezbędna byłaby ich bardziej precyzyjna </a:t>
            </a:r>
            <a:r>
              <a:rPr lang="pl-PL" altLang="pl-PL" sz="2200" i="1" dirty="0" smtClean="0">
                <a:latin typeface="Calibri" pitchFamily="34" charset="0"/>
              </a:rPr>
              <a:t>definicja</a:t>
            </a:r>
            <a:r>
              <a:rPr lang="pl-PL" altLang="pl-PL" sz="2200" dirty="0" smtClean="0">
                <a:latin typeface="Calibri" pitchFamily="34" charset="0"/>
              </a:rPr>
              <a:t>:</a:t>
            </a:r>
          </a:p>
          <a:p>
            <a:pPr algn="just" eaLnBrk="1" hangingPunct="1">
              <a:lnSpc>
                <a:spcPts val="3000"/>
              </a:lnSpc>
            </a:pPr>
            <a:r>
              <a:rPr lang="pl-PL" altLang="pl-PL" sz="2200" dirty="0">
                <a:latin typeface="Calibri" pitchFamily="34" charset="0"/>
              </a:rPr>
              <a:t>Wskaźnik rezultatu:</a:t>
            </a:r>
          </a:p>
          <a:p>
            <a:pPr algn="just" eaLnBrk="1" hangingPunct="1">
              <a:lnSpc>
                <a:spcPts val="3000"/>
              </a:lnSpc>
            </a:pPr>
            <a:r>
              <a:rPr lang="pl-PL" altLang="pl-PL" sz="2200" dirty="0">
                <a:latin typeface="Calibri" pitchFamily="34" charset="0"/>
              </a:rPr>
              <a:t>•	czas oczekiwania na odprawę graniczną;</a:t>
            </a:r>
          </a:p>
          <a:p>
            <a:pPr algn="just" eaLnBrk="1" hangingPunct="1">
              <a:lnSpc>
                <a:spcPts val="3000"/>
              </a:lnSpc>
            </a:pPr>
            <a:r>
              <a:rPr lang="pl-PL" altLang="pl-PL" sz="2200" dirty="0">
                <a:latin typeface="Calibri" pitchFamily="34" charset="0"/>
              </a:rPr>
              <a:t>•	liczba wykrytych prób nielegalnych przekroczeń i innych wykroczeń w określonej jednostce czasu</a:t>
            </a:r>
            <a:r>
              <a:rPr lang="pl-PL" altLang="pl-PL" sz="2200" dirty="0" smtClean="0">
                <a:latin typeface="Calibri" pitchFamily="34" charset="0"/>
              </a:rPr>
              <a:t>.</a:t>
            </a:r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endParaRPr lang="pl-PL" altLang="pl-PL" dirty="0" smtClean="0">
              <a:latin typeface="Calibri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674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Ustalenia audytorów </a:t>
            </a:r>
            <a:r>
              <a:rPr lang="pl-PL" altLang="pl-PL" b="1" dirty="0" smtClean="0">
                <a:latin typeface="Calibri" pitchFamily="34" charset="0"/>
              </a:rPr>
              <a:t>ETO</a:t>
            </a:r>
            <a:r>
              <a:rPr lang="pl-PL" altLang="pl-PL" sz="2400" b="1" dirty="0" smtClean="0">
                <a:latin typeface="Calibri" pitchFamily="34" charset="0"/>
              </a:rPr>
              <a:t>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marL="342900" indent="-342900" algn="just" eaLnBrk="1" hangingPunct="1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pl-PL" altLang="pl-PL" sz="2200" dirty="0" smtClean="0">
                <a:latin typeface="Calibri" pitchFamily="34" charset="0"/>
              </a:rPr>
              <a:t>„</a:t>
            </a:r>
            <a:r>
              <a:rPr lang="pl-PL" altLang="pl-PL" sz="2200" i="1" dirty="0" smtClean="0">
                <a:latin typeface="Calibri" pitchFamily="34" charset="0"/>
              </a:rPr>
              <a:t>Co </a:t>
            </a:r>
            <a:r>
              <a:rPr lang="pl-PL" altLang="pl-PL" sz="2200" i="1" dirty="0">
                <a:latin typeface="Calibri" pitchFamily="34" charset="0"/>
              </a:rPr>
              <a:t>do sposobu, w jaki opisano rezultaty, nie można wydać jednoznacznej oceny. Miejscami są one opisane </a:t>
            </a:r>
            <a:r>
              <a:rPr lang="pl-PL" altLang="pl-PL" sz="2200" b="1" i="1" u="sng" dirty="0">
                <a:latin typeface="Calibri" pitchFamily="34" charset="0"/>
              </a:rPr>
              <a:t>bardzo ogólnie </a:t>
            </a:r>
            <a:r>
              <a:rPr lang="pl-PL" altLang="pl-PL" sz="2200" i="1" dirty="0">
                <a:latin typeface="Calibri" pitchFamily="34" charset="0"/>
              </a:rPr>
              <a:t>(np. „uszczelnienie zewnętrznej granicy Unii Europejskiej” i „wzmocnienie kontroli na wewnętrznej granicy UE</a:t>
            </a:r>
            <a:r>
              <a:rPr lang="pl-PL" altLang="pl-PL" sz="2200" i="1" dirty="0" smtClean="0">
                <a:latin typeface="Calibri" pitchFamily="34" charset="0"/>
              </a:rPr>
              <a:t>”). </a:t>
            </a:r>
            <a:r>
              <a:rPr lang="pl-PL" altLang="pl-PL" sz="2200" i="1" dirty="0">
                <a:latin typeface="Calibri" pitchFamily="34" charset="0"/>
              </a:rPr>
              <a:t>W przypadku innych projektów </a:t>
            </a:r>
            <a:r>
              <a:rPr lang="pl-PL" altLang="pl-PL" sz="2200" b="1" i="1" u="sng" dirty="0">
                <a:latin typeface="Calibri" pitchFamily="34" charset="0"/>
              </a:rPr>
              <a:t>opis rezultatów jest równoznaczny z opisem działań </a:t>
            </a:r>
            <a:r>
              <a:rPr lang="pl-PL" altLang="pl-PL" sz="2200" i="1" dirty="0">
                <a:latin typeface="Calibri" pitchFamily="34" charset="0"/>
              </a:rPr>
              <a:t>realizowanych w ramach </a:t>
            </a:r>
            <a:r>
              <a:rPr lang="pl-PL" altLang="pl-PL" sz="2200" i="1" dirty="0" smtClean="0">
                <a:latin typeface="Calibri" pitchFamily="34" charset="0"/>
              </a:rPr>
              <a:t>projektu (np. „stworzenie </a:t>
            </a:r>
            <a:r>
              <a:rPr lang="pl-PL" altLang="pl-PL" sz="2200" i="1" dirty="0">
                <a:latin typeface="Calibri" pitchFamily="34" charset="0"/>
              </a:rPr>
              <a:t>infrastruktury niezbędnej na potrzeby nowego przejścia </a:t>
            </a:r>
            <a:r>
              <a:rPr lang="pl-PL" altLang="pl-PL" sz="2200" i="1" dirty="0" smtClean="0">
                <a:latin typeface="Calibri" pitchFamily="34" charset="0"/>
              </a:rPr>
              <a:t>granicznego</a:t>
            </a:r>
            <a:r>
              <a:rPr lang="pl-PL" altLang="pl-PL" dirty="0" smtClean="0">
                <a:latin typeface="Calibri" pitchFamily="34" charset="0"/>
              </a:rPr>
              <a:t>”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89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Ustalenia audytorów ETO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marL="342900" indent="-342900" algn="just" eaLnBrk="1" hangingPunct="1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pl-PL" altLang="pl-PL" sz="2200" i="1" dirty="0" smtClean="0">
                <a:latin typeface="Calibri" pitchFamily="34" charset="0"/>
              </a:rPr>
              <a:t>Wiele </a:t>
            </a:r>
            <a:r>
              <a:rPr lang="pl-PL" altLang="pl-PL" sz="2200" b="1" i="1" u="sng" dirty="0">
                <a:latin typeface="Calibri" pitchFamily="34" charset="0"/>
              </a:rPr>
              <a:t>wskaźników rezultatu to w rzeczywistości wskaźniki produktu</a:t>
            </a:r>
            <a:r>
              <a:rPr lang="pl-PL" altLang="pl-PL" sz="2200" i="1" dirty="0">
                <a:latin typeface="Calibri" pitchFamily="34" charset="0"/>
              </a:rPr>
              <a:t>. Czasami są one niemal tak samo sformułowane, z niewielkimi modyfikacjami. W wielu przypadkach wskaźnikom rezultatu nie towarzyszą wartości docelowe </a:t>
            </a:r>
            <a:endParaRPr lang="pl-PL" altLang="pl-PL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96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Wymogi KE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eaLnBrk="1" hangingPunct="1"/>
            <a:r>
              <a:rPr lang="pl-PL" altLang="pl-PL" sz="2200" dirty="0">
                <a:latin typeface="Calibri" pitchFamily="34" charset="0"/>
              </a:rPr>
              <a:t>Decyzja nr 574/2007/WE (ustanawiająca Fundusz Granic Zewnętrznych)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Artykuł 53</a:t>
            </a:r>
          </a:p>
          <a:p>
            <a:pPr algn="just" eaLnBrk="1" hangingPunct="1"/>
            <a:r>
              <a:rPr lang="pl-PL" altLang="pl-PL" sz="2200" dirty="0">
                <a:latin typeface="Calibri" pitchFamily="34" charset="0"/>
              </a:rPr>
              <a:t>Sprawozdanie końcowe z realizacji programu rocznego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1. Sprawozdanie końcowe z realizacji programu rocznego zawiera poniższe informacje pozwalające uzyskać jasny obraz procesu realizacji programu: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(...)</a:t>
            </a:r>
          </a:p>
          <a:p>
            <a:pPr algn="just" eaLnBrk="1" hangingPunct="1"/>
            <a:r>
              <a:rPr lang="pl-PL" altLang="pl-PL" sz="2200" i="1" dirty="0">
                <a:latin typeface="Calibri" pitchFamily="34" charset="0"/>
              </a:rPr>
              <a:t>b) postęp osiągnięty w realizacji programu wieloletniego i jego priorytetów w odniesieniu do jego konkretnych, weryfikowalnych celów, z podaniem wskaźników, wszędzie tam gdzie jest możliwe wraz z podaniem danych ilościowych;</a:t>
            </a:r>
          </a:p>
        </p:txBody>
      </p:sp>
    </p:spTree>
    <p:extLst>
      <p:ext uri="{BB962C8B-B14F-4D97-AF65-F5344CB8AC3E}">
        <p14:creationId xmlns="" xmlns:p14="http://schemas.microsoft.com/office/powerpoint/2010/main" val="19965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Ustalenia audytorów </a:t>
            </a:r>
            <a:r>
              <a:rPr lang="pl-PL" altLang="pl-PL" b="1" dirty="0" smtClean="0">
                <a:latin typeface="Calibri" pitchFamily="34" charset="0"/>
              </a:rPr>
              <a:t>ETO</a:t>
            </a:r>
            <a:r>
              <a:rPr lang="pl-PL" altLang="pl-PL" sz="2400" b="1" dirty="0" smtClean="0">
                <a:latin typeface="Calibri" pitchFamily="34" charset="0"/>
              </a:rPr>
              <a:t>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marL="342900" indent="-342900" algn="just" eaLnBrk="1" hangingPunct="1">
              <a:lnSpc>
                <a:spcPts val="3000"/>
              </a:lnSpc>
              <a:buFont typeface="Wingdings" panose="05000000000000000000" pitchFamily="2" charset="2"/>
              <a:buChar char="§"/>
            </a:pPr>
            <a:r>
              <a:rPr lang="pl-PL" altLang="pl-PL" sz="2200" i="1" dirty="0" smtClean="0">
                <a:latin typeface="Calibri" pitchFamily="34" charset="0"/>
              </a:rPr>
              <a:t>W sprawozdaniach końcowych rezultaty zostały wyrażone </a:t>
            </a:r>
            <a:r>
              <a:rPr lang="pl-PL" altLang="pl-PL" sz="2200" i="1" dirty="0">
                <a:latin typeface="Calibri" pitchFamily="34" charset="0"/>
              </a:rPr>
              <a:t>w postaci produktów. Rezultaty – o ile w ogóle zostały omówione – są raczej ogólne i nieskwantyfikowane</a:t>
            </a:r>
            <a:r>
              <a:rPr lang="pl-PL" altLang="pl-PL" sz="2200" dirty="0">
                <a:latin typeface="Calibri" pitchFamily="34" charset="0"/>
              </a:rPr>
              <a:t>.</a:t>
            </a:r>
            <a:endParaRPr lang="pl-PL" altLang="pl-P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423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787867" y="1772816"/>
            <a:ext cx="7924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00CC00"/>
              </a:buClr>
              <a:buSzPct val="75000"/>
              <a:buFont typeface="Monotype Sorts" pitchFamily="2" charset="2"/>
              <a:buNone/>
            </a:pPr>
            <a:r>
              <a:rPr lang="pl-PL" altLang="pl-PL" sz="2400" b="1" dirty="0">
                <a:latin typeface="Calibri" pitchFamily="34" charset="0"/>
              </a:rPr>
              <a:t>Czym jest ewaluacja?</a:t>
            </a:r>
          </a:p>
          <a:p>
            <a:pPr algn="just">
              <a:spcBef>
                <a:spcPct val="20000"/>
              </a:spcBef>
              <a:buClr>
                <a:srgbClr val="00CC00"/>
              </a:buClr>
              <a:buSzPct val="75000"/>
              <a:buFont typeface="Monotype Sorts" pitchFamily="2" charset="2"/>
              <a:buNone/>
            </a:pPr>
            <a:endParaRPr lang="pl-PL" altLang="pl-PL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rgbClr val="00CC00"/>
              </a:buClr>
              <a:buSzPct val="75000"/>
              <a:buFont typeface="Monotype Sorts" pitchFamily="2" charset="2"/>
              <a:buNone/>
            </a:pPr>
            <a:r>
              <a:rPr lang="pl-PL" altLang="pl-PL" sz="2200" dirty="0">
                <a:latin typeface="Calibri" pitchFamily="34" charset="0"/>
              </a:rPr>
              <a:t>Ewaluacja to obiektywna ocena projektu, programu na wszystkich jego etapach, tj. planowania, realizacji i mierzenia rezultatów</a:t>
            </a:r>
          </a:p>
          <a:p>
            <a:pPr algn="just">
              <a:spcBef>
                <a:spcPct val="20000"/>
              </a:spcBef>
              <a:buClr>
                <a:srgbClr val="00CC00"/>
              </a:buClr>
              <a:buSzPct val="75000"/>
              <a:buFont typeface="Monotype Sorts" pitchFamily="2" charset="2"/>
              <a:buNone/>
            </a:pPr>
            <a:endParaRPr lang="pl-PL" altLang="pl-PL" sz="22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rgbClr val="00CC00"/>
              </a:buClr>
              <a:buSzPct val="75000"/>
              <a:buFont typeface="Monotype Sorts" pitchFamily="2" charset="2"/>
              <a:buNone/>
            </a:pPr>
            <a:r>
              <a:rPr lang="pl-PL" altLang="pl-PL" sz="2200" dirty="0">
                <a:latin typeface="Calibri" pitchFamily="34" charset="0"/>
              </a:rPr>
              <a:t>Powinna dostarczyć rzetelnych i przydatnych informacji pozwalając wykorzystać zdobytą w ten sposób wiedzę w procesie decyzyjnym</a:t>
            </a:r>
            <a:endParaRPr lang="pl-PL" altLang="pl-PL" sz="2200" dirty="0">
              <a:latin typeface="Calibri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57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611560" y="16288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400" b="1" dirty="0">
                <a:latin typeface="Calibri" pitchFamily="34" charset="0"/>
              </a:rPr>
              <a:t>Po co prowadzimy ewaluację?</a:t>
            </a:r>
          </a:p>
          <a:p>
            <a:pPr>
              <a:defRPr/>
            </a:pPr>
            <a:endParaRPr lang="pl-PL" sz="2400" b="1" dirty="0">
              <a:latin typeface="Calibri" pitchFamily="34" charset="0"/>
            </a:endParaRPr>
          </a:p>
          <a:p>
            <a:pPr algn="just">
              <a:defRPr/>
            </a:pPr>
            <a:r>
              <a:rPr lang="pl-PL" sz="2200" dirty="0">
                <a:latin typeface="Calibri" pitchFamily="34" charset="0"/>
              </a:rPr>
              <a:t>Ewaluacja ma być  </a:t>
            </a:r>
            <a:r>
              <a:rPr lang="pl-PL" sz="2200" b="1" dirty="0">
                <a:latin typeface="Calibri" pitchFamily="34" charset="0"/>
              </a:rPr>
              <a:t>użyteczna</a:t>
            </a:r>
            <a:r>
              <a:rPr lang="pl-PL" sz="2200" dirty="0">
                <a:latin typeface="Calibri" pitchFamily="34" charset="0"/>
              </a:rPr>
              <a:t>. Proces prowadzenia </a:t>
            </a:r>
            <a:r>
              <a:rPr lang="pl-PL" sz="2200" dirty="0" smtClean="0">
                <a:latin typeface="Calibri" pitchFamily="34" charset="0"/>
              </a:rPr>
              <a:t>ewaluacji </a:t>
            </a:r>
            <a:r>
              <a:rPr lang="pl-PL" sz="2200" dirty="0">
                <a:latin typeface="Calibri" pitchFamily="34" charset="0"/>
              </a:rPr>
              <a:t>nie powinien być dodatkowym, zbędnym obciążeniem, ale instrumentem wspomagającym realizację </a:t>
            </a:r>
            <a:r>
              <a:rPr lang="pl-PL" sz="2200" dirty="0" smtClean="0">
                <a:latin typeface="Calibri" pitchFamily="34" charset="0"/>
              </a:rPr>
              <a:t>projektu.</a:t>
            </a:r>
            <a:endParaRPr lang="pl-PL" sz="2200" dirty="0">
              <a:latin typeface="Calibri" pitchFamily="34" charset="0"/>
            </a:endParaRPr>
          </a:p>
          <a:p>
            <a:pPr algn="just">
              <a:defRPr/>
            </a:pPr>
            <a:endParaRPr lang="pl-PL" sz="2200" dirty="0">
              <a:latin typeface="Calibri" pitchFamily="34" charset="0"/>
            </a:endParaRPr>
          </a:p>
          <a:p>
            <a:pPr algn="just">
              <a:defRPr/>
            </a:pPr>
            <a:r>
              <a:rPr lang="pl-PL" sz="2200" dirty="0">
                <a:latin typeface="Calibri" pitchFamily="34" charset="0"/>
              </a:rPr>
              <a:t>Prowadzenie ewaluacji związane jest z gotowością do zbadania konsekwencji własnego działania. Dzięki temu ewaluacja może być:</a:t>
            </a:r>
          </a:p>
          <a:p>
            <a:pPr marL="365125" indent="-365125" algn="just" eaLnBrk="0" hangingPunct="0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pl-PL" sz="2200" dirty="0">
                <a:latin typeface="Calibri" pitchFamily="34" charset="0"/>
              </a:rPr>
              <a:t>elementem uczenia się i samodoskonalenia </a:t>
            </a:r>
            <a:r>
              <a:rPr lang="pl-PL" sz="2200" dirty="0" smtClean="0">
                <a:latin typeface="Calibri" pitchFamily="34" charset="0"/>
              </a:rPr>
              <a:t>wnioskodawcy,</a:t>
            </a:r>
            <a:endParaRPr lang="pl-PL" sz="2200" dirty="0">
              <a:latin typeface="Calibri" pitchFamily="34" charset="0"/>
            </a:endParaRPr>
          </a:p>
          <a:p>
            <a:pPr marL="365125" indent="-365125" algn="just" eaLnBrk="0" hangingPunct="0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pl-PL" sz="2200" dirty="0">
                <a:latin typeface="Calibri" pitchFamily="34" charset="0"/>
              </a:rPr>
              <a:t>narzędziem badającym osiągane postępy pracy, wspomagającym zwiększenie wydajności i skuteczności działań podejmowanych w </a:t>
            </a:r>
            <a:r>
              <a:rPr lang="pl-PL" sz="2200" dirty="0" smtClean="0">
                <a:latin typeface="Calibri" pitchFamily="34" charset="0"/>
              </a:rPr>
              <a:t>projekcie,</a:t>
            </a:r>
            <a:endParaRPr lang="pl-PL" sz="2200" dirty="0">
              <a:latin typeface="Calibri" pitchFamily="34" charset="0"/>
            </a:endParaRPr>
          </a:p>
          <a:p>
            <a:pPr marL="365125" indent="-365125" algn="just" eaLnBrk="0" hangingPunct="0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pl-PL" sz="2200" dirty="0">
                <a:latin typeface="Calibri" pitchFamily="34" charset="0"/>
              </a:rPr>
              <a:t>narzędziem planowania realizacji </a:t>
            </a:r>
            <a:r>
              <a:rPr lang="pl-PL" sz="2200" dirty="0" smtClean="0">
                <a:latin typeface="Calibri" pitchFamily="34" charset="0"/>
              </a:rPr>
              <a:t>projektu.</a:t>
            </a:r>
            <a:endParaRPr lang="pl-PL" sz="2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44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1700808"/>
            <a:ext cx="8185150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l-PL" altLang="pl-PL" sz="2400" b="1" dirty="0">
                <a:latin typeface="Calibri" pitchFamily="34" charset="0"/>
              </a:rPr>
              <a:t>Cele ewaluacji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wspomaganie procesu podejmowania decyzji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podniesienie skuteczności i efektywności działań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identyfikacja słabych i mocnych stron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wskazanie kierunków rozwoju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sygnalizowanie pojawiających się problemów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oszacowanie możliwości i ograniczeń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określanie stopnia zgodności z wnioskiem o dofinansowanie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badanie potrzeb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 smtClean="0">
                <a:latin typeface="Calibri" pitchFamily="34" charset="0"/>
              </a:rPr>
              <a:t>zwiększanie </a:t>
            </a:r>
            <a:r>
              <a:rPr lang="pl-PL" altLang="pl-PL" sz="2200" dirty="0">
                <a:latin typeface="Calibri" pitchFamily="34" charset="0"/>
              </a:rPr>
              <a:t>profesjonalizmu świadczonych usług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§"/>
            </a:pPr>
            <a:r>
              <a:rPr lang="pl-PL" altLang="pl-PL" sz="2200" dirty="0">
                <a:latin typeface="Calibri" pitchFamily="34" charset="0"/>
              </a:rPr>
              <a:t>element uczenia się i samodoskonalenia</a:t>
            </a:r>
          </a:p>
        </p:txBody>
      </p:sp>
    </p:spTree>
    <p:extLst>
      <p:ext uri="{BB962C8B-B14F-4D97-AF65-F5344CB8AC3E}">
        <p14:creationId xmlns="" xmlns:p14="http://schemas.microsoft.com/office/powerpoint/2010/main" val="5110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1700808"/>
            <a:ext cx="8185150" cy="236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pl-PL" altLang="pl-PL" sz="2400" b="1" dirty="0" smtClean="0">
                <a:latin typeface="Calibri" pitchFamily="34" charset="0"/>
              </a:rPr>
              <a:t>Ewaluacja FGZ</a:t>
            </a:r>
            <a:endParaRPr lang="pl-PL" altLang="pl-PL" sz="2400" b="1" dirty="0">
              <a:latin typeface="Calibri" pitchFamily="34" charset="0"/>
            </a:endParaRPr>
          </a:p>
          <a:p>
            <a:pPr marL="0" indent="0" algn="just">
              <a:lnSpc>
                <a:spcPct val="110000"/>
              </a:lnSpc>
            </a:pPr>
            <a:r>
              <a:rPr lang="pl-PL" altLang="pl-PL" sz="2200" dirty="0" smtClean="0">
                <a:latin typeface="Calibri" pitchFamily="34" charset="0"/>
              </a:rPr>
              <a:t>Na podstawie art. 52 Decyzji nr 547 Komisji Europejskiej w sprawozdaniu śródokresowym oraz w sprawozdaniu końcowym zawiera się Ocenę rezultatów i wpływu  działań finansowanych z Funduszu Granic zewnętrznych odpowiednio za okres 2007-2010 oraz 2011-2013.</a:t>
            </a:r>
          </a:p>
        </p:txBody>
      </p:sp>
    </p:spTree>
    <p:extLst>
      <p:ext uri="{BB962C8B-B14F-4D97-AF65-F5344CB8AC3E}">
        <p14:creationId xmlns="" xmlns:p14="http://schemas.microsoft.com/office/powerpoint/2010/main" val="111638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1788199"/>
            <a:ext cx="813690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22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itchFamily="18" charset="0"/>
                <a:cs typeface="TTE21E1D68t00"/>
              </a:rPr>
              <a:t>Głównym celem </a:t>
            </a:r>
            <a:r>
              <a:rPr kumimoji="0" lang="pl-PL" sz="22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itchFamily="18" charset="0"/>
                <a:cs typeface="TTE21E1D68t00"/>
              </a:rPr>
              <a:t>realizowanego badania pt.: „Ocena rezultatów i wpływu działań współfinansowanych z Funduszu Granic Zewnętrznych za okres programowy 2007 – 2010”,   było dokonanie oceny przedmiotowego Funduszu przy użyciu standardowego formularza raportu, który został opracowany przez Komisję Europejską. </a:t>
            </a:r>
          </a:p>
          <a:p>
            <a:pPr marL="531813" marR="0" lvl="0" indent="-5318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endParaRPr lang="pl-PL" sz="2200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 smtClean="0">
                <a:latin typeface="Calibri" panose="020F0502020204030204" pitchFamily="34" charset="0"/>
              </a:rPr>
              <a:t>Badaniem objęto programy </a:t>
            </a:r>
            <a:r>
              <a:rPr lang="pl-PL" sz="2200" dirty="0">
                <a:latin typeface="Calibri" panose="020F0502020204030204" pitchFamily="34" charset="0"/>
              </a:rPr>
              <a:t>roczne 2007, 2008, 2009 i </a:t>
            </a:r>
            <a:r>
              <a:rPr lang="pl-PL" sz="2200" dirty="0" smtClean="0">
                <a:latin typeface="Calibri" panose="020F0502020204030204" pitchFamily="34" charset="0"/>
              </a:rPr>
              <a:t>te projekty z 2010, które zostały rozliczone </a:t>
            </a:r>
            <a:r>
              <a:rPr lang="pl-PL" sz="2200" dirty="0">
                <a:latin typeface="Calibri" panose="020F0502020204030204" pitchFamily="34" charset="0"/>
              </a:rPr>
              <a:t>do dnia 30 czerwca 2012 roku. </a:t>
            </a:r>
            <a:endParaRPr lang="pl-PL" sz="2200" dirty="0" smtClean="0">
              <a:latin typeface="Calibri" panose="020F0502020204030204" pitchFamily="34" charset="0"/>
            </a:endParaRPr>
          </a:p>
          <a:p>
            <a:pPr marL="531813" lvl="0" indent="-531813"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>
                <a:latin typeface="Calibri" panose="020F0502020204030204" pitchFamily="34" charset="0"/>
              </a:rPr>
              <a:t>	</a:t>
            </a:r>
            <a:endParaRPr lang="pl-PL" sz="2200" dirty="0" smtClean="0">
              <a:latin typeface="Calibri" panose="020F050202020403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2200" dirty="0" smtClean="0">
                <a:latin typeface="Calibri" panose="020F0502020204030204" pitchFamily="34" charset="0"/>
              </a:rPr>
              <a:t>Ostatecznie wyselekcjonowano </a:t>
            </a:r>
            <a:r>
              <a:rPr lang="pl-PL" sz="2200" dirty="0">
                <a:latin typeface="Calibri" panose="020F0502020204030204" pitchFamily="34" charset="0"/>
              </a:rPr>
              <a:t>56 projektów, realizowanych przez </a:t>
            </a:r>
            <a:r>
              <a:rPr lang="pl-PL" sz="2200" dirty="0" smtClean="0">
                <a:latin typeface="Calibri" panose="020F0502020204030204" pitchFamily="34" charset="0"/>
              </a:rPr>
              <a:t/>
            </a:r>
            <a:br>
              <a:rPr lang="pl-PL" sz="2200" dirty="0" smtClean="0">
                <a:latin typeface="Calibri" panose="020F0502020204030204" pitchFamily="34" charset="0"/>
              </a:rPr>
            </a:br>
            <a:r>
              <a:rPr lang="pl-PL" sz="2200" dirty="0" smtClean="0">
                <a:latin typeface="Calibri" panose="020F0502020204030204" pitchFamily="34" charset="0"/>
              </a:rPr>
              <a:t>12 Partnerów</a:t>
            </a:r>
            <a:r>
              <a:rPr lang="pl-PL" sz="2200" dirty="0">
                <a:latin typeface="Calibri" panose="020F0502020204030204" pitchFamily="34" charset="0"/>
              </a:rPr>
              <a:t>.</a:t>
            </a:r>
            <a:endParaRPr kumimoji="0" lang="pl-PL" sz="2200" b="0" i="0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19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Wyniki Badania ilościowego:</a:t>
            </a:r>
          </a:p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Osiągnięte cele w wyniku realizacji projektów FGZ: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Dostosowanie </a:t>
            </a:r>
            <a:r>
              <a:rPr lang="pl-PL" sz="2200" dirty="0">
                <a:latin typeface="Calibri" panose="020F0502020204030204" pitchFamily="34" charset="0"/>
              </a:rPr>
              <a:t>obiektów infrastruktury granicznej do standardów Unii Europejskiej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Utrzymanie </a:t>
            </a:r>
            <a:r>
              <a:rPr lang="pl-PL" sz="2200" dirty="0">
                <a:latin typeface="Calibri" panose="020F0502020204030204" pitchFamily="34" charset="0"/>
              </a:rPr>
              <a:t>wysokiego standardu kontroli i skutecznej ochrony granicy zewnętrznej Unii Europejskiej oraz zapewnienie bezpieczeństwa obszaru </a:t>
            </a:r>
            <a:r>
              <a:rPr lang="pl-PL" sz="2200" dirty="0" err="1">
                <a:latin typeface="Calibri" panose="020F0502020204030204" pitchFamily="34" charset="0"/>
              </a:rPr>
              <a:t>Schengen</a:t>
            </a:r>
            <a:endParaRPr lang="pl-PL" sz="22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Rozwój </a:t>
            </a:r>
            <a:r>
              <a:rPr lang="pl-PL" sz="2200" dirty="0">
                <a:latin typeface="Calibri" panose="020F0502020204030204" pitchFamily="34" charset="0"/>
              </a:rPr>
              <a:t>systemów nadzoru granicy zewnętrznej UE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Zwiększenie </a:t>
            </a:r>
            <a:r>
              <a:rPr lang="pl-PL" sz="2200" dirty="0">
                <a:latin typeface="Calibri" panose="020F0502020204030204" pitchFamily="34" charset="0"/>
              </a:rPr>
              <a:t>funkcjonalności infrastruktury teleinformatycznej resortu spraw </a:t>
            </a:r>
            <a:r>
              <a:rPr lang="pl-PL" sz="2200" dirty="0" smtClean="0">
                <a:latin typeface="Calibri" panose="020F0502020204030204" pitchFamily="34" charset="0"/>
              </a:rPr>
              <a:t>zagranicznych</a:t>
            </a:r>
            <a:endParaRPr lang="pl-PL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74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556792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Wyniki Badania ilościowego:</a:t>
            </a:r>
          </a:p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Osiągnięte cele w wyniku realizacji projektów FGZ: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Wsparcie </a:t>
            </a:r>
            <a:r>
              <a:rPr lang="pl-PL" sz="2200" dirty="0">
                <a:latin typeface="Calibri" panose="020F0502020204030204" pitchFamily="34" charset="0"/>
              </a:rPr>
              <a:t>infrastruktury biometrycznej urzędów konsularnych, </a:t>
            </a:r>
            <a:r>
              <a:rPr lang="pl-PL" sz="2200" dirty="0" err="1" smtClean="0">
                <a:latin typeface="Calibri" panose="020F0502020204030204" pitchFamily="34" charset="0"/>
              </a:rPr>
              <a:t>przesyłu</a:t>
            </a:r>
            <a:r>
              <a:rPr lang="pl-PL" sz="2200" dirty="0" smtClean="0">
                <a:latin typeface="Calibri" panose="020F0502020204030204" pitchFamily="34" charset="0"/>
              </a:rPr>
              <a:t> danych w </a:t>
            </a:r>
            <a:r>
              <a:rPr lang="pl-PL" sz="2200" dirty="0">
                <a:latin typeface="Calibri" panose="020F0502020204030204" pitchFamily="34" charset="0"/>
              </a:rPr>
              <a:t>procesie wydawania wiz oraz rozbudowa traktów komunikacyjnych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Sprawna </a:t>
            </a:r>
            <a:r>
              <a:rPr lang="pl-PL" sz="2200" dirty="0">
                <a:latin typeface="Calibri" panose="020F0502020204030204" pitchFamily="34" charset="0"/>
              </a:rPr>
              <a:t>obsługa ruchu wizowego oraz spraw cudzoziemców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Dostosowanie </a:t>
            </a:r>
            <a:r>
              <a:rPr lang="pl-PL" sz="2200" dirty="0">
                <a:latin typeface="Calibri" panose="020F0502020204030204" pitchFamily="34" charset="0"/>
              </a:rPr>
              <a:t>systemów informacyjno-komunikacyjnych do pełnego wdrożenia wspólnotowych instrumentów prawnych w dziedzinie ochrony granic zewnętrznych UE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Podniesienie </a:t>
            </a:r>
            <a:r>
              <a:rPr lang="pl-PL" sz="2200" dirty="0">
                <a:latin typeface="Calibri" panose="020F0502020204030204" pitchFamily="34" charset="0"/>
              </a:rPr>
              <a:t>kwalifikacji służb realizujących zadania związane z ochroną granicy, strefy Schengen oraz służb konsularnych w dziedzinie granic zewnętrznych i wiz, w szczególności kodeksu granicznego Schengen i europejskiego kodeksu </a:t>
            </a:r>
            <a:r>
              <a:rPr lang="pl-PL" sz="2200" dirty="0" smtClean="0">
                <a:latin typeface="Calibri" panose="020F0502020204030204" pitchFamily="34" charset="0"/>
              </a:rPr>
              <a:t>wizowego</a:t>
            </a:r>
          </a:p>
        </p:txBody>
      </p:sp>
    </p:spTree>
    <p:extLst>
      <p:ext uri="{BB962C8B-B14F-4D97-AF65-F5344CB8AC3E}">
        <p14:creationId xmlns="" xmlns:p14="http://schemas.microsoft.com/office/powerpoint/2010/main" val="29526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/>
              <a:t>Wyniki Badania ilościowego:</a:t>
            </a:r>
          </a:p>
          <a:p>
            <a:pPr algn="r"/>
            <a:r>
              <a:rPr lang="pl-PL" sz="2000" b="1" dirty="0" smtClean="0"/>
              <a:t>Wartość dodana wsparcia FGZ</a:t>
            </a:r>
          </a:p>
        </p:txBody>
      </p:sp>
      <p:pic>
        <p:nvPicPr>
          <p:cNvPr id="1026" name="Wykres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554461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423646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/>
              <a:t>Wyniki Badania ilościowego:</a:t>
            </a:r>
          </a:p>
          <a:p>
            <a:pPr algn="r"/>
            <a:r>
              <a:rPr lang="pl-PL" sz="2000" b="1" dirty="0" smtClean="0"/>
              <a:t>Wartość dodana wsparcia FGZ</a:t>
            </a:r>
          </a:p>
        </p:txBody>
      </p:sp>
      <p:pic>
        <p:nvPicPr>
          <p:cNvPr id="6146" name="Wykres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911"/>
            <a:ext cx="6192688" cy="39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962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Wymogi KE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Zgodnie z decyzją </a:t>
            </a:r>
            <a:r>
              <a:rPr lang="pl-PL" altLang="pl-PL" sz="2200" dirty="0">
                <a:latin typeface="Calibri" pitchFamily="34" charset="0"/>
              </a:rPr>
              <a:t>Komisji Europejskiej z dnia 5 marca 2008 </a:t>
            </a:r>
            <a:r>
              <a:rPr lang="pl-PL" altLang="pl-PL" sz="2200" dirty="0" smtClean="0">
                <a:latin typeface="Calibri" pitchFamily="34" charset="0"/>
              </a:rPr>
              <a:t>r zostały określone następujące obowiązki w zakresie tworzenia i monitorowania wskaźników: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Calibri" pitchFamily="34" charset="0"/>
              </a:rPr>
              <a:t>„</a:t>
            </a:r>
            <a:r>
              <a:rPr lang="pl-PL" altLang="pl-PL" sz="2200" i="1" dirty="0" smtClean="0">
                <a:latin typeface="Calibri" pitchFamily="34" charset="0"/>
              </a:rPr>
              <a:t>Główne </a:t>
            </a:r>
            <a:r>
              <a:rPr lang="pl-PL" altLang="pl-PL" sz="2200" i="1" dirty="0">
                <a:latin typeface="Calibri" pitchFamily="34" charset="0"/>
              </a:rPr>
              <a:t>wskaźniki operacyjne i finansowe dla każdego z </a:t>
            </a:r>
            <a:r>
              <a:rPr lang="pl-PL" altLang="pl-PL" sz="2200" i="1" dirty="0" smtClean="0">
                <a:latin typeface="Calibri" pitchFamily="34" charset="0"/>
              </a:rPr>
              <a:t>projektów zostaną </a:t>
            </a:r>
            <a:r>
              <a:rPr lang="pl-PL" altLang="pl-PL" sz="2200" i="1" dirty="0">
                <a:latin typeface="Calibri" pitchFamily="34" charset="0"/>
              </a:rPr>
              <a:t>określone oraz podane do wiadomości instytucji odpowiedzianej i są regularnie </a:t>
            </a:r>
            <a:r>
              <a:rPr lang="pl-PL" altLang="pl-PL" sz="2200" i="1" dirty="0" smtClean="0">
                <a:latin typeface="Calibri" pitchFamily="34" charset="0"/>
              </a:rPr>
              <a:t>monitorowane”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altLang="pl-PL" sz="2200" i="1" dirty="0">
                <a:latin typeface="Calibri" pitchFamily="34" charset="0"/>
              </a:rPr>
              <a:t>„Rejestruje się przekazane przez beneficjentów końcowych </a:t>
            </a:r>
            <a:r>
              <a:rPr lang="pl-PL" altLang="pl-PL" sz="2200" i="1" dirty="0" smtClean="0">
                <a:latin typeface="Calibri" pitchFamily="34" charset="0"/>
              </a:rPr>
              <a:t>główne wskaźniki </a:t>
            </a:r>
            <a:r>
              <a:rPr lang="pl-PL" altLang="pl-PL" sz="2200" i="1" dirty="0">
                <a:latin typeface="Calibri" pitchFamily="34" charset="0"/>
              </a:rPr>
              <a:t>operacyjne i finansowe wykorzystywane do oceny </a:t>
            </a:r>
            <a:r>
              <a:rPr lang="pl-PL" altLang="pl-PL" sz="2200" i="1" dirty="0" smtClean="0">
                <a:latin typeface="Calibri" pitchFamily="34" charset="0"/>
              </a:rPr>
              <a:t>stopnia zaawansowania </a:t>
            </a:r>
            <a:r>
              <a:rPr lang="pl-PL" altLang="pl-PL" sz="2200" i="1" dirty="0">
                <a:latin typeface="Calibri" pitchFamily="34" charset="0"/>
              </a:rPr>
              <a:t>realizacji celów </a:t>
            </a:r>
            <a:r>
              <a:rPr lang="pl-PL" altLang="pl-PL" sz="2200" i="1" dirty="0" smtClean="0">
                <a:latin typeface="Calibri" pitchFamily="34" charset="0"/>
              </a:rPr>
              <a:t>projektu”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pl-PL" altLang="pl-PL" sz="2200" i="1" dirty="0">
                <a:latin typeface="Calibri" pitchFamily="34" charset="0"/>
              </a:rPr>
              <a:t>„Instytucja odpowiedzialna (i/lub instytucje delegowane) dbają, </a:t>
            </a:r>
            <a:r>
              <a:rPr lang="pl-PL" altLang="pl-PL" sz="2200" i="1" dirty="0" smtClean="0">
                <a:latin typeface="Calibri" pitchFamily="34" charset="0"/>
              </a:rPr>
              <a:t>aby dostarczone </a:t>
            </a:r>
            <a:r>
              <a:rPr lang="pl-PL" altLang="pl-PL" sz="2200" i="1" dirty="0">
                <a:latin typeface="Calibri" pitchFamily="34" charset="0"/>
              </a:rPr>
              <a:t>wskaźniki pozwalały na wymierną ocenę wyników każdego </a:t>
            </a:r>
            <a:r>
              <a:rPr lang="pl-PL" altLang="pl-PL" sz="2200" i="1" dirty="0" smtClean="0">
                <a:latin typeface="Calibri" pitchFamily="34" charset="0"/>
              </a:rPr>
              <a:t>projektu</a:t>
            </a:r>
            <a:r>
              <a:rPr lang="pl-PL" altLang="pl-PL" sz="2200" dirty="0" smtClean="0">
                <a:latin typeface="Calibri" pitchFamily="34" charset="0"/>
              </a:rPr>
              <a:t>”</a:t>
            </a:r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071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Wyniki Badania ilościowego:</a:t>
            </a:r>
          </a:p>
          <a:p>
            <a:pPr algn="r"/>
            <a:r>
              <a:rPr lang="pl-PL" sz="2200" b="1" dirty="0" smtClean="0">
                <a:latin typeface="Calibri" panose="020F0502020204030204" pitchFamily="34" charset="0"/>
              </a:rPr>
              <a:t>Wartość dodana wsparcia FGZ</a:t>
            </a:r>
          </a:p>
          <a:p>
            <a:pPr algn="ctr"/>
            <a:r>
              <a:rPr lang="pl-PL" sz="2200" b="1" dirty="0" smtClean="0"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pl-PL" sz="2200" dirty="0" smtClean="0">
                <a:latin typeface="Calibri" panose="020F0502020204030204" pitchFamily="34" charset="0"/>
              </a:rPr>
              <a:t>Przyczyny braku możliwości finansowania projektów ze środków budżetowych: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brak </a:t>
            </a:r>
            <a:r>
              <a:rPr lang="pl-PL" sz="2200" dirty="0">
                <a:latin typeface="Calibri" panose="020F0502020204030204" pitchFamily="34" charset="0"/>
              </a:rPr>
              <a:t>środków finansowych, zbyt wysoki budżet projektu dyskwalifikujący możliwość realizacji zadania w takim zakresie ze środków budżetowych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inne </a:t>
            </a:r>
            <a:r>
              <a:rPr lang="pl-PL" sz="2200" dirty="0">
                <a:latin typeface="Calibri" panose="020F0502020204030204" pitchFamily="34" charset="0"/>
              </a:rPr>
              <a:t>równie ważne zadania pochłaniające dostępny budżet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w </a:t>
            </a:r>
            <a:r>
              <a:rPr lang="pl-PL" sz="2200" dirty="0">
                <a:latin typeface="Calibri" panose="020F0502020204030204" pitchFamily="34" charset="0"/>
              </a:rPr>
              <a:t>przypadku projektów szkoleniowych dla funkcjonariuszy SG wskazywano, że z roku na rok, środki finansowe w tym obszarze ogranicza są coraz bardziej, bez wsparcia FGZ nie byłoby możliwości zapewnienia odpowiednich kwalifikacji tak dużej liczbie funkcjonariuszy. </a:t>
            </a:r>
            <a:endParaRPr lang="pl-PL" sz="2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1641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/>
              <a:t>Wyniki Badania ilościowego:</a:t>
            </a:r>
          </a:p>
          <a:p>
            <a:pPr algn="ctr"/>
            <a:endParaRPr lang="pl-PL" sz="2000" b="1" dirty="0" smtClean="0"/>
          </a:p>
          <a:p>
            <a:pPr algn="r"/>
            <a:r>
              <a:rPr lang="pl-PL" sz="2000" b="1" dirty="0" smtClean="0"/>
              <a:t>Wartość dodana wsparcia FGZ</a:t>
            </a:r>
          </a:p>
        </p:txBody>
      </p:sp>
      <p:pic>
        <p:nvPicPr>
          <p:cNvPr id="4098" name="Wykres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88479"/>
            <a:ext cx="6264696" cy="320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33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Wyniki Badania ilościowego:</a:t>
            </a:r>
          </a:p>
          <a:p>
            <a:pPr algn="r"/>
            <a:r>
              <a:rPr lang="pl-PL" sz="2200" b="1" dirty="0" smtClean="0">
                <a:latin typeface="Calibri" panose="020F0502020204030204" pitchFamily="34" charset="0"/>
              </a:rPr>
              <a:t>Wartość dodana wsparcia FGZ</a:t>
            </a:r>
          </a:p>
          <a:p>
            <a:pPr algn="just"/>
            <a:endParaRPr lang="pl-PL" sz="2200" b="1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Uzyskane dodatkowe pozytywne efekty realizacji projektów	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realizacja </a:t>
            </a:r>
            <a:r>
              <a:rPr lang="pl-PL" sz="2200" dirty="0">
                <a:latin typeface="Calibri" panose="020F0502020204030204" pitchFamily="34" charset="0"/>
              </a:rPr>
              <a:t>projektu stała się początkiem działań mających na celu założenie w Centrum Szkolenia Straży Granicznej w Kętrzynie (CSSG) ośrodka szkoleń </a:t>
            </a:r>
            <a:r>
              <a:rPr lang="pl-PL" sz="2200" dirty="0" smtClean="0">
                <a:latin typeface="Calibri" panose="020F0502020204030204" pitchFamily="34" charset="0"/>
              </a:rPr>
              <a:t>minersko-pirotechnicznych.</a:t>
            </a:r>
            <a:endParaRPr lang="pl-PL" sz="22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Funkcjonariusze </a:t>
            </a:r>
            <a:r>
              <a:rPr lang="pl-PL" sz="2200" dirty="0">
                <a:latin typeface="Calibri" panose="020F0502020204030204" pitchFamily="34" charset="0"/>
              </a:rPr>
              <a:t>SG, w wyniku udziału w szkoleniach oferowanych w ramach realizowanych projektów aktywowali się również w innych przedsięwzięciach </a:t>
            </a:r>
            <a:r>
              <a:rPr lang="pl-PL" sz="2200" dirty="0" smtClean="0">
                <a:latin typeface="Calibri" panose="020F0502020204030204" pitchFamily="34" charset="0"/>
              </a:rPr>
              <a:t>unijnych;</a:t>
            </a:r>
            <a:endParaRPr lang="pl-PL" sz="22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Zacieśnienie </a:t>
            </a:r>
            <a:r>
              <a:rPr lang="pl-PL" sz="2200" dirty="0">
                <a:latin typeface="Calibri" panose="020F0502020204030204" pitchFamily="34" charset="0"/>
              </a:rPr>
              <a:t>współpracy  SG z </a:t>
            </a:r>
            <a:r>
              <a:rPr lang="pl-PL" sz="2200" dirty="0" smtClean="0">
                <a:latin typeface="Calibri" panose="020F0502020204030204" pitchFamily="34" charset="0"/>
              </a:rPr>
              <a:t>Policją;</a:t>
            </a:r>
            <a:endParaRPr lang="pl-PL" sz="22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200" dirty="0" smtClean="0">
                <a:latin typeface="Calibri" panose="020F0502020204030204" pitchFamily="34" charset="0"/>
              </a:rPr>
              <a:t>Możliwość </a:t>
            </a:r>
            <a:r>
              <a:rPr lang="pl-PL" sz="2200" dirty="0">
                <a:latin typeface="Calibri" panose="020F0502020204030204" pitchFamily="34" charset="0"/>
              </a:rPr>
              <a:t>rozszerzenia projektu, wdrożenia dodatkowych działań, pobudzenie kolejnych </a:t>
            </a:r>
            <a:r>
              <a:rPr lang="pl-PL" sz="2200" dirty="0" smtClean="0">
                <a:latin typeface="Calibri" panose="020F0502020204030204" pitchFamily="34" charset="0"/>
              </a:rPr>
              <a:t>inwestycji;</a:t>
            </a:r>
            <a:endParaRPr lang="pl-PL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96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595021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100" b="1" dirty="0" smtClean="0">
                <a:latin typeface="Calibri" panose="020F0502020204030204" pitchFamily="34" charset="0"/>
              </a:rPr>
              <a:t>Wyniki Badania ilościowego:</a:t>
            </a:r>
          </a:p>
          <a:p>
            <a:pPr algn="r"/>
            <a:r>
              <a:rPr lang="pl-PL" sz="2100" b="1" dirty="0" smtClean="0">
                <a:latin typeface="Calibri" panose="020F0502020204030204" pitchFamily="34" charset="0"/>
              </a:rPr>
              <a:t>Wartość dodana wsparcia FGZ</a:t>
            </a:r>
          </a:p>
          <a:p>
            <a:pPr algn="just"/>
            <a:r>
              <a:rPr lang="pl-PL" sz="2100" b="1" dirty="0" smtClean="0">
                <a:latin typeface="Calibri" panose="020F0502020204030204" pitchFamily="34" charset="0"/>
              </a:rPr>
              <a:t>Uzyskane dodatkowe pozytywne </a:t>
            </a:r>
            <a:r>
              <a:rPr lang="pl-PL" sz="2100" b="1" dirty="0">
                <a:latin typeface="Calibri" panose="020F0502020204030204" pitchFamily="34" charset="0"/>
              </a:rPr>
              <a:t>efekty realizacji </a:t>
            </a:r>
            <a:r>
              <a:rPr lang="pl-PL" sz="2100" b="1" dirty="0" smtClean="0">
                <a:latin typeface="Calibri" panose="020F0502020204030204" pitchFamily="34" charset="0"/>
              </a:rPr>
              <a:t>projektów:	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zainteresowanie </a:t>
            </a:r>
            <a:r>
              <a:rPr lang="pl-PL" sz="2100" dirty="0">
                <a:latin typeface="Calibri" panose="020F0502020204030204" pitchFamily="34" charset="0"/>
              </a:rPr>
              <a:t>innych Urzędów realizacją analogicznych projektów i czerpanie z dobrych praktyk w tym </a:t>
            </a:r>
            <a:r>
              <a:rPr lang="pl-PL" sz="2100" dirty="0" smtClean="0">
                <a:latin typeface="Calibri" panose="020F0502020204030204" pitchFamily="34" charset="0"/>
              </a:rPr>
              <a:t>zakresie;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podniesienie </a:t>
            </a:r>
            <a:r>
              <a:rPr lang="pl-PL" sz="2100" dirty="0">
                <a:latin typeface="Calibri" panose="020F0502020204030204" pitchFamily="34" charset="0"/>
              </a:rPr>
              <a:t>kwalifikacji zawodowych osób zaangażowanych w realizację projektów oraz użytkowników, którym rezultaty projektów były </a:t>
            </a:r>
            <a:r>
              <a:rPr lang="pl-PL" sz="2100" dirty="0" smtClean="0">
                <a:latin typeface="Calibri" panose="020F0502020204030204" pitchFamily="34" charset="0"/>
              </a:rPr>
              <a:t>dedykowane;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powstanie </a:t>
            </a:r>
            <a:r>
              <a:rPr lang="pl-PL" sz="2100" dirty="0">
                <a:latin typeface="Calibri" panose="020F0502020204030204" pitchFamily="34" charset="0"/>
              </a:rPr>
              <a:t>etatowej komórki ds. pozyskiwania i rozliczania funduszy unijnych </a:t>
            </a:r>
            <a:r>
              <a:rPr lang="pl-PL" sz="2100" dirty="0" smtClean="0">
                <a:latin typeface="Calibri" panose="020F0502020204030204" pitchFamily="34" charset="0"/>
              </a:rPr>
              <a:t>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kontynuacja </a:t>
            </a:r>
            <a:r>
              <a:rPr lang="pl-PL" sz="2100" dirty="0">
                <a:latin typeface="Calibri" panose="020F0502020204030204" pitchFamily="34" charset="0"/>
              </a:rPr>
              <a:t>szkoleń ze środków budżetowych, wynikająca ze wzrostu świadomości o przydatności realizowanych </a:t>
            </a:r>
            <a:r>
              <a:rPr lang="pl-PL" sz="2100" dirty="0" smtClean="0">
                <a:latin typeface="Calibri" panose="020F0502020204030204" pitchFamily="34" charset="0"/>
              </a:rPr>
              <a:t>szkoleń;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poznanie </a:t>
            </a:r>
            <a:r>
              <a:rPr lang="pl-PL" sz="2100" dirty="0">
                <a:latin typeface="Calibri" panose="020F0502020204030204" pitchFamily="34" charset="0"/>
              </a:rPr>
              <a:t>nowych procedur, zdobycie dodatkowego </a:t>
            </a:r>
            <a:r>
              <a:rPr lang="pl-PL" sz="2100" dirty="0" smtClean="0">
                <a:latin typeface="Calibri" panose="020F0502020204030204" pitchFamily="34" charset="0"/>
              </a:rPr>
              <a:t>doświadczenia;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podniesienie </a:t>
            </a:r>
            <a:r>
              <a:rPr lang="pl-PL" sz="2100" dirty="0">
                <a:latin typeface="Calibri" panose="020F0502020204030204" pitchFamily="34" charset="0"/>
              </a:rPr>
              <a:t>kwalifikacji pracowników w zakresie zarządzania </a:t>
            </a:r>
            <a:r>
              <a:rPr lang="pl-PL" sz="2100" dirty="0" smtClean="0">
                <a:latin typeface="Calibri" panose="020F0502020204030204" pitchFamily="34" charset="0"/>
              </a:rPr>
              <a:t>projektami;</a:t>
            </a:r>
            <a:endParaRPr lang="pl-PL" sz="2100" dirty="0">
              <a:latin typeface="Calibri" panose="020F0502020204030204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100" dirty="0" smtClean="0">
                <a:latin typeface="Calibri" panose="020F0502020204030204" pitchFamily="34" charset="0"/>
              </a:rPr>
              <a:t>wzrost </a:t>
            </a:r>
            <a:r>
              <a:rPr lang="pl-PL" sz="2100" dirty="0">
                <a:latin typeface="Calibri" panose="020F0502020204030204" pitchFamily="34" charset="0"/>
              </a:rPr>
              <a:t>doświadczenia kadry technicznej zaangażowanej w realizację projektów.</a:t>
            </a:r>
          </a:p>
        </p:txBody>
      </p:sp>
    </p:spTree>
    <p:extLst>
      <p:ext uri="{BB962C8B-B14F-4D97-AF65-F5344CB8AC3E}">
        <p14:creationId xmlns="" xmlns:p14="http://schemas.microsoft.com/office/powerpoint/2010/main" val="19057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484784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/>
              <a:t>Wyniki Badania ilościowego:</a:t>
            </a:r>
          </a:p>
          <a:p>
            <a:pPr algn="ctr"/>
            <a:endParaRPr lang="pl-PL" sz="2000" b="1" dirty="0" smtClean="0"/>
          </a:p>
          <a:p>
            <a:pPr algn="r"/>
            <a:r>
              <a:rPr lang="pl-PL" sz="2000" b="1" dirty="0" smtClean="0"/>
              <a:t>Wartość dodana wsparcia FGZ</a:t>
            </a:r>
          </a:p>
        </p:txBody>
      </p:sp>
      <p:pic>
        <p:nvPicPr>
          <p:cNvPr id="5122" name="Wykres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98351"/>
            <a:ext cx="6048672" cy="3438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147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Ocena programu:</a:t>
            </a:r>
          </a:p>
          <a:p>
            <a:pPr algn="ctr"/>
            <a:endParaRPr lang="pl-PL" sz="2200" b="1" dirty="0" smtClean="0">
              <a:latin typeface="Calibri" panose="020F0502020204030204" pitchFamily="34" charset="0"/>
            </a:endParaRPr>
          </a:p>
          <a:p>
            <a:pPr algn="ctr"/>
            <a:r>
              <a:rPr lang="pl-PL" sz="2200" b="1" dirty="0" smtClean="0">
                <a:latin typeface="Calibri" panose="020F0502020204030204" pitchFamily="34" charset="0"/>
              </a:rPr>
              <a:t>Efektywność programu</a:t>
            </a:r>
          </a:p>
          <a:p>
            <a:pPr algn="just"/>
            <a:r>
              <a:rPr lang="pl-PL" sz="2200" b="1" dirty="0" smtClean="0">
                <a:latin typeface="Calibri" panose="020F0502020204030204" pitchFamily="34" charset="0"/>
              </a:rPr>
              <a:t>Zastrzeżenie:</a:t>
            </a:r>
          </a:p>
          <a:p>
            <a:pPr marL="342900" indent="-342900" algn="just">
              <a:buFontTx/>
              <a:buChar char="-"/>
            </a:pPr>
            <a:r>
              <a:rPr lang="pl-PL" sz="2200" b="1" dirty="0" smtClean="0">
                <a:latin typeface="Calibri" panose="020F0502020204030204" pitchFamily="34" charset="0"/>
              </a:rPr>
              <a:t>W trakcie prowadzenia badania ewaluacyjnego nie wszystkie programy zostały zakończone;</a:t>
            </a:r>
          </a:p>
          <a:p>
            <a:pPr algn="just"/>
            <a:endParaRPr lang="pl-PL" sz="22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200" dirty="0" smtClean="0">
                <a:latin typeface="Calibri" panose="020F0502020204030204" pitchFamily="34" charset="0"/>
              </a:rPr>
              <a:t>W </a:t>
            </a:r>
            <a:r>
              <a:rPr lang="pl-PL" sz="2200" dirty="0">
                <a:latin typeface="Calibri" panose="020F0502020204030204" pitchFamily="34" charset="0"/>
              </a:rPr>
              <a:t>Programie Wieloletnim przedstawiono 8 celów operacyjnych, dla których zostały określone wskaźniki i narzędzia do ich mierzenia, w podziale na poszczególne działania kluczowe. </a:t>
            </a:r>
            <a:endParaRPr lang="pl-PL" sz="22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200" dirty="0" smtClean="0">
                <a:latin typeface="Calibri" panose="020F0502020204030204" pitchFamily="34" charset="0"/>
              </a:rPr>
              <a:t>Należy </a:t>
            </a:r>
            <a:r>
              <a:rPr lang="pl-PL" sz="2200" dirty="0">
                <a:latin typeface="Calibri" panose="020F0502020204030204" pitchFamily="34" charset="0"/>
              </a:rPr>
              <a:t>jednak zauważyć, że </a:t>
            </a:r>
            <a:r>
              <a:rPr lang="pl-PL" sz="2200" b="1" u="sng" dirty="0">
                <a:latin typeface="Calibri" panose="020F0502020204030204" pitchFamily="34" charset="0"/>
              </a:rPr>
              <a:t>nie określono ich zakładanych wartości </a:t>
            </a:r>
            <a:r>
              <a:rPr lang="pl-PL" sz="2200" b="1" u="sng" dirty="0" smtClean="0">
                <a:latin typeface="Calibri" panose="020F0502020204030204" pitchFamily="34" charset="0"/>
              </a:rPr>
              <a:t>docelowych</a:t>
            </a:r>
            <a:r>
              <a:rPr lang="pl-PL" sz="2200" dirty="0" smtClean="0">
                <a:latin typeface="Calibri" panose="020F050202020403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pl-PL" sz="2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210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b="1" dirty="0">
                <a:latin typeface="Calibri" panose="020F0502020204030204" pitchFamily="34" charset="0"/>
              </a:rPr>
              <a:t>Ocena programu :</a:t>
            </a:r>
            <a:endParaRPr lang="pl-PL" sz="2200" b="1" dirty="0" smtClean="0">
              <a:latin typeface="Calibri" panose="020F0502020204030204" pitchFamily="34" charset="0"/>
            </a:endParaRPr>
          </a:p>
          <a:p>
            <a:pPr algn="ctr"/>
            <a:endParaRPr lang="pl-PL" sz="2200" b="1" dirty="0" smtClean="0">
              <a:latin typeface="Calibri" panose="020F0502020204030204" pitchFamily="34" charset="0"/>
            </a:endParaRPr>
          </a:p>
          <a:p>
            <a:pPr algn="ctr"/>
            <a:r>
              <a:rPr lang="pl-PL" sz="2200" b="1" dirty="0" smtClean="0">
                <a:latin typeface="Calibri" panose="020F0502020204030204" pitchFamily="34" charset="0"/>
              </a:rPr>
              <a:t>Efektywność programu</a:t>
            </a:r>
          </a:p>
          <a:p>
            <a:pPr algn="just"/>
            <a:endParaRPr lang="pl-PL" sz="22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200" dirty="0">
                <a:latin typeface="Calibri" panose="020F0502020204030204" pitchFamily="34" charset="0"/>
              </a:rPr>
              <a:t>Analiza osiągniętych na obecnym etapie wartości wskaźników potwierdza, że realizowane w ramach Programów Rocznych 2007-2010 działania w dużym stopniu </a:t>
            </a:r>
            <a:r>
              <a:rPr lang="pl-PL" sz="2200" b="1" u="sng" dirty="0">
                <a:latin typeface="Calibri" panose="020F0502020204030204" pitchFamily="34" charset="0"/>
              </a:rPr>
              <a:t>przyczyniają się do osiągnięcia zakładanych w Programie Wieloletnim celów</a:t>
            </a:r>
            <a:r>
              <a:rPr lang="pl-PL" sz="2200" dirty="0">
                <a:latin typeface="Calibri" panose="020F0502020204030204" pitchFamily="34" charset="0"/>
              </a:rPr>
              <a:t>. </a:t>
            </a:r>
            <a:endParaRPr lang="pl-PL" sz="2200" dirty="0" smtClean="0">
              <a:latin typeface="Calibri" panose="020F0502020204030204" pitchFamily="34" charset="0"/>
            </a:endParaRPr>
          </a:p>
          <a:p>
            <a:pPr algn="just"/>
            <a:r>
              <a:rPr lang="pl-PL" sz="2200" dirty="0" smtClean="0">
                <a:latin typeface="Calibri" panose="020F0502020204030204" pitchFamily="34" charset="0"/>
              </a:rPr>
              <a:t>Dodatkowo</a:t>
            </a:r>
            <a:r>
              <a:rPr lang="pl-PL" sz="2200" dirty="0">
                <a:latin typeface="Calibri" panose="020F0502020204030204" pitchFamily="34" charset="0"/>
              </a:rPr>
              <a:t>, analiza poszczególnych Programów Rocznych będących przedmiotem badania potwierdza, że </a:t>
            </a:r>
            <a:r>
              <a:rPr lang="pl-PL" sz="2200" b="1" u="sng" dirty="0">
                <a:latin typeface="Calibri" panose="020F0502020204030204" pitchFamily="34" charset="0"/>
              </a:rPr>
              <a:t>efekty Programu są spójne z jego celami</a:t>
            </a:r>
            <a:r>
              <a:rPr lang="pl-PL" sz="2200" dirty="0">
                <a:latin typeface="Calibri" panose="020F0502020204030204" pitchFamily="34" charset="0"/>
              </a:rPr>
              <a:t>.</a:t>
            </a:r>
            <a:endParaRPr lang="pl-PL" sz="2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89390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Ocena programu :</a:t>
            </a:r>
            <a:endParaRPr lang="pl-PL" sz="2000" b="1" dirty="0" smtClean="0"/>
          </a:p>
          <a:p>
            <a:pPr algn="ctr"/>
            <a:endParaRPr lang="pl-PL" sz="2000" b="1" dirty="0" smtClean="0"/>
          </a:p>
          <a:p>
            <a:pPr algn="ctr"/>
            <a:r>
              <a:rPr lang="pl-PL" sz="2000" b="1" dirty="0" smtClean="0"/>
              <a:t>Efektywność programu – przygotowanie karty projektów</a:t>
            </a:r>
          </a:p>
          <a:p>
            <a:pPr algn="just"/>
            <a:endParaRPr lang="pl-PL" sz="2000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560" y="2852936"/>
            <a:ext cx="7992888" cy="3528392"/>
            <a:chOff x="1335" y="6291"/>
            <a:chExt cx="9840" cy="3300"/>
          </a:xfrm>
        </p:grpSpPr>
        <p:pic>
          <p:nvPicPr>
            <p:cNvPr id="8195" name="Wykres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0" y="6291"/>
              <a:ext cx="4815" cy="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6" name="Wykres 21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" y="6291"/>
              <a:ext cx="5040" cy="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4155209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Ocena programu :</a:t>
            </a:r>
            <a:endParaRPr lang="pl-PL" sz="2000" b="1" dirty="0" smtClean="0"/>
          </a:p>
          <a:p>
            <a:pPr algn="ctr"/>
            <a:endParaRPr lang="pl-PL" sz="2000" b="1" dirty="0" smtClean="0"/>
          </a:p>
          <a:p>
            <a:pPr algn="ctr"/>
            <a:r>
              <a:rPr lang="pl-PL" sz="2000" b="1" dirty="0" smtClean="0"/>
              <a:t>Efektywność programu – przygotowanie realizacji projektów</a:t>
            </a:r>
          </a:p>
          <a:p>
            <a:pPr algn="just"/>
            <a:endParaRPr lang="pl-PL" sz="2000" dirty="0" smtClean="0"/>
          </a:p>
        </p:txBody>
      </p:sp>
      <p:pic>
        <p:nvPicPr>
          <p:cNvPr id="9218" name="Wykres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0928"/>
            <a:ext cx="756084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489867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Ocena programu :</a:t>
            </a:r>
            <a:endParaRPr lang="pl-PL" sz="2000" b="1" dirty="0" smtClean="0"/>
          </a:p>
          <a:p>
            <a:pPr algn="ctr"/>
            <a:endParaRPr lang="pl-PL" sz="2000" b="1" dirty="0" smtClean="0"/>
          </a:p>
          <a:p>
            <a:pPr algn="ctr"/>
            <a:r>
              <a:rPr lang="pl-PL" sz="2000" b="1" dirty="0" smtClean="0"/>
              <a:t>Efektywność programu – realizacja projektów</a:t>
            </a:r>
          </a:p>
          <a:p>
            <a:pPr algn="just"/>
            <a:endParaRPr lang="pl-PL" sz="2000" dirty="0" smtClean="0"/>
          </a:p>
        </p:txBody>
      </p:sp>
      <p:pic>
        <p:nvPicPr>
          <p:cNvPr id="10242" name="Wykres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741682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2964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500063" y="1484784"/>
            <a:ext cx="82899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</a:pPr>
            <a:r>
              <a:rPr lang="pl-PL" altLang="pl-PL" sz="2400" b="1" dirty="0" smtClean="0">
                <a:latin typeface="Calibri" pitchFamily="34" charset="0"/>
              </a:rPr>
              <a:t>Wymogi KE w zakresie wskaźników</a:t>
            </a:r>
            <a:endParaRPr lang="pl-PL" altLang="pl-PL" sz="2400" b="1" dirty="0">
              <a:latin typeface="Calibri" pitchFamily="34" charset="0"/>
            </a:endParaRPr>
          </a:p>
          <a:p>
            <a:pPr eaLnBrk="1" hangingPunct="1"/>
            <a:endParaRPr lang="pl-PL" altLang="pl-PL" sz="2200" dirty="0">
              <a:latin typeface="Calibri" pitchFamily="34" charset="0"/>
            </a:endParaRP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W ramach każdego programu rocznego należy określić ogólnie dla </a:t>
            </a:r>
            <a:r>
              <a:rPr lang="pl-PL" altLang="pl-PL" sz="2200" dirty="0">
                <a:latin typeface="Calibri" pitchFamily="34" charset="0"/>
              </a:rPr>
              <a:t>całego Funduszu oraz dla każdego projektu </a:t>
            </a:r>
            <a:r>
              <a:rPr lang="pl-PL" altLang="pl-PL" sz="2200" dirty="0" smtClean="0">
                <a:latin typeface="Calibri" pitchFamily="34" charset="0"/>
              </a:rPr>
              <a:t>osobno </a:t>
            </a:r>
            <a:r>
              <a:rPr lang="pl-PL" altLang="pl-PL" sz="2200" b="1" i="1" dirty="0" smtClean="0">
                <a:latin typeface="Calibri" pitchFamily="34" charset="0"/>
              </a:rPr>
              <a:t>Oczekiwane </a:t>
            </a:r>
            <a:r>
              <a:rPr lang="pl-PL" altLang="pl-PL" sz="2200" b="1" i="1" dirty="0">
                <a:latin typeface="Calibri" pitchFamily="34" charset="0"/>
              </a:rPr>
              <a:t>rezultaty i wskaźniki (w ujęciu ilościowym) jakie mają być </a:t>
            </a:r>
            <a:r>
              <a:rPr lang="pl-PL" altLang="pl-PL" sz="2200" b="1" i="1" dirty="0" smtClean="0">
                <a:latin typeface="Calibri" pitchFamily="34" charset="0"/>
              </a:rPr>
              <a:t>stosowane.</a:t>
            </a:r>
          </a:p>
          <a:p>
            <a:pPr algn="just" eaLnBrk="1" hangingPunct="1"/>
            <a:endParaRPr lang="pl-PL" altLang="pl-PL" sz="2200" b="1" i="1" dirty="0">
              <a:latin typeface="Calibri" pitchFamily="34" charset="0"/>
            </a:endParaRPr>
          </a:p>
          <a:p>
            <a:pPr algn="just" eaLnBrk="1" hangingPunct="1"/>
            <a:r>
              <a:rPr lang="pl-PL" altLang="pl-PL" sz="2200" dirty="0" smtClean="0">
                <a:latin typeface="Calibri" pitchFamily="34" charset="0"/>
              </a:rPr>
              <a:t>Z kolei w sprawozdaniu końcowym z realizacji każdego programu rocznego </a:t>
            </a:r>
            <a:r>
              <a:rPr lang="pl-PL" altLang="pl-PL" sz="2200" dirty="0">
                <a:latin typeface="Calibri" pitchFamily="34" charset="0"/>
              </a:rPr>
              <a:t>jest obowiązek opisania </a:t>
            </a:r>
            <a:r>
              <a:rPr lang="pl-PL" altLang="pl-PL" sz="2200" b="1" i="1" dirty="0" smtClean="0">
                <a:latin typeface="Calibri" pitchFamily="34" charset="0"/>
              </a:rPr>
              <a:t>Oceny </a:t>
            </a:r>
            <a:r>
              <a:rPr lang="pl-PL" altLang="pl-PL" sz="2200" b="1" i="1" dirty="0">
                <a:latin typeface="Calibri" pitchFamily="34" charset="0"/>
              </a:rPr>
              <a:t>rzeczywistych wyników w porównaniu do celów i wskaźników określonych w </a:t>
            </a:r>
            <a:r>
              <a:rPr lang="pl-PL" altLang="pl-PL" sz="2200" b="1" i="1" dirty="0" smtClean="0">
                <a:latin typeface="Calibri" pitchFamily="34" charset="0"/>
              </a:rPr>
              <a:t>programie.</a:t>
            </a:r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41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Ocena programu :</a:t>
            </a:r>
            <a:endParaRPr lang="pl-PL" sz="2000" b="1" dirty="0" smtClean="0"/>
          </a:p>
          <a:p>
            <a:pPr algn="ctr"/>
            <a:endParaRPr lang="pl-PL" sz="2000" b="1" dirty="0" smtClean="0"/>
          </a:p>
          <a:p>
            <a:pPr algn="ctr"/>
            <a:r>
              <a:rPr lang="pl-PL" sz="2000" b="1" dirty="0" smtClean="0"/>
              <a:t>Efektywność programu – rozliczanie projektów</a:t>
            </a:r>
          </a:p>
          <a:p>
            <a:pPr algn="just"/>
            <a:endParaRPr lang="pl-PL" sz="2000" dirty="0" smtClean="0"/>
          </a:p>
        </p:txBody>
      </p:sp>
      <p:pic>
        <p:nvPicPr>
          <p:cNvPr id="11266" name="Wykres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52937"/>
            <a:ext cx="676875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923552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51520" y="1772816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Ocena programu :</a:t>
            </a:r>
            <a:endParaRPr lang="pl-PL" sz="2000" b="1" dirty="0" smtClean="0"/>
          </a:p>
          <a:p>
            <a:pPr algn="ctr"/>
            <a:r>
              <a:rPr lang="pl-PL" sz="2000" b="1" dirty="0" smtClean="0"/>
              <a:t>Efektywność programu – współpraca z ID/IO</a:t>
            </a:r>
          </a:p>
          <a:p>
            <a:pPr algn="just"/>
            <a:endParaRPr lang="pl-PL" sz="2000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7624" y="2492896"/>
            <a:ext cx="6912768" cy="3816424"/>
            <a:chOff x="1380" y="5465"/>
            <a:chExt cx="9523" cy="6246"/>
          </a:xfrm>
        </p:grpSpPr>
        <p:pic>
          <p:nvPicPr>
            <p:cNvPr id="12292" name="Wykres 17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" y="5465"/>
              <a:ext cx="4740" cy="3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3" name="Wykres 20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b="-125"/>
            <a:stretch>
              <a:fillRect/>
            </a:stretch>
          </p:blipFill>
          <p:spPr bwMode="auto">
            <a:xfrm>
              <a:off x="6105" y="8726"/>
              <a:ext cx="4798" cy="2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4" name="Wykres 19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" y="8726"/>
              <a:ext cx="4740" cy="2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Wykres 1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0" y="5465"/>
              <a:ext cx="4783" cy="3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71101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/>
        </p:nvSpPr>
        <p:spPr bwMode="auto">
          <a:xfrm>
            <a:off x="395536" y="1484784"/>
            <a:ext cx="8289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altLang="pl-PL" sz="2400" b="1" dirty="0" smtClean="0">
                <a:latin typeface="Calibri" pitchFamily="34" charset="0"/>
              </a:rPr>
              <a:t>Wskaźniki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Char char="§"/>
            </a:pPr>
            <a:endParaRPr lang="pl-PL" altLang="pl-PL" sz="2200" b="1" dirty="0"/>
          </a:p>
          <a:p>
            <a:pPr marL="190500" lvl="2" indent="0" algn="just">
              <a:buSzPct val="75000"/>
            </a:pPr>
            <a:r>
              <a:rPr lang="pl-PL" altLang="pl-PL" sz="2200" dirty="0">
                <a:latin typeface="Calibri" pitchFamily="34" charset="0"/>
              </a:rPr>
              <a:t>Główną funkcją wskaźników jest zmierzenie, na ile cel główny i cele szczegółowe projektu zostały </a:t>
            </a:r>
            <a:r>
              <a:rPr lang="pl-PL" altLang="pl-PL" sz="2200" dirty="0" smtClean="0">
                <a:latin typeface="Calibri" pitchFamily="34" charset="0"/>
              </a:rPr>
              <a:t> zrealizowane</a:t>
            </a:r>
            <a:r>
              <a:rPr lang="pl-PL" altLang="pl-PL" sz="2200" dirty="0">
                <a:latin typeface="Calibri" pitchFamily="34" charset="0"/>
              </a:rPr>
              <a:t>, tj. kiedy można uznać, że problem został rozwiązany (złagodzony), a projekt zakończył </a:t>
            </a:r>
            <a:r>
              <a:rPr lang="pl-PL" altLang="pl-PL" sz="2200" dirty="0" smtClean="0">
                <a:latin typeface="Calibri" pitchFamily="34" charset="0"/>
              </a:rPr>
              <a:t> się </a:t>
            </a:r>
            <a:r>
              <a:rPr lang="pl-PL" altLang="pl-PL" sz="2200" dirty="0">
                <a:latin typeface="Calibri" pitchFamily="34" charset="0"/>
              </a:rPr>
              <a:t>sukcesem. </a:t>
            </a:r>
            <a:endParaRPr lang="pl-PL" altLang="pl-PL" sz="2200" dirty="0" smtClean="0">
              <a:latin typeface="Calibri" pitchFamily="34" charset="0"/>
            </a:endParaRPr>
          </a:p>
          <a:p>
            <a:pPr marL="190500" lvl="2" indent="0" algn="just">
              <a:buSzPct val="75000"/>
            </a:pPr>
            <a:r>
              <a:rPr lang="pl-PL" altLang="pl-PL" sz="2200" dirty="0" smtClean="0">
                <a:latin typeface="Calibri" pitchFamily="34" charset="0"/>
              </a:rPr>
              <a:t>W </a:t>
            </a:r>
            <a:r>
              <a:rPr lang="pl-PL" altLang="pl-PL" sz="2200" dirty="0">
                <a:latin typeface="Calibri" pitchFamily="34" charset="0"/>
              </a:rPr>
              <a:t>trakcie realizacji projektu wskaźniki powinny umożliwiać mierzenie jego postępu </a:t>
            </a:r>
            <a:r>
              <a:rPr lang="pl-PL" altLang="pl-PL" sz="2200" dirty="0" smtClean="0">
                <a:latin typeface="Calibri" pitchFamily="34" charset="0"/>
              </a:rPr>
              <a:t>względem </a:t>
            </a:r>
            <a:r>
              <a:rPr lang="pl-PL" altLang="pl-PL" sz="2200" dirty="0">
                <a:latin typeface="Calibri" pitchFamily="34" charset="0"/>
              </a:rPr>
              <a:t>celów projektu. </a:t>
            </a:r>
            <a:endParaRPr lang="pl-PL" altLang="pl-PL" b="1" dirty="0"/>
          </a:p>
        </p:txBody>
      </p:sp>
    </p:spTree>
    <p:extLst>
      <p:ext uri="{BB962C8B-B14F-4D97-AF65-F5344CB8AC3E}">
        <p14:creationId xmlns="" xmlns:p14="http://schemas.microsoft.com/office/powerpoint/2010/main" val="13837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/>
        </p:nvSpPr>
        <p:spPr bwMode="auto">
          <a:xfrm>
            <a:off x="395536" y="1484784"/>
            <a:ext cx="8289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altLang="pl-PL" sz="2400" b="1" dirty="0" smtClean="0">
                <a:latin typeface="Calibri" pitchFamily="34" charset="0"/>
              </a:rPr>
              <a:t>Wskaźniki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Char char="§"/>
            </a:pPr>
            <a:endParaRPr lang="pl-PL" altLang="pl-PL" sz="2200" b="1" dirty="0"/>
          </a:p>
          <a:p>
            <a:pPr marL="190500" lvl="2" indent="0" algn="just">
              <a:buSzPct val="75000"/>
            </a:pPr>
            <a:r>
              <a:rPr lang="pl-PL" altLang="pl-PL" sz="2200" dirty="0">
                <a:latin typeface="Calibri" pitchFamily="34" charset="0"/>
              </a:rPr>
              <a:t>Wybór wskaźników projektu powinien być powiązany z typem realizowanego przedsięwzięcia i </a:t>
            </a:r>
            <a:r>
              <a:rPr lang="pl-PL" altLang="pl-PL" sz="2200" dirty="0" smtClean="0">
                <a:latin typeface="Calibri" pitchFamily="34" charset="0"/>
              </a:rPr>
              <a:t>planowanymi </a:t>
            </a:r>
            <a:r>
              <a:rPr lang="pl-PL" altLang="pl-PL" sz="2200" dirty="0">
                <a:latin typeface="Calibri" pitchFamily="34" charset="0"/>
              </a:rPr>
              <a:t>działaniami, które beneficjent zamierza podjąć w ramach projektu. </a:t>
            </a:r>
            <a:endParaRPr lang="pl-PL" altLang="pl-PL" sz="2200" dirty="0" smtClean="0">
              <a:latin typeface="Calibri" pitchFamily="34" charset="0"/>
            </a:endParaRPr>
          </a:p>
          <a:p>
            <a:pPr marL="190500" lvl="2" indent="0" algn="just">
              <a:buSzPct val="75000"/>
            </a:pPr>
            <a:r>
              <a:rPr lang="pl-PL" altLang="pl-PL" sz="2200" dirty="0" smtClean="0">
                <a:latin typeface="Calibri" pitchFamily="34" charset="0"/>
              </a:rPr>
              <a:t>Do </a:t>
            </a:r>
            <a:r>
              <a:rPr lang="pl-PL" altLang="pl-PL" sz="2200" dirty="0">
                <a:latin typeface="Calibri" pitchFamily="34" charset="0"/>
              </a:rPr>
              <a:t>celów projektu </a:t>
            </a:r>
            <a:r>
              <a:rPr lang="pl-PL" altLang="pl-PL" sz="2200" dirty="0" smtClean="0">
                <a:latin typeface="Calibri" pitchFamily="34" charset="0"/>
              </a:rPr>
              <a:t>(</a:t>
            </a:r>
            <a:r>
              <a:rPr lang="pl-PL" altLang="pl-PL" sz="2200" dirty="0">
                <a:latin typeface="Calibri" pitchFamily="34" charset="0"/>
              </a:rPr>
              <a:t>głównego i szczegółowych) beneficjent powinien dobrać odpowiednie wskaźniki, co umożliwi </a:t>
            </a:r>
            <a:r>
              <a:rPr lang="pl-PL" altLang="pl-PL" sz="2200" dirty="0" smtClean="0">
                <a:latin typeface="Calibri" pitchFamily="34" charset="0"/>
              </a:rPr>
              <a:t>osobie </a:t>
            </a:r>
            <a:r>
              <a:rPr lang="pl-PL" altLang="pl-PL" sz="2200" dirty="0">
                <a:latin typeface="Calibri" pitchFamily="34" charset="0"/>
              </a:rPr>
              <a:t>weryfikującej </a:t>
            </a:r>
            <a:r>
              <a:rPr lang="pl-PL" altLang="pl-PL" sz="2200" dirty="0" smtClean="0">
                <a:latin typeface="Calibri" pitchFamily="34" charset="0"/>
              </a:rPr>
              <a:t>sprawozdanie merytoryczne monitorowanie </a:t>
            </a:r>
            <a:r>
              <a:rPr lang="pl-PL" altLang="pl-PL" sz="2200" dirty="0">
                <a:latin typeface="Calibri" pitchFamily="34" charset="0"/>
              </a:rPr>
              <a:t>realizacji celów/ </a:t>
            </a:r>
            <a:r>
              <a:rPr lang="pl-PL" altLang="pl-PL" sz="2200" dirty="0" smtClean="0">
                <a:latin typeface="Calibri" pitchFamily="34" charset="0"/>
              </a:rPr>
              <a:t>rezultatów projektu.</a:t>
            </a:r>
            <a:endParaRPr lang="pl-PL" altLang="pl-PL" b="1" dirty="0"/>
          </a:p>
        </p:txBody>
      </p:sp>
    </p:spTree>
    <p:extLst>
      <p:ext uri="{BB962C8B-B14F-4D97-AF65-F5344CB8AC3E}">
        <p14:creationId xmlns="" xmlns:p14="http://schemas.microsoft.com/office/powerpoint/2010/main" val="33656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/>
        </p:nvSpPr>
        <p:spPr bwMode="auto">
          <a:xfrm>
            <a:off x="395536" y="1484784"/>
            <a:ext cx="82899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5334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altLang="pl-PL" sz="2400" b="1" dirty="0">
                <a:latin typeface="Calibri" pitchFamily="34" charset="0"/>
              </a:rPr>
              <a:t>Wskaźniki produktów i </a:t>
            </a:r>
            <a:r>
              <a:rPr lang="pl-PL" altLang="pl-PL" sz="2400" b="1" dirty="0" smtClean="0">
                <a:latin typeface="Calibri" pitchFamily="34" charset="0"/>
              </a:rPr>
              <a:t>rezultatów</a:t>
            </a:r>
            <a:endParaRPr lang="pl-PL" altLang="pl-PL" sz="2400" b="1" dirty="0">
              <a:latin typeface="Calibri" pitchFamily="34" charset="0"/>
            </a:endParaRPr>
          </a:p>
          <a:p>
            <a:pPr algn="just" eaLnBrk="1" hangingPunct="1">
              <a:buClr>
                <a:schemeClr val="bg2"/>
              </a:buClr>
              <a:buSzPct val="75000"/>
              <a:buFont typeface="Wingdings" pitchFamily="2" charset="2"/>
              <a:buChar char="§"/>
            </a:pPr>
            <a:endParaRPr lang="pl-PL" altLang="pl-PL" sz="2200" b="1" dirty="0"/>
          </a:p>
          <a:p>
            <a:pPr lvl="2" algn="just">
              <a:buSzPct val="75000"/>
              <a:buFont typeface="Wingdings" pitchFamily="2" charset="2"/>
              <a:buChar char="§"/>
            </a:pPr>
            <a:r>
              <a:rPr lang="pl-PL" altLang="pl-PL" sz="2200" b="1" dirty="0">
                <a:latin typeface="Calibri" pitchFamily="34" charset="0"/>
              </a:rPr>
              <a:t>Produkty</a:t>
            </a:r>
            <a:r>
              <a:rPr lang="pl-PL" altLang="pl-PL" sz="2200" dirty="0">
                <a:latin typeface="Calibri" pitchFamily="34" charset="0"/>
              </a:rPr>
              <a:t> to „dobra i usługi” powstałe w toku realizacji projektu</a:t>
            </a:r>
          </a:p>
          <a:p>
            <a:pPr lvl="2" algn="just">
              <a:buSzPct val="75000"/>
              <a:buFont typeface="Wingdings" pitchFamily="2" charset="2"/>
              <a:buChar char="§"/>
            </a:pPr>
            <a:endParaRPr lang="pl-PL" altLang="pl-PL" sz="2200" b="1" dirty="0" smtClean="0">
              <a:latin typeface="Calibri" pitchFamily="34" charset="0"/>
            </a:endParaRPr>
          </a:p>
          <a:p>
            <a:pPr lvl="2" algn="just">
              <a:buSzPct val="75000"/>
              <a:buFont typeface="Wingdings" pitchFamily="2" charset="2"/>
              <a:buChar char="§"/>
            </a:pPr>
            <a:r>
              <a:rPr lang="pl-PL" altLang="pl-PL" sz="2200" b="1" dirty="0" smtClean="0">
                <a:latin typeface="Calibri" pitchFamily="34" charset="0"/>
              </a:rPr>
              <a:t>Rezultaty</a:t>
            </a:r>
            <a:r>
              <a:rPr lang="pl-PL" altLang="pl-PL" sz="2200" dirty="0" smtClean="0">
                <a:latin typeface="Calibri" pitchFamily="34" charset="0"/>
              </a:rPr>
              <a:t> </a:t>
            </a:r>
            <a:r>
              <a:rPr lang="pl-PL" altLang="pl-PL" sz="2200" dirty="0">
                <a:latin typeface="Calibri" pitchFamily="34" charset="0"/>
              </a:rPr>
              <a:t>to efekty działań podjętych w ramach projektu, które są odczuwalne po ich zakończeniu. </a:t>
            </a:r>
            <a:r>
              <a:rPr lang="pl-PL" altLang="pl-PL" sz="2200" dirty="0" smtClean="0">
                <a:latin typeface="Calibri" pitchFamily="34" charset="0"/>
              </a:rPr>
              <a:t>Opisują </a:t>
            </a:r>
            <a:r>
              <a:rPr lang="pl-PL" altLang="pl-PL" sz="2200" dirty="0">
                <a:latin typeface="Calibri" pitchFamily="34" charset="0"/>
              </a:rPr>
              <a:t>zmiany jakie zajdą w wyniku wdrożenia projektu - związane są z korzyściami jakie osiągną uczestnicy projektu po zakończeniu </a:t>
            </a:r>
            <a:r>
              <a:rPr lang="pl-PL" altLang="pl-PL" sz="2200" dirty="0" smtClean="0">
                <a:latin typeface="Calibri" pitchFamily="34" charset="0"/>
              </a:rPr>
              <a:t>uczestnictwa</a:t>
            </a:r>
            <a:endParaRPr lang="pl-PL" altLang="pl-PL" b="1" dirty="0"/>
          </a:p>
        </p:txBody>
      </p:sp>
    </p:spTree>
    <p:extLst>
      <p:ext uri="{BB962C8B-B14F-4D97-AF65-F5344CB8AC3E}">
        <p14:creationId xmlns="" xmlns:p14="http://schemas.microsoft.com/office/powerpoint/2010/main" val="159268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PBW_prezentacja">
  <a:themeElements>
    <a:clrScheme name="szabl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zabl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zabl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zabl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zabl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ZPBW_prezentacja</Template>
  <TotalTime>644</TotalTime>
  <Words>2832</Words>
  <Application>Microsoft Office PowerPoint</Application>
  <PresentationFormat>Pokaz na ekranie (4:3)</PresentationFormat>
  <Paragraphs>351</Paragraphs>
  <Slides>61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61</vt:i4>
      </vt:variant>
    </vt:vector>
  </HeadingPairs>
  <TitlesOfParts>
    <vt:vector size="63" baseType="lpstr">
      <vt:lpstr>ZPBW_prezentacja</vt:lpstr>
      <vt:lpstr>Projekt niestandardowy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  <vt:lpstr>Slajd 47</vt:lpstr>
      <vt:lpstr>Slajd 48</vt:lpstr>
      <vt:lpstr>Slajd 49</vt:lpstr>
      <vt:lpstr>Slajd 50</vt:lpstr>
      <vt:lpstr>Slajd 51</vt:lpstr>
      <vt:lpstr>Slajd 52</vt:lpstr>
      <vt:lpstr>Slajd 53</vt:lpstr>
      <vt:lpstr>Slajd 54</vt:lpstr>
      <vt:lpstr>Slajd 55</vt:lpstr>
      <vt:lpstr>Slajd 56</vt:lpstr>
      <vt:lpstr>Slajd 57</vt:lpstr>
      <vt:lpstr>Slajd 58</vt:lpstr>
      <vt:lpstr>Slajd 59</vt:lpstr>
      <vt:lpstr>Slajd 60</vt:lpstr>
      <vt:lpstr>Slajd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Emilia</dc:creator>
  <cp:lastModifiedBy>kchrzanowska</cp:lastModifiedBy>
  <cp:revision>40</cp:revision>
  <cp:lastPrinted>2006-06-24T10:03:48Z</cp:lastPrinted>
  <dcterms:created xsi:type="dcterms:W3CDTF">2012-08-27T11:09:29Z</dcterms:created>
  <dcterms:modified xsi:type="dcterms:W3CDTF">2013-10-18T12:33:02Z</dcterms:modified>
</cp:coreProperties>
</file>