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60" r:id="rId7"/>
    <p:sldId id="263" r:id="rId8"/>
    <p:sldId id="262" r:id="rId9"/>
    <p:sldId id="264" r:id="rId10"/>
    <p:sldId id="269" r:id="rId11"/>
    <p:sldId id="271" r:id="rId12"/>
    <p:sldId id="266" r:id="rId13"/>
    <p:sldId id="268" r:id="rId14"/>
    <p:sldId id="267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0703E1-B73E-9897-A9A7-228F2C3455D3}" name="Kubinowski Maciej (Britenet)" initials="KM(" userId="S::m.kubinowski@mc.gov.pl::04ae15da-f580-4dfb-89a3-2d120cd18d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2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Kubinowski Maciej (Britenet)" initials="KM(" lastIdx="10" clrIdx="1">
    <p:extLst>
      <p:ext uri="{19B8F6BF-5375-455C-9EA6-DF929625EA0E}">
        <p15:presenceInfo xmlns:p15="http://schemas.microsoft.com/office/powerpoint/2012/main" userId="S::m.kubinowski@mc.gov.pl::04ae15da-f580-4dfb-89a3-2d120cd18d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3293" autoAdjust="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.kubinowski\OneDrive%20-%20Ministerstwo%20Cyfryzacji\Dokumenty\formu&#322;y%20par%207%20i%20par%20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'[formuły par 7 i par 9.xlsx]Arkusz2'!$C$27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'[formuły par 7 i par 9.xlsx]Arkusz2'!$B$28:$B$29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'[formuły par 7 i par 9.xlsx]Arkusz2'!$C$28:$C$29</c:f>
              <c:numCache>
                <c:formatCode>#,##0.00</c:formatCode>
                <c:ptCount val="2"/>
                <c:pt idx="0">
                  <c:v>10768697.58</c:v>
                </c:pt>
                <c:pt idx="1">
                  <c:v>4731327.92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E-4340-BA6A-82E392519CD9}"/>
            </c:ext>
          </c:extLst>
        </c:ser>
        <c:ser>
          <c:idx val="1"/>
          <c:order val="1"/>
          <c:tx>
            <c:strRef>
              <c:f>'[formuły par 7 i par 9.xlsx]Arkusz2'!$D$27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'[formuły par 7 i par 9.xlsx]Arkusz2'!$B$28:$B$29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'[formuły par 7 i par 9.xlsx]Arkusz2'!$D$28:$D$29</c:f>
              <c:numCache>
                <c:formatCode>General</c:formatCode>
                <c:ptCount val="2"/>
                <c:pt idx="0">
                  <c:v>9113548.7599999998</c:v>
                </c:pt>
                <c:pt idx="1">
                  <c:v>4003578.4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E-4340-BA6A-82E392519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216624"/>
        <c:axId val="400215840"/>
      </c:barChart>
      <c:catAx>
        <c:axId val="40021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0215840"/>
        <c:crosses val="autoZero"/>
        <c:auto val="1"/>
        <c:lblAlgn val="ctr"/>
        <c:lblOffset val="100"/>
        <c:noMultiLvlLbl val="0"/>
      </c:catAx>
      <c:valAx>
        <c:axId val="40021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021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29242-4114-4042-B9E4-02C170DB8BD6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42E8A-8C2A-468E-9AC6-4BE6E75F9F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10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42E8A-8C2A-468E-9AC6-4BE6E75F9FB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974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Prezentacja raportu końcowego projektu CPA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1" y="127523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532616"/>
              </p:ext>
            </p:extLst>
          </p:nvPr>
        </p:nvGraphicFramePr>
        <p:xfrm>
          <a:off x="629760" y="2163113"/>
          <a:ext cx="10801200" cy="3887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81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000" dirty="0">
                          <a:effectLst/>
                        </a:rPr>
                        <a:t>Platforma API CPA </a:t>
                      </a:r>
                      <a:endParaRPr lang="pl-PL" sz="10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Procedury funkcjonowania CPA obejmujące między innymi: </a:t>
                      </a:r>
                      <a:endParaRPr lang="pl-PL" sz="1200" dirty="0"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000" dirty="0">
                          <a:effectLst/>
                        </a:rPr>
                        <a:t>Zasady wyłaniania nowych inicjatyw i wydarzeń. </a:t>
                      </a:r>
                      <a:endParaRPr lang="pl-PL" sz="1200" dirty="0"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000" dirty="0">
                          <a:effectLst/>
                        </a:rPr>
                        <a:t>Zasady naboru wnioskodawców, prowadzenia i oceny inicjatyw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000" dirty="0">
                          <a:effectLst/>
                        </a:rPr>
                        <a:t>Portal współpracy ze społecznością CPA</a:t>
                      </a:r>
                      <a:endParaRPr lang="pl-PL" sz="1000" b="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Repozytorium usług API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Raport podsumowujący funkcjonowanie CPA na podstawie udostępnionych prototypów i działań, zawierający </a:t>
                      </a:r>
                      <a:endParaRPr lang="pl-PL" sz="1200" dirty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rekomendacje dotyczące dalszego wykorzystania rozwiązania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Wdrożony proces prototypowania usług API administracji</a:t>
                      </a:r>
                      <a:endParaRPr lang="pl-PL" sz="10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  <a:endParaRPr lang="pl-PL" sz="9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15079" y="1207785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81125" y="1965195"/>
            <a:ext cx="8221646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9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9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D99114D4-3CE7-B1EC-60C8-C1D0E30E4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58133"/>
              </p:ext>
            </p:extLst>
          </p:nvPr>
        </p:nvGraphicFramePr>
        <p:xfrm>
          <a:off x="695400" y="4180794"/>
          <a:ext cx="10749037" cy="1696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59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0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5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996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0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ryzyka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Siła oddziaływania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Prawdopodobieństwo wystąpienia ryzyka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Reakcja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ryzyko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046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Trudności</a:t>
                      </a:r>
                      <a:r>
                        <a:rPr lang="pl-PL" sz="1200" b="0" i="0" baseline="0" dirty="0">
                          <a:solidFill>
                            <a:schemeClr val="tx1"/>
                          </a:solidFill>
                        </a:rPr>
                        <a:t> w płynnym przejęciu utrzymania rezultatów projektu przez COI</a:t>
                      </a:r>
                      <a:endParaRPr lang="pl-PL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Duża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Średnie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 err="1">
                          <a:solidFill>
                            <a:schemeClr val="tx1"/>
                          </a:solidFill>
                        </a:rPr>
                        <a:t>Mitygacja</a:t>
                      </a: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, odpowiednio wczesne zaadresowanie tematu, zaangażowanie programisty CPA do przekazanie wiedzy do COI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  <a:p>
                      <a:pPr algn="l" rtl="0" fontAlgn="base"/>
                      <a:endParaRPr lang="pl-PL" sz="12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338055" y="1246938"/>
            <a:ext cx="11707904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CPA – Cyfrowa Piaskownica Administracji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6" y="2236368"/>
            <a:ext cx="8885483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finansowania: Budżet państwa: Część 27 – Informatyzacja, II oś POPC działanie 2.2</a:t>
            </a: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12406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32095" y="4989720"/>
            <a:ext cx="10719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Głównym celem projektu było wdrożenie procesu prototypowania usług API administracji wspierającego administrację rządową w przeprowadzeniu konsultacji dotyczących zmian w portfolio usług API udostępnianych przez jej systemy, w sposób umożliwiający ocenę przydatności i popytu na nowe usługi API. Ma on być on podstawą do podjęcia decyzji o uruchomieniu projektów, których wynikiem jest wdrożenie zmian w usługach API przez jednostki administracji rządowej.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82513"/>
              </p:ext>
            </p:extLst>
          </p:nvPr>
        </p:nvGraphicFramePr>
        <p:xfrm>
          <a:off x="635726" y="2132856"/>
          <a:ext cx="10946674" cy="902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651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01.07.2019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31.05.2021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79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01.07.2019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31.12.2021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9B5D1BF6-A32E-4AC5-BB3D-AD654D5ECA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68270"/>
              </p:ext>
            </p:extLst>
          </p:nvPr>
        </p:nvGraphicFramePr>
        <p:xfrm>
          <a:off x="2695765" y="4323612"/>
          <a:ext cx="6105525" cy="208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316647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Etapy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projektu: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FCA3F72E-7C29-4858-B001-2E2F7B748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11232"/>
              </p:ext>
            </p:extLst>
          </p:nvPr>
        </p:nvGraphicFramePr>
        <p:xfrm>
          <a:off x="664584" y="2916811"/>
          <a:ext cx="10515600" cy="1507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7148">
                  <a:extLst>
                    <a:ext uri="{9D8B030D-6E8A-4147-A177-3AD203B41FA5}">
                      <a16:colId xmlns:a16="http://schemas.microsoft.com/office/drawing/2014/main" xmlns="" val="1099459572"/>
                    </a:ext>
                  </a:extLst>
                </a:gridCol>
                <a:gridCol w="2585545">
                  <a:extLst>
                    <a:ext uri="{9D8B030D-6E8A-4147-A177-3AD203B41FA5}">
                      <a16:colId xmlns:a16="http://schemas.microsoft.com/office/drawing/2014/main" xmlns="" val="52457702"/>
                    </a:ext>
                  </a:extLst>
                </a:gridCol>
                <a:gridCol w="2522483">
                  <a:extLst>
                    <a:ext uri="{9D8B030D-6E8A-4147-A177-3AD203B41FA5}">
                      <a16:colId xmlns:a16="http://schemas.microsoft.com/office/drawing/2014/main" xmlns="" val="2804130536"/>
                    </a:ext>
                  </a:extLst>
                </a:gridCol>
                <a:gridCol w="2940424">
                  <a:extLst>
                    <a:ext uri="{9D8B030D-6E8A-4147-A177-3AD203B41FA5}">
                      <a16:colId xmlns:a16="http://schemas.microsoft.com/office/drawing/2014/main" xmlns="" val="4253485587"/>
                    </a:ext>
                  </a:extLst>
                </a:gridCol>
              </a:tblGrid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Etap 1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2</a:t>
                      </a:r>
                      <a:endParaRPr lang="pl-P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3</a:t>
                      </a:r>
                      <a:endParaRPr lang="pl-P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Etap 4</a:t>
                      </a:r>
                      <a:endParaRPr lang="pl-P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612849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Portal współpracy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Platforma API CPA v3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Platforma API CPA v4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dostarczenie kolejnych prototypów API w ramach rozwoju repozytorium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4012828247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Platforma API CPA v1.0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Portfel API v7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Portfel API v16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zrealizowana Inicjatywa nr IV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461389502"/>
                  </a:ext>
                </a:extLst>
              </a:tr>
              <a:tr h="25220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Portfel API v1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zrealizowana Inicjatywa nr 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zrealizowane Inicjatywy nr II i III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161521363"/>
                  </a:ext>
                </a:extLst>
              </a:tr>
              <a:tr h="252207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Inicjatywa nr 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Inicjatywa nr II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3811106337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376310348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A114B2F6-D7E6-C122-4346-F2C12E6BD3E3}"/>
              </a:ext>
            </a:extLst>
          </p:cNvPr>
          <p:cNvSpPr txBox="1"/>
          <p:nvPr/>
        </p:nvSpPr>
        <p:spPr>
          <a:xfrm>
            <a:off x="551384" y="5024617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Wszystkie zadania w projekcie zostały zrealizowane zgodnie z planowanym zakresem. 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27332" y="140096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70957" y="1969197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Rezultaty projektu: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96ED1904-36AE-4C1A-9936-95D0C04E5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00820"/>
              </p:ext>
            </p:extLst>
          </p:nvPr>
        </p:nvGraphicFramePr>
        <p:xfrm>
          <a:off x="775335" y="2442449"/>
          <a:ext cx="10895994" cy="3920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95994">
                  <a:extLst>
                    <a:ext uri="{9D8B030D-6E8A-4147-A177-3AD203B41FA5}">
                      <a16:colId xmlns:a16="http://schemas.microsoft.com/office/drawing/2014/main" xmlns="" val="751495147"/>
                    </a:ext>
                  </a:extLst>
                </a:gridCol>
              </a:tblGrid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Umożliwienie testowania inicjatyw budujących nowe rozwiązania biznesowe w oparciu o usługi udostępniane przez platformę CPA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4163150164"/>
                  </a:ext>
                </a:extLst>
              </a:tr>
              <a:tr h="71005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Pobudzenie współpracy na styku biznes – administracja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317586274"/>
                  </a:ext>
                </a:extLst>
              </a:tr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Zaangażowanie obywateli i wykorzystanie ich potencjału do tworzenia nowych rozwiązań techno-logicznych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1010660144"/>
                  </a:ext>
                </a:extLst>
              </a:tr>
              <a:tr h="526809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Zwiększenie dopasowania usług cyfrowych powstających w administracji publicznej do faktycznych potrzeb biznesowych poprzez zebranie opinii i oczekiwań rynkowych na etapie testowania pomysłów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4183135937"/>
                  </a:ext>
                </a:extLst>
              </a:tr>
              <a:tr h="22853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Kontrolowany i dopasowany do po-trzeb rozwój architektury informacyjnej państwa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359539925"/>
                  </a:ext>
                </a:extLst>
              </a:tr>
              <a:tr h="12351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Obniżenie barier związanych z wysokimi nakładami finansowymi na tworzenie innowacyjnych rozwiązań technologicznych.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567251520"/>
                  </a:ext>
                </a:extLst>
              </a:tr>
              <a:tr h="141017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Skrócenie czasu wytworzenia prototypów usług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620035688"/>
                  </a:ext>
                </a:extLst>
              </a:tr>
              <a:tr h="15852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Udostępnienie jednego miejsca dostępu do testowych usług API</a:t>
                      </a: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2911044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Wydarzenie I CPA – Niezbędnik</a:t>
                      </a:r>
                    </a:p>
                    <a:p>
                      <a:pPr algn="l" fontAlgn="b"/>
                      <a:endParaRPr lang="pl-PL" sz="400" u="none" strike="noStrike" dirty="0">
                        <a:effectLst/>
                      </a:endParaRP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684017552"/>
                  </a:ext>
                </a:extLst>
              </a:tr>
              <a:tr h="141017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Wydarzenie II CPA - rejestracja wywiadów </a:t>
                      </a:r>
                      <a:r>
                        <a:rPr lang="pl-PL" sz="1600" u="none" strike="noStrike" dirty="0" err="1">
                          <a:effectLst/>
                        </a:rPr>
                        <a:t>epidemiologoczniych</a:t>
                      </a:r>
                      <a:r>
                        <a:rPr lang="pl-PL" sz="1600" u="none" strike="noStrike" dirty="0">
                          <a:effectLst/>
                        </a:rPr>
                        <a:t> w systemie SRWE</a:t>
                      </a:r>
                    </a:p>
                    <a:p>
                      <a:pPr algn="l" fontAlgn="b"/>
                      <a:endParaRPr lang="pl-PL" sz="400" u="none" strike="noStrike" dirty="0">
                        <a:effectLst/>
                      </a:endParaRPr>
                    </a:p>
                    <a:p>
                      <a:pPr algn="l" fontAlgn="b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1580094387"/>
                  </a:ext>
                </a:extLst>
              </a:tr>
              <a:tr h="22853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Skrócenie czasu i kosztów związanych z integracją podmiotów zewnętrznych za pomocą usług API z nowymi systemami administracji publicznej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732326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19" y="1972995"/>
            <a:ext cx="9291201" cy="4885005"/>
          </a:xfrm>
          <a:prstGeom prst="rect">
            <a:avLst/>
          </a:prstGeom>
          <a:ln>
            <a:noFill/>
          </a:ln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635760" y="105020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02684" y="126925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D99114D4-3CE7-B1EC-60C8-C1D0E30E4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32301"/>
              </p:ext>
            </p:extLst>
          </p:nvPr>
        </p:nvGraphicFramePr>
        <p:xfrm>
          <a:off x="658825" y="2164678"/>
          <a:ext cx="10749037" cy="4105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16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6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494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046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 1 - Liczba urzędów, które wdrożyły katalog rekomendacji dotyczących awansu cyfrowego, osiągnięta wartość </a:t>
                      </a:r>
                      <a:endParaRPr lang="pl-PL" sz="1000" b="1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  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40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2 - </a:t>
                      </a: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</a:t>
                      </a:r>
                      <a:endParaRPr lang="pl-PL" sz="1000" b="1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  </a:t>
                      </a:r>
                    </a:p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  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269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 3 - Liczba udostępnionych usług na Platformie API CPA do testowania przez społeczność CPA</a:t>
                      </a:r>
                      <a:endParaRPr lang="pl-PL" sz="1000" b="1" i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 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200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 4 - Średni czas dostarczenia testowej wersji usługi na Platformie API CPA od momentu przekazania informacji o nowo wytwarzanej usłudze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dni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 dni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 dni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0848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KPI 5 - Liczba pracowników IT podmiotów wykonujących zadania publiczne objętych wsparciem szkoleniowym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osoby 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8896" y="117721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55976"/>
              </p:ext>
            </p:extLst>
          </p:nvPr>
        </p:nvGraphicFramePr>
        <p:xfrm>
          <a:off x="362890" y="1782292"/>
          <a:ext cx="11549247" cy="4809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9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3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7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0388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Umożliwienie testowania inicjatyw budujących nowe rozwiązania biznesowe w oparciu o usługi udostępniane przez platformę CPA. Dzięki wdrożonej platformie API management, udostępnionym usługom oraz przygotowanym procedurom uruchamiania i prowadzenia inicjatyw, możliwa będzie budowa prototypów usług i poddawanie ich testom.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Pobudzenie współpracy na styku biznes – administracja. Możliwość weryfikacji w środowisku testowym nowych usług administracji publicznej daje szansę na zwiększenie intensywności współpracy na styku biznes – administracja. Możliwość reagowania przez administrację publiczna na potrzeby zgłaszane przez przedsiębiorców i organizacje ich zrzeszające.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957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Dostępność środowiska testowego daje przedsiębiorcom możliwość angażowania swoich klientów do udziału w testach planowanych usług biznesowych oraz uzyskania opinii na ich temat. Pozwala również na weryfikację faktycznego zainteresowania odbiorów nowymi rozwiązaniami. W taki sposób obywatele zostaną zaangażowani w rozwój usług cyfrowych w kraju.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dopasowania usług cyfrowych powstających w administracji publicznej do faktycznych potrzeb biznesowych poprzez zebranie opinii i oczekiwań rynkowych na etapie testowania pomysłów. Dzięki możliwości testowania usług przed ich produkcyjnym uruchomieniem, uzyskanie opinii klientów i przedsiębiorców, otrzymujemy możliwość korekty funkcjonowania usług i dopasowania ich do rzeczywistych potrzeb.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4952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Kontrolowany i dopasowany do potrzeb rozwój architektury informacyjnej państwa. Proces śledzenia i testowania pomysłów na nowe usługi pozwala na właściwy i spójny rozwój usług cyfrowych administracji, a przez to całej architektury informacyjnej państwa.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1542043"/>
                  </a:ext>
                </a:extLst>
              </a:tr>
              <a:tr h="182338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Obniżenie barier związanych z wysokimi nakładami finansowymi na tworzenie innowacyjnych rozwiązań technologicznych. Testowanie przygotowanych prototypów usług daje możliwość obniżenia kosztów weryfikacji pomysłów na nowe usługi, dzięki mniejszym nakładom potrzebnym do tworzenia prototypów.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5617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Skrócenie czasu wytworzenia prototypów usług. Dostarczanie wiedzy i wsparcia uczestnikom inicjatyw, z wykorzystaniem wsparcia grupy eksperckiej i ciała doradczego na każdym etapie tworzenia innowacyjnego rozwiązania, w zakresie udostępnianych na platformie usług daje możliwość skrócenia czasu potrzebnego na wytworzenie prototypów usług w kształcie nadającym się do testów.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45964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Udostępnienie jednego miejsca dostępu do testowych usług API. </a:t>
                      </a:r>
                      <a:r>
                        <a:rPr lang="pl-PL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OpenLab</a:t>
                      </a: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umożliwia dostęp do obecnie działających usług API administracji publicznej. Dzięki temu użytkownicy będą mogli łatwo znaleźć informacje (w tym dokumentację) udostępnianych usług API i przetestować swoje rozwiązania  obecnie wykorzystujące te usługi.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biznes, administracja,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przedsiębiorca, obywatel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3408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509751" y="129843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8DAAB9CB-5E2D-86A3-B8FE-7753EC948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74154"/>
              </p:ext>
            </p:extLst>
          </p:nvPr>
        </p:nvGraphicFramePr>
        <p:xfrm>
          <a:off x="418289" y="2146306"/>
          <a:ext cx="11378185" cy="4273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7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55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651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516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Doprecyzowanie opisu kamieni milowych w harmonogramie, w tym ich chronologiczne ujęcie zgodnie z kolejnością osiągania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Zapewnienie przenaszalności środowiska testowego na środowisko produkcyjne, w szczególności w aspekcie autoryzacji dostępu do zasobów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Wymagane dodatkowe metody bezpieczeństwa dostępu do danych.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Opracowanie procedur aktualizacji katalogu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694638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Weryfikacja KPI projektu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9196876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Ujęcie w opisie założeń projektu zastosowania Wspólnej Infrastruktury Informatycznej Państwa w implementacji rozwiązania</a:t>
                      </a:r>
                    </a:p>
                    <a:p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89100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openxmlformats.org/package/2006/metadata/core-properties"/>
    <ds:schemaRef ds:uri="http://schemas.microsoft.com/office/2006/documentManagement/typ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1285</Words>
  <Application>Microsoft Office PowerPoint</Application>
  <PresentationFormat>Panoramiczny</PresentationFormat>
  <Paragraphs>148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76</cp:revision>
  <dcterms:created xsi:type="dcterms:W3CDTF">2017-01-27T12:50:17Z</dcterms:created>
  <dcterms:modified xsi:type="dcterms:W3CDTF">2022-06-22T06:59:24Z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