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57" r:id="rId3"/>
    <p:sldId id="258" r:id="rId4"/>
    <p:sldId id="259" r:id="rId5"/>
    <p:sldId id="264" r:id="rId6"/>
    <p:sldId id="261" r:id="rId7"/>
    <p:sldId id="266" r:id="rId8"/>
    <p:sldId id="269" r:id="rId9"/>
    <p:sldId id="270" r:id="rId10"/>
    <p:sldId id="263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DDDDDD"/>
    <a:srgbClr val="ECEF6D"/>
    <a:srgbClr val="A3E973"/>
    <a:srgbClr val="CEC68E"/>
    <a:srgbClr val="EB71AE"/>
    <a:srgbClr val="EA7272"/>
    <a:srgbClr val="9CC09D"/>
    <a:srgbClr val="6EDCEE"/>
    <a:srgbClr val="707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5" autoAdjust="0"/>
    <p:restoredTop sz="86385" autoAdjust="0"/>
  </p:normalViewPr>
  <p:slideViewPr>
    <p:cSldViewPr snapToGrid="0">
      <p:cViewPr>
        <p:scale>
          <a:sx n="40" d="100"/>
          <a:sy n="40" d="100"/>
        </p:scale>
        <p:origin x="1076" y="356"/>
      </p:cViewPr>
      <p:guideLst/>
    </p:cSldViewPr>
  </p:slideViewPr>
  <p:outlineViewPr>
    <p:cViewPr>
      <p:scale>
        <a:sx n="33" d="100"/>
        <a:sy n="33" d="100"/>
      </p:scale>
      <p:origin x="0" y="-1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26FF3-F0BA-4946-A454-CDEDFB776B55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3E843-7F12-4AD5-9F5D-B18F6EC36E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046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3E843-7F12-4AD5-9F5D-B18F6EC36E4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177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3E843-7F12-4AD5-9F5D-B18F6EC36E4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337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3E843-7F12-4AD5-9F5D-B18F6EC36E4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409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3E843-7F12-4AD5-9F5D-B18F6EC36E4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986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3E843-7F12-4AD5-9F5D-B18F6EC36E4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95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3E843-7F12-4AD5-9F5D-B18F6EC36E4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163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4C574D-ABAB-0A86-6772-4ED1D9FA5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927ACC-A8F6-0106-BB89-77ABD6E9E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AE75098-8DD4-3201-E8F7-023D2A17F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3B8974-9EEA-DD19-517F-6E96F18F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2EA45A-0F5B-E22E-F4F3-AAD9BB0D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051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49B471-8C7A-655E-5723-7D4EA944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C4BBF9-3E57-0F7E-5425-3DDE09715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E24FF7-35D5-B137-E7B7-9DD65773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38133D-5EA5-1CED-CAAE-78354F1D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596775-D27D-8EE8-675A-F1699DD7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167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E388494-6885-9E1C-4829-F88285DD7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F0C762C-1876-4E86-30A5-1B33DF6F4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EBA0DE-C412-9334-F3E5-B52852F9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31BCF6-9B14-C2E1-A90F-2B1E900D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C2F742-14A8-7996-1036-6ECDAAB3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82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2293A8-7765-EE37-5C44-B831825F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0FD396-FA4C-2160-1E49-B09A0AB9C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97117B-8A9D-BD63-4F2C-C12EB182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DADE95-4530-3C24-B175-9E42E0C1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AAEF2E-052C-786A-E428-D0F57D22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265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51D09-6DDE-B665-6B9E-1F570A2D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7C0766-1E2A-8895-07DB-2458BD928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364752-E68A-2365-B8E5-AD5A19CE9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31FFC6-F5F9-3C4A-5A85-6D63D617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C9C3F0-8E8E-DEB6-80BB-A919EA00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82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208455-00A6-C2DC-D088-937F3AE8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A78226-70D8-D23E-FA8E-914136535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8FBE29-76D6-3FD8-F2A7-44FA7C485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E1AA5FB-5E86-5091-AF84-91F92709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EDE2AE9-30F0-D816-60A5-A516DBE8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F9DBD1F-C211-CEA8-53DE-839A97EE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528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47FED-CE62-16F0-F115-A15F9FC1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24489A-C50B-DDEE-D388-C58DF9B68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275A89F-0470-8961-6725-89815200F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4A6C88-54D9-E244-61F7-F800C3C3C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1675005-ED50-27DC-809B-B8964312A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8872D95-2E4B-C40A-03D3-0D7FCC16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54DAEDB-72AC-A14F-A9FD-E3191656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1AC6C3-0839-AA98-1E9A-341CDD95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55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B4BBAE-8D18-7D4E-6E67-4172AEF7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3D0A117-9D2C-C71B-D825-0048EEE0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4E9D8DC-8B6C-35FA-2CE9-3E2D3187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D0EB692-6B06-990E-400D-3100A8DD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38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EC0D2CF-013F-D784-6099-1AE68FD1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2B68FBD-1FA0-D8CA-5A86-FAEB70A0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B70DDE-9A20-6304-2BC0-0EC1874E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295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F40CB3-386D-1314-C327-A5FB899D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A80625-DBD7-6529-6D61-E878916D9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29BEA6-2CAE-AD05-0F1B-852D9BA1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ADB4BD6-D7F3-90A2-419C-5D57FEEC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791255-E105-54F4-E7BC-5BD1D1B7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1A6A06-428F-469B-CCD9-72E71762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834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0DE5D2-04C3-63C4-4D28-07A277B4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930A5BE-19AA-2798-CF33-733FE10DD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230802-DCB1-5965-0CF3-5857625A7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626A499-DBD2-1C81-8BE1-15B6ED71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6EC064C-50AA-410D-F682-D0FD6A61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9A2EAA-816F-923E-A83B-D9FD7965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574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E0F7880-B66E-CA7B-D4CE-7F3BCDA0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3A59E8C-A77E-9590-876C-B71E0A86A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672D3C-09AE-FF50-2D82-C7FACDBC9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ADBA3-57F0-431A-8444-8A064E7B1BE8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8F109D-7781-02B2-2B84-F20755C4F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13FBEC-01D6-C705-8235-9D4B3B14E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9B13-3F97-473F-BC5D-A638F2683E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01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78">
            <a:extLst>
              <a:ext uri="{FF2B5EF4-FFF2-40B4-BE49-F238E27FC236}">
                <a16:creationId xmlns:a16="http://schemas.microsoft.com/office/drawing/2014/main" id="{F4090873-D5D5-3703-7451-F5DDC8F5DB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69486" y="1457893"/>
            <a:ext cx="6071062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Projekt MPEC współfinansowany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ze środków Funduszy Norweskich i EOG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 lata 2014 - 2021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B970D543-C7DE-72ED-9C0E-20610E6AAAED}"/>
              </a:ext>
            </a:extLst>
          </p:cNvPr>
          <p:cNvSpPr txBox="1"/>
          <p:nvPr/>
        </p:nvSpPr>
        <p:spPr>
          <a:xfrm>
            <a:off x="5511297" y="5632222"/>
            <a:ext cx="618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+mj-lt"/>
              </a:rPr>
              <a:t>Miejskie Przedsiębiorstwo Energetyki Cieplnej Sp. z o.o. </a:t>
            </a:r>
          </a:p>
          <a:p>
            <a:pPr algn="ctr"/>
            <a:r>
              <a:rPr lang="pl-PL" b="1" dirty="0">
                <a:latin typeface="+mj-lt"/>
              </a:rPr>
              <a:t>w Nowym Sączu</a:t>
            </a:r>
          </a:p>
          <a:p>
            <a:pPr algn="ctr"/>
            <a:endParaRPr lang="pl-PL" b="1" dirty="0">
              <a:latin typeface="+mj-lt"/>
            </a:endParaRPr>
          </a:p>
          <a:p>
            <a:pPr algn="ctr"/>
            <a:r>
              <a:rPr lang="pl-PL" dirty="0">
                <a:latin typeface="+mj-lt"/>
              </a:rPr>
              <a:t>Nowy Sącz, dnia 15 stycznia 2024 roku</a:t>
            </a:r>
          </a:p>
        </p:txBody>
      </p:sp>
      <p:pic>
        <p:nvPicPr>
          <p:cNvPr id="77" name="Obraz 76" descr="widok zewnętrznych ścian budynku zakładu Miejskiego Przedsiębiorstwa Energetyki Cieplnej, otwarta wiata wypełniona trocinami. Nad budynkiem rozpościerające się gęste chmury">
            <a:extLst>
              <a:ext uri="{FF2B5EF4-FFF2-40B4-BE49-F238E27FC236}">
                <a16:creationId xmlns:a16="http://schemas.microsoft.com/office/drawing/2014/main" id="{B5F68EAF-D5B7-698C-810D-3BE85A1D7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5057" y="3153745"/>
            <a:ext cx="5879920" cy="2323796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187878" y="3"/>
            <a:ext cx="12192003" cy="6858000"/>
            <a:chOff x="-1" y="0"/>
            <a:chExt cx="11112754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-1" y="0"/>
              <a:ext cx="11112751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26" y="2202142"/>
              <a:ext cx="1045027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48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663795" y="3"/>
            <a:ext cx="12192004" cy="6858000"/>
            <a:chOff x="0" y="0"/>
            <a:chExt cx="11112755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1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28" y="2202142"/>
              <a:ext cx="1045027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48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170970" y="2"/>
            <a:ext cx="12192004" cy="6858000"/>
            <a:chOff x="0" y="0"/>
            <a:chExt cx="11112755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1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28" y="2202142"/>
              <a:ext cx="1045027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48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646887" y="1"/>
            <a:ext cx="12192004" cy="6858000"/>
            <a:chOff x="0" y="0"/>
            <a:chExt cx="11112755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1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28" y="2202142"/>
              <a:ext cx="1045027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48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134633" y="0"/>
            <a:ext cx="12192004" cy="6858000"/>
            <a:chOff x="0" y="0"/>
            <a:chExt cx="11112755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1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28" y="2202142"/>
              <a:ext cx="1045027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48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4" cy="6858000"/>
            <a:chOff x="0" y="0"/>
            <a:chExt cx="11112755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1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28" y="2202142"/>
              <a:ext cx="1045027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48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4" cy="6858000"/>
            <a:chOff x="0" y="0"/>
            <a:chExt cx="11112755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1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28" y="2202142"/>
              <a:ext cx="1045027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48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AB6B0B15-98CA-9924-86F4-EBA08E563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3"/>
          <a:stretch/>
        </p:blipFill>
        <p:spPr>
          <a:xfrm>
            <a:off x="9496177" y="318675"/>
            <a:ext cx="2202560" cy="9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C7A455-F437-ACD8-1DBC-CF2C4A181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Wizytówka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772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1861" y="0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69036" y="0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44320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28050" y="-28877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927412" y="-28878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623B3AE0-7DBE-BF7E-5271-797A9550A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62" y="0"/>
            <a:ext cx="4889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98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663795" y="3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170970" y="2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646887" y="1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134633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154AD5C8-E648-0B6B-4D70-EBC41E481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7367" y="186770"/>
            <a:ext cx="6775349" cy="1670098"/>
            <a:chOff x="4713465" y="449512"/>
            <a:chExt cx="6775349" cy="1670098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9C2A98AB-C90C-BC94-C78C-7A371D9BE62D}"/>
                </a:ext>
              </a:extLst>
            </p:cNvPr>
            <p:cNvSpPr txBox="1"/>
            <p:nvPr/>
          </p:nvSpPr>
          <p:spPr>
            <a:xfrm>
              <a:off x="5092510" y="642282"/>
              <a:ext cx="639630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pl-PL" dirty="0">
                <a:solidFill>
                  <a:srgbClr val="2D2C23"/>
                </a:solidFill>
                <a:effectLst/>
                <a:latin typeface="+mj-lt"/>
              </a:endParaRPr>
            </a:p>
            <a:p>
              <a:pPr algn="just"/>
              <a:r>
                <a:rPr lang="pl-PL" b="0" i="0" dirty="0">
                  <a:solidFill>
                    <a:srgbClr val="2D2C23"/>
                  </a:solidFill>
                  <a:effectLst/>
                  <a:latin typeface="+mj-lt"/>
                </a:rPr>
                <a:t>                            to lokalny wytwórca, dystrybutor i dostawca ciepła z miejskiej sieci ciepłowniczej, zaopatrujący mieszkańców Nowego Sącza i Starego Sącza w centralne ogrzewanie oraz w ciepłą wodę użytkową. </a:t>
              </a:r>
            </a:p>
          </p:txBody>
        </p: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87C234B6-BF9D-B151-2927-0CF444615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63"/>
            <a:stretch/>
          </p:blipFill>
          <p:spPr>
            <a:xfrm>
              <a:off x="4713465" y="449512"/>
              <a:ext cx="2202560" cy="984537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9A4A848-FD7B-D2FD-7B1E-7882A4AFE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53418" y="1973424"/>
            <a:ext cx="2935984" cy="3269908"/>
            <a:chOff x="5084606" y="1930553"/>
            <a:chExt cx="3468711" cy="3607876"/>
          </a:xfrm>
        </p:grpSpPr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8F7142AC-4BCA-F683-7C6D-E1D2BAA8D0CB}"/>
                </a:ext>
              </a:extLst>
            </p:cNvPr>
            <p:cNvSpPr txBox="1"/>
            <p:nvPr/>
          </p:nvSpPr>
          <p:spPr>
            <a:xfrm>
              <a:off x="5086166" y="4638154"/>
              <a:ext cx="3467151" cy="900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l-PL" sz="1600" b="0" i="0" dirty="0">
                  <a:solidFill>
                    <a:srgbClr val="2D2C23"/>
                  </a:solidFill>
                  <a:effectLst/>
                  <a:latin typeface="+mj-lt"/>
                </a:rPr>
                <a:t>Spółka posiada </a:t>
              </a:r>
              <a:r>
                <a:rPr lang="pl-PL" sz="1600" b="1" i="0" dirty="0">
                  <a:solidFill>
                    <a:srgbClr val="2D2C23"/>
                  </a:solidFill>
                  <a:effectLst/>
                  <a:latin typeface="+mj-lt"/>
                </a:rPr>
                <a:t>efektywny system ciepłowniczy</a:t>
              </a:r>
              <a:r>
                <a:rPr lang="pl-PL" sz="1600" b="0" i="0" dirty="0">
                  <a:solidFill>
                    <a:srgbClr val="2D2C23"/>
                  </a:solidFill>
                  <a:effectLst/>
                  <a:latin typeface="+mj-lt"/>
                </a:rPr>
                <a:t>, co oznacza, że </a:t>
              </a:r>
              <a:r>
                <a:rPr lang="pl-PL" sz="1600" b="1" i="0" dirty="0">
                  <a:solidFill>
                    <a:srgbClr val="2D2C23"/>
                  </a:solidFill>
                  <a:effectLst/>
                  <a:latin typeface="+mj-lt"/>
                </a:rPr>
                <a:t>z odnawialnych źródeł energii oraz kogeneracji produkuje więcej niż 50% energii cieplnej</a:t>
              </a:r>
              <a:r>
                <a:rPr lang="pl-PL" sz="1600" b="0" i="0" dirty="0">
                  <a:solidFill>
                    <a:srgbClr val="2D2C23"/>
                  </a:solidFill>
                  <a:effectLst/>
                  <a:latin typeface="+mj-lt"/>
                </a:rPr>
                <a:t> w kotłowni Millenium. </a:t>
              </a:r>
            </a:p>
          </p:txBody>
        </p:sp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ADE448B1-249D-B6D6-3718-2C6DED4AA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06" y="1930553"/>
              <a:ext cx="3467150" cy="2601072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grpSp>
        <p:nvGrpSpPr>
          <p:cNvPr id="57" name="Grupa 56" descr="piaszczysty teren, metalowy płot, widok ścian budynku zakładu ciepłowniczego, w oddali wierzchołek drzewa.">
            <a:extLst>
              <a:ext uri="{FF2B5EF4-FFF2-40B4-BE49-F238E27FC236}">
                <a16:creationId xmlns:a16="http://schemas.microsoft.com/office/drawing/2014/main" id="{703D2FAB-DDD1-3CA5-1C9C-CBA92DF888A1}"/>
              </a:ext>
            </a:extLst>
          </p:cNvPr>
          <p:cNvGrpSpPr/>
          <p:nvPr/>
        </p:nvGrpSpPr>
        <p:grpSpPr>
          <a:xfrm>
            <a:off x="7908088" y="1985234"/>
            <a:ext cx="3030330" cy="4175374"/>
            <a:chOff x="7908088" y="1985234"/>
            <a:chExt cx="3030330" cy="4175374"/>
          </a:xfrm>
        </p:grpSpPr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59B7FFE2-0E1E-F98E-7E08-47BA17CCA204}"/>
                </a:ext>
              </a:extLst>
            </p:cNvPr>
            <p:cNvSpPr txBox="1"/>
            <p:nvPr/>
          </p:nvSpPr>
          <p:spPr>
            <a:xfrm>
              <a:off x="7908088" y="4344726"/>
              <a:ext cx="303033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l-PL" sz="1600" b="0" i="0" dirty="0">
                  <a:solidFill>
                    <a:srgbClr val="2D2C23"/>
                  </a:solidFill>
                  <a:effectLst/>
                  <a:latin typeface="+mj-lt"/>
                </a:rPr>
                <a:t>Do osiągnięcia tego poziomu zostały przeprowadzone działania mające na celu </a:t>
              </a:r>
              <a:r>
                <a:rPr lang="pl-PL" sz="1600" b="1" i="0" dirty="0">
                  <a:solidFill>
                    <a:srgbClr val="2D2C23"/>
                  </a:solidFill>
                  <a:effectLst/>
                  <a:latin typeface="+mj-lt"/>
                </a:rPr>
                <a:t>dywersyfikację źródeł ciepła</a:t>
              </a:r>
              <a:r>
                <a:rPr lang="pl-PL" sz="1600" b="0" i="0" dirty="0">
                  <a:solidFill>
                    <a:srgbClr val="2D2C23"/>
                  </a:solidFill>
                  <a:effectLst/>
                  <a:latin typeface="+mj-lt"/>
                </a:rPr>
                <a:t>, m.in zamontowano: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l-PL" sz="1600" dirty="0">
                  <a:latin typeface="+mj-lt"/>
                </a:rPr>
                <a:t>kocioł na biomasę - 7 MW, 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l-PL" sz="1600" dirty="0">
                  <a:latin typeface="+mj-lt"/>
                </a:rPr>
                <a:t>kocioł na biomasę - 3 MW, 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l-PL" sz="1600" dirty="0">
                  <a:latin typeface="+mj-lt"/>
                </a:rPr>
                <a:t>układ kogeneracji -  6 MW.</a:t>
              </a:r>
            </a:p>
          </p:txBody>
        </p:sp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46D3462C-2BCA-AF6A-B4A5-2EB1B27D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6504" y="1985234"/>
              <a:ext cx="2926615" cy="2357416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6157106-F55E-D9EE-9BED-D900013CD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MPEC Nowy Sącz</a:t>
            </a:r>
          </a:p>
        </p:txBody>
      </p:sp>
    </p:spTree>
    <p:extLst>
      <p:ext uri="{BB962C8B-B14F-4D97-AF65-F5344CB8AC3E}">
        <p14:creationId xmlns:p14="http://schemas.microsoft.com/office/powerpoint/2010/main" val="391972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1260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170970" y="2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646887" y="1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134633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sp>
        <p:nvSpPr>
          <p:cNvPr id="9" name="Tytuł 8">
            <a:extLst>
              <a:ext uri="{FF2B5EF4-FFF2-40B4-BE49-F238E27FC236}">
                <a16:creationId xmlns:a16="http://schemas.microsoft.com/office/drawing/2014/main" id="{D1795AD5-5A58-CDCB-43F6-5A6A46309E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04489" y="443405"/>
            <a:ext cx="6472331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Projekt współfinansowany ze środków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MECHANIZMU FINANSOWEGO EUROPEJSKIEGO OBSZARU GOSPODARCZEGO NA LATA 2014 - 2021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 ramach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PROGRAMU ŚRODOWISKO, ENERGIA I ZMIANA KLIMATU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90A2E4DD-EEF4-8AF9-B558-2862E5CC6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56430" y="1734561"/>
            <a:ext cx="1877864" cy="3747480"/>
            <a:chOff x="11793813" y="1397252"/>
            <a:chExt cx="3179455" cy="6080125"/>
          </a:xfrm>
        </p:grpSpPr>
        <p:sp>
          <p:nvSpPr>
            <p:cNvPr id="127" name="object 15">
              <a:extLst>
                <a:ext uri="{FF2B5EF4-FFF2-40B4-BE49-F238E27FC236}">
                  <a16:creationId xmlns:a16="http://schemas.microsoft.com/office/drawing/2014/main" id="{7A744FD7-D027-9C02-401C-8F79A12B088C}"/>
                </a:ext>
              </a:extLst>
            </p:cNvPr>
            <p:cNvSpPr/>
            <p:nvPr/>
          </p:nvSpPr>
          <p:spPr>
            <a:xfrm>
              <a:off x="11904316" y="1397252"/>
              <a:ext cx="3068952" cy="6080125"/>
            </a:xfrm>
            <a:custGeom>
              <a:avLst/>
              <a:gdLst/>
              <a:ahLst/>
              <a:cxnLst/>
              <a:rect l="l" t="t" r="r" b="b"/>
              <a:pathLst>
                <a:path w="3068955" h="6080125">
                  <a:moveTo>
                    <a:pt x="3068712" y="0"/>
                  </a:moveTo>
                  <a:lnTo>
                    <a:pt x="0" y="0"/>
                  </a:lnTo>
                  <a:lnTo>
                    <a:pt x="0" y="5839463"/>
                  </a:lnTo>
                  <a:lnTo>
                    <a:pt x="4883" y="5887909"/>
                  </a:lnTo>
                  <a:lnTo>
                    <a:pt x="18890" y="5933033"/>
                  </a:lnTo>
                  <a:lnTo>
                    <a:pt x="41053" y="5973866"/>
                  </a:lnTo>
                  <a:lnTo>
                    <a:pt x="70406" y="6009444"/>
                  </a:lnTo>
                  <a:lnTo>
                    <a:pt x="105982" y="6038798"/>
                  </a:lnTo>
                  <a:lnTo>
                    <a:pt x="146816" y="6060962"/>
                  </a:lnTo>
                  <a:lnTo>
                    <a:pt x="191941" y="6074970"/>
                  </a:lnTo>
                  <a:lnTo>
                    <a:pt x="240390" y="6079854"/>
                  </a:lnTo>
                  <a:lnTo>
                    <a:pt x="2828322" y="6079854"/>
                  </a:lnTo>
                  <a:lnTo>
                    <a:pt x="2876771" y="6074970"/>
                  </a:lnTo>
                  <a:lnTo>
                    <a:pt x="2921895" y="6060962"/>
                  </a:lnTo>
                  <a:lnTo>
                    <a:pt x="2962729" y="6038798"/>
                  </a:lnTo>
                  <a:lnTo>
                    <a:pt x="2998306" y="6009444"/>
                  </a:lnTo>
                  <a:lnTo>
                    <a:pt x="3027659" y="5973866"/>
                  </a:lnTo>
                  <a:lnTo>
                    <a:pt x="3049822" y="5933033"/>
                  </a:lnTo>
                  <a:lnTo>
                    <a:pt x="3063829" y="5887909"/>
                  </a:lnTo>
                  <a:lnTo>
                    <a:pt x="3068712" y="5839463"/>
                  </a:lnTo>
                  <a:lnTo>
                    <a:pt x="3068712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8" name="object 93">
              <a:extLst>
                <a:ext uri="{FF2B5EF4-FFF2-40B4-BE49-F238E27FC236}">
                  <a16:creationId xmlns:a16="http://schemas.microsoft.com/office/drawing/2014/main" id="{E1B578F2-35AE-6D51-3B5A-2203E41FF71D}"/>
                </a:ext>
              </a:extLst>
            </p:cNvPr>
            <p:cNvGrpSpPr/>
            <p:nvPr/>
          </p:nvGrpSpPr>
          <p:grpSpPr>
            <a:xfrm>
              <a:off x="12486050" y="2759938"/>
              <a:ext cx="1632906" cy="1426200"/>
              <a:chOff x="12486024" y="3307258"/>
              <a:chExt cx="1632906" cy="1426200"/>
            </a:xfrm>
          </p:grpSpPr>
          <p:sp>
            <p:nvSpPr>
              <p:cNvPr id="130" name="object 94">
                <a:extLst>
                  <a:ext uri="{FF2B5EF4-FFF2-40B4-BE49-F238E27FC236}">
                    <a16:creationId xmlns:a16="http://schemas.microsoft.com/office/drawing/2014/main" id="{5F42BBCE-1CCF-9489-333C-C8F906CC2F0B}"/>
                  </a:ext>
                </a:extLst>
              </p:cNvPr>
              <p:cNvSpPr/>
              <p:nvPr/>
            </p:nvSpPr>
            <p:spPr>
              <a:xfrm>
                <a:off x="12673679" y="3307258"/>
                <a:ext cx="1363980" cy="1362075"/>
              </a:xfrm>
              <a:custGeom>
                <a:avLst/>
                <a:gdLst/>
                <a:ahLst/>
                <a:cxnLst/>
                <a:rect l="l" t="t" r="r" b="b"/>
                <a:pathLst>
                  <a:path w="1363980" h="1362075">
                    <a:moveTo>
                      <a:pt x="918296" y="1214517"/>
                    </a:moveTo>
                    <a:lnTo>
                      <a:pt x="450457" y="1214517"/>
                    </a:lnTo>
                    <a:lnTo>
                      <a:pt x="465441" y="1328755"/>
                    </a:lnTo>
                    <a:lnTo>
                      <a:pt x="505850" y="1340877"/>
                    </a:lnTo>
                    <a:lnTo>
                      <a:pt x="547239" y="1350495"/>
                    </a:lnTo>
                    <a:lnTo>
                      <a:pt x="589532" y="1357542"/>
                    </a:lnTo>
                    <a:lnTo>
                      <a:pt x="632650" y="1361948"/>
                    </a:lnTo>
                    <a:lnTo>
                      <a:pt x="686785" y="1262579"/>
                    </a:lnTo>
                    <a:lnTo>
                      <a:pt x="914109" y="1262579"/>
                    </a:lnTo>
                    <a:lnTo>
                      <a:pt x="918296" y="1214517"/>
                    </a:lnTo>
                    <a:close/>
                  </a:path>
                  <a:path w="1363980" h="1362075">
                    <a:moveTo>
                      <a:pt x="914109" y="1262579"/>
                    </a:moveTo>
                    <a:lnTo>
                      <a:pt x="686785" y="1262579"/>
                    </a:lnTo>
                    <a:lnTo>
                      <a:pt x="746678" y="1360691"/>
                    </a:lnTo>
                    <a:lnTo>
                      <a:pt x="788529" y="1355417"/>
                    </a:lnTo>
                    <a:lnTo>
                      <a:pt x="829521" y="1347664"/>
                    </a:lnTo>
                    <a:lnTo>
                      <a:pt x="869591" y="1337498"/>
                    </a:lnTo>
                    <a:lnTo>
                      <a:pt x="908673" y="1324985"/>
                    </a:lnTo>
                    <a:lnTo>
                      <a:pt x="914109" y="1262579"/>
                    </a:lnTo>
                    <a:close/>
                  </a:path>
                  <a:path w="1363980" h="1362075">
                    <a:moveTo>
                      <a:pt x="1109400" y="1081317"/>
                    </a:moveTo>
                    <a:lnTo>
                      <a:pt x="260201" y="1081317"/>
                    </a:lnTo>
                    <a:lnTo>
                      <a:pt x="229322" y="1192005"/>
                    </a:lnTo>
                    <a:lnTo>
                      <a:pt x="259950" y="1217670"/>
                    </a:lnTo>
                    <a:lnTo>
                      <a:pt x="292077" y="1241519"/>
                    </a:lnTo>
                    <a:lnTo>
                      <a:pt x="325598" y="1263464"/>
                    </a:lnTo>
                    <a:lnTo>
                      <a:pt x="360407" y="1283416"/>
                    </a:lnTo>
                    <a:lnTo>
                      <a:pt x="450457" y="1214517"/>
                    </a:lnTo>
                    <a:lnTo>
                      <a:pt x="918296" y="1214517"/>
                    </a:lnTo>
                    <a:lnTo>
                      <a:pt x="918506" y="1212109"/>
                    </a:lnTo>
                    <a:lnTo>
                      <a:pt x="1110426" y="1212109"/>
                    </a:lnTo>
                    <a:lnTo>
                      <a:pt x="1112730" y="1210341"/>
                    </a:lnTo>
                    <a:lnTo>
                      <a:pt x="1143106" y="1184047"/>
                    </a:lnTo>
                    <a:lnTo>
                      <a:pt x="1109400" y="1081317"/>
                    </a:lnTo>
                    <a:close/>
                  </a:path>
                  <a:path w="1363980" h="1362075">
                    <a:moveTo>
                      <a:pt x="1110426" y="1212109"/>
                    </a:moveTo>
                    <a:lnTo>
                      <a:pt x="918506" y="1212109"/>
                    </a:lnTo>
                    <a:lnTo>
                      <a:pt x="1012744" y="1278065"/>
                    </a:lnTo>
                    <a:lnTo>
                      <a:pt x="1047490" y="1257426"/>
                    </a:lnTo>
                    <a:lnTo>
                      <a:pt x="1080838" y="1234826"/>
                    </a:lnTo>
                    <a:lnTo>
                      <a:pt x="1110426" y="1212109"/>
                    </a:lnTo>
                    <a:close/>
                  </a:path>
                  <a:path w="1363980" h="1362075">
                    <a:moveTo>
                      <a:pt x="228998" y="172036"/>
                    </a:moveTo>
                    <a:lnTo>
                      <a:pt x="197426" y="201924"/>
                    </a:lnTo>
                    <a:lnTo>
                      <a:pt x="167809" y="233736"/>
                    </a:lnTo>
                    <a:lnTo>
                      <a:pt x="140252" y="267393"/>
                    </a:lnTo>
                    <a:lnTo>
                      <a:pt x="114865" y="302818"/>
                    </a:lnTo>
                    <a:lnTo>
                      <a:pt x="174549" y="399045"/>
                    </a:lnTo>
                    <a:lnTo>
                      <a:pt x="59474" y="402710"/>
                    </a:lnTo>
                    <a:lnTo>
                      <a:pt x="42506" y="444001"/>
                    </a:lnTo>
                    <a:lnTo>
                      <a:pt x="28250" y="486608"/>
                    </a:lnTo>
                    <a:lnTo>
                      <a:pt x="16781" y="530432"/>
                    </a:lnTo>
                    <a:lnTo>
                      <a:pt x="8177" y="575375"/>
                    </a:lnTo>
                    <a:lnTo>
                      <a:pt x="102719" y="637781"/>
                    </a:lnTo>
                    <a:lnTo>
                      <a:pt x="0" y="689193"/>
                    </a:lnTo>
                    <a:lnTo>
                      <a:pt x="1657" y="730916"/>
                    </a:lnTo>
                    <a:lnTo>
                      <a:pt x="5799" y="771992"/>
                    </a:lnTo>
                    <a:lnTo>
                      <a:pt x="12358" y="812321"/>
                    </a:lnTo>
                    <a:lnTo>
                      <a:pt x="21266" y="851806"/>
                    </a:lnTo>
                    <a:lnTo>
                      <a:pt x="132886" y="871481"/>
                    </a:lnTo>
                    <a:lnTo>
                      <a:pt x="58846" y="959656"/>
                    </a:lnTo>
                    <a:lnTo>
                      <a:pt x="78184" y="999453"/>
                    </a:lnTo>
                    <a:lnTo>
                      <a:pt x="99996" y="1037752"/>
                    </a:lnTo>
                    <a:lnTo>
                      <a:pt x="124165" y="1074463"/>
                    </a:lnTo>
                    <a:lnTo>
                      <a:pt x="150571" y="1109495"/>
                    </a:lnTo>
                    <a:lnTo>
                      <a:pt x="260201" y="1081317"/>
                    </a:lnTo>
                    <a:lnTo>
                      <a:pt x="1109400" y="1081317"/>
                    </a:lnTo>
                    <a:lnTo>
                      <a:pt x="1107819" y="1076501"/>
                    </a:lnTo>
                    <a:lnTo>
                      <a:pt x="1237642" y="1076501"/>
                    </a:lnTo>
                    <a:lnTo>
                      <a:pt x="1244775" y="1066718"/>
                    </a:lnTo>
                    <a:lnTo>
                      <a:pt x="1267151" y="1031748"/>
                    </a:lnTo>
                    <a:lnTo>
                      <a:pt x="1278324" y="1011696"/>
                    </a:lnTo>
                    <a:lnTo>
                      <a:pt x="681769" y="1011696"/>
                    </a:lnTo>
                    <a:lnTo>
                      <a:pt x="667960" y="1011420"/>
                    </a:lnTo>
                    <a:lnTo>
                      <a:pt x="654341" y="1010593"/>
                    </a:lnTo>
                    <a:lnTo>
                      <a:pt x="640902" y="1009218"/>
                    </a:lnTo>
                    <a:lnTo>
                      <a:pt x="627635" y="1007299"/>
                    </a:lnTo>
                    <a:lnTo>
                      <a:pt x="621804" y="982263"/>
                    </a:lnTo>
                    <a:lnTo>
                      <a:pt x="545533" y="982263"/>
                    </a:lnTo>
                    <a:lnTo>
                      <a:pt x="519783" y="969197"/>
                    </a:lnTo>
                    <a:lnTo>
                      <a:pt x="495385" y="953948"/>
                    </a:lnTo>
                    <a:lnTo>
                      <a:pt x="472475" y="936656"/>
                    </a:lnTo>
                    <a:lnTo>
                      <a:pt x="451190" y="917458"/>
                    </a:lnTo>
                    <a:lnTo>
                      <a:pt x="478161" y="850120"/>
                    </a:lnTo>
                    <a:lnTo>
                      <a:pt x="398103" y="850120"/>
                    </a:lnTo>
                    <a:lnTo>
                      <a:pt x="383545" y="822866"/>
                    </a:lnTo>
                    <a:lnTo>
                      <a:pt x="371551" y="794136"/>
                    </a:lnTo>
                    <a:lnTo>
                      <a:pt x="362286" y="764109"/>
                    </a:lnTo>
                    <a:lnTo>
                      <a:pt x="355915" y="732961"/>
                    </a:lnTo>
                    <a:lnTo>
                      <a:pt x="429096" y="688240"/>
                    </a:lnTo>
                    <a:lnTo>
                      <a:pt x="353716" y="647194"/>
                    </a:lnTo>
                    <a:lnTo>
                      <a:pt x="358712" y="615089"/>
                    </a:lnTo>
                    <a:lnTo>
                      <a:pt x="366704" y="584051"/>
                    </a:lnTo>
                    <a:lnTo>
                      <a:pt x="377545" y="554248"/>
                    </a:lnTo>
                    <a:lnTo>
                      <a:pt x="391087" y="525847"/>
                    </a:lnTo>
                    <a:lnTo>
                      <a:pt x="472705" y="525847"/>
                    </a:lnTo>
                    <a:lnTo>
                      <a:pt x="441358" y="456321"/>
                    </a:lnTo>
                    <a:lnTo>
                      <a:pt x="461984" y="436082"/>
                    </a:lnTo>
                    <a:lnTo>
                      <a:pt x="484362" y="417709"/>
                    </a:lnTo>
                    <a:lnTo>
                      <a:pt x="508349" y="401339"/>
                    </a:lnTo>
                    <a:lnTo>
                      <a:pt x="533805" y="387108"/>
                    </a:lnTo>
                    <a:lnTo>
                      <a:pt x="609342" y="387108"/>
                    </a:lnTo>
                    <a:lnTo>
                      <a:pt x="614745" y="358826"/>
                    </a:lnTo>
                    <a:lnTo>
                      <a:pt x="631140" y="355930"/>
                    </a:lnTo>
                    <a:lnTo>
                      <a:pt x="647786" y="353836"/>
                    </a:lnTo>
                    <a:lnTo>
                      <a:pt x="664668" y="352564"/>
                    </a:lnTo>
                    <a:lnTo>
                      <a:pt x="681769" y="352135"/>
                    </a:lnTo>
                    <a:lnTo>
                      <a:pt x="1219248" y="352135"/>
                    </a:lnTo>
                    <a:lnTo>
                      <a:pt x="1248234" y="302294"/>
                    </a:lnTo>
                    <a:lnTo>
                      <a:pt x="1223181" y="267317"/>
                    </a:lnTo>
                    <a:lnTo>
                      <a:pt x="1195997" y="234072"/>
                    </a:lnTo>
                    <a:lnTo>
                      <a:pt x="1181847" y="218841"/>
                    </a:lnTo>
                    <a:lnTo>
                      <a:pt x="1032125" y="218841"/>
                    </a:lnTo>
                    <a:lnTo>
                      <a:pt x="1032455" y="215804"/>
                    </a:lnTo>
                    <a:lnTo>
                      <a:pt x="335277" y="215804"/>
                    </a:lnTo>
                    <a:lnTo>
                      <a:pt x="228998" y="172036"/>
                    </a:lnTo>
                    <a:close/>
                  </a:path>
                  <a:path w="1363980" h="1362075">
                    <a:moveTo>
                      <a:pt x="1237642" y="1076501"/>
                    </a:moveTo>
                    <a:lnTo>
                      <a:pt x="1107819" y="1076501"/>
                    </a:lnTo>
                    <a:lnTo>
                      <a:pt x="1220381" y="1100175"/>
                    </a:lnTo>
                    <a:lnTo>
                      <a:pt x="1237642" y="1076501"/>
                    </a:lnTo>
                    <a:close/>
                  </a:path>
                  <a:path w="1363980" h="1362075">
                    <a:moveTo>
                      <a:pt x="759463" y="922485"/>
                    </a:moveTo>
                    <a:lnTo>
                      <a:pt x="741558" y="1006356"/>
                    </a:lnTo>
                    <a:lnTo>
                      <a:pt x="726817" y="1008644"/>
                    </a:lnTo>
                    <a:lnTo>
                      <a:pt x="711995" y="1010318"/>
                    </a:lnTo>
                    <a:lnTo>
                      <a:pt x="696979" y="1011346"/>
                    </a:lnTo>
                    <a:lnTo>
                      <a:pt x="681769" y="1011696"/>
                    </a:lnTo>
                    <a:lnTo>
                      <a:pt x="1278324" y="1011696"/>
                    </a:lnTo>
                    <a:lnTo>
                      <a:pt x="1287424" y="995365"/>
                    </a:lnTo>
                    <a:lnTo>
                      <a:pt x="1294810" y="979970"/>
                    </a:lnTo>
                    <a:lnTo>
                      <a:pt x="823126" y="979970"/>
                    </a:lnTo>
                    <a:lnTo>
                      <a:pt x="759463" y="922485"/>
                    </a:lnTo>
                    <a:close/>
                  </a:path>
                  <a:path w="1363980" h="1362075">
                    <a:moveTo>
                      <a:pt x="608149" y="923636"/>
                    </a:moveTo>
                    <a:lnTo>
                      <a:pt x="545533" y="982263"/>
                    </a:lnTo>
                    <a:lnTo>
                      <a:pt x="621804" y="982263"/>
                    </a:lnTo>
                    <a:lnTo>
                      <a:pt x="608149" y="923636"/>
                    </a:lnTo>
                    <a:close/>
                  </a:path>
                  <a:path w="1363980" h="1362075">
                    <a:moveTo>
                      <a:pt x="884172" y="833273"/>
                    </a:moveTo>
                    <a:lnTo>
                      <a:pt x="917877" y="912014"/>
                    </a:lnTo>
                    <a:lnTo>
                      <a:pt x="896641" y="931997"/>
                    </a:lnTo>
                    <a:lnTo>
                      <a:pt x="873682" y="950075"/>
                    </a:lnTo>
                    <a:lnTo>
                      <a:pt x="849134" y="966112"/>
                    </a:lnTo>
                    <a:lnTo>
                      <a:pt x="823126" y="979970"/>
                    </a:lnTo>
                    <a:lnTo>
                      <a:pt x="1294810" y="979970"/>
                    </a:lnTo>
                    <a:lnTo>
                      <a:pt x="1305509" y="957667"/>
                    </a:lnTo>
                    <a:lnTo>
                      <a:pt x="1230130" y="873062"/>
                    </a:lnTo>
                    <a:lnTo>
                      <a:pt x="1342796" y="849712"/>
                    </a:lnTo>
                    <a:lnTo>
                      <a:pt x="1344183" y="843429"/>
                    </a:lnTo>
                    <a:lnTo>
                      <a:pt x="969394" y="843429"/>
                    </a:lnTo>
                    <a:lnTo>
                      <a:pt x="884172" y="833273"/>
                    </a:lnTo>
                    <a:close/>
                  </a:path>
                  <a:path w="1363980" h="1362075">
                    <a:moveTo>
                      <a:pt x="483021" y="837984"/>
                    </a:moveTo>
                    <a:lnTo>
                      <a:pt x="398103" y="850120"/>
                    </a:lnTo>
                    <a:lnTo>
                      <a:pt x="478161" y="850120"/>
                    </a:lnTo>
                    <a:lnTo>
                      <a:pt x="483021" y="837984"/>
                    </a:lnTo>
                    <a:close/>
                  </a:path>
                  <a:path w="1363980" h="1362075">
                    <a:moveTo>
                      <a:pt x="1346465" y="529931"/>
                    </a:moveTo>
                    <a:lnTo>
                      <a:pt x="974535" y="529931"/>
                    </a:lnTo>
                    <a:lnTo>
                      <a:pt x="987556" y="558219"/>
                    </a:lnTo>
                    <a:lnTo>
                      <a:pt x="997929" y="587861"/>
                    </a:lnTo>
                    <a:lnTo>
                      <a:pt x="1005476" y="618721"/>
                    </a:lnTo>
                    <a:lnTo>
                      <a:pt x="1010021" y="650660"/>
                    </a:lnTo>
                    <a:lnTo>
                      <a:pt x="934432" y="690858"/>
                    </a:lnTo>
                    <a:lnTo>
                      <a:pt x="1007089" y="736417"/>
                    </a:lnTo>
                    <a:lnTo>
                      <a:pt x="1001086" y="764663"/>
                    </a:lnTo>
                    <a:lnTo>
                      <a:pt x="992722" y="792000"/>
                    </a:lnTo>
                    <a:lnTo>
                      <a:pt x="982118" y="818299"/>
                    </a:lnTo>
                    <a:lnTo>
                      <a:pt x="969394" y="843429"/>
                    </a:lnTo>
                    <a:lnTo>
                      <a:pt x="1344183" y="843429"/>
                    </a:lnTo>
                    <a:lnTo>
                      <a:pt x="1351790" y="808963"/>
                    </a:lnTo>
                    <a:lnTo>
                      <a:pt x="1358315" y="767354"/>
                    </a:lnTo>
                    <a:lnTo>
                      <a:pt x="1362290" y="724963"/>
                    </a:lnTo>
                    <a:lnTo>
                      <a:pt x="1363633" y="681864"/>
                    </a:lnTo>
                    <a:lnTo>
                      <a:pt x="1260589" y="635059"/>
                    </a:lnTo>
                    <a:lnTo>
                      <a:pt x="1354105" y="568150"/>
                    </a:lnTo>
                    <a:lnTo>
                      <a:pt x="1346465" y="529931"/>
                    </a:lnTo>
                    <a:close/>
                  </a:path>
                  <a:path w="1363980" h="1362075">
                    <a:moveTo>
                      <a:pt x="1199701" y="385747"/>
                    </a:moveTo>
                    <a:lnTo>
                      <a:pt x="826885" y="385747"/>
                    </a:lnTo>
                    <a:lnTo>
                      <a:pt x="854152" y="400715"/>
                    </a:lnTo>
                    <a:lnTo>
                      <a:pt x="879780" y="418167"/>
                    </a:lnTo>
                    <a:lnTo>
                      <a:pt x="903620" y="437916"/>
                    </a:lnTo>
                    <a:lnTo>
                      <a:pt x="925521" y="459776"/>
                    </a:lnTo>
                    <a:lnTo>
                      <a:pt x="889082" y="537250"/>
                    </a:lnTo>
                    <a:lnTo>
                      <a:pt x="974535" y="529931"/>
                    </a:lnTo>
                    <a:lnTo>
                      <a:pt x="1346465" y="529931"/>
                    </a:lnTo>
                    <a:lnTo>
                      <a:pt x="1345483" y="525018"/>
                    </a:lnTo>
                    <a:lnTo>
                      <a:pt x="1334140" y="482877"/>
                    </a:lnTo>
                    <a:lnTo>
                      <a:pt x="1320185" y="441856"/>
                    </a:lnTo>
                    <a:lnTo>
                      <a:pt x="1303729" y="402081"/>
                    </a:lnTo>
                    <a:lnTo>
                      <a:pt x="1190445" y="401663"/>
                    </a:lnTo>
                    <a:lnTo>
                      <a:pt x="1199701" y="385747"/>
                    </a:lnTo>
                    <a:close/>
                  </a:path>
                  <a:path w="1363980" h="1362075">
                    <a:moveTo>
                      <a:pt x="472705" y="525847"/>
                    </a:moveTo>
                    <a:lnTo>
                      <a:pt x="391087" y="525847"/>
                    </a:lnTo>
                    <a:lnTo>
                      <a:pt x="476529" y="534329"/>
                    </a:lnTo>
                    <a:lnTo>
                      <a:pt x="472705" y="525847"/>
                    </a:lnTo>
                    <a:close/>
                  </a:path>
                  <a:path w="1363980" h="1362075">
                    <a:moveTo>
                      <a:pt x="609342" y="387108"/>
                    </a:moveTo>
                    <a:lnTo>
                      <a:pt x="533805" y="387108"/>
                    </a:lnTo>
                    <a:lnTo>
                      <a:pt x="598620" y="443232"/>
                    </a:lnTo>
                    <a:lnTo>
                      <a:pt x="609342" y="387108"/>
                    </a:lnTo>
                    <a:close/>
                  </a:path>
                  <a:path w="1363980" h="1362075">
                    <a:moveTo>
                      <a:pt x="1219248" y="352135"/>
                    </a:moveTo>
                    <a:lnTo>
                      <a:pt x="681769" y="352135"/>
                    </a:lnTo>
                    <a:lnTo>
                      <a:pt x="698037" y="352525"/>
                    </a:lnTo>
                    <a:lnTo>
                      <a:pt x="714136" y="353680"/>
                    </a:lnTo>
                    <a:lnTo>
                      <a:pt x="730018" y="355581"/>
                    </a:lnTo>
                    <a:lnTo>
                      <a:pt x="745631" y="358208"/>
                    </a:lnTo>
                    <a:lnTo>
                      <a:pt x="762594" y="442394"/>
                    </a:lnTo>
                    <a:lnTo>
                      <a:pt x="826885" y="385747"/>
                    </a:lnTo>
                    <a:lnTo>
                      <a:pt x="1199701" y="385747"/>
                    </a:lnTo>
                    <a:lnTo>
                      <a:pt x="1219248" y="352135"/>
                    </a:lnTo>
                    <a:close/>
                  </a:path>
                  <a:path w="1363980" h="1362075">
                    <a:moveTo>
                      <a:pt x="1135672" y="173083"/>
                    </a:moveTo>
                    <a:lnTo>
                      <a:pt x="1032125" y="218841"/>
                    </a:lnTo>
                    <a:lnTo>
                      <a:pt x="1181847" y="218841"/>
                    </a:lnTo>
                    <a:lnTo>
                      <a:pt x="1166792" y="202636"/>
                    </a:lnTo>
                    <a:lnTo>
                      <a:pt x="1135672" y="173083"/>
                    </a:lnTo>
                    <a:close/>
                  </a:path>
                  <a:path w="1363980" h="1362075">
                    <a:moveTo>
                      <a:pt x="474969" y="31936"/>
                    </a:moveTo>
                    <a:lnTo>
                      <a:pt x="434380" y="46294"/>
                    </a:lnTo>
                    <a:lnTo>
                      <a:pt x="395002" y="63087"/>
                    </a:lnTo>
                    <a:lnTo>
                      <a:pt x="356941" y="82235"/>
                    </a:lnTo>
                    <a:lnTo>
                      <a:pt x="320304" y="103661"/>
                    </a:lnTo>
                    <a:lnTo>
                      <a:pt x="335277" y="215804"/>
                    </a:lnTo>
                    <a:lnTo>
                      <a:pt x="1032455" y="215804"/>
                    </a:lnTo>
                    <a:lnTo>
                      <a:pt x="1043390" y="115284"/>
                    </a:lnTo>
                    <a:lnTo>
                      <a:pt x="554443" y="115284"/>
                    </a:lnTo>
                    <a:lnTo>
                      <a:pt x="474969" y="31936"/>
                    </a:lnTo>
                    <a:close/>
                  </a:path>
                  <a:path w="1363980" h="1362075">
                    <a:moveTo>
                      <a:pt x="681769" y="0"/>
                    </a:moveTo>
                    <a:lnTo>
                      <a:pt x="633594" y="1701"/>
                    </a:lnTo>
                    <a:lnTo>
                      <a:pt x="586369" y="6701"/>
                    </a:lnTo>
                    <a:lnTo>
                      <a:pt x="554443" y="115284"/>
                    </a:lnTo>
                    <a:lnTo>
                      <a:pt x="1043390" y="115284"/>
                    </a:lnTo>
                    <a:lnTo>
                      <a:pt x="1044017" y="109525"/>
                    </a:lnTo>
                    <a:lnTo>
                      <a:pt x="807724" y="109525"/>
                    </a:lnTo>
                    <a:lnTo>
                      <a:pt x="773274" y="6073"/>
                    </a:lnTo>
                    <a:lnTo>
                      <a:pt x="750719" y="3445"/>
                    </a:lnTo>
                    <a:lnTo>
                      <a:pt x="727954" y="1544"/>
                    </a:lnTo>
                    <a:lnTo>
                      <a:pt x="704972" y="389"/>
                    </a:lnTo>
                    <a:lnTo>
                      <a:pt x="681769" y="0"/>
                    </a:lnTo>
                    <a:close/>
                  </a:path>
                  <a:path w="1363980" h="1362075">
                    <a:moveTo>
                      <a:pt x="879135" y="29109"/>
                    </a:moveTo>
                    <a:lnTo>
                      <a:pt x="807724" y="109525"/>
                    </a:lnTo>
                    <a:lnTo>
                      <a:pt x="1044017" y="109525"/>
                    </a:lnTo>
                    <a:lnTo>
                      <a:pt x="1044575" y="104394"/>
                    </a:lnTo>
                    <a:lnTo>
                      <a:pt x="1005502" y="81602"/>
                    </a:lnTo>
                    <a:lnTo>
                      <a:pt x="964839" y="61372"/>
                    </a:lnTo>
                    <a:lnTo>
                      <a:pt x="922684" y="43832"/>
                    </a:lnTo>
                    <a:lnTo>
                      <a:pt x="879135" y="29109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object 95">
                <a:extLst>
                  <a:ext uri="{FF2B5EF4-FFF2-40B4-BE49-F238E27FC236}">
                    <a16:creationId xmlns:a16="http://schemas.microsoft.com/office/drawing/2014/main" id="{D6CBA12F-BFA0-339F-5334-35D168DC7D25}"/>
                  </a:ext>
                </a:extLst>
              </p:cNvPr>
              <p:cNvSpPr/>
              <p:nvPr/>
            </p:nvSpPr>
            <p:spPr>
              <a:xfrm>
                <a:off x="13169864" y="3916644"/>
                <a:ext cx="273685" cy="273685"/>
              </a:xfrm>
              <a:custGeom>
                <a:avLst/>
                <a:gdLst/>
                <a:ahLst/>
                <a:cxnLst/>
                <a:rect l="l" t="t" r="r" b="b"/>
                <a:pathLst>
                  <a:path w="273684" h="273685">
                    <a:moveTo>
                      <a:pt x="0" y="136592"/>
                    </a:moveTo>
                    <a:lnTo>
                      <a:pt x="6963" y="179764"/>
                    </a:lnTo>
                    <a:lnTo>
                      <a:pt x="26353" y="217260"/>
                    </a:lnTo>
                    <a:lnTo>
                      <a:pt x="55920" y="246829"/>
                    </a:lnTo>
                    <a:lnTo>
                      <a:pt x="93417" y="266221"/>
                    </a:lnTo>
                    <a:lnTo>
                      <a:pt x="136592" y="273185"/>
                    </a:lnTo>
                    <a:lnTo>
                      <a:pt x="179763" y="266221"/>
                    </a:lnTo>
                    <a:lnTo>
                      <a:pt x="217256" y="246829"/>
                    </a:lnTo>
                    <a:lnTo>
                      <a:pt x="246822" y="217260"/>
                    </a:lnTo>
                    <a:lnTo>
                      <a:pt x="266211" y="179764"/>
                    </a:lnTo>
                    <a:lnTo>
                      <a:pt x="273174" y="136592"/>
                    </a:lnTo>
                    <a:lnTo>
                      <a:pt x="266211" y="93421"/>
                    </a:lnTo>
                    <a:lnTo>
                      <a:pt x="246822" y="55925"/>
                    </a:lnTo>
                    <a:lnTo>
                      <a:pt x="217256" y="26356"/>
                    </a:lnTo>
                    <a:lnTo>
                      <a:pt x="179763" y="6964"/>
                    </a:lnTo>
                    <a:lnTo>
                      <a:pt x="136592" y="0"/>
                    </a:lnTo>
                    <a:lnTo>
                      <a:pt x="93417" y="6964"/>
                    </a:lnTo>
                    <a:lnTo>
                      <a:pt x="55920" y="26356"/>
                    </a:lnTo>
                    <a:lnTo>
                      <a:pt x="26353" y="55925"/>
                    </a:lnTo>
                    <a:lnTo>
                      <a:pt x="6963" y="93421"/>
                    </a:lnTo>
                    <a:lnTo>
                      <a:pt x="0" y="136592"/>
                    </a:lnTo>
                    <a:close/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object 96">
                <a:extLst>
                  <a:ext uri="{FF2B5EF4-FFF2-40B4-BE49-F238E27FC236}">
                    <a16:creationId xmlns:a16="http://schemas.microsoft.com/office/drawing/2014/main" id="{DF4A100B-A75A-62ED-667C-E53A4CAF56A9}"/>
                  </a:ext>
                </a:extLst>
              </p:cNvPr>
              <p:cNvSpPr/>
              <p:nvPr/>
            </p:nvSpPr>
            <p:spPr>
              <a:xfrm>
                <a:off x="14094165" y="4188020"/>
                <a:ext cx="2476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104775">
                    <a:moveTo>
                      <a:pt x="0" y="104206"/>
                    </a:moveTo>
                    <a:lnTo>
                      <a:pt x="7290" y="78637"/>
                    </a:lnTo>
                    <a:lnTo>
                      <a:pt x="13774" y="52735"/>
                    </a:lnTo>
                    <a:lnTo>
                      <a:pt x="19433" y="26517"/>
                    </a:lnTo>
                    <a:lnTo>
                      <a:pt x="24250" y="0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object 97">
                <a:extLst>
                  <a:ext uri="{FF2B5EF4-FFF2-40B4-BE49-F238E27FC236}">
                    <a16:creationId xmlns:a16="http://schemas.microsoft.com/office/drawing/2014/main" id="{2D26353B-D478-136B-E2A6-CB3CF6CDE13B}"/>
                  </a:ext>
                </a:extLst>
              </p:cNvPr>
              <p:cNvSpPr/>
              <p:nvPr/>
            </p:nvSpPr>
            <p:spPr>
              <a:xfrm>
                <a:off x="13834592" y="4360090"/>
                <a:ext cx="236220" cy="324485"/>
              </a:xfrm>
              <a:custGeom>
                <a:avLst/>
                <a:gdLst/>
                <a:ahLst/>
                <a:cxnLst/>
                <a:rect l="l" t="t" r="r" b="b"/>
                <a:pathLst>
                  <a:path w="236219" h="324485">
                    <a:moveTo>
                      <a:pt x="0" y="324293"/>
                    </a:moveTo>
                    <a:lnTo>
                      <a:pt x="37639" y="290763"/>
                    </a:lnTo>
                    <a:lnTo>
                      <a:pt x="73158" y="255016"/>
                    </a:lnTo>
                    <a:lnTo>
                      <a:pt x="106447" y="217161"/>
                    </a:lnTo>
                    <a:lnTo>
                      <a:pt x="137400" y="177303"/>
                    </a:lnTo>
                    <a:lnTo>
                      <a:pt x="165909" y="135551"/>
                    </a:lnTo>
                    <a:lnTo>
                      <a:pt x="191867" y="92011"/>
                    </a:lnTo>
                    <a:lnTo>
                      <a:pt x="215166" y="46792"/>
                    </a:lnTo>
                    <a:lnTo>
                      <a:pt x="235699" y="0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object 98">
                <a:extLst>
                  <a:ext uri="{FF2B5EF4-FFF2-40B4-BE49-F238E27FC236}">
                    <a16:creationId xmlns:a16="http://schemas.microsoft.com/office/drawing/2014/main" id="{46F9AD7C-BBFB-9F9F-B45B-EEE864B7C324}"/>
                  </a:ext>
                </a:extLst>
              </p:cNvPr>
              <p:cNvSpPr/>
              <p:nvPr/>
            </p:nvSpPr>
            <p:spPr>
              <a:xfrm>
                <a:off x="12486024" y="3680712"/>
                <a:ext cx="86995" cy="307975"/>
              </a:xfrm>
              <a:custGeom>
                <a:avLst/>
                <a:gdLst/>
                <a:ahLst/>
                <a:cxnLst/>
                <a:rect l="l" t="t" r="r" b="b"/>
                <a:pathLst>
                  <a:path w="86995" h="307975">
                    <a:moveTo>
                      <a:pt x="86426" y="0"/>
                    </a:moveTo>
                    <a:lnTo>
                      <a:pt x="64093" y="47636"/>
                    </a:lnTo>
                    <a:lnTo>
                      <a:pt x="44774" y="96878"/>
                    </a:lnTo>
                    <a:lnTo>
                      <a:pt x="28586" y="147606"/>
                    </a:lnTo>
                    <a:lnTo>
                      <a:pt x="15649" y="199702"/>
                    </a:lnTo>
                    <a:lnTo>
                      <a:pt x="6081" y="253046"/>
                    </a:lnTo>
                    <a:lnTo>
                      <a:pt x="0" y="307519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object 99">
                <a:extLst>
                  <a:ext uri="{FF2B5EF4-FFF2-40B4-BE49-F238E27FC236}">
                    <a16:creationId xmlns:a16="http://schemas.microsoft.com/office/drawing/2014/main" id="{9CEF71D8-06A9-F756-D877-152AF303411C}"/>
                  </a:ext>
                </a:extLst>
              </p:cNvPr>
              <p:cNvSpPr/>
              <p:nvPr/>
            </p:nvSpPr>
            <p:spPr>
              <a:xfrm>
                <a:off x="12636464" y="3471325"/>
                <a:ext cx="88265" cy="104139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04139">
                    <a:moveTo>
                      <a:pt x="88070" y="0"/>
                    </a:moveTo>
                    <a:lnTo>
                      <a:pt x="64483" y="24576"/>
                    </a:lnTo>
                    <a:lnTo>
                      <a:pt x="41918" y="50113"/>
                    </a:lnTo>
                    <a:lnTo>
                      <a:pt x="20412" y="76577"/>
                    </a:lnTo>
                    <a:lnTo>
                      <a:pt x="0" y="103934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object 100">
                <a:extLst>
                  <a:ext uri="{FF2B5EF4-FFF2-40B4-BE49-F238E27FC236}">
                    <a16:creationId xmlns:a16="http://schemas.microsoft.com/office/drawing/2014/main" id="{DF3E5E7D-DBEA-655B-2846-0FA769300315}"/>
                  </a:ext>
                </a:extLst>
              </p:cNvPr>
              <p:cNvSpPr/>
              <p:nvPr/>
            </p:nvSpPr>
            <p:spPr>
              <a:xfrm>
                <a:off x="12624665" y="3371384"/>
                <a:ext cx="1363982" cy="1362074"/>
              </a:xfrm>
              <a:custGeom>
                <a:avLst/>
                <a:gdLst/>
                <a:ahLst/>
                <a:cxnLst/>
                <a:rect l="l" t="t" r="r" b="b"/>
                <a:pathLst>
                  <a:path w="1363980" h="1362075">
                    <a:moveTo>
                      <a:pt x="1342786" y="849712"/>
                    </a:moveTo>
                    <a:lnTo>
                      <a:pt x="1230119" y="873041"/>
                    </a:lnTo>
                    <a:lnTo>
                      <a:pt x="1305551" y="957625"/>
                    </a:lnTo>
                    <a:lnTo>
                      <a:pt x="1287464" y="995333"/>
                    </a:lnTo>
                    <a:lnTo>
                      <a:pt x="1267181" y="1031709"/>
                    </a:lnTo>
                    <a:lnTo>
                      <a:pt x="1244786" y="1066667"/>
                    </a:lnTo>
                    <a:lnTo>
                      <a:pt x="1220360" y="1100123"/>
                    </a:lnTo>
                    <a:lnTo>
                      <a:pt x="1107872" y="1076438"/>
                    </a:lnTo>
                    <a:lnTo>
                      <a:pt x="1143085" y="1184005"/>
                    </a:lnTo>
                    <a:lnTo>
                      <a:pt x="1112728" y="1210316"/>
                    </a:lnTo>
                    <a:lnTo>
                      <a:pt x="1080851" y="1234813"/>
                    </a:lnTo>
                    <a:lnTo>
                      <a:pt x="1047522" y="1257428"/>
                    </a:lnTo>
                    <a:lnTo>
                      <a:pt x="1012806" y="1278097"/>
                    </a:lnTo>
                    <a:lnTo>
                      <a:pt x="918537" y="1212078"/>
                    </a:lnTo>
                    <a:lnTo>
                      <a:pt x="908694" y="1325017"/>
                    </a:lnTo>
                    <a:lnTo>
                      <a:pt x="869620" y="1337524"/>
                    </a:lnTo>
                    <a:lnTo>
                      <a:pt x="829558" y="1347684"/>
                    </a:lnTo>
                    <a:lnTo>
                      <a:pt x="788573" y="1355420"/>
                    </a:lnTo>
                    <a:lnTo>
                      <a:pt x="746731" y="1360660"/>
                    </a:lnTo>
                    <a:lnTo>
                      <a:pt x="686795" y="1262516"/>
                    </a:lnTo>
                    <a:lnTo>
                      <a:pt x="632671" y="1361979"/>
                    </a:lnTo>
                    <a:lnTo>
                      <a:pt x="589543" y="1357530"/>
                    </a:lnTo>
                    <a:lnTo>
                      <a:pt x="547233" y="1350453"/>
                    </a:lnTo>
                    <a:lnTo>
                      <a:pt x="505831" y="1340820"/>
                    </a:lnTo>
                    <a:lnTo>
                      <a:pt x="465430" y="1328702"/>
                    </a:lnTo>
                    <a:lnTo>
                      <a:pt x="450467" y="1214455"/>
                    </a:lnTo>
                    <a:lnTo>
                      <a:pt x="360512" y="1283374"/>
                    </a:lnTo>
                    <a:lnTo>
                      <a:pt x="325609" y="1263418"/>
                    </a:lnTo>
                    <a:lnTo>
                      <a:pt x="292095" y="1241487"/>
                    </a:lnTo>
                    <a:lnTo>
                      <a:pt x="259987" y="1217656"/>
                    </a:lnTo>
                    <a:lnTo>
                      <a:pt x="229375" y="1192005"/>
                    </a:lnTo>
                    <a:lnTo>
                      <a:pt x="260264" y="1081286"/>
                    </a:lnTo>
                    <a:lnTo>
                      <a:pt x="150602" y="1109453"/>
                    </a:lnTo>
                    <a:lnTo>
                      <a:pt x="124215" y="1074447"/>
                    </a:lnTo>
                    <a:lnTo>
                      <a:pt x="100055" y="1037749"/>
                    </a:lnTo>
                    <a:lnTo>
                      <a:pt x="78238" y="999452"/>
                    </a:lnTo>
                    <a:lnTo>
                      <a:pt x="58877" y="959646"/>
                    </a:lnTo>
                    <a:lnTo>
                      <a:pt x="132906" y="871449"/>
                    </a:lnTo>
                    <a:lnTo>
                      <a:pt x="21297" y="851733"/>
                    </a:lnTo>
                    <a:lnTo>
                      <a:pt x="12404" y="812275"/>
                    </a:lnTo>
                    <a:lnTo>
                      <a:pt x="5834" y="771972"/>
                    </a:lnTo>
                    <a:lnTo>
                      <a:pt x="1672" y="730909"/>
                    </a:lnTo>
                    <a:lnTo>
                      <a:pt x="0" y="689172"/>
                    </a:lnTo>
                    <a:lnTo>
                      <a:pt x="102708" y="637771"/>
                    </a:lnTo>
                    <a:lnTo>
                      <a:pt x="8177" y="575364"/>
                    </a:lnTo>
                    <a:lnTo>
                      <a:pt x="16779" y="530413"/>
                    </a:lnTo>
                    <a:lnTo>
                      <a:pt x="28260" y="486583"/>
                    </a:lnTo>
                    <a:lnTo>
                      <a:pt x="42530" y="443971"/>
                    </a:lnTo>
                    <a:lnTo>
                      <a:pt x="59495" y="402678"/>
                    </a:lnTo>
                    <a:lnTo>
                      <a:pt x="174539" y="399066"/>
                    </a:lnTo>
                    <a:lnTo>
                      <a:pt x="114855" y="302776"/>
                    </a:lnTo>
                    <a:lnTo>
                      <a:pt x="140270" y="267369"/>
                    </a:lnTo>
                    <a:lnTo>
                      <a:pt x="167845" y="233707"/>
                    </a:lnTo>
                    <a:lnTo>
                      <a:pt x="197466" y="201879"/>
                    </a:lnTo>
                    <a:lnTo>
                      <a:pt x="229019" y="171973"/>
                    </a:lnTo>
                    <a:lnTo>
                      <a:pt x="335246" y="215815"/>
                    </a:lnTo>
                    <a:lnTo>
                      <a:pt x="320293" y="103588"/>
                    </a:lnTo>
                    <a:lnTo>
                      <a:pt x="356947" y="82184"/>
                    </a:lnTo>
                    <a:lnTo>
                      <a:pt x="395019" y="63046"/>
                    </a:lnTo>
                    <a:lnTo>
                      <a:pt x="434410" y="46266"/>
                    </a:lnTo>
                    <a:lnTo>
                      <a:pt x="475022" y="31936"/>
                    </a:lnTo>
                    <a:lnTo>
                      <a:pt x="554422" y="115294"/>
                    </a:lnTo>
                    <a:lnTo>
                      <a:pt x="586369" y="6680"/>
                    </a:lnTo>
                    <a:lnTo>
                      <a:pt x="609863" y="3781"/>
                    </a:lnTo>
                    <a:lnTo>
                      <a:pt x="633607" y="1691"/>
                    </a:lnTo>
                    <a:lnTo>
                      <a:pt x="657585" y="425"/>
                    </a:lnTo>
                    <a:lnTo>
                      <a:pt x="681780" y="0"/>
                    </a:lnTo>
                    <a:lnTo>
                      <a:pt x="704985" y="390"/>
                    </a:lnTo>
                    <a:lnTo>
                      <a:pt x="727980" y="1548"/>
                    </a:lnTo>
                    <a:lnTo>
                      <a:pt x="750759" y="3449"/>
                    </a:lnTo>
                    <a:lnTo>
                      <a:pt x="773316" y="6073"/>
                    </a:lnTo>
                    <a:lnTo>
                      <a:pt x="807724" y="109494"/>
                    </a:lnTo>
                    <a:lnTo>
                      <a:pt x="879114" y="29035"/>
                    </a:lnTo>
                    <a:lnTo>
                      <a:pt x="922681" y="43764"/>
                    </a:lnTo>
                    <a:lnTo>
                      <a:pt x="964854" y="61326"/>
                    </a:lnTo>
                    <a:lnTo>
                      <a:pt x="1005524" y="81580"/>
                    </a:lnTo>
                    <a:lnTo>
                      <a:pt x="1044585" y="104384"/>
                    </a:lnTo>
                    <a:lnTo>
                      <a:pt x="1032177" y="218799"/>
                    </a:lnTo>
                    <a:lnTo>
                      <a:pt x="1135682" y="173031"/>
                    </a:lnTo>
                    <a:lnTo>
                      <a:pt x="1166829" y="202591"/>
                    </a:lnTo>
                    <a:lnTo>
                      <a:pt x="1196034" y="234041"/>
                    </a:lnTo>
                    <a:lnTo>
                      <a:pt x="1223209" y="267291"/>
                    </a:lnTo>
                    <a:lnTo>
                      <a:pt x="1248265" y="302252"/>
                    </a:lnTo>
                    <a:lnTo>
                      <a:pt x="1190434" y="401621"/>
                    </a:lnTo>
                    <a:lnTo>
                      <a:pt x="1303792" y="402050"/>
                    </a:lnTo>
                    <a:lnTo>
                      <a:pt x="1320215" y="441843"/>
                    </a:lnTo>
                    <a:lnTo>
                      <a:pt x="1334153" y="482857"/>
                    </a:lnTo>
                    <a:lnTo>
                      <a:pt x="1345498" y="524989"/>
                    </a:lnTo>
                    <a:lnTo>
                      <a:pt x="1354147" y="568139"/>
                    </a:lnTo>
                    <a:lnTo>
                      <a:pt x="1260579" y="635038"/>
                    </a:lnTo>
                    <a:lnTo>
                      <a:pt x="1363644" y="681864"/>
                    </a:lnTo>
                    <a:lnTo>
                      <a:pt x="1362303" y="724973"/>
                    </a:lnTo>
                    <a:lnTo>
                      <a:pt x="1358331" y="767374"/>
                    </a:lnTo>
                    <a:lnTo>
                      <a:pt x="1351801" y="808982"/>
                    </a:lnTo>
                    <a:lnTo>
                      <a:pt x="1342786" y="849712"/>
                    </a:lnTo>
                    <a:close/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object 101">
                <a:extLst>
                  <a:ext uri="{FF2B5EF4-FFF2-40B4-BE49-F238E27FC236}">
                    <a16:creationId xmlns:a16="http://schemas.microsoft.com/office/drawing/2014/main" id="{A8982D22-50BB-B03C-BA35-FE86BD48D0A2}"/>
                  </a:ext>
                </a:extLst>
              </p:cNvPr>
              <p:cNvSpPr/>
              <p:nvPr/>
            </p:nvSpPr>
            <p:spPr>
              <a:xfrm>
                <a:off x="12978403" y="3723450"/>
                <a:ext cx="656590" cy="659765"/>
              </a:xfrm>
              <a:custGeom>
                <a:avLst/>
                <a:gdLst/>
                <a:ahLst/>
                <a:cxnLst/>
                <a:rect l="l" t="t" r="r" b="b"/>
                <a:pathLst>
                  <a:path w="656590" h="659764">
                    <a:moveTo>
                      <a:pt x="580652" y="338775"/>
                    </a:moveTo>
                    <a:lnTo>
                      <a:pt x="653351" y="384281"/>
                    </a:lnTo>
                    <a:lnTo>
                      <a:pt x="647368" y="412567"/>
                    </a:lnTo>
                    <a:lnTo>
                      <a:pt x="639008" y="439909"/>
                    </a:lnTo>
                    <a:lnTo>
                      <a:pt x="628403" y="466193"/>
                    </a:lnTo>
                    <a:lnTo>
                      <a:pt x="615688" y="491304"/>
                    </a:lnTo>
                    <a:lnTo>
                      <a:pt x="530475" y="481200"/>
                    </a:lnTo>
                    <a:lnTo>
                      <a:pt x="564192" y="559878"/>
                    </a:lnTo>
                    <a:lnTo>
                      <a:pt x="542956" y="579886"/>
                    </a:lnTo>
                    <a:lnTo>
                      <a:pt x="519995" y="597973"/>
                    </a:lnTo>
                    <a:lnTo>
                      <a:pt x="495435" y="614000"/>
                    </a:lnTo>
                    <a:lnTo>
                      <a:pt x="469399" y="627823"/>
                    </a:lnTo>
                    <a:lnTo>
                      <a:pt x="405757" y="570349"/>
                    </a:lnTo>
                    <a:lnTo>
                      <a:pt x="387810" y="654231"/>
                    </a:lnTo>
                    <a:lnTo>
                      <a:pt x="373095" y="656559"/>
                    </a:lnTo>
                    <a:lnTo>
                      <a:pt x="358275" y="658240"/>
                    </a:lnTo>
                    <a:lnTo>
                      <a:pt x="343257" y="659259"/>
                    </a:lnTo>
                    <a:lnTo>
                      <a:pt x="328042" y="659602"/>
                    </a:lnTo>
                    <a:lnTo>
                      <a:pt x="314259" y="659323"/>
                    </a:lnTo>
                    <a:lnTo>
                      <a:pt x="300645" y="658491"/>
                    </a:lnTo>
                    <a:lnTo>
                      <a:pt x="287196" y="657115"/>
                    </a:lnTo>
                    <a:lnTo>
                      <a:pt x="273907" y="655205"/>
                    </a:lnTo>
                    <a:lnTo>
                      <a:pt x="254463" y="571584"/>
                    </a:lnTo>
                    <a:lnTo>
                      <a:pt x="191784" y="630200"/>
                    </a:lnTo>
                    <a:lnTo>
                      <a:pt x="166028" y="617123"/>
                    </a:lnTo>
                    <a:lnTo>
                      <a:pt x="141640" y="601874"/>
                    </a:lnTo>
                    <a:lnTo>
                      <a:pt x="118740" y="584595"/>
                    </a:lnTo>
                    <a:lnTo>
                      <a:pt x="97442" y="565427"/>
                    </a:lnTo>
                    <a:lnTo>
                      <a:pt x="129304" y="485943"/>
                    </a:lnTo>
                    <a:lnTo>
                      <a:pt x="44354" y="498089"/>
                    </a:lnTo>
                    <a:lnTo>
                      <a:pt x="29809" y="470825"/>
                    </a:lnTo>
                    <a:lnTo>
                      <a:pt x="17830" y="442080"/>
                    </a:lnTo>
                    <a:lnTo>
                      <a:pt x="8575" y="412032"/>
                    </a:lnTo>
                    <a:lnTo>
                      <a:pt x="2198" y="380857"/>
                    </a:lnTo>
                    <a:lnTo>
                      <a:pt x="75338" y="336136"/>
                    </a:lnTo>
                    <a:lnTo>
                      <a:pt x="0" y="295121"/>
                    </a:lnTo>
                    <a:lnTo>
                      <a:pt x="4991" y="263001"/>
                    </a:lnTo>
                    <a:lnTo>
                      <a:pt x="12995" y="231958"/>
                    </a:lnTo>
                    <a:lnTo>
                      <a:pt x="23852" y="202153"/>
                    </a:lnTo>
                    <a:lnTo>
                      <a:pt x="37402" y="173743"/>
                    </a:lnTo>
                    <a:lnTo>
                      <a:pt x="122781" y="182287"/>
                    </a:lnTo>
                    <a:lnTo>
                      <a:pt x="87578" y="104216"/>
                    </a:lnTo>
                    <a:lnTo>
                      <a:pt x="108232" y="83981"/>
                    </a:lnTo>
                    <a:lnTo>
                      <a:pt x="130628" y="65623"/>
                    </a:lnTo>
                    <a:lnTo>
                      <a:pt x="154624" y="49264"/>
                    </a:lnTo>
                    <a:lnTo>
                      <a:pt x="180078" y="35025"/>
                    </a:lnTo>
                    <a:lnTo>
                      <a:pt x="244945" y="91096"/>
                    </a:lnTo>
                    <a:lnTo>
                      <a:pt x="261070" y="6774"/>
                    </a:lnTo>
                    <a:lnTo>
                      <a:pt x="277435" y="3860"/>
                    </a:lnTo>
                    <a:lnTo>
                      <a:pt x="294057" y="1738"/>
                    </a:lnTo>
                    <a:lnTo>
                      <a:pt x="310929" y="440"/>
                    </a:lnTo>
                    <a:lnTo>
                      <a:pt x="328042" y="0"/>
                    </a:lnTo>
                    <a:lnTo>
                      <a:pt x="344328" y="393"/>
                    </a:lnTo>
                    <a:lnTo>
                      <a:pt x="360422" y="1562"/>
                    </a:lnTo>
                    <a:lnTo>
                      <a:pt x="376302" y="3489"/>
                    </a:lnTo>
                    <a:lnTo>
                      <a:pt x="391946" y="6156"/>
                    </a:lnTo>
                    <a:lnTo>
                      <a:pt x="408846" y="90311"/>
                    </a:lnTo>
                    <a:lnTo>
                      <a:pt x="473179" y="33622"/>
                    </a:lnTo>
                    <a:lnTo>
                      <a:pt x="500455" y="48628"/>
                    </a:lnTo>
                    <a:lnTo>
                      <a:pt x="526070" y="66081"/>
                    </a:lnTo>
                    <a:lnTo>
                      <a:pt x="549883" y="85812"/>
                    </a:lnTo>
                    <a:lnTo>
                      <a:pt x="571752" y="107651"/>
                    </a:lnTo>
                    <a:lnTo>
                      <a:pt x="535418" y="185188"/>
                    </a:lnTo>
                    <a:lnTo>
                      <a:pt x="620787" y="177889"/>
                    </a:lnTo>
                    <a:lnTo>
                      <a:pt x="633830" y="206148"/>
                    </a:lnTo>
                    <a:lnTo>
                      <a:pt x="644209" y="235776"/>
                    </a:lnTo>
                    <a:lnTo>
                      <a:pt x="651766" y="266628"/>
                    </a:lnTo>
                    <a:lnTo>
                      <a:pt x="656346" y="298556"/>
                    </a:lnTo>
                    <a:lnTo>
                      <a:pt x="580652" y="338775"/>
                    </a:lnTo>
                    <a:close/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object 102">
                <a:extLst>
                  <a:ext uri="{FF2B5EF4-FFF2-40B4-BE49-F238E27FC236}">
                    <a16:creationId xmlns:a16="http://schemas.microsoft.com/office/drawing/2014/main" id="{A84BDD64-28D7-0BC5-C3F3-2736388642CA}"/>
                  </a:ext>
                </a:extLst>
              </p:cNvPr>
              <p:cNvSpPr/>
              <p:nvPr/>
            </p:nvSpPr>
            <p:spPr>
              <a:xfrm>
                <a:off x="13306455" y="3575265"/>
                <a:ext cx="477520" cy="446405"/>
              </a:xfrm>
              <a:custGeom>
                <a:avLst/>
                <a:gdLst/>
                <a:ahLst/>
                <a:cxnLst/>
                <a:rect l="l" t="t" r="r" b="b"/>
                <a:pathLst>
                  <a:path w="477519" h="446404">
                    <a:moveTo>
                      <a:pt x="476917" y="446007"/>
                    </a:moveTo>
                    <a:lnTo>
                      <a:pt x="471634" y="399952"/>
                    </a:lnTo>
                    <a:lnTo>
                      <a:pt x="462091" y="355332"/>
                    </a:lnTo>
                    <a:lnTo>
                      <a:pt x="448501" y="312358"/>
                    </a:lnTo>
                    <a:lnTo>
                      <a:pt x="431075" y="271241"/>
                    </a:lnTo>
                    <a:lnTo>
                      <a:pt x="410026" y="232196"/>
                    </a:lnTo>
                    <a:lnTo>
                      <a:pt x="385565" y="195432"/>
                    </a:lnTo>
                    <a:lnTo>
                      <a:pt x="357905" y="161164"/>
                    </a:lnTo>
                    <a:lnTo>
                      <a:pt x="327258" y="129602"/>
                    </a:lnTo>
                    <a:lnTo>
                      <a:pt x="293836" y="100958"/>
                    </a:lnTo>
                    <a:lnTo>
                      <a:pt x="257851" y="75446"/>
                    </a:lnTo>
                    <a:lnTo>
                      <a:pt x="219515" y="53277"/>
                    </a:lnTo>
                    <a:lnTo>
                      <a:pt x="179041" y="34663"/>
                    </a:lnTo>
                    <a:lnTo>
                      <a:pt x="136640" y="19816"/>
                    </a:lnTo>
                    <a:lnTo>
                      <a:pt x="92525" y="8948"/>
                    </a:lnTo>
                    <a:lnTo>
                      <a:pt x="46907" y="2272"/>
                    </a:ln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object 103">
                <a:extLst>
                  <a:ext uri="{FF2B5EF4-FFF2-40B4-BE49-F238E27FC236}">
                    <a16:creationId xmlns:a16="http://schemas.microsoft.com/office/drawing/2014/main" id="{56119820-37D1-7391-2AE6-66D4BF1316BA}"/>
                  </a:ext>
                </a:extLst>
              </p:cNvPr>
              <p:cNvSpPr/>
              <p:nvPr/>
            </p:nvSpPr>
            <p:spPr>
              <a:xfrm>
                <a:off x="12828491" y="4053241"/>
                <a:ext cx="478155" cy="478155"/>
              </a:xfrm>
              <a:custGeom>
                <a:avLst/>
                <a:gdLst/>
                <a:ahLst/>
                <a:cxnLst/>
                <a:rect l="l" t="t" r="r" b="b"/>
                <a:pathLst>
                  <a:path w="478155" h="478154">
                    <a:moveTo>
                      <a:pt x="477964" y="477964"/>
                    </a:moveTo>
                    <a:lnTo>
                      <a:pt x="429093" y="475496"/>
                    </a:lnTo>
                    <a:lnTo>
                      <a:pt x="381635" y="468253"/>
                    </a:lnTo>
                    <a:lnTo>
                      <a:pt x="335829" y="456476"/>
                    </a:lnTo>
                    <a:lnTo>
                      <a:pt x="291915" y="440403"/>
                    </a:lnTo>
                    <a:lnTo>
                      <a:pt x="250134" y="420276"/>
                    </a:lnTo>
                    <a:lnTo>
                      <a:pt x="210726" y="396335"/>
                    </a:lnTo>
                    <a:lnTo>
                      <a:pt x="173930" y="368820"/>
                    </a:lnTo>
                    <a:lnTo>
                      <a:pt x="139989" y="337971"/>
                    </a:lnTo>
                    <a:lnTo>
                      <a:pt x="109140" y="304029"/>
                    </a:lnTo>
                    <a:lnTo>
                      <a:pt x="81626" y="267233"/>
                    </a:lnTo>
                    <a:lnTo>
                      <a:pt x="57685" y="227825"/>
                    </a:lnTo>
                    <a:lnTo>
                      <a:pt x="37559" y="186044"/>
                    </a:lnTo>
                    <a:lnTo>
                      <a:pt x="21487" y="142131"/>
                    </a:lnTo>
                    <a:lnTo>
                      <a:pt x="9710" y="96326"/>
                    </a:lnTo>
                    <a:lnTo>
                      <a:pt x="2467" y="48868"/>
                    </a:ln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object 104">
                <a:extLst>
                  <a:ext uri="{FF2B5EF4-FFF2-40B4-BE49-F238E27FC236}">
                    <a16:creationId xmlns:a16="http://schemas.microsoft.com/office/drawing/2014/main" id="{88486FD6-528E-133F-AC6A-BC153F1BFC1A}"/>
                  </a:ext>
                </a:extLst>
              </p:cNvPr>
              <p:cNvSpPr/>
              <p:nvPr/>
            </p:nvSpPr>
            <p:spPr>
              <a:xfrm>
                <a:off x="13216155" y="4448532"/>
                <a:ext cx="117475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8589">
                    <a:moveTo>
                      <a:pt x="0" y="0"/>
                    </a:moveTo>
                    <a:lnTo>
                      <a:pt x="117074" y="82678"/>
                    </a:lnTo>
                    <a:lnTo>
                      <a:pt x="13664" y="148299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object 105">
                <a:extLst>
                  <a:ext uri="{FF2B5EF4-FFF2-40B4-BE49-F238E27FC236}">
                    <a16:creationId xmlns:a16="http://schemas.microsoft.com/office/drawing/2014/main" id="{C16B65AD-6206-43B6-1702-1ADE681EEFEA}"/>
                  </a:ext>
                </a:extLst>
              </p:cNvPr>
              <p:cNvSpPr/>
              <p:nvPr/>
            </p:nvSpPr>
            <p:spPr>
              <a:xfrm>
                <a:off x="13296953" y="3509672"/>
                <a:ext cx="117475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8589">
                    <a:moveTo>
                      <a:pt x="117085" y="148288"/>
                    </a:moveTo>
                    <a:lnTo>
                      <a:pt x="0" y="65621"/>
                    </a:lnTo>
                    <a:lnTo>
                      <a:pt x="103420" y="0"/>
                    </a:lnTo>
                  </a:path>
                </a:pathLst>
              </a:custGeom>
              <a:ln w="20941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9" name="object 21">
              <a:extLst>
                <a:ext uri="{FF2B5EF4-FFF2-40B4-BE49-F238E27FC236}">
                  <a16:creationId xmlns:a16="http://schemas.microsoft.com/office/drawing/2014/main" id="{8BFE3F03-78F5-18D2-25EB-E5FFE2391F0E}"/>
                </a:ext>
              </a:extLst>
            </p:cNvPr>
            <p:cNvSpPr txBox="1"/>
            <p:nvPr/>
          </p:nvSpPr>
          <p:spPr>
            <a:xfrm>
              <a:off x="11793813" y="5425923"/>
              <a:ext cx="3004838" cy="1767506"/>
            </a:xfrm>
            <a:prstGeom prst="rect">
              <a:avLst/>
            </a:prstGeom>
          </p:spPr>
          <p:txBody>
            <a:bodyPr vert="horz" wrap="square" lIns="0" tIns="103505" rIns="0" bIns="0" rtlCol="0">
              <a:spAutoFit/>
            </a:bodyPr>
            <a:lstStyle/>
            <a:p>
              <a:pPr marL="25844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8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1" i="0" u="none" strike="noStrike" kern="1200" cap="none" spc="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budowa kotła </a:t>
              </a:r>
              <a:r>
                <a:rPr kumimoji="0" lang="pl-PL" sz="1600" b="1" i="0" u="none" strike="noStrike" kern="1200" cap="none" spc="5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biomasowego</a:t>
              </a:r>
              <a:r>
                <a:rPr kumimoji="0" lang="pl-PL" sz="1600" b="1" i="0" u="none" strike="noStrike" kern="1200" cap="none" spc="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, magazynów energii i sieci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endParaRPr>
            </a:p>
          </p:txBody>
        </p:sp>
      </p:grpSp>
      <p:grpSp>
        <p:nvGrpSpPr>
          <p:cNvPr id="103" name="Grupa 102" descr="15 088 648 zł&#10;wartość projektu brutto&#10;">
            <a:extLst>
              <a:ext uri="{FF2B5EF4-FFF2-40B4-BE49-F238E27FC236}">
                <a16:creationId xmlns:a16="http://schemas.microsoft.com/office/drawing/2014/main" id="{9E150A08-4505-A966-9B89-F9F06DB6AC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265389" y="1687337"/>
            <a:ext cx="1962045" cy="1870078"/>
            <a:chOff x="1708440" y="3216275"/>
            <a:chExt cx="3068955" cy="2851520"/>
          </a:xfrm>
        </p:grpSpPr>
        <p:sp>
          <p:nvSpPr>
            <p:cNvPr id="104" name="object 14">
              <a:extLst>
                <a:ext uri="{FF2B5EF4-FFF2-40B4-BE49-F238E27FC236}">
                  <a16:creationId xmlns:a16="http://schemas.microsoft.com/office/drawing/2014/main" id="{51B01962-A8C9-EFDF-0EC3-089DCB1F429A}"/>
                </a:ext>
              </a:extLst>
            </p:cNvPr>
            <p:cNvSpPr/>
            <p:nvPr/>
          </p:nvSpPr>
          <p:spPr>
            <a:xfrm>
              <a:off x="1708440" y="3216275"/>
              <a:ext cx="3068955" cy="2851520"/>
            </a:xfrm>
            <a:custGeom>
              <a:avLst/>
              <a:gdLst/>
              <a:ahLst/>
              <a:cxnLst/>
              <a:rect l="l" t="t" r="r" b="b"/>
              <a:pathLst>
                <a:path w="3068954" h="3068954">
                  <a:moveTo>
                    <a:pt x="2828322" y="0"/>
                  </a:moveTo>
                  <a:lnTo>
                    <a:pt x="240390" y="0"/>
                  </a:lnTo>
                  <a:lnTo>
                    <a:pt x="191941" y="4883"/>
                  </a:lnTo>
                  <a:lnTo>
                    <a:pt x="146816" y="18889"/>
                  </a:lnTo>
                  <a:lnTo>
                    <a:pt x="105982" y="41052"/>
                  </a:lnTo>
                  <a:lnTo>
                    <a:pt x="70406" y="70404"/>
                  </a:lnTo>
                  <a:lnTo>
                    <a:pt x="41053" y="105980"/>
                  </a:lnTo>
                  <a:lnTo>
                    <a:pt x="18890" y="146812"/>
                  </a:lnTo>
                  <a:lnTo>
                    <a:pt x="4883" y="191934"/>
                  </a:lnTo>
                  <a:lnTo>
                    <a:pt x="0" y="240380"/>
                  </a:lnTo>
                  <a:lnTo>
                    <a:pt x="0" y="2828322"/>
                  </a:lnTo>
                  <a:lnTo>
                    <a:pt x="4883" y="2876768"/>
                  </a:lnTo>
                  <a:lnTo>
                    <a:pt x="18890" y="2921891"/>
                  </a:lnTo>
                  <a:lnTo>
                    <a:pt x="41053" y="2962725"/>
                  </a:lnTo>
                  <a:lnTo>
                    <a:pt x="70406" y="2998302"/>
                  </a:lnTo>
                  <a:lnTo>
                    <a:pt x="105982" y="3027656"/>
                  </a:lnTo>
                  <a:lnTo>
                    <a:pt x="146816" y="3049821"/>
                  </a:lnTo>
                  <a:lnTo>
                    <a:pt x="191941" y="3063828"/>
                  </a:lnTo>
                  <a:lnTo>
                    <a:pt x="240390" y="3068712"/>
                  </a:lnTo>
                  <a:lnTo>
                    <a:pt x="2828322" y="3068712"/>
                  </a:lnTo>
                  <a:lnTo>
                    <a:pt x="2876771" y="3063828"/>
                  </a:lnTo>
                  <a:lnTo>
                    <a:pt x="2921895" y="3049821"/>
                  </a:lnTo>
                  <a:lnTo>
                    <a:pt x="2962729" y="3027656"/>
                  </a:lnTo>
                  <a:lnTo>
                    <a:pt x="2998306" y="2998302"/>
                  </a:lnTo>
                  <a:lnTo>
                    <a:pt x="3027659" y="2962725"/>
                  </a:lnTo>
                  <a:lnTo>
                    <a:pt x="3049822" y="2921891"/>
                  </a:lnTo>
                  <a:lnTo>
                    <a:pt x="3063829" y="2876768"/>
                  </a:lnTo>
                  <a:lnTo>
                    <a:pt x="3068712" y="2828322"/>
                  </a:lnTo>
                  <a:lnTo>
                    <a:pt x="3068712" y="240380"/>
                  </a:lnTo>
                  <a:lnTo>
                    <a:pt x="3063829" y="191934"/>
                  </a:lnTo>
                  <a:lnTo>
                    <a:pt x="3049822" y="146812"/>
                  </a:lnTo>
                  <a:lnTo>
                    <a:pt x="3027659" y="105980"/>
                  </a:lnTo>
                  <a:lnTo>
                    <a:pt x="2998306" y="70404"/>
                  </a:lnTo>
                  <a:lnTo>
                    <a:pt x="2962729" y="41052"/>
                  </a:lnTo>
                  <a:lnTo>
                    <a:pt x="2921895" y="18889"/>
                  </a:lnTo>
                  <a:lnTo>
                    <a:pt x="2876771" y="4883"/>
                  </a:lnTo>
                  <a:lnTo>
                    <a:pt x="282832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9">
              <a:extLst>
                <a:ext uri="{FF2B5EF4-FFF2-40B4-BE49-F238E27FC236}">
                  <a16:creationId xmlns:a16="http://schemas.microsoft.com/office/drawing/2014/main" id="{4904D206-F01E-4877-5605-E37295EEBDBB}"/>
                </a:ext>
              </a:extLst>
            </p:cNvPr>
            <p:cNvSpPr txBox="1"/>
            <p:nvPr/>
          </p:nvSpPr>
          <p:spPr>
            <a:xfrm>
              <a:off x="2100990" y="3216275"/>
              <a:ext cx="2388460" cy="985046"/>
            </a:xfrm>
            <a:prstGeom prst="rect">
              <a:avLst/>
            </a:prstGeom>
          </p:spPr>
          <p:txBody>
            <a:bodyPr vert="horz" wrap="square" lIns="0" tIns="103505" rIns="0" bIns="0" rtlCol="0">
              <a:spAutoFit/>
            </a:bodyPr>
            <a:lstStyle/>
            <a:p>
              <a:pPr algn="ctr">
                <a:spcBef>
                  <a:spcPts val="815"/>
                </a:spcBef>
                <a:defRPr/>
              </a:pPr>
              <a:r>
                <a:rPr kumimoji="0" lang="pl-PL" sz="1100" b="1" i="0" u="none" strike="noStrike" kern="1200" cap="none" spc="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15 088 648 </a:t>
              </a:r>
              <a:r>
                <a:rPr kumimoji="0" lang="pl-PL" sz="1100" b="1" i="0" u="none" strike="noStrike" kern="1200" cap="none" spc="-20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zł</a:t>
              </a:r>
            </a:p>
            <a:p>
              <a:pPr marL="45720" marR="36830" lvl="0" indent="0" algn="ctr" defTabSz="914400" rtl="0" eaLnBrk="1" fontAlgn="auto" latinLnBrk="0" hangingPunct="1">
                <a:lnSpc>
                  <a:spcPts val="2630"/>
                </a:lnSpc>
                <a:spcBef>
                  <a:spcPts val="7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0" i="0" u="none" strike="noStrike" kern="1200" cap="none" spc="-1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w</a:t>
              </a:r>
              <a:r>
                <a:rPr kumimoji="0" sz="1100" b="0" i="0" u="none" strike="noStrike" kern="1200" cap="none" spc="-13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a</a:t>
              </a:r>
              <a:r>
                <a:rPr kumimoji="0" sz="1100" b="0" i="0" u="none" strike="noStrike" kern="1200" cap="none" spc="-4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r</a:t>
              </a:r>
              <a:r>
                <a:rPr kumimoji="0" sz="1100" b="0" i="0" u="none" strike="noStrike" kern="1200" cap="none" spc="-16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t</a:t>
              </a:r>
              <a:r>
                <a:rPr kumimoji="0" sz="1100" b="0" i="0" u="none" strike="noStrike" kern="1200" cap="none" spc="-2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ość</a:t>
              </a:r>
              <a:r>
                <a:rPr kumimoji="0" sz="1100" b="0" i="0" u="none" strike="noStrike" kern="1200" cap="none" spc="-20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 </a:t>
              </a:r>
              <a:r>
                <a:rPr kumimoji="0" sz="1100" b="0" i="0" u="none" strike="noStrike" kern="1200" cap="none" spc="-6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p</a:t>
              </a:r>
              <a:r>
                <a:rPr kumimoji="0" sz="1100" b="0" i="0" u="none" strike="noStrike" kern="1200" cap="none" spc="-6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r</a:t>
              </a:r>
              <a:r>
                <a:rPr kumimoji="0" sz="11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ojektu</a:t>
              </a:r>
              <a:r>
                <a:rPr kumimoji="0" sz="1100" b="0" i="0" u="none" strike="noStrike" kern="1200" cap="none" spc="-8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 </a:t>
              </a:r>
              <a:r>
                <a:rPr kumimoji="0" sz="1100" b="0" i="0" u="none" strike="noStrike" kern="1200" cap="none" spc="-5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brutto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endParaRPr>
            </a:p>
          </p:txBody>
        </p:sp>
        <p:grpSp>
          <p:nvGrpSpPr>
            <p:cNvPr id="106" name="object 66">
              <a:extLst>
                <a:ext uri="{FF2B5EF4-FFF2-40B4-BE49-F238E27FC236}">
                  <a16:creationId xmlns:a16="http://schemas.microsoft.com/office/drawing/2014/main" id="{CB76816D-E747-BF05-4F73-BEE31989BB31}"/>
                </a:ext>
              </a:extLst>
            </p:cNvPr>
            <p:cNvGrpSpPr/>
            <p:nvPr/>
          </p:nvGrpSpPr>
          <p:grpSpPr>
            <a:xfrm>
              <a:off x="2682480" y="4935702"/>
              <a:ext cx="1124585" cy="899160"/>
              <a:chOff x="2682480" y="4935702"/>
              <a:chExt cx="1124585" cy="899160"/>
            </a:xfrm>
          </p:grpSpPr>
          <p:pic>
            <p:nvPicPr>
              <p:cNvPr id="107" name="object 67">
                <a:extLst>
                  <a:ext uri="{FF2B5EF4-FFF2-40B4-BE49-F238E27FC236}">
                    <a16:creationId xmlns:a16="http://schemas.microsoft.com/office/drawing/2014/main" id="{918561F6-5D96-695A-5BCD-9E9543A7902C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1033" y="4935702"/>
                <a:ext cx="237427" cy="107902"/>
              </a:xfrm>
              <a:prstGeom prst="rect">
                <a:avLst/>
              </a:prstGeom>
            </p:spPr>
          </p:pic>
          <p:sp>
            <p:nvSpPr>
              <p:cNvPr id="108" name="object 68">
                <a:extLst>
                  <a:ext uri="{FF2B5EF4-FFF2-40B4-BE49-F238E27FC236}">
                    <a16:creationId xmlns:a16="http://schemas.microsoft.com/office/drawing/2014/main" id="{9A0D3288-6ECD-232F-DF59-E9D40F2210AC}"/>
                  </a:ext>
                </a:extLst>
              </p:cNvPr>
              <p:cNvSpPr/>
              <p:nvPr/>
            </p:nvSpPr>
            <p:spPr>
              <a:xfrm>
                <a:off x="3247603" y="4989680"/>
                <a:ext cx="223520" cy="332740"/>
              </a:xfrm>
              <a:custGeom>
                <a:avLst/>
                <a:gdLst/>
                <a:ahLst/>
                <a:cxnLst/>
                <a:rect l="l" t="t" r="r" b="b"/>
                <a:pathLst>
                  <a:path w="223520" h="332739">
                    <a:moveTo>
                      <a:pt x="223469" y="202224"/>
                    </a:moveTo>
                    <a:lnTo>
                      <a:pt x="223469" y="0"/>
                    </a:lnTo>
                    <a:lnTo>
                      <a:pt x="210309" y="24416"/>
                    </a:lnTo>
                    <a:lnTo>
                      <a:pt x="178496" y="40691"/>
                    </a:lnTo>
                    <a:lnTo>
                      <a:pt x="135493" y="48827"/>
                    </a:lnTo>
                    <a:lnTo>
                      <a:pt x="88761" y="48825"/>
                    </a:lnTo>
                    <a:lnTo>
                      <a:pt x="45763" y="40686"/>
                    </a:lnTo>
                    <a:lnTo>
                      <a:pt x="13961" y="24410"/>
                    </a:lnTo>
                    <a:lnTo>
                      <a:pt x="816" y="0"/>
                    </a:lnTo>
                    <a:lnTo>
                      <a:pt x="514" y="54853"/>
                    </a:lnTo>
                    <a:lnTo>
                      <a:pt x="297" y="102496"/>
                    </a:lnTo>
                    <a:lnTo>
                      <a:pt x="152" y="145778"/>
                    </a:lnTo>
                    <a:lnTo>
                      <a:pt x="64" y="187554"/>
                    </a:lnTo>
                    <a:lnTo>
                      <a:pt x="19" y="230674"/>
                    </a:lnTo>
                    <a:lnTo>
                      <a:pt x="2" y="277991"/>
                    </a:lnTo>
                    <a:lnTo>
                      <a:pt x="0" y="332356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9" name="object 69">
                <a:extLst>
                  <a:ext uri="{FF2B5EF4-FFF2-40B4-BE49-F238E27FC236}">
                    <a16:creationId xmlns:a16="http://schemas.microsoft.com/office/drawing/2014/main" id="{07FAAA3B-83A1-020F-9B2C-733FE0706F5D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1046" y="5052066"/>
                <a:ext cx="402289" cy="269163"/>
              </a:xfrm>
              <a:prstGeom prst="rect">
                <a:avLst/>
              </a:prstGeom>
            </p:spPr>
          </p:pic>
          <p:sp>
            <p:nvSpPr>
              <p:cNvPr id="110" name="object 70">
                <a:extLst>
                  <a:ext uri="{FF2B5EF4-FFF2-40B4-BE49-F238E27FC236}">
                    <a16:creationId xmlns:a16="http://schemas.microsoft.com/office/drawing/2014/main" id="{9F58624E-F0B9-B3B9-37C5-86B870278C30}"/>
                  </a:ext>
                </a:extLst>
              </p:cNvPr>
              <p:cNvSpPr/>
              <p:nvPr/>
            </p:nvSpPr>
            <p:spPr>
              <a:xfrm>
                <a:off x="3413296" y="5242017"/>
                <a:ext cx="222885" cy="46990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469900">
                    <a:moveTo>
                      <a:pt x="222652" y="348251"/>
                    </a:moveTo>
                    <a:lnTo>
                      <a:pt x="222652" y="0"/>
                    </a:lnTo>
                    <a:lnTo>
                      <a:pt x="213907" y="18118"/>
                    </a:lnTo>
                    <a:lnTo>
                      <a:pt x="190054" y="32916"/>
                    </a:lnTo>
                    <a:lnTo>
                      <a:pt x="154669" y="42894"/>
                    </a:lnTo>
                    <a:lnTo>
                      <a:pt x="111326" y="46553"/>
                    </a:lnTo>
                    <a:lnTo>
                      <a:pt x="68001" y="42894"/>
                    </a:lnTo>
                    <a:lnTo>
                      <a:pt x="32614" y="32916"/>
                    </a:lnTo>
                    <a:lnTo>
                      <a:pt x="8751" y="18118"/>
                    </a:lnTo>
                    <a:lnTo>
                      <a:pt x="0" y="0"/>
                    </a:lnTo>
                    <a:lnTo>
                      <a:pt x="0" y="421830"/>
                    </a:lnTo>
                    <a:lnTo>
                      <a:pt x="8173" y="440151"/>
                    </a:lnTo>
                    <a:lnTo>
                      <a:pt x="30764" y="455395"/>
                    </a:lnTo>
                    <a:lnTo>
                      <a:pt x="64878" y="465820"/>
                    </a:lnTo>
                    <a:lnTo>
                      <a:pt x="107619" y="469682"/>
                    </a:lnTo>
                    <a:lnTo>
                      <a:pt x="121536" y="469317"/>
                    </a:lnTo>
                    <a:lnTo>
                      <a:pt x="134931" y="468256"/>
                    </a:lnTo>
                    <a:lnTo>
                      <a:pt x="147704" y="466550"/>
                    </a:lnTo>
                    <a:lnTo>
                      <a:pt x="159754" y="464247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object 71">
                <a:extLst>
                  <a:ext uri="{FF2B5EF4-FFF2-40B4-BE49-F238E27FC236}">
                    <a16:creationId xmlns:a16="http://schemas.microsoft.com/office/drawing/2014/main" id="{9DE63749-A4B1-926F-1893-16D8C1B91539}"/>
                  </a:ext>
                </a:extLst>
              </p:cNvPr>
              <p:cNvSpPr/>
              <p:nvPr/>
            </p:nvSpPr>
            <p:spPr>
              <a:xfrm>
                <a:off x="3576760" y="5639820"/>
                <a:ext cx="222885" cy="18796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187960">
                    <a:moveTo>
                      <a:pt x="222652" y="140938"/>
                    </a:moveTo>
                    <a:lnTo>
                      <a:pt x="213904" y="159062"/>
                    </a:lnTo>
                    <a:lnTo>
                      <a:pt x="190046" y="173863"/>
                    </a:lnTo>
                    <a:lnTo>
                      <a:pt x="154660" y="183842"/>
                    </a:lnTo>
                    <a:lnTo>
                      <a:pt x="111326" y="187502"/>
                    </a:lnTo>
                    <a:lnTo>
                      <a:pt x="67992" y="183842"/>
                    </a:lnTo>
                    <a:lnTo>
                      <a:pt x="32606" y="173863"/>
                    </a:lnTo>
                    <a:lnTo>
                      <a:pt x="8748" y="159062"/>
                    </a:lnTo>
                    <a:lnTo>
                      <a:pt x="0" y="140938"/>
                    </a:lnTo>
                    <a:lnTo>
                      <a:pt x="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bject 72">
                <a:extLst>
                  <a:ext uri="{FF2B5EF4-FFF2-40B4-BE49-F238E27FC236}">
                    <a16:creationId xmlns:a16="http://schemas.microsoft.com/office/drawing/2014/main" id="{1F98F04C-AB07-0C49-491A-B08C8A1147F5}"/>
                  </a:ext>
                </a:extLst>
              </p:cNvPr>
              <p:cNvSpPr/>
              <p:nvPr/>
            </p:nvSpPr>
            <p:spPr>
              <a:xfrm>
                <a:off x="3576749" y="5642970"/>
                <a:ext cx="222885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116839">
                    <a:moveTo>
                      <a:pt x="222663" y="0"/>
                    </a:moveTo>
                    <a:lnTo>
                      <a:pt x="222663" y="69819"/>
                    </a:lnTo>
                    <a:lnTo>
                      <a:pt x="213916" y="87936"/>
                    </a:lnTo>
                    <a:lnTo>
                      <a:pt x="190060" y="102731"/>
                    </a:lnTo>
                    <a:lnTo>
                      <a:pt x="154675" y="112705"/>
                    </a:lnTo>
                    <a:lnTo>
                      <a:pt x="111336" y="116362"/>
                    </a:lnTo>
                    <a:lnTo>
                      <a:pt x="68010" y="112705"/>
                    </a:lnTo>
                    <a:lnTo>
                      <a:pt x="32619" y="102731"/>
                    </a:lnTo>
                    <a:lnTo>
                      <a:pt x="8753" y="87936"/>
                    </a:lnTo>
                    <a:lnTo>
                      <a:pt x="0" y="69819"/>
                    </a:lnTo>
                    <a:lnTo>
                      <a:pt x="0" y="0"/>
                    </a:lnTo>
                    <a:lnTo>
                      <a:pt x="3612" y="11799"/>
                    </a:lnTo>
                    <a:lnTo>
                      <a:pt x="13839" y="22487"/>
                    </a:lnTo>
                    <a:lnTo>
                      <a:pt x="50469" y="38983"/>
                    </a:lnTo>
                    <a:lnTo>
                      <a:pt x="94827" y="46036"/>
                    </a:lnTo>
                    <a:lnTo>
                      <a:pt x="111336" y="46543"/>
                    </a:lnTo>
                    <a:lnTo>
                      <a:pt x="154675" y="42885"/>
                    </a:lnTo>
                    <a:lnTo>
                      <a:pt x="190060" y="32911"/>
                    </a:lnTo>
                    <a:lnTo>
                      <a:pt x="213916" y="18117"/>
                    </a:lnTo>
                    <a:lnTo>
                      <a:pt x="222663" y="0"/>
                    </a:lnTo>
                    <a:close/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bject 73">
                <a:extLst>
                  <a:ext uri="{FF2B5EF4-FFF2-40B4-BE49-F238E27FC236}">
                    <a16:creationId xmlns:a16="http://schemas.microsoft.com/office/drawing/2014/main" id="{49A84BD0-0017-EC02-A57F-86E5FE74AFB4}"/>
                  </a:ext>
                </a:extLst>
              </p:cNvPr>
              <p:cNvSpPr/>
              <p:nvPr/>
            </p:nvSpPr>
            <p:spPr>
              <a:xfrm>
                <a:off x="3799413" y="5643594"/>
                <a:ext cx="0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h="139064">
                    <a:moveTo>
                      <a:pt x="0" y="0"/>
                    </a:moveTo>
                    <a:lnTo>
                      <a:pt x="0" y="137168"/>
                    </a:lnTo>
                    <a:lnTo>
                      <a:pt x="0" y="138969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bject 74">
                <a:extLst>
                  <a:ext uri="{FF2B5EF4-FFF2-40B4-BE49-F238E27FC236}">
                    <a16:creationId xmlns:a16="http://schemas.microsoft.com/office/drawing/2014/main" id="{FECB5C07-6396-4A1C-2050-A1A766FE0A69}"/>
                  </a:ext>
                </a:extLst>
              </p:cNvPr>
              <p:cNvSpPr/>
              <p:nvPr/>
            </p:nvSpPr>
            <p:spPr>
              <a:xfrm>
                <a:off x="3413299" y="5583775"/>
                <a:ext cx="175895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175895" h="46989">
                    <a:moveTo>
                      <a:pt x="0" y="0"/>
                    </a:moveTo>
                    <a:lnTo>
                      <a:pt x="8751" y="18117"/>
                    </a:lnTo>
                    <a:lnTo>
                      <a:pt x="32614" y="32911"/>
                    </a:lnTo>
                    <a:lnTo>
                      <a:pt x="68001" y="42885"/>
                    </a:lnTo>
                    <a:lnTo>
                      <a:pt x="111326" y="46543"/>
                    </a:lnTo>
                    <a:lnTo>
                      <a:pt x="128950" y="45961"/>
                    </a:lnTo>
                    <a:lnTo>
                      <a:pt x="145699" y="44278"/>
                    </a:lnTo>
                    <a:lnTo>
                      <a:pt x="161360" y="41586"/>
                    </a:lnTo>
                    <a:lnTo>
                      <a:pt x="175722" y="37977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object 75">
                <a:extLst>
                  <a:ext uri="{FF2B5EF4-FFF2-40B4-BE49-F238E27FC236}">
                    <a16:creationId xmlns:a16="http://schemas.microsoft.com/office/drawing/2014/main" id="{E4C060B0-5F92-9DFB-6F9B-7F23004B6CDE}"/>
                  </a:ext>
                </a:extLst>
              </p:cNvPr>
              <p:cNvSpPr/>
              <p:nvPr/>
            </p:nvSpPr>
            <p:spPr>
              <a:xfrm>
                <a:off x="3413309" y="5311798"/>
                <a:ext cx="222885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46989">
                    <a:moveTo>
                      <a:pt x="0" y="0"/>
                    </a:moveTo>
                    <a:lnTo>
                      <a:pt x="8749" y="18130"/>
                    </a:lnTo>
                    <a:lnTo>
                      <a:pt x="32610" y="32934"/>
                    </a:lnTo>
                    <a:lnTo>
                      <a:pt x="67997" y="42915"/>
                    </a:lnTo>
                    <a:lnTo>
                      <a:pt x="111326" y="46574"/>
                    </a:lnTo>
                    <a:lnTo>
                      <a:pt x="154661" y="42915"/>
                    </a:lnTo>
                    <a:lnTo>
                      <a:pt x="190051" y="32934"/>
                    </a:lnTo>
                    <a:lnTo>
                      <a:pt x="213913" y="18130"/>
                    </a:lnTo>
                    <a:lnTo>
                      <a:pt x="222663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object 76">
                <a:extLst>
                  <a:ext uri="{FF2B5EF4-FFF2-40B4-BE49-F238E27FC236}">
                    <a16:creationId xmlns:a16="http://schemas.microsoft.com/office/drawing/2014/main" id="{72C8F5FD-8B5F-6B19-D404-A1C3DC9AEEFB}"/>
                  </a:ext>
                </a:extLst>
              </p:cNvPr>
              <p:cNvSpPr/>
              <p:nvPr/>
            </p:nvSpPr>
            <p:spPr>
              <a:xfrm>
                <a:off x="3413309" y="5379797"/>
                <a:ext cx="222885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46989">
                    <a:moveTo>
                      <a:pt x="0" y="0"/>
                    </a:moveTo>
                    <a:lnTo>
                      <a:pt x="8749" y="18124"/>
                    </a:lnTo>
                    <a:lnTo>
                      <a:pt x="32610" y="32925"/>
                    </a:lnTo>
                    <a:lnTo>
                      <a:pt x="67997" y="42904"/>
                    </a:lnTo>
                    <a:lnTo>
                      <a:pt x="111326" y="46564"/>
                    </a:lnTo>
                    <a:lnTo>
                      <a:pt x="154661" y="42904"/>
                    </a:lnTo>
                    <a:lnTo>
                      <a:pt x="190051" y="32925"/>
                    </a:lnTo>
                    <a:lnTo>
                      <a:pt x="213913" y="18124"/>
                    </a:lnTo>
                    <a:lnTo>
                      <a:pt x="222663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object 77">
                <a:extLst>
                  <a:ext uri="{FF2B5EF4-FFF2-40B4-BE49-F238E27FC236}">
                    <a16:creationId xmlns:a16="http://schemas.microsoft.com/office/drawing/2014/main" id="{589CBC9B-91AC-AAD4-1011-79E1B0BE6C29}"/>
                  </a:ext>
                </a:extLst>
              </p:cNvPr>
              <p:cNvSpPr/>
              <p:nvPr/>
            </p:nvSpPr>
            <p:spPr>
              <a:xfrm>
                <a:off x="3413309" y="5447786"/>
                <a:ext cx="222885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46989">
                    <a:moveTo>
                      <a:pt x="0" y="0"/>
                    </a:moveTo>
                    <a:lnTo>
                      <a:pt x="8749" y="18124"/>
                    </a:lnTo>
                    <a:lnTo>
                      <a:pt x="32610" y="32925"/>
                    </a:lnTo>
                    <a:lnTo>
                      <a:pt x="67997" y="42904"/>
                    </a:lnTo>
                    <a:lnTo>
                      <a:pt x="111326" y="46564"/>
                    </a:lnTo>
                    <a:lnTo>
                      <a:pt x="154661" y="42904"/>
                    </a:lnTo>
                    <a:lnTo>
                      <a:pt x="190051" y="32925"/>
                    </a:lnTo>
                    <a:lnTo>
                      <a:pt x="213913" y="18124"/>
                    </a:lnTo>
                    <a:lnTo>
                      <a:pt x="222663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object 78">
                <a:extLst>
                  <a:ext uri="{FF2B5EF4-FFF2-40B4-BE49-F238E27FC236}">
                    <a16:creationId xmlns:a16="http://schemas.microsoft.com/office/drawing/2014/main" id="{2A2A6E65-B860-25D6-241E-B1EB505C1C10}"/>
                  </a:ext>
                </a:extLst>
              </p:cNvPr>
              <p:cNvSpPr/>
              <p:nvPr/>
            </p:nvSpPr>
            <p:spPr>
              <a:xfrm>
                <a:off x="3413309" y="5515775"/>
                <a:ext cx="222885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46989">
                    <a:moveTo>
                      <a:pt x="0" y="0"/>
                    </a:moveTo>
                    <a:lnTo>
                      <a:pt x="8749" y="18130"/>
                    </a:lnTo>
                    <a:lnTo>
                      <a:pt x="32610" y="32934"/>
                    </a:lnTo>
                    <a:lnTo>
                      <a:pt x="67997" y="42915"/>
                    </a:lnTo>
                    <a:lnTo>
                      <a:pt x="111326" y="46574"/>
                    </a:lnTo>
                    <a:lnTo>
                      <a:pt x="154661" y="42915"/>
                    </a:lnTo>
                    <a:lnTo>
                      <a:pt x="190051" y="32934"/>
                    </a:lnTo>
                    <a:lnTo>
                      <a:pt x="213913" y="18130"/>
                    </a:lnTo>
                    <a:lnTo>
                      <a:pt x="222663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object 79">
                <a:extLst>
                  <a:ext uri="{FF2B5EF4-FFF2-40B4-BE49-F238E27FC236}">
                    <a16:creationId xmlns:a16="http://schemas.microsoft.com/office/drawing/2014/main" id="{11AB0F20-3BD6-4275-4A46-B307F9AD4EBA}"/>
                  </a:ext>
                </a:extLst>
              </p:cNvPr>
              <p:cNvSpPr/>
              <p:nvPr/>
            </p:nvSpPr>
            <p:spPr>
              <a:xfrm>
                <a:off x="3576157" y="5593235"/>
                <a:ext cx="222885" cy="93345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93345">
                    <a:moveTo>
                      <a:pt x="222652" y="46584"/>
                    </a:moveTo>
                    <a:lnTo>
                      <a:pt x="213907" y="64706"/>
                    </a:lnTo>
                    <a:lnTo>
                      <a:pt x="190054" y="79500"/>
                    </a:lnTo>
                    <a:lnTo>
                      <a:pt x="154669" y="89472"/>
                    </a:lnTo>
                    <a:lnTo>
                      <a:pt x="111326" y="93128"/>
                    </a:lnTo>
                    <a:lnTo>
                      <a:pt x="68001" y="89472"/>
                    </a:lnTo>
                    <a:lnTo>
                      <a:pt x="32614" y="79500"/>
                    </a:lnTo>
                    <a:lnTo>
                      <a:pt x="8751" y="64706"/>
                    </a:lnTo>
                    <a:lnTo>
                      <a:pt x="0" y="46584"/>
                    </a:lnTo>
                    <a:lnTo>
                      <a:pt x="8751" y="28461"/>
                    </a:lnTo>
                    <a:lnTo>
                      <a:pt x="32614" y="13652"/>
                    </a:lnTo>
                    <a:lnTo>
                      <a:pt x="68001" y="3663"/>
                    </a:lnTo>
                    <a:lnTo>
                      <a:pt x="111326" y="0"/>
                    </a:lnTo>
                    <a:lnTo>
                      <a:pt x="154669" y="3663"/>
                    </a:lnTo>
                    <a:lnTo>
                      <a:pt x="190054" y="13652"/>
                    </a:lnTo>
                    <a:lnTo>
                      <a:pt x="213907" y="28461"/>
                    </a:lnTo>
                    <a:lnTo>
                      <a:pt x="222652" y="46584"/>
                    </a:lnTo>
                    <a:close/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object 80">
                <a:extLst>
                  <a:ext uri="{FF2B5EF4-FFF2-40B4-BE49-F238E27FC236}">
                    <a16:creationId xmlns:a16="http://schemas.microsoft.com/office/drawing/2014/main" id="{78009903-F0F9-3317-C85B-EEE1E8A293E8}"/>
                  </a:ext>
                </a:extLst>
              </p:cNvPr>
              <p:cNvSpPr/>
              <p:nvPr/>
            </p:nvSpPr>
            <p:spPr>
              <a:xfrm>
                <a:off x="2729931" y="5362960"/>
                <a:ext cx="679450" cy="46291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62914">
                    <a:moveTo>
                      <a:pt x="679298" y="40857"/>
                    </a:moveTo>
                    <a:lnTo>
                      <a:pt x="679298" y="462666"/>
                    </a:lnTo>
                    <a:lnTo>
                      <a:pt x="40166" y="462677"/>
                    </a:lnTo>
                    <a:lnTo>
                      <a:pt x="40145" y="421830"/>
                    </a:lnTo>
                    <a:lnTo>
                      <a:pt x="20" y="421830"/>
                    </a:lnTo>
                    <a:lnTo>
                      <a:pt x="0" y="380920"/>
                    </a:lnTo>
                    <a:lnTo>
                      <a:pt x="599060" y="380920"/>
                    </a:lnTo>
                    <a:lnTo>
                      <a:pt x="599070" y="0"/>
                    </a:lnTo>
                    <a:lnTo>
                      <a:pt x="639205" y="0"/>
                    </a:lnTo>
                    <a:lnTo>
                      <a:pt x="639216" y="40846"/>
                    </a:lnTo>
                    <a:lnTo>
                      <a:pt x="679288" y="40846"/>
                    </a:lnTo>
                    <a:close/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object 81">
                <a:extLst>
                  <a:ext uri="{FF2B5EF4-FFF2-40B4-BE49-F238E27FC236}">
                    <a16:creationId xmlns:a16="http://schemas.microsoft.com/office/drawing/2014/main" id="{64E906FC-BF2F-B284-C7DE-49D2F9DFABF8}"/>
                  </a:ext>
                </a:extLst>
              </p:cNvPr>
              <p:cNvSpPr/>
              <p:nvPr/>
            </p:nvSpPr>
            <p:spPr>
              <a:xfrm>
                <a:off x="2771109" y="5403906"/>
                <a:ext cx="59944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599439" h="381000">
                    <a:moveTo>
                      <a:pt x="0" y="380993"/>
                    </a:moveTo>
                    <a:lnTo>
                      <a:pt x="599070" y="380993"/>
                    </a:lnTo>
                    <a:lnTo>
                      <a:pt x="59907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object 82">
                <a:extLst>
                  <a:ext uri="{FF2B5EF4-FFF2-40B4-BE49-F238E27FC236}">
                    <a16:creationId xmlns:a16="http://schemas.microsoft.com/office/drawing/2014/main" id="{47BA3234-660E-D720-6F4B-5839E8205559}"/>
                  </a:ext>
                </a:extLst>
              </p:cNvPr>
              <p:cNvSpPr/>
              <p:nvPr/>
            </p:nvSpPr>
            <p:spPr>
              <a:xfrm>
                <a:off x="2689867" y="5322033"/>
                <a:ext cx="63944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639445" h="422275">
                    <a:moveTo>
                      <a:pt x="639142" y="0"/>
                    </a:moveTo>
                    <a:lnTo>
                      <a:pt x="0" y="0"/>
                    </a:lnTo>
                    <a:lnTo>
                      <a:pt x="0" y="421840"/>
                    </a:lnTo>
                    <a:lnTo>
                      <a:pt x="639142" y="421840"/>
                    </a:lnTo>
                    <a:lnTo>
                      <a:pt x="639142" y="0"/>
                    </a:lnTo>
                    <a:close/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object 83">
                <a:extLst>
                  <a:ext uri="{FF2B5EF4-FFF2-40B4-BE49-F238E27FC236}">
                    <a16:creationId xmlns:a16="http://schemas.microsoft.com/office/drawing/2014/main" id="{400E4AC2-360F-FD64-A924-D7DE57851C07}"/>
                  </a:ext>
                </a:extLst>
              </p:cNvPr>
              <p:cNvSpPr/>
              <p:nvPr/>
            </p:nvSpPr>
            <p:spPr>
              <a:xfrm>
                <a:off x="2756555" y="5381911"/>
                <a:ext cx="506095" cy="302895"/>
              </a:xfrm>
              <a:custGeom>
                <a:avLst/>
                <a:gdLst/>
                <a:ahLst/>
                <a:cxnLst/>
                <a:rect l="l" t="t" r="r" b="b"/>
                <a:pathLst>
                  <a:path w="506095" h="302895">
                    <a:moveTo>
                      <a:pt x="505775" y="79976"/>
                    </a:moveTo>
                    <a:lnTo>
                      <a:pt x="505775" y="251385"/>
                    </a:lnTo>
                    <a:lnTo>
                      <a:pt x="486309" y="255389"/>
                    </a:lnTo>
                    <a:lnTo>
                      <a:pt x="470417" y="266309"/>
                    </a:lnTo>
                    <a:lnTo>
                      <a:pt x="459704" y="282505"/>
                    </a:lnTo>
                    <a:lnTo>
                      <a:pt x="455776" y="302336"/>
                    </a:lnTo>
                    <a:lnTo>
                      <a:pt x="78720" y="302336"/>
                    </a:lnTo>
                    <a:lnTo>
                      <a:pt x="62340" y="253379"/>
                    </a:lnTo>
                    <a:lnTo>
                      <a:pt x="27491" y="227134"/>
                    </a:lnTo>
                    <a:lnTo>
                      <a:pt x="0" y="222108"/>
                    </a:lnTo>
                    <a:lnTo>
                      <a:pt x="0" y="79976"/>
                    </a:lnTo>
                    <a:lnTo>
                      <a:pt x="30601" y="73695"/>
                    </a:lnTo>
                    <a:lnTo>
                      <a:pt x="55596" y="56562"/>
                    </a:lnTo>
                    <a:lnTo>
                      <a:pt x="72473" y="31142"/>
                    </a:lnTo>
                    <a:lnTo>
                      <a:pt x="78720" y="0"/>
                    </a:lnTo>
                    <a:lnTo>
                      <a:pt x="427044" y="0"/>
                    </a:lnTo>
                    <a:lnTo>
                      <a:pt x="442655" y="47659"/>
                    </a:lnTo>
                    <a:lnTo>
                      <a:pt x="477393" y="74608"/>
                    </a:lnTo>
                    <a:lnTo>
                      <a:pt x="491124" y="78593"/>
                    </a:lnTo>
                    <a:lnTo>
                      <a:pt x="505775" y="79976"/>
                    </a:lnTo>
                    <a:close/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4" name="object 84">
                <a:extLst>
                  <a:ext uri="{FF2B5EF4-FFF2-40B4-BE49-F238E27FC236}">
                    <a16:creationId xmlns:a16="http://schemas.microsoft.com/office/drawing/2014/main" id="{0235FC24-7B88-A862-6B55-7A360DF66B1A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2542" y="5413958"/>
                <a:ext cx="233793" cy="237992"/>
              </a:xfrm>
              <a:prstGeom prst="rect">
                <a:avLst/>
              </a:prstGeom>
            </p:spPr>
          </p:pic>
          <p:sp>
            <p:nvSpPr>
              <p:cNvPr id="125" name="object 85">
                <a:extLst>
                  <a:ext uri="{FF2B5EF4-FFF2-40B4-BE49-F238E27FC236}">
                    <a16:creationId xmlns:a16="http://schemas.microsoft.com/office/drawing/2014/main" id="{F924B354-A766-C3AC-991F-106112AD116E}"/>
                  </a:ext>
                </a:extLst>
              </p:cNvPr>
              <p:cNvSpPr/>
              <p:nvPr/>
            </p:nvSpPr>
            <p:spPr>
              <a:xfrm>
                <a:off x="3413309" y="5445793"/>
                <a:ext cx="222885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46989">
                    <a:moveTo>
                      <a:pt x="0" y="0"/>
                    </a:moveTo>
                    <a:lnTo>
                      <a:pt x="8749" y="18124"/>
                    </a:lnTo>
                    <a:lnTo>
                      <a:pt x="32610" y="32925"/>
                    </a:lnTo>
                    <a:lnTo>
                      <a:pt x="67997" y="42904"/>
                    </a:lnTo>
                    <a:lnTo>
                      <a:pt x="111326" y="46564"/>
                    </a:lnTo>
                    <a:lnTo>
                      <a:pt x="154661" y="42904"/>
                    </a:lnTo>
                    <a:lnTo>
                      <a:pt x="190051" y="32925"/>
                    </a:lnTo>
                    <a:lnTo>
                      <a:pt x="213913" y="18124"/>
                    </a:lnTo>
                    <a:lnTo>
                      <a:pt x="222663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upa 78" descr="5 526 603 zł&#10;planowana wysokość  dofinansowania netto  (ok. 45% dofinansowania)&#10;">
            <a:extLst>
              <a:ext uri="{FF2B5EF4-FFF2-40B4-BE49-F238E27FC236}">
                <a16:creationId xmlns:a16="http://schemas.microsoft.com/office/drawing/2014/main" id="{BB58B03B-6261-9814-1B56-48A7B4AFD6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385005" y="1693542"/>
            <a:ext cx="1949256" cy="1870078"/>
            <a:chOff x="8414725" y="3222785"/>
            <a:chExt cx="3068955" cy="2845010"/>
          </a:xfrm>
        </p:grpSpPr>
        <p:sp>
          <p:nvSpPr>
            <p:cNvPr id="80" name="object 18">
              <a:extLst>
                <a:ext uri="{FF2B5EF4-FFF2-40B4-BE49-F238E27FC236}">
                  <a16:creationId xmlns:a16="http://schemas.microsoft.com/office/drawing/2014/main" id="{29472260-1475-8B0F-8E92-BD58F474E607}"/>
                </a:ext>
              </a:extLst>
            </p:cNvPr>
            <p:cNvSpPr/>
            <p:nvPr/>
          </p:nvSpPr>
          <p:spPr>
            <a:xfrm>
              <a:off x="8414725" y="3222785"/>
              <a:ext cx="3068955" cy="2845010"/>
            </a:xfrm>
            <a:custGeom>
              <a:avLst/>
              <a:gdLst/>
              <a:ahLst/>
              <a:cxnLst/>
              <a:rect l="l" t="t" r="r" b="b"/>
              <a:pathLst>
                <a:path w="3068954" h="3068954">
                  <a:moveTo>
                    <a:pt x="2828322" y="0"/>
                  </a:moveTo>
                  <a:lnTo>
                    <a:pt x="240390" y="0"/>
                  </a:lnTo>
                  <a:lnTo>
                    <a:pt x="191941" y="4883"/>
                  </a:lnTo>
                  <a:lnTo>
                    <a:pt x="146816" y="18889"/>
                  </a:lnTo>
                  <a:lnTo>
                    <a:pt x="105982" y="41052"/>
                  </a:lnTo>
                  <a:lnTo>
                    <a:pt x="70406" y="70404"/>
                  </a:lnTo>
                  <a:lnTo>
                    <a:pt x="41053" y="105980"/>
                  </a:lnTo>
                  <a:lnTo>
                    <a:pt x="18890" y="146812"/>
                  </a:lnTo>
                  <a:lnTo>
                    <a:pt x="4883" y="191934"/>
                  </a:lnTo>
                  <a:lnTo>
                    <a:pt x="0" y="240380"/>
                  </a:lnTo>
                  <a:lnTo>
                    <a:pt x="0" y="2828322"/>
                  </a:lnTo>
                  <a:lnTo>
                    <a:pt x="4883" y="2876768"/>
                  </a:lnTo>
                  <a:lnTo>
                    <a:pt x="18890" y="2921891"/>
                  </a:lnTo>
                  <a:lnTo>
                    <a:pt x="41053" y="2962725"/>
                  </a:lnTo>
                  <a:lnTo>
                    <a:pt x="70406" y="2998302"/>
                  </a:lnTo>
                  <a:lnTo>
                    <a:pt x="105982" y="3027656"/>
                  </a:lnTo>
                  <a:lnTo>
                    <a:pt x="146816" y="3049821"/>
                  </a:lnTo>
                  <a:lnTo>
                    <a:pt x="191941" y="3063828"/>
                  </a:lnTo>
                  <a:lnTo>
                    <a:pt x="240390" y="3068712"/>
                  </a:lnTo>
                  <a:lnTo>
                    <a:pt x="2828322" y="3068712"/>
                  </a:lnTo>
                  <a:lnTo>
                    <a:pt x="2876771" y="3063828"/>
                  </a:lnTo>
                  <a:lnTo>
                    <a:pt x="2921895" y="3049821"/>
                  </a:lnTo>
                  <a:lnTo>
                    <a:pt x="2962729" y="3027656"/>
                  </a:lnTo>
                  <a:lnTo>
                    <a:pt x="2998306" y="2998302"/>
                  </a:lnTo>
                  <a:lnTo>
                    <a:pt x="3027659" y="2962725"/>
                  </a:lnTo>
                  <a:lnTo>
                    <a:pt x="3049822" y="2921891"/>
                  </a:lnTo>
                  <a:lnTo>
                    <a:pt x="3063829" y="2876768"/>
                  </a:lnTo>
                  <a:lnTo>
                    <a:pt x="3068712" y="2828322"/>
                  </a:lnTo>
                  <a:lnTo>
                    <a:pt x="3068712" y="240380"/>
                  </a:lnTo>
                  <a:lnTo>
                    <a:pt x="3063829" y="191934"/>
                  </a:lnTo>
                  <a:lnTo>
                    <a:pt x="3049822" y="146812"/>
                  </a:lnTo>
                  <a:lnTo>
                    <a:pt x="3027659" y="105980"/>
                  </a:lnTo>
                  <a:lnTo>
                    <a:pt x="2998306" y="70404"/>
                  </a:lnTo>
                  <a:lnTo>
                    <a:pt x="2962729" y="41052"/>
                  </a:lnTo>
                  <a:lnTo>
                    <a:pt x="2921895" y="18889"/>
                  </a:lnTo>
                  <a:lnTo>
                    <a:pt x="2876771" y="4883"/>
                  </a:lnTo>
                  <a:lnTo>
                    <a:pt x="282832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1" name="Grupa 80">
              <a:extLst>
                <a:ext uri="{FF2B5EF4-FFF2-40B4-BE49-F238E27FC236}">
                  <a16:creationId xmlns:a16="http://schemas.microsoft.com/office/drawing/2014/main" id="{2E7FE86F-1E39-6CA0-E2C6-8A58102C2C82}"/>
                </a:ext>
              </a:extLst>
            </p:cNvPr>
            <p:cNvGrpSpPr/>
            <p:nvPr/>
          </p:nvGrpSpPr>
          <p:grpSpPr>
            <a:xfrm>
              <a:off x="8590943" y="3231426"/>
              <a:ext cx="2714625" cy="2562279"/>
              <a:chOff x="8590943" y="3231426"/>
              <a:chExt cx="2714625" cy="2562279"/>
            </a:xfrm>
          </p:grpSpPr>
          <p:sp>
            <p:nvSpPr>
              <p:cNvPr id="82" name="object 21">
                <a:extLst>
                  <a:ext uri="{FF2B5EF4-FFF2-40B4-BE49-F238E27FC236}">
                    <a16:creationId xmlns:a16="http://schemas.microsoft.com/office/drawing/2014/main" id="{7BD2013B-A728-C557-9AFF-6626104EA600}"/>
                  </a:ext>
                </a:extLst>
              </p:cNvPr>
              <p:cNvSpPr txBox="1"/>
              <p:nvPr/>
            </p:nvSpPr>
            <p:spPr>
              <a:xfrm>
                <a:off x="8590943" y="3231426"/>
                <a:ext cx="2714625" cy="1345186"/>
              </a:xfrm>
              <a:prstGeom prst="rect">
                <a:avLst/>
              </a:prstGeom>
            </p:spPr>
            <p:txBody>
              <a:bodyPr vert="horz" wrap="square" lIns="0" tIns="103505" rIns="0" bIns="0" rtlCol="0">
                <a:spAutoFit/>
              </a:bodyPr>
              <a:lstStyle/>
              <a:p>
                <a:pPr marL="25844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81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1100" b="1" spc="5" dirty="0">
                    <a:solidFill>
                      <a:srgbClr val="27348B"/>
                    </a:solidFill>
                    <a:latin typeface="Century Gothic"/>
                    <a:cs typeface="Century Gothic"/>
                  </a:rPr>
                  <a:t>5 526 603</a:t>
                </a:r>
                <a:r>
                  <a:rPr kumimoji="0" lang="pl-PL" sz="1100" b="1" i="0" u="none" strike="noStrike" kern="1200" cap="none" spc="5" normalizeH="0" baseline="0" noProof="0" dirty="0">
                    <a:ln>
                      <a:noFill/>
                    </a:ln>
                    <a:solidFill>
                      <a:srgbClr val="27348B"/>
                    </a:solidFill>
                    <a:effectLst/>
                    <a:uLnTx/>
                    <a:uFillTx/>
                    <a:latin typeface="Century Gothic"/>
                    <a:ea typeface="+mn-ea"/>
                    <a:cs typeface="Century Gothic"/>
                  </a:rPr>
                  <a:t> </a:t>
                </a:r>
                <a:r>
                  <a:rPr kumimoji="0" lang="pl-PL" sz="1100" b="1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27348B"/>
                    </a:solidFill>
                    <a:effectLst/>
                    <a:uLnTx/>
                    <a:uFillTx/>
                    <a:latin typeface="Century Gothic"/>
                    <a:ea typeface="+mn-ea"/>
                    <a:cs typeface="Century Gothic"/>
                  </a:rPr>
                  <a:t>zł</a:t>
                </a:r>
              </a:p>
              <a:p>
                <a:pPr marL="258445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81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1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plan</a:t>
                </a:r>
                <a:r>
                  <a:rPr kumimoji="0" sz="1100" b="0" i="0" u="none" strike="noStrike" kern="1200" cap="none" spc="-45" normalizeH="0" baseline="0" noProof="0" dirty="0" err="1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o</a:t>
                </a:r>
                <a:r>
                  <a:rPr kumimoji="0" sz="1100" b="0" i="0" u="none" strike="noStrike" kern="1200" cap="none" spc="-15" normalizeH="0" baseline="0" noProof="0" dirty="0" err="1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w</a:t>
                </a:r>
                <a:r>
                  <a:rPr kumimoji="0" sz="1100" b="0" i="0" u="none" strike="noStrike" kern="1200" cap="none" spc="-50" normalizeH="0" baseline="0" noProof="0" dirty="0" err="1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ana</a:t>
                </a:r>
                <a:r>
                  <a:rPr kumimoji="0" sz="1100" b="0" i="0" u="none" strike="noStrike" kern="1200" cap="none" spc="-200" normalizeH="0" baseline="0" noProof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 </a:t>
                </a:r>
                <a:r>
                  <a:rPr kumimoji="0" sz="1100" b="0" i="0" u="none" strike="noStrike" kern="1200" cap="none" spc="20" normalizeH="0" baseline="0" noProof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w</a:t>
                </a:r>
                <a:r>
                  <a:rPr kumimoji="0" sz="11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y</a:t>
                </a:r>
                <a:r>
                  <a:rPr kumimoji="0" sz="11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sokość  </a:t>
                </a:r>
                <a:r>
                  <a:rPr kumimoji="0" sz="1100" b="0" i="0" u="none" strike="noStrike" kern="1200" cap="none" spc="-35" normalizeH="0" baseline="0" noProof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dofinansowania</a:t>
                </a:r>
                <a:r>
                  <a:rPr kumimoji="0" sz="1100" b="0" i="0" u="none" strike="noStrike" kern="1200" cap="none" spc="-200" normalizeH="0" baseline="0" noProof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 </a:t>
                </a:r>
                <a:r>
                  <a:rPr kumimoji="0" sz="1100" b="0" i="0" u="none" strike="noStrike" kern="1200" cap="none" spc="-55" normalizeH="0" baseline="0" noProof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netto  </a:t>
                </a:r>
                <a:r>
                  <a:rPr kumimoji="0" sz="1100" b="0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8E8E8E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(ok.</a:t>
                </a:r>
                <a:r>
                  <a:rPr kumimoji="0" sz="1100" b="0" i="0" u="none" strike="noStrike" kern="1200" cap="none" spc="-170" normalizeH="0" baseline="0" noProof="0" dirty="0">
                    <a:ln>
                      <a:noFill/>
                    </a:ln>
                    <a:solidFill>
                      <a:srgbClr val="8E8E8E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 </a:t>
                </a:r>
                <a:r>
                  <a:rPr kumimoji="0" sz="1100" b="0" i="0" u="none" strike="noStrike" kern="1200" cap="none" spc="-10" normalizeH="0" baseline="0" noProof="0" dirty="0">
                    <a:ln>
                      <a:noFill/>
                    </a:ln>
                    <a:solidFill>
                      <a:srgbClr val="8E8E8E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4</a:t>
                </a:r>
                <a:r>
                  <a:rPr kumimoji="0" lang="pl-PL" sz="1100" b="0" i="0" u="none" strike="noStrike" kern="1200" cap="none" spc="-10" normalizeH="0" baseline="0" noProof="0" dirty="0">
                    <a:ln>
                      <a:noFill/>
                    </a:ln>
                    <a:solidFill>
                      <a:srgbClr val="8E8E8E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5</a:t>
                </a:r>
                <a:r>
                  <a:rPr kumimoji="0" sz="1100" b="0" i="0" u="none" strike="noStrike" kern="1200" cap="none" spc="395" normalizeH="0" baseline="0" noProof="0" dirty="0">
                    <a:ln>
                      <a:noFill/>
                    </a:ln>
                    <a:solidFill>
                      <a:srgbClr val="8E8E8E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%</a:t>
                </a:r>
                <a:r>
                  <a:rPr kumimoji="0" sz="1100" b="0" i="0" u="none" strike="noStrike" kern="1200" cap="none" spc="-170" normalizeH="0" baseline="0" noProof="0" dirty="0">
                    <a:ln>
                      <a:noFill/>
                    </a:ln>
                    <a:solidFill>
                      <a:srgbClr val="8E8E8E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 </a:t>
                </a:r>
                <a:r>
                  <a:rPr kumimoji="0" sz="1100" b="0" i="0" u="none" strike="noStrike" kern="1200" cap="none" spc="-35" normalizeH="0" baseline="0" noProof="0" dirty="0">
                    <a:ln>
                      <a:noFill/>
                    </a:ln>
                    <a:solidFill>
                      <a:srgbClr val="8E8E8E"/>
                    </a:solidFill>
                    <a:effectLst/>
                    <a:uLnTx/>
                    <a:uFillTx/>
                    <a:latin typeface="Trebuchet MS"/>
                    <a:ea typeface="+mn-ea"/>
                    <a:cs typeface="Trebuchet MS"/>
                  </a:rPr>
                  <a:t>dofinansowania)</a:t>
                </a:r>
                <a:endParaRPr kumimoji="0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endParaRPr>
              </a:p>
            </p:txBody>
          </p:sp>
          <p:grpSp>
            <p:nvGrpSpPr>
              <p:cNvPr id="83" name="object 46">
                <a:extLst>
                  <a:ext uri="{FF2B5EF4-FFF2-40B4-BE49-F238E27FC236}">
                    <a16:creationId xmlns:a16="http://schemas.microsoft.com/office/drawing/2014/main" id="{95418FA4-7F77-BF7C-73D2-F3DB2BFC1761}"/>
                  </a:ext>
                </a:extLst>
              </p:cNvPr>
              <p:cNvGrpSpPr/>
              <p:nvPr/>
            </p:nvGrpSpPr>
            <p:grpSpPr>
              <a:xfrm>
                <a:off x="9369747" y="4894545"/>
                <a:ext cx="1124585" cy="899160"/>
                <a:chOff x="9369747" y="4894545"/>
                <a:chExt cx="1124585" cy="899160"/>
              </a:xfrm>
            </p:grpSpPr>
            <p:pic>
              <p:nvPicPr>
                <p:cNvPr id="84" name="object 47">
                  <a:extLst>
                    <a:ext uri="{FF2B5EF4-FFF2-40B4-BE49-F238E27FC236}">
                      <a16:creationId xmlns:a16="http://schemas.microsoft.com/office/drawing/2014/main" id="{4F5F6F19-C20A-9138-9A89-0FB399F4B5AC}"/>
                    </a:ext>
                  </a:extLst>
                </p:cNvPr>
                <p:cNvPicPr/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8288" y="4894545"/>
                  <a:ext cx="237437" cy="107902"/>
                </a:xfrm>
                <a:prstGeom prst="rect">
                  <a:avLst/>
                </a:prstGeom>
              </p:spPr>
            </p:pic>
            <p:sp>
              <p:nvSpPr>
                <p:cNvPr id="85" name="object 48">
                  <a:extLst>
                    <a:ext uri="{FF2B5EF4-FFF2-40B4-BE49-F238E27FC236}">
                      <a16:creationId xmlns:a16="http://schemas.microsoft.com/office/drawing/2014/main" id="{EE07AE66-44CD-47C8-7B77-F49D03710843}"/>
                    </a:ext>
                  </a:extLst>
                </p:cNvPr>
                <p:cNvSpPr/>
                <p:nvPr/>
              </p:nvSpPr>
              <p:spPr>
                <a:xfrm>
                  <a:off x="9934869" y="4948522"/>
                  <a:ext cx="223520" cy="332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20" h="332739">
                      <a:moveTo>
                        <a:pt x="223469" y="202224"/>
                      </a:moveTo>
                      <a:lnTo>
                        <a:pt x="223469" y="0"/>
                      </a:lnTo>
                      <a:lnTo>
                        <a:pt x="210309" y="24416"/>
                      </a:lnTo>
                      <a:lnTo>
                        <a:pt x="178496" y="40691"/>
                      </a:lnTo>
                      <a:lnTo>
                        <a:pt x="135492" y="48827"/>
                      </a:lnTo>
                      <a:lnTo>
                        <a:pt x="88759" y="48825"/>
                      </a:lnTo>
                      <a:lnTo>
                        <a:pt x="45759" y="40686"/>
                      </a:lnTo>
                      <a:lnTo>
                        <a:pt x="13954" y="24410"/>
                      </a:lnTo>
                      <a:lnTo>
                        <a:pt x="806" y="0"/>
                      </a:lnTo>
                      <a:lnTo>
                        <a:pt x="507" y="54853"/>
                      </a:lnTo>
                      <a:lnTo>
                        <a:pt x="293" y="102496"/>
                      </a:lnTo>
                      <a:lnTo>
                        <a:pt x="150" y="145778"/>
                      </a:lnTo>
                      <a:lnTo>
                        <a:pt x="63" y="187554"/>
                      </a:lnTo>
                      <a:lnTo>
                        <a:pt x="18" y="230674"/>
                      </a:lnTo>
                      <a:lnTo>
                        <a:pt x="2" y="277991"/>
                      </a:lnTo>
                      <a:lnTo>
                        <a:pt x="0" y="332356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86" name="object 49">
                  <a:extLst>
                    <a:ext uri="{FF2B5EF4-FFF2-40B4-BE49-F238E27FC236}">
                      <a16:creationId xmlns:a16="http://schemas.microsoft.com/office/drawing/2014/main" id="{59B909FF-87B5-C3BC-F204-BC6551DDD7BC}"/>
                    </a:ext>
                  </a:extLst>
                </p:cNvPr>
                <p:cNvPicPr/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8312" y="5010909"/>
                  <a:ext cx="402289" cy="269163"/>
                </a:xfrm>
                <a:prstGeom prst="rect">
                  <a:avLst/>
                </a:prstGeom>
              </p:spPr>
            </p:pic>
            <p:sp>
              <p:nvSpPr>
                <p:cNvPr id="87" name="object 50">
                  <a:extLst>
                    <a:ext uri="{FF2B5EF4-FFF2-40B4-BE49-F238E27FC236}">
                      <a16:creationId xmlns:a16="http://schemas.microsoft.com/office/drawing/2014/main" id="{A98E4699-FC15-3BE5-6E84-C2A00A08A060}"/>
                    </a:ext>
                  </a:extLst>
                </p:cNvPr>
                <p:cNvSpPr/>
                <p:nvPr/>
              </p:nvSpPr>
              <p:spPr>
                <a:xfrm>
                  <a:off x="10100551" y="5200859"/>
                  <a:ext cx="222885" cy="46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469900">
                      <a:moveTo>
                        <a:pt x="222663" y="348251"/>
                      </a:moveTo>
                      <a:lnTo>
                        <a:pt x="222663" y="0"/>
                      </a:lnTo>
                      <a:lnTo>
                        <a:pt x="213916" y="18118"/>
                      </a:lnTo>
                      <a:lnTo>
                        <a:pt x="190060" y="32916"/>
                      </a:lnTo>
                      <a:lnTo>
                        <a:pt x="154675" y="42894"/>
                      </a:lnTo>
                      <a:lnTo>
                        <a:pt x="111336" y="46553"/>
                      </a:lnTo>
                      <a:lnTo>
                        <a:pt x="68010" y="42894"/>
                      </a:lnTo>
                      <a:lnTo>
                        <a:pt x="32619" y="32916"/>
                      </a:lnTo>
                      <a:lnTo>
                        <a:pt x="8753" y="18118"/>
                      </a:lnTo>
                      <a:lnTo>
                        <a:pt x="0" y="0"/>
                      </a:lnTo>
                      <a:lnTo>
                        <a:pt x="0" y="421830"/>
                      </a:lnTo>
                      <a:lnTo>
                        <a:pt x="8173" y="440151"/>
                      </a:lnTo>
                      <a:lnTo>
                        <a:pt x="30766" y="455395"/>
                      </a:lnTo>
                      <a:lnTo>
                        <a:pt x="64882" y="465820"/>
                      </a:lnTo>
                      <a:lnTo>
                        <a:pt x="107630" y="469682"/>
                      </a:lnTo>
                      <a:lnTo>
                        <a:pt x="121546" y="469317"/>
                      </a:lnTo>
                      <a:lnTo>
                        <a:pt x="134942" y="468256"/>
                      </a:lnTo>
                      <a:lnTo>
                        <a:pt x="147715" y="466550"/>
                      </a:lnTo>
                      <a:lnTo>
                        <a:pt x="159764" y="464247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bject 51">
                  <a:extLst>
                    <a:ext uri="{FF2B5EF4-FFF2-40B4-BE49-F238E27FC236}">
                      <a16:creationId xmlns:a16="http://schemas.microsoft.com/office/drawing/2014/main" id="{F0D18F8B-2A58-7B97-45D7-6A2BA0D2276D}"/>
                    </a:ext>
                  </a:extLst>
                </p:cNvPr>
                <p:cNvSpPr/>
                <p:nvPr/>
              </p:nvSpPr>
              <p:spPr>
                <a:xfrm>
                  <a:off x="10264027" y="5598662"/>
                  <a:ext cx="222885" cy="187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187960">
                      <a:moveTo>
                        <a:pt x="222652" y="140938"/>
                      </a:moveTo>
                      <a:lnTo>
                        <a:pt x="213904" y="159062"/>
                      </a:lnTo>
                      <a:lnTo>
                        <a:pt x="190046" y="173863"/>
                      </a:lnTo>
                      <a:lnTo>
                        <a:pt x="154660" y="183842"/>
                      </a:lnTo>
                      <a:lnTo>
                        <a:pt x="111326" y="187502"/>
                      </a:lnTo>
                      <a:lnTo>
                        <a:pt x="67992" y="183842"/>
                      </a:lnTo>
                      <a:lnTo>
                        <a:pt x="32606" y="173863"/>
                      </a:lnTo>
                      <a:lnTo>
                        <a:pt x="8748" y="159062"/>
                      </a:lnTo>
                      <a:lnTo>
                        <a:pt x="0" y="140938"/>
                      </a:lnTo>
                      <a:lnTo>
                        <a:pt x="0" y="0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bject 52">
                  <a:extLst>
                    <a:ext uri="{FF2B5EF4-FFF2-40B4-BE49-F238E27FC236}">
                      <a16:creationId xmlns:a16="http://schemas.microsoft.com/office/drawing/2014/main" id="{C1A5C682-DF51-B055-E821-61BA937EE385}"/>
                    </a:ext>
                  </a:extLst>
                </p:cNvPr>
                <p:cNvSpPr/>
                <p:nvPr/>
              </p:nvSpPr>
              <p:spPr>
                <a:xfrm>
                  <a:off x="10264016" y="5601812"/>
                  <a:ext cx="222885" cy="1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116839">
                      <a:moveTo>
                        <a:pt x="222663" y="0"/>
                      </a:moveTo>
                      <a:lnTo>
                        <a:pt x="222663" y="69819"/>
                      </a:lnTo>
                      <a:lnTo>
                        <a:pt x="213916" y="87936"/>
                      </a:lnTo>
                      <a:lnTo>
                        <a:pt x="190059" y="102731"/>
                      </a:lnTo>
                      <a:lnTo>
                        <a:pt x="154670" y="112705"/>
                      </a:lnTo>
                      <a:lnTo>
                        <a:pt x="111326" y="116362"/>
                      </a:lnTo>
                      <a:lnTo>
                        <a:pt x="68005" y="112705"/>
                      </a:lnTo>
                      <a:lnTo>
                        <a:pt x="32618" y="102731"/>
                      </a:lnTo>
                      <a:lnTo>
                        <a:pt x="8752" y="87936"/>
                      </a:lnTo>
                      <a:lnTo>
                        <a:pt x="0" y="69819"/>
                      </a:lnTo>
                      <a:lnTo>
                        <a:pt x="0" y="0"/>
                      </a:lnTo>
                      <a:lnTo>
                        <a:pt x="3612" y="11799"/>
                      </a:lnTo>
                      <a:lnTo>
                        <a:pt x="13838" y="22487"/>
                      </a:lnTo>
                      <a:lnTo>
                        <a:pt x="50459" y="38983"/>
                      </a:lnTo>
                      <a:lnTo>
                        <a:pt x="94821" y="46036"/>
                      </a:lnTo>
                      <a:lnTo>
                        <a:pt x="111326" y="46543"/>
                      </a:lnTo>
                      <a:lnTo>
                        <a:pt x="154670" y="42885"/>
                      </a:lnTo>
                      <a:lnTo>
                        <a:pt x="190059" y="32911"/>
                      </a:lnTo>
                      <a:lnTo>
                        <a:pt x="213916" y="18117"/>
                      </a:lnTo>
                      <a:lnTo>
                        <a:pt x="222663" y="0"/>
                      </a:lnTo>
                      <a:close/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bject 53">
                  <a:extLst>
                    <a:ext uri="{FF2B5EF4-FFF2-40B4-BE49-F238E27FC236}">
                      <a16:creationId xmlns:a16="http://schemas.microsoft.com/office/drawing/2014/main" id="{BB4720A7-FF95-5F4F-905E-BC8786112F16}"/>
                    </a:ext>
                  </a:extLst>
                </p:cNvPr>
                <p:cNvSpPr/>
                <p:nvPr/>
              </p:nvSpPr>
              <p:spPr>
                <a:xfrm>
                  <a:off x="10486679" y="5602436"/>
                  <a:ext cx="0" cy="1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39064">
                      <a:moveTo>
                        <a:pt x="0" y="0"/>
                      </a:moveTo>
                      <a:lnTo>
                        <a:pt x="0" y="137168"/>
                      </a:lnTo>
                      <a:lnTo>
                        <a:pt x="0" y="138969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bject 54">
                  <a:extLst>
                    <a:ext uri="{FF2B5EF4-FFF2-40B4-BE49-F238E27FC236}">
                      <a16:creationId xmlns:a16="http://schemas.microsoft.com/office/drawing/2014/main" id="{2811466E-2D1B-57B3-B157-DF4FC67B322F}"/>
                    </a:ext>
                  </a:extLst>
                </p:cNvPr>
                <p:cNvSpPr/>
                <p:nvPr/>
              </p:nvSpPr>
              <p:spPr>
                <a:xfrm>
                  <a:off x="10100555" y="5542617"/>
                  <a:ext cx="175895" cy="4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95" h="46989">
                      <a:moveTo>
                        <a:pt x="0" y="0"/>
                      </a:moveTo>
                      <a:lnTo>
                        <a:pt x="8753" y="18117"/>
                      </a:lnTo>
                      <a:lnTo>
                        <a:pt x="32619" y="32911"/>
                      </a:lnTo>
                      <a:lnTo>
                        <a:pt x="68010" y="42885"/>
                      </a:lnTo>
                      <a:lnTo>
                        <a:pt x="111336" y="46543"/>
                      </a:lnTo>
                      <a:lnTo>
                        <a:pt x="128961" y="45961"/>
                      </a:lnTo>
                      <a:lnTo>
                        <a:pt x="145710" y="44278"/>
                      </a:lnTo>
                      <a:lnTo>
                        <a:pt x="161371" y="41586"/>
                      </a:lnTo>
                      <a:lnTo>
                        <a:pt x="175732" y="37977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bject 55">
                  <a:extLst>
                    <a:ext uri="{FF2B5EF4-FFF2-40B4-BE49-F238E27FC236}">
                      <a16:creationId xmlns:a16="http://schemas.microsoft.com/office/drawing/2014/main" id="{179E7A4F-032A-14B9-E30E-AC30E8ECC3FE}"/>
                    </a:ext>
                  </a:extLst>
                </p:cNvPr>
                <p:cNvSpPr/>
                <p:nvPr/>
              </p:nvSpPr>
              <p:spPr>
                <a:xfrm>
                  <a:off x="10100575" y="5270640"/>
                  <a:ext cx="222885" cy="4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46989">
                      <a:moveTo>
                        <a:pt x="0" y="0"/>
                      </a:moveTo>
                      <a:lnTo>
                        <a:pt x="8748" y="18130"/>
                      </a:lnTo>
                      <a:lnTo>
                        <a:pt x="32606" y="32934"/>
                      </a:lnTo>
                      <a:lnTo>
                        <a:pt x="67992" y="42915"/>
                      </a:lnTo>
                      <a:lnTo>
                        <a:pt x="111326" y="46574"/>
                      </a:lnTo>
                      <a:lnTo>
                        <a:pt x="154661" y="42915"/>
                      </a:lnTo>
                      <a:lnTo>
                        <a:pt x="190051" y="32934"/>
                      </a:lnTo>
                      <a:lnTo>
                        <a:pt x="213913" y="18130"/>
                      </a:lnTo>
                      <a:lnTo>
                        <a:pt x="222663" y="0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object 56">
                  <a:extLst>
                    <a:ext uri="{FF2B5EF4-FFF2-40B4-BE49-F238E27FC236}">
                      <a16:creationId xmlns:a16="http://schemas.microsoft.com/office/drawing/2014/main" id="{56E1CA28-048D-46CD-D29E-CD83D4421064}"/>
                    </a:ext>
                  </a:extLst>
                </p:cNvPr>
                <p:cNvSpPr/>
                <p:nvPr/>
              </p:nvSpPr>
              <p:spPr>
                <a:xfrm>
                  <a:off x="10100575" y="5338640"/>
                  <a:ext cx="222885" cy="4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46989">
                      <a:moveTo>
                        <a:pt x="0" y="0"/>
                      </a:moveTo>
                      <a:lnTo>
                        <a:pt x="8748" y="18124"/>
                      </a:lnTo>
                      <a:lnTo>
                        <a:pt x="32606" y="32925"/>
                      </a:lnTo>
                      <a:lnTo>
                        <a:pt x="67992" y="42904"/>
                      </a:lnTo>
                      <a:lnTo>
                        <a:pt x="111326" y="46564"/>
                      </a:lnTo>
                      <a:lnTo>
                        <a:pt x="154661" y="42904"/>
                      </a:lnTo>
                      <a:lnTo>
                        <a:pt x="190051" y="32925"/>
                      </a:lnTo>
                      <a:lnTo>
                        <a:pt x="213913" y="18124"/>
                      </a:lnTo>
                      <a:lnTo>
                        <a:pt x="222663" y="0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bject 57">
                  <a:extLst>
                    <a:ext uri="{FF2B5EF4-FFF2-40B4-BE49-F238E27FC236}">
                      <a16:creationId xmlns:a16="http://schemas.microsoft.com/office/drawing/2014/main" id="{172AD056-78E3-D95B-AF7D-47B4E479354C}"/>
                    </a:ext>
                  </a:extLst>
                </p:cNvPr>
                <p:cNvSpPr/>
                <p:nvPr/>
              </p:nvSpPr>
              <p:spPr>
                <a:xfrm>
                  <a:off x="10100575" y="5406628"/>
                  <a:ext cx="222885" cy="4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46989">
                      <a:moveTo>
                        <a:pt x="0" y="0"/>
                      </a:moveTo>
                      <a:lnTo>
                        <a:pt x="8748" y="18124"/>
                      </a:lnTo>
                      <a:lnTo>
                        <a:pt x="32606" y="32925"/>
                      </a:lnTo>
                      <a:lnTo>
                        <a:pt x="67992" y="42904"/>
                      </a:lnTo>
                      <a:lnTo>
                        <a:pt x="111326" y="46564"/>
                      </a:lnTo>
                      <a:lnTo>
                        <a:pt x="154661" y="42904"/>
                      </a:lnTo>
                      <a:lnTo>
                        <a:pt x="190051" y="32925"/>
                      </a:lnTo>
                      <a:lnTo>
                        <a:pt x="213913" y="18124"/>
                      </a:lnTo>
                      <a:lnTo>
                        <a:pt x="222663" y="0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object 58">
                  <a:extLst>
                    <a:ext uri="{FF2B5EF4-FFF2-40B4-BE49-F238E27FC236}">
                      <a16:creationId xmlns:a16="http://schemas.microsoft.com/office/drawing/2014/main" id="{D41EF053-EC91-3853-117A-C77BB7949887}"/>
                    </a:ext>
                  </a:extLst>
                </p:cNvPr>
                <p:cNvSpPr/>
                <p:nvPr/>
              </p:nvSpPr>
              <p:spPr>
                <a:xfrm>
                  <a:off x="10100575" y="5474618"/>
                  <a:ext cx="222885" cy="4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46989">
                      <a:moveTo>
                        <a:pt x="0" y="0"/>
                      </a:moveTo>
                      <a:lnTo>
                        <a:pt x="8748" y="18130"/>
                      </a:lnTo>
                      <a:lnTo>
                        <a:pt x="32606" y="32934"/>
                      </a:lnTo>
                      <a:lnTo>
                        <a:pt x="67992" y="42915"/>
                      </a:lnTo>
                      <a:lnTo>
                        <a:pt x="111326" y="46574"/>
                      </a:lnTo>
                      <a:lnTo>
                        <a:pt x="154661" y="42915"/>
                      </a:lnTo>
                      <a:lnTo>
                        <a:pt x="190051" y="32934"/>
                      </a:lnTo>
                      <a:lnTo>
                        <a:pt x="213913" y="18130"/>
                      </a:lnTo>
                      <a:lnTo>
                        <a:pt x="222663" y="0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bject 59">
                  <a:extLst>
                    <a:ext uri="{FF2B5EF4-FFF2-40B4-BE49-F238E27FC236}">
                      <a16:creationId xmlns:a16="http://schemas.microsoft.com/office/drawing/2014/main" id="{E2B9AA09-EE54-C33A-6A70-71D49F40BF3A}"/>
                    </a:ext>
                  </a:extLst>
                </p:cNvPr>
                <p:cNvSpPr/>
                <p:nvPr/>
              </p:nvSpPr>
              <p:spPr>
                <a:xfrm>
                  <a:off x="10263412" y="5552078"/>
                  <a:ext cx="222885" cy="93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93345">
                      <a:moveTo>
                        <a:pt x="222663" y="46584"/>
                      </a:moveTo>
                      <a:lnTo>
                        <a:pt x="213916" y="64702"/>
                      </a:lnTo>
                      <a:lnTo>
                        <a:pt x="190060" y="79496"/>
                      </a:lnTo>
                      <a:lnTo>
                        <a:pt x="154675" y="89470"/>
                      </a:lnTo>
                      <a:lnTo>
                        <a:pt x="111336" y="93128"/>
                      </a:lnTo>
                      <a:lnTo>
                        <a:pt x="68010" y="89470"/>
                      </a:lnTo>
                      <a:lnTo>
                        <a:pt x="32619" y="79496"/>
                      </a:lnTo>
                      <a:lnTo>
                        <a:pt x="8753" y="64702"/>
                      </a:lnTo>
                      <a:lnTo>
                        <a:pt x="0" y="46584"/>
                      </a:lnTo>
                      <a:lnTo>
                        <a:pt x="8753" y="28461"/>
                      </a:lnTo>
                      <a:lnTo>
                        <a:pt x="32619" y="13652"/>
                      </a:lnTo>
                      <a:lnTo>
                        <a:pt x="68010" y="3663"/>
                      </a:lnTo>
                      <a:lnTo>
                        <a:pt x="111336" y="0"/>
                      </a:lnTo>
                      <a:lnTo>
                        <a:pt x="154675" y="3663"/>
                      </a:lnTo>
                      <a:lnTo>
                        <a:pt x="190060" y="13652"/>
                      </a:lnTo>
                      <a:lnTo>
                        <a:pt x="213916" y="28461"/>
                      </a:lnTo>
                      <a:lnTo>
                        <a:pt x="222663" y="46584"/>
                      </a:lnTo>
                      <a:close/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bject 60">
                  <a:extLst>
                    <a:ext uri="{FF2B5EF4-FFF2-40B4-BE49-F238E27FC236}">
                      <a16:creationId xmlns:a16="http://schemas.microsoft.com/office/drawing/2014/main" id="{1519AE4B-889B-C2B7-F7C4-E875ADDDDA1C}"/>
                    </a:ext>
                  </a:extLst>
                </p:cNvPr>
                <p:cNvSpPr/>
                <p:nvPr/>
              </p:nvSpPr>
              <p:spPr>
                <a:xfrm>
                  <a:off x="9417197" y="5321802"/>
                  <a:ext cx="679450" cy="462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50" h="462914">
                      <a:moveTo>
                        <a:pt x="679298" y="40857"/>
                      </a:moveTo>
                      <a:lnTo>
                        <a:pt x="679298" y="462666"/>
                      </a:lnTo>
                      <a:lnTo>
                        <a:pt x="40155" y="462677"/>
                      </a:lnTo>
                      <a:lnTo>
                        <a:pt x="40145" y="421830"/>
                      </a:lnTo>
                      <a:lnTo>
                        <a:pt x="20" y="421830"/>
                      </a:lnTo>
                      <a:lnTo>
                        <a:pt x="0" y="380920"/>
                      </a:lnTo>
                      <a:lnTo>
                        <a:pt x="599060" y="380920"/>
                      </a:lnTo>
                      <a:lnTo>
                        <a:pt x="599070" y="0"/>
                      </a:lnTo>
                      <a:lnTo>
                        <a:pt x="639205" y="0"/>
                      </a:lnTo>
                      <a:lnTo>
                        <a:pt x="639216" y="40846"/>
                      </a:lnTo>
                      <a:lnTo>
                        <a:pt x="679277" y="40846"/>
                      </a:lnTo>
                      <a:close/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bject 61">
                  <a:extLst>
                    <a:ext uri="{FF2B5EF4-FFF2-40B4-BE49-F238E27FC236}">
                      <a16:creationId xmlns:a16="http://schemas.microsoft.com/office/drawing/2014/main" id="{5C4D951F-46B2-5861-CE46-6A6D55D25FCA}"/>
                    </a:ext>
                  </a:extLst>
                </p:cNvPr>
                <p:cNvSpPr/>
                <p:nvPr/>
              </p:nvSpPr>
              <p:spPr>
                <a:xfrm>
                  <a:off x="9458364" y="5362748"/>
                  <a:ext cx="599440" cy="38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440" h="381000">
                      <a:moveTo>
                        <a:pt x="0" y="380993"/>
                      </a:moveTo>
                      <a:lnTo>
                        <a:pt x="599070" y="380993"/>
                      </a:lnTo>
                      <a:lnTo>
                        <a:pt x="599070" y="0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bject 62">
                  <a:extLst>
                    <a:ext uri="{FF2B5EF4-FFF2-40B4-BE49-F238E27FC236}">
                      <a16:creationId xmlns:a16="http://schemas.microsoft.com/office/drawing/2014/main" id="{BBC4BE53-6C79-4936-D69D-396CA8106A50}"/>
                    </a:ext>
                  </a:extLst>
                </p:cNvPr>
                <p:cNvSpPr/>
                <p:nvPr/>
              </p:nvSpPr>
              <p:spPr>
                <a:xfrm>
                  <a:off x="9377134" y="5280876"/>
                  <a:ext cx="639445" cy="4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445" h="422275">
                      <a:moveTo>
                        <a:pt x="639142" y="0"/>
                      </a:moveTo>
                      <a:lnTo>
                        <a:pt x="0" y="0"/>
                      </a:lnTo>
                      <a:lnTo>
                        <a:pt x="0" y="421840"/>
                      </a:lnTo>
                      <a:lnTo>
                        <a:pt x="639142" y="421840"/>
                      </a:lnTo>
                      <a:lnTo>
                        <a:pt x="639142" y="0"/>
                      </a:lnTo>
                      <a:close/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bject 63">
                  <a:extLst>
                    <a:ext uri="{FF2B5EF4-FFF2-40B4-BE49-F238E27FC236}">
                      <a16:creationId xmlns:a16="http://schemas.microsoft.com/office/drawing/2014/main" id="{8C20138C-44C4-549D-5B74-7E74D8F3E6B4}"/>
                    </a:ext>
                  </a:extLst>
                </p:cNvPr>
                <p:cNvSpPr/>
                <p:nvPr/>
              </p:nvSpPr>
              <p:spPr>
                <a:xfrm>
                  <a:off x="9443821" y="5340753"/>
                  <a:ext cx="506095" cy="302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095" h="302895">
                      <a:moveTo>
                        <a:pt x="505764" y="79976"/>
                      </a:moveTo>
                      <a:lnTo>
                        <a:pt x="505764" y="251385"/>
                      </a:lnTo>
                      <a:lnTo>
                        <a:pt x="486303" y="255389"/>
                      </a:lnTo>
                      <a:lnTo>
                        <a:pt x="470411" y="266309"/>
                      </a:lnTo>
                      <a:lnTo>
                        <a:pt x="459695" y="282505"/>
                      </a:lnTo>
                      <a:lnTo>
                        <a:pt x="455766" y="302336"/>
                      </a:lnTo>
                      <a:lnTo>
                        <a:pt x="78720" y="302336"/>
                      </a:lnTo>
                      <a:lnTo>
                        <a:pt x="62335" y="253379"/>
                      </a:lnTo>
                      <a:lnTo>
                        <a:pt x="27483" y="227134"/>
                      </a:lnTo>
                      <a:lnTo>
                        <a:pt x="0" y="222108"/>
                      </a:lnTo>
                      <a:lnTo>
                        <a:pt x="0" y="79976"/>
                      </a:lnTo>
                      <a:lnTo>
                        <a:pt x="30601" y="73695"/>
                      </a:lnTo>
                      <a:lnTo>
                        <a:pt x="55596" y="56562"/>
                      </a:lnTo>
                      <a:lnTo>
                        <a:pt x="72473" y="31142"/>
                      </a:lnTo>
                      <a:lnTo>
                        <a:pt x="78720" y="0"/>
                      </a:lnTo>
                      <a:lnTo>
                        <a:pt x="427044" y="0"/>
                      </a:lnTo>
                      <a:lnTo>
                        <a:pt x="442651" y="47659"/>
                      </a:lnTo>
                      <a:lnTo>
                        <a:pt x="477387" y="74608"/>
                      </a:lnTo>
                      <a:lnTo>
                        <a:pt x="491118" y="78593"/>
                      </a:lnTo>
                      <a:lnTo>
                        <a:pt x="505764" y="79976"/>
                      </a:lnTo>
                      <a:close/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101" name="object 64">
                  <a:extLst>
                    <a:ext uri="{FF2B5EF4-FFF2-40B4-BE49-F238E27FC236}">
                      <a16:creationId xmlns:a16="http://schemas.microsoft.com/office/drawing/2014/main" id="{5892C26D-F513-A0DB-1FDB-307E1B1B42CA}"/>
                    </a:ext>
                  </a:extLst>
                </p:cNvPr>
                <p:cNvPicPr/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9808" y="5372800"/>
                  <a:ext cx="233793" cy="237992"/>
                </a:xfrm>
                <a:prstGeom prst="rect">
                  <a:avLst/>
                </a:prstGeom>
              </p:spPr>
            </p:pic>
            <p:sp>
              <p:nvSpPr>
                <p:cNvPr id="102" name="object 65">
                  <a:extLst>
                    <a:ext uri="{FF2B5EF4-FFF2-40B4-BE49-F238E27FC236}">
                      <a16:creationId xmlns:a16="http://schemas.microsoft.com/office/drawing/2014/main" id="{C847F1BB-BC4F-1278-396C-459C9C44244E}"/>
                    </a:ext>
                  </a:extLst>
                </p:cNvPr>
                <p:cNvSpPr/>
                <p:nvPr/>
              </p:nvSpPr>
              <p:spPr>
                <a:xfrm>
                  <a:off x="10100575" y="5404635"/>
                  <a:ext cx="222885" cy="4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46989">
                      <a:moveTo>
                        <a:pt x="0" y="0"/>
                      </a:moveTo>
                      <a:lnTo>
                        <a:pt x="8748" y="18124"/>
                      </a:lnTo>
                      <a:lnTo>
                        <a:pt x="32606" y="32925"/>
                      </a:lnTo>
                      <a:lnTo>
                        <a:pt x="67992" y="42904"/>
                      </a:lnTo>
                      <a:lnTo>
                        <a:pt x="111326" y="46564"/>
                      </a:lnTo>
                      <a:lnTo>
                        <a:pt x="154661" y="42904"/>
                      </a:lnTo>
                      <a:lnTo>
                        <a:pt x="190051" y="32925"/>
                      </a:lnTo>
                      <a:lnTo>
                        <a:pt x="213913" y="18124"/>
                      </a:lnTo>
                      <a:lnTo>
                        <a:pt x="222663" y="0"/>
                      </a:lnTo>
                    </a:path>
                  </a:pathLst>
                </a:custGeom>
                <a:ln w="14774">
                  <a:solidFill>
                    <a:srgbClr val="60606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0" name="Grupa 19" descr="5 526 603 zł&#10;planowana wysokość  dofinansowania netto  (ok. 45% dofinansowania)">
            <a:extLst>
              <a:ext uri="{FF2B5EF4-FFF2-40B4-BE49-F238E27FC236}">
                <a16:creationId xmlns:a16="http://schemas.microsoft.com/office/drawing/2014/main" id="{0D02E106-DF92-55CD-D3B8-B36E06AE5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265389" y="3677594"/>
            <a:ext cx="1973898" cy="1804447"/>
            <a:chOff x="5061577" y="3222785"/>
            <a:chExt cx="3085738" cy="2845010"/>
          </a:xfrm>
        </p:grpSpPr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9354F0E7-C8E9-6008-247C-78389F01C2F2}"/>
                </a:ext>
              </a:extLst>
            </p:cNvPr>
            <p:cNvSpPr/>
            <p:nvPr/>
          </p:nvSpPr>
          <p:spPr>
            <a:xfrm>
              <a:off x="5061587" y="3222785"/>
              <a:ext cx="3068955" cy="2845010"/>
            </a:xfrm>
            <a:custGeom>
              <a:avLst/>
              <a:gdLst/>
              <a:ahLst/>
              <a:cxnLst/>
              <a:rect l="l" t="t" r="r" b="b"/>
              <a:pathLst>
                <a:path w="3068954" h="3068954">
                  <a:moveTo>
                    <a:pt x="2828322" y="0"/>
                  </a:moveTo>
                  <a:lnTo>
                    <a:pt x="240380" y="0"/>
                  </a:lnTo>
                  <a:lnTo>
                    <a:pt x="191934" y="4883"/>
                  </a:lnTo>
                  <a:lnTo>
                    <a:pt x="146812" y="18889"/>
                  </a:lnTo>
                  <a:lnTo>
                    <a:pt x="105980" y="41052"/>
                  </a:lnTo>
                  <a:lnTo>
                    <a:pt x="70404" y="70404"/>
                  </a:lnTo>
                  <a:lnTo>
                    <a:pt x="41052" y="105980"/>
                  </a:lnTo>
                  <a:lnTo>
                    <a:pt x="18889" y="146812"/>
                  </a:lnTo>
                  <a:lnTo>
                    <a:pt x="4883" y="191934"/>
                  </a:lnTo>
                  <a:lnTo>
                    <a:pt x="0" y="240380"/>
                  </a:lnTo>
                  <a:lnTo>
                    <a:pt x="0" y="2828322"/>
                  </a:lnTo>
                  <a:lnTo>
                    <a:pt x="4883" y="2876768"/>
                  </a:lnTo>
                  <a:lnTo>
                    <a:pt x="18889" y="2921891"/>
                  </a:lnTo>
                  <a:lnTo>
                    <a:pt x="41052" y="2962725"/>
                  </a:lnTo>
                  <a:lnTo>
                    <a:pt x="70404" y="2998302"/>
                  </a:lnTo>
                  <a:lnTo>
                    <a:pt x="105980" y="3027656"/>
                  </a:lnTo>
                  <a:lnTo>
                    <a:pt x="146812" y="3049821"/>
                  </a:lnTo>
                  <a:lnTo>
                    <a:pt x="191934" y="3063828"/>
                  </a:lnTo>
                  <a:lnTo>
                    <a:pt x="240380" y="3068712"/>
                  </a:lnTo>
                  <a:lnTo>
                    <a:pt x="2828322" y="3068712"/>
                  </a:lnTo>
                  <a:lnTo>
                    <a:pt x="2876768" y="3063828"/>
                  </a:lnTo>
                  <a:lnTo>
                    <a:pt x="2921891" y="3049821"/>
                  </a:lnTo>
                  <a:lnTo>
                    <a:pt x="2962725" y="3027656"/>
                  </a:lnTo>
                  <a:lnTo>
                    <a:pt x="2998302" y="2998302"/>
                  </a:lnTo>
                  <a:lnTo>
                    <a:pt x="3027656" y="2962725"/>
                  </a:lnTo>
                  <a:lnTo>
                    <a:pt x="3049821" y="2921891"/>
                  </a:lnTo>
                  <a:lnTo>
                    <a:pt x="3063828" y="2876768"/>
                  </a:lnTo>
                  <a:lnTo>
                    <a:pt x="3068712" y="2828322"/>
                  </a:lnTo>
                  <a:lnTo>
                    <a:pt x="3068712" y="240380"/>
                  </a:lnTo>
                  <a:lnTo>
                    <a:pt x="3063828" y="191934"/>
                  </a:lnTo>
                  <a:lnTo>
                    <a:pt x="3049821" y="146812"/>
                  </a:lnTo>
                  <a:lnTo>
                    <a:pt x="3027656" y="105980"/>
                  </a:lnTo>
                  <a:lnTo>
                    <a:pt x="2998302" y="70404"/>
                  </a:lnTo>
                  <a:lnTo>
                    <a:pt x="2962725" y="41052"/>
                  </a:lnTo>
                  <a:lnTo>
                    <a:pt x="2921891" y="18889"/>
                  </a:lnTo>
                  <a:lnTo>
                    <a:pt x="2876768" y="4883"/>
                  </a:lnTo>
                  <a:lnTo>
                    <a:pt x="282832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 descr="12 281 340 zł&#10;wartość wydatków  kwalifikowanych netto&#10;">
              <a:extLst>
                <a:ext uri="{FF2B5EF4-FFF2-40B4-BE49-F238E27FC236}">
                  <a16:creationId xmlns:a16="http://schemas.microsoft.com/office/drawing/2014/main" id="{3176FE1B-7D00-BE78-5CF2-5B44BF4DFA3B}"/>
                </a:ext>
              </a:extLst>
            </p:cNvPr>
            <p:cNvSpPr txBox="1"/>
            <p:nvPr/>
          </p:nvSpPr>
          <p:spPr>
            <a:xfrm>
              <a:off x="5061577" y="3233889"/>
              <a:ext cx="3085738" cy="498534"/>
            </a:xfrm>
            <a:prstGeom prst="rect">
              <a:avLst/>
            </a:prstGeom>
          </p:spPr>
          <p:txBody>
            <a:bodyPr vert="horz" wrap="square" lIns="0" tIns="103505" rIns="0" bIns="0" rtlCol="0">
              <a:spAutoFit/>
            </a:bodyPr>
            <a:lstStyle/>
            <a:p>
              <a:pPr algn="ctr">
                <a:spcBef>
                  <a:spcPts val="815"/>
                </a:spcBef>
                <a:defRPr/>
              </a:pPr>
              <a:r>
                <a:rPr kumimoji="0" lang="pl-PL" sz="1100" b="1" i="0" u="none" strike="noStrike" kern="1200" cap="none" spc="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12 281 340 </a:t>
              </a:r>
              <a:r>
                <a:rPr kumimoji="0" lang="pl-PL" sz="1100" b="1" i="0" u="none" strike="noStrike" kern="1200" cap="none" spc="-20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zł</a:t>
              </a:r>
            </a:p>
            <a:p>
              <a:pPr marL="12065" marR="5080" lvl="0" indent="-61594" algn="ctr" defTabSz="914400" rtl="0" eaLnBrk="1" fontAlgn="auto" latinLnBrk="0" hangingPunct="1">
                <a:lnSpc>
                  <a:spcPct val="100899"/>
                </a:lnSpc>
                <a:spcBef>
                  <a:spcPts val="5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0" i="0" u="none" strike="noStrike" kern="1200" cap="none" spc="-1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w</a:t>
              </a:r>
              <a:r>
                <a:rPr kumimoji="0" sz="1100" b="0" i="0" u="none" strike="noStrike" kern="1200" cap="none" spc="-13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a</a:t>
              </a:r>
              <a:r>
                <a:rPr kumimoji="0" sz="1100" b="0" i="0" u="none" strike="noStrike" kern="1200" cap="none" spc="-4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r</a:t>
              </a:r>
              <a:r>
                <a:rPr kumimoji="0" sz="1100" b="0" i="0" u="none" strike="noStrike" kern="1200" cap="none" spc="-16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t</a:t>
              </a:r>
              <a:r>
                <a:rPr kumimoji="0" sz="1100" b="0" i="0" u="none" strike="noStrike" kern="1200" cap="none" spc="-2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ość</a:t>
              </a:r>
              <a:r>
                <a:rPr kumimoji="0" sz="1100" b="0" i="0" u="none" strike="noStrike" kern="1200" cap="none" spc="-20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 </a:t>
              </a:r>
              <a:r>
                <a:rPr kumimoji="0" sz="1100" b="0" i="0" u="none" strike="noStrike" kern="1200" cap="none" spc="2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w</a:t>
              </a:r>
              <a:r>
                <a:rPr kumimoji="0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y</a:t>
              </a:r>
              <a:r>
                <a:rPr kumimoji="0" sz="1100" b="0" i="0" u="none" strike="noStrike" kern="1200" cap="none" spc="-3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d</a:t>
              </a:r>
              <a:r>
                <a:rPr kumimoji="0" sz="1100" b="0" i="0" u="none" strike="noStrike" kern="1200" cap="none" spc="-4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a</a:t>
              </a:r>
              <a:r>
                <a:rPr kumimoji="0" sz="1100" b="0" i="0" u="none" strike="noStrike" kern="1200" cap="none" spc="-5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tk</a:t>
              </a:r>
              <a:r>
                <a:rPr kumimoji="0" sz="1100" b="0" i="0" u="none" strike="noStrike" kern="1200" cap="none" spc="-8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ó</a:t>
              </a:r>
              <a:r>
                <a:rPr kumimoji="0" sz="1100" b="0" i="0" u="none" strike="noStrike" kern="1200" cap="none" spc="-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w</a:t>
              </a:r>
              <a:r>
                <a:rPr kumimoji="0" sz="1100" b="0" i="0" u="none" strike="noStrike" kern="1200" cap="none" spc="-5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  </a:t>
              </a:r>
              <a:r>
                <a:rPr kumimoji="0" sz="1100" b="0" i="0" u="none" strike="noStrike" kern="1200" cap="none" spc="-4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k</a:t>
              </a:r>
              <a:r>
                <a:rPr kumimoji="0" sz="1100" b="0" i="0" u="none" strike="noStrike" kern="1200" cap="none" spc="-1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w</a:t>
              </a:r>
              <a:r>
                <a:rPr kumimoji="0" sz="1100" b="0" i="0" u="none" strike="noStrike" kern="1200" cap="none" spc="2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ali</a:t>
              </a:r>
              <a:r>
                <a:rPr kumimoji="0" lang="pl-PL" sz="1100" b="0" i="0" u="none" strike="noStrike" kern="1200" cap="none" spc="2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fi</a:t>
              </a:r>
              <a:r>
                <a:rPr kumimoji="0" sz="1100" b="0" i="0" u="none" strike="noStrike" kern="1200" cap="none" spc="2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k</a:t>
              </a:r>
              <a:r>
                <a:rPr kumimoji="0" sz="1100" b="0" i="0" u="none" strike="noStrike" kern="1200" cap="none" spc="1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o</a:t>
              </a:r>
              <a:r>
                <a:rPr kumimoji="0" sz="1100" b="0" i="0" u="none" strike="noStrike" kern="1200" cap="none" spc="-1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w</a:t>
              </a:r>
              <a:r>
                <a:rPr kumimoji="0" sz="1100" b="0" i="0" u="none" strike="noStrike" kern="1200" cap="none" spc="-3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a</a:t>
              </a:r>
              <a:r>
                <a:rPr kumimoji="0" sz="1100" b="0" i="0" u="none" strike="noStrike" kern="1200" cap="none" spc="-6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n</a:t>
              </a:r>
              <a:r>
                <a:rPr kumimoji="0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y</a:t>
              </a:r>
              <a:r>
                <a:rPr kumimoji="0" sz="1100" b="0" i="0" u="none" strike="noStrike" kern="1200" cap="none" spc="-35" normalizeH="0" baseline="0" noProof="0" dirty="0" err="1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ch</a:t>
              </a:r>
              <a:r>
                <a:rPr kumimoji="0" sz="1100" b="0" i="0" u="none" strike="noStrike" kern="1200" cap="none" spc="-20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 </a:t>
              </a:r>
              <a:r>
                <a:rPr kumimoji="0" sz="1100" b="0" i="0" u="none" strike="noStrike" kern="1200" cap="none" spc="-9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nett</a:t>
              </a:r>
              <a:r>
                <a:rPr kumimoji="0" sz="1100" b="0" i="0" u="none" strike="noStrike" kern="1200" cap="none" spc="35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o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endParaRPr>
            </a:p>
          </p:txBody>
        </p:sp>
        <p:grpSp>
          <p:nvGrpSpPr>
            <p:cNvPr id="23" name="object 23">
              <a:extLst>
                <a:ext uri="{FF2B5EF4-FFF2-40B4-BE49-F238E27FC236}">
                  <a16:creationId xmlns:a16="http://schemas.microsoft.com/office/drawing/2014/main" id="{555DF192-DC0C-1EDE-04AF-915156433662}"/>
                </a:ext>
              </a:extLst>
            </p:cNvPr>
            <p:cNvGrpSpPr/>
            <p:nvPr/>
          </p:nvGrpSpPr>
          <p:grpSpPr>
            <a:xfrm>
              <a:off x="6140282" y="5032622"/>
              <a:ext cx="949960" cy="795020"/>
              <a:chOff x="6140282" y="5032622"/>
              <a:chExt cx="949960" cy="795020"/>
            </a:xfrm>
          </p:grpSpPr>
          <p:sp>
            <p:nvSpPr>
              <p:cNvPr id="24" name="object 24">
                <a:extLst>
                  <a:ext uri="{FF2B5EF4-FFF2-40B4-BE49-F238E27FC236}">
                    <a16:creationId xmlns:a16="http://schemas.microsoft.com/office/drawing/2014/main" id="{A3B5B0A4-2B21-9C96-B6EB-3939FB3C3031}"/>
                  </a:ext>
                </a:extLst>
              </p:cNvPr>
              <p:cNvSpPr/>
              <p:nvPr/>
            </p:nvSpPr>
            <p:spPr>
              <a:xfrm>
                <a:off x="6147669" y="5174133"/>
                <a:ext cx="875665" cy="645795"/>
              </a:xfrm>
              <a:custGeom>
                <a:avLst/>
                <a:gdLst/>
                <a:ahLst/>
                <a:cxnLst/>
                <a:rect l="l" t="t" r="r" b="b"/>
                <a:pathLst>
                  <a:path w="875665" h="645795">
                    <a:moveTo>
                      <a:pt x="875345" y="420112"/>
                    </a:moveTo>
                    <a:lnTo>
                      <a:pt x="875345" y="605185"/>
                    </a:lnTo>
                    <a:lnTo>
                      <a:pt x="872145" y="620907"/>
                    </a:lnTo>
                    <a:lnTo>
                      <a:pt x="863435" y="633789"/>
                    </a:lnTo>
                    <a:lnTo>
                      <a:pt x="850550" y="642498"/>
                    </a:lnTo>
                    <a:lnTo>
                      <a:pt x="834822" y="645697"/>
                    </a:lnTo>
                    <a:lnTo>
                      <a:pt x="40522" y="645697"/>
                    </a:lnTo>
                    <a:lnTo>
                      <a:pt x="24781" y="642498"/>
                    </a:lnTo>
                    <a:lnTo>
                      <a:pt x="11897" y="633789"/>
                    </a:lnTo>
                    <a:lnTo>
                      <a:pt x="3195" y="620907"/>
                    </a:lnTo>
                    <a:lnTo>
                      <a:pt x="0" y="605185"/>
                    </a:lnTo>
                    <a:lnTo>
                      <a:pt x="0" y="40501"/>
                    </a:lnTo>
                    <a:lnTo>
                      <a:pt x="3195" y="24777"/>
                    </a:lnTo>
                    <a:lnTo>
                      <a:pt x="11897" y="11898"/>
                    </a:lnTo>
                    <a:lnTo>
                      <a:pt x="24781" y="3196"/>
                    </a:lnTo>
                    <a:lnTo>
                      <a:pt x="40522" y="0"/>
                    </a:lnTo>
                    <a:lnTo>
                      <a:pt x="834822" y="0"/>
                    </a:lnTo>
                    <a:lnTo>
                      <a:pt x="850550" y="3196"/>
                    </a:lnTo>
                    <a:lnTo>
                      <a:pt x="863435" y="11898"/>
                    </a:lnTo>
                    <a:lnTo>
                      <a:pt x="872145" y="24777"/>
                    </a:lnTo>
                    <a:lnTo>
                      <a:pt x="875345" y="40501"/>
                    </a:lnTo>
                    <a:lnTo>
                      <a:pt x="875345" y="225553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bject 25">
                <a:extLst>
                  <a:ext uri="{FF2B5EF4-FFF2-40B4-BE49-F238E27FC236}">
                    <a16:creationId xmlns:a16="http://schemas.microsoft.com/office/drawing/2014/main" id="{B3C7FCA2-70F8-D177-114A-F6B3900EB3D4}"/>
                  </a:ext>
                </a:extLst>
              </p:cNvPr>
              <p:cNvSpPr/>
              <p:nvPr/>
            </p:nvSpPr>
            <p:spPr>
              <a:xfrm>
                <a:off x="6529155" y="5068987"/>
                <a:ext cx="334645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334645" h="105410">
                    <a:moveTo>
                      <a:pt x="0" y="105145"/>
                    </a:moveTo>
                    <a:lnTo>
                      <a:pt x="272975" y="1305"/>
                    </a:lnTo>
                    <a:lnTo>
                      <a:pt x="280891" y="0"/>
                    </a:lnTo>
                    <a:lnTo>
                      <a:pt x="288465" y="1779"/>
                    </a:lnTo>
                    <a:lnTo>
                      <a:pt x="294833" y="6255"/>
                    </a:lnTo>
                    <a:lnTo>
                      <a:pt x="299132" y="13043"/>
                    </a:lnTo>
                    <a:lnTo>
                      <a:pt x="334178" y="105145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object 26">
                <a:extLst>
                  <a:ext uri="{FF2B5EF4-FFF2-40B4-BE49-F238E27FC236}">
                    <a16:creationId xmlns:a16="http://schemas.microsoft.com/office/drawing/2014/main" id="{7D0E20A5-FC35-04DC-AE1F-DFF8060F879B}"/>
                  </a:ext>
                </a:extLst>
              </p:cNvPr>
              <p:cNvSpPr/>
              <p:nvPr/>
            </p:nvSpPr>
            <p:spPr>
              <a:xfrm>
                <a:off x="6310974" y="5040009"/>
                <a:ext cx="396240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134620">
                    <a:moveTo>
                      <a:pt x="0" y="134122"/>
                    </a:moveTo>
                    <a:lnTo>
                      <a:pt x="349099" y="1299"/>
                    </a:lnTo>
                    <a:lnTo>
                      <a:pt x="357023" y="0"/>
                    </a:lnTo>
                    <a:lnTo>
                      <a:pt x="364596" y="1779"/>
                    </a:lnTo>
                    <a:lnTo>
                      <a:pt x="370959" y="6251"/>
                    </a:lnTo>
                    <a:lnTo>
                      <a:pt x="375255" y="13026"/>
                    </a:lnTo>
                    <a:lnTo>
                      <a:pt x="395621" y="66637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object 27">
                <a:extLst>
                  <a:ext uri="{FF2B5EF4-FFF2-40B4-BE49-F238E27FC236}">
                    <a16:creationId xmlns:a16="http://schemas.microsoft.com/office/drawing/2014/main" id="{FFEF0296-94A3-5D95-5502-C35160A89F8D}"/>
                  </a:ext>
                </a:extLst>
              </p:cNvPr>
              <p:cNvSpPr/>
              <p:nvPr/>
            </p:nvSpPr>
            <p:spPr>
              <a:xfrm>
                <a:off x="6814977" y="5399688"/>
                <a:ext cx="26797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67970" h="194945">
                    <a:moveTo>
                      <a:pt x="267447" y="816"/>
                    </a:moveTo>
                    <a:lnTo>
                      <a:pt x="263918" y="366"/>
                    </a:lnTo>
                    <a:lnTo>
                      <a:pt x="260358" y="0"/>
                    </a:lnTo>
                    <a:lnTo>
                      <a:pt x="256662" y="0"/>
                    </a:lnTo>
                    <a:lnTo>
                      <a:pt x="81034" y="0"/>
                    </a:lnTo>
                    <a:lnTo>
                      <a:pt x="49567" y="6399"/>
                    </a:lnTo>
                    <a:lnTo>
                      <a:pt x="23801" y="23822"/>
                    </a:lnTo>
                    <a:lnTo>
                      <a:pt x="6393" y="49603"/>
                    </a:lnTo>
                    <a:lnTo>
                      <a:pt x="0" y="81076"/>
                    </a:lnTo>
                    <a:lnTo>
                      <a:pt x="0" y="113493"/>
                    </a:lnTo>
                    <a:lnTo>
                      <a:pt x="6393" y="144978"/>
                    </a:lnTo>
                    <a:lnTo>
                      <a:pt x="23801" y="170753"/>
                    </a:lnTo>
                    <a:lnTo>
                      <a:pt x="49567" y="188165"/>
                    </a:lnTo>
                    <a:lnTo>
                      <a:pt x="81034" y="194559"/>
                    </a:lnTo>
                    <a:lnTo>
                      <a:pt x="256662" y="194559"/>
                    </a:lnTo>
                    <a:lnTo>
                      <a:pt x="260358" y="194559"/>
                    </a:lnTo>
                    <a:lnTo>
                      <a:pt x="263918" y="194203"/>
                    </a:lnTo>
                    <a:lnTo>
                      <a:pt x="267447" y="193721"/>
                    </a:lnTo>
                    <a:lnTo>
                      <a:pt x="267447" y="816"/>
                    </a:lnTo>
                    <a:close/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object 28">
                <a:extLst>
                  <a:ext uri="{FF2B5EF4-FFF2-40B4-BE49-F238E27FC236}">
                    <a16:creationId xmlns:a16="http://schemas.microsoft.com/office/drawing/2014/main" id="{2BC8B89B-FB67-8DA9-989C-43B53DC048F7}"/>
                  </a:ext>
                </a:extLst>
              </p:cNvPr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5678" y="5453113"/>
                <a:ext cx="87735" cy="87714"/>
              </a:xfrm>
              <a:prstGeom prst="rect">
                <a:avLst/>
              </a:prstGeom>
            </p:spPr>
          </p:pic>
        </p:grpSp>
      </p:grpSp>
      <p:grpSp>
        <p:nvGrpSpPr>
          <p:cNvPr id="59" name="Grupa 58" descr="2021 r. – 2024  r.&#10;termin realizacji inwestycji&#10;">
            <a:extLst>
              <a:ext uri="{FF2B5EF4-FFF2-40B4-BE49-F238E27FC236}">
                <a16:creationId xmlns:a16="http://schemas.microsoft.com/office/drawing/2014/main" id="{D29DA63D-9E0C-82B5-FFA3-3D074032C1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385005" y="3616989"/>
            <a:ext cx="1953922" cy="1865052"/>
            <a:chOff x="15159425" y="2998840"/>
            <a:chExt cx="3068955" cy="3068955"/>
          </a:xfrm>
        </p:grpSpPr>
        <p:sp>
          <p:nvSpPr>
            <p:cNvPr id="60" name="object 16">
              <a:extLst>
                <a:ext uri="{FF2B5EF4-FFF2-40B4-BE49-F238E27FC236}">
                  <a16:creationId xmlns:a16="http://schemas.microsoft.com/office/drawing/2014/main" id="{031F3159-3724-A4D6-C1AE-0030D05F3C3C}"/>
                </a:ext>
              </a:extLst>
            </p:cNvPr>
            <p:cNvSpPr/>
            <p:nvPr/>
          </p:nvSpPr>
          <p:spPr>
            <a:xfrm>
              <a:off x="15159425" y="2998840"/>
              <a:ext cx="3068955" cy="3068955"/>
            </a:xfrm>
            <a:custGeom>
              <a:avLst/>
              <a:gdLst/>
              <a:ahLst/>
              <a:cxnLst/>
              <a:rect l="l" t="t" r="r" b="b"/>
              <a:pathLst>
                <a:path w="3068955" h="3068954">
                  <a:moveTo>
                    <a:pt x="2828332" y="0"/>
                  </a:moveTo>
                  <a:lnTo>
                    <a:pt x="240390" y="0"/>
                  </a:lnTo>
                  <a:lnTo>
                    <a:pt x="191944" y="4883"/>
                  </a:lnTo>
                  <a:lnTo>
                    <a:pt x="146821" y="18889"/>
                  </a:lnTo>
                  <a:lnTo>
                    <a:pt x="105987" y="41052"/>
                  </a:lnTo>
                  <a:lnTo>
                    <a:pt x="70410" y="70404"/>
                  </a:lnTo>
                  <a:lnTo>
                    <a:pt x="41055" y="105980"/>
                  </a:lnTo>
                  <a:lnTo>
                    <a:pt x="18891" y="146812"/>
                  </a:lnTo>
                  <a:lnTo>
                    <a:pt x="4884" y="191934"/>
                  </a:lnTo>
                  <a:lnTo>
                    <a:pt x="0" y="240380"/>
                  </a:lnTo>
                  <a:lnTo>
                    <a:pt x="0" y="2828322"/>
                  </a:lnTo>
                  <a:lnTo>
                    <a:pt x="4884" y="2876768"/>
                  </a:lnTo>
                  <a:lnTo>
                    <a:pt x="18891" y="2921891"/>
                  </a:lnTo>
                  <a:lnTo>
                    <a:pt x="41055" y="2962725"/>
                  </a:lnTo>
                  <a:lnTo>
                    <a:pt x="70410" y="2998302"/>
                  </a:lnTo>
                  <a:lnTo>
                    <a:pt x="105987" y="3027656"/>
                  </a:lnTo>
                  <a:lnTo>
                    <a:pt x="146821" y="3049821"/>
                  </a:lnTo>
                  <a:lnTo>
                    <a:pt x="191944" y="3063828"/>
                  </a:lnTo>
                  <a:lnTo>
                    <a:pt x="240390" y="3068712"/>
                  </a:lnTo>
                  <a:lnTo>
                    <a:pt x="2828332" y="3068712"/>
                  </a:lnTo>
                  <a:lnTo>
                    <a:pt x="2876778" y="3063828"/>
                  </a:lnTo>
                  <a:lnTo>
                    <a:pt x="2921900" y="3049821"/>
                  </a:lnTo>
                  <a:lnTo>
                    <a:pt x="2962732" y="3027656"/>
                  </a:lnTo>
                  <a:lnTo>
                    <a:pt x="2998307" y="2998302"/>
                  </a:lnTo>
                  <a:lnTo>
                    <a:pt x="3027660" y="2962725"/>
                  </a:lnTo>
                  <a:lnTo>
                    <a:pt x="3049822" y="2921891"/>
                  </a:lnTo>
                  <a:lnTo>
                    <a:pt x="3063829" y="2876768"/>
                  </a:lnTo>
                  <a:lnTo>
                    <a:pt x="3068712" y="2828322"/>
                  </a:lnTo>
                  <a:lnTo>
                    <a:pt x="3068712" y="240380"/>
                  </a:lnTo>
                  <a:lnTo>
                    <a:pt x="3063829" y="191934"/>
                  </a:lnTo>
                  <a:lnTo>
                    <a:pt x="3049822" y="146812"/>
                  </a:lnTo>
                  <a:lnTo>
                    <a:pt x="3027660" y="105980"/>
                  </a:lnTo>
                  <a:lnTo>
                    <a:pt x="2998307" y="70404"/>
                  </a:lnTo>
                  <a:lnTo>
                    <a:pt x="2962732" y="41052"/>
                  </a:lnTo>
                  <a:lnTo>
                    <a:pt x="2921900" y="18889"/>
                  </a:lnTo>
                  <a:lnTo>
                    <a:pt x="2876778" y="4883"/>
                  </a:lnTo>
                  <a:lnTo>
                    <a:pt x="282833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20">
              <a:extLst>
                <a:ext uri="{FF2B5EF4-FFF2-40B4-BE49-F238E27FC236}">
                  <a16:creationId xmlns:a16="http://schemas.microsoft.com/office/drawing/2014/main" id="{B859E07A-94D8-19C5-3421-7C38AE46F30E}"/>
                </a:ext>
              </a:extLst>
            </p:cNvPr>
            <p:cNvSpPr txBox="1"/>
            <p:nvPr/>
          </p:nvSpPr>
          <p:spPr>
            <a:xfrm>
              <a:off x="15410494" y="3012698"/>
              <a:ext cx="2512060" cy="1293554"/>
            </a:xfrm>
            <a:prstGeom prst="rect">
              <a:avLst/>
            </a:prstGeom>
          </p:spPr>
          <p:txBody>
            <a:bodyPr vert="horz" wrap="square" lIns="0" tIns="10287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8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1200" cap="none" spc="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2021</a:t>
              </a:r>
              <a:r>
                <a:rPr kumimoji="0" lang="pl-PL" sz="1100" b="1" i="0" u="none" strike="noStrike" kern="1200" cap="none" spc="-21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</a:t>
              </a:r>
              <a:r>
                <a:rPr kumimoji="0" lang="pl-PL" sz="1100" b="1" i="0" u="none" strike="noStrike" kern="1200" cap="none" spc="-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r</a:t>
              </a:r>
              <a:r>
                <a:rPr kumimoji="0" lang="pl-PL" sz="1100" b="1" i="0" u="none" strike="noStrike" kern="1200" cap="none" spc="-50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.</a:t>
              </a:r>
              <a:r>
                <a:rPr kumimoji="0" lang="pl-PL" sz="1100" b="1" i="0" u="none" strike="noStrike" kern="1200" cap="none" spc="-21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</a:t>
              </a:r>
              <a:r>
                <a:rPr kumimoji="0" lang="pl-PL" sz="1100" b="1" i="0" u="none" strike="noStrike" kern="1200" cap="none" spc="1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–</a:t>
              </a:r>
              <a:r>
                <a:rPr kumimoji="0" lang="pl-PL" sz="1100" b="1" i="0" u="none" strike="noStrike" kern="1200" cap="none" spc="-21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</a:t>
              </a:r>
              <a:r>
                <a:rPr kumimoji="0" lang="pl-PL" sz="1100" b="1" i="0" u="none" strike="noStrike" kern="1200" cap="none" spc="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2024 </a:t>
              </a:r>
              <a:r>
                <a:rPr kumimoji="0" lang="pl-PL" sz="1100" b="1" i="0" u="none" strike="noStrike" kern="1200" cap="none" spc="-21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</a:t>
              </a:r>
              <a:r>
                <a:rPr kumimoji="0" lang="pl-PL" sz="1100" b="1" i="0" u="none" strike="noStrike" kern="1200" cap="none" spc="-5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r</a:t>
              </a:r>
              <a:r>
                <a:rPr kumimoji="0" lang="pl-PL" sz="1100" b="1" i="0" u="none" strike="noStrike" kern="1200" cap="none" spc="-50" normalizeH="0" baseline="0" noProof="0" dirty="0">
                  <a:ln>
                    <a:noFill/>
                  </a:ln>
                  <a:solidFill>
                    <a:srgbClr val="27348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.</a:t>
              </a:r>
              <a:endPara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  <a:p>
              <a:pPr marL="304800" marR="296545" lvl="0" algn="ctr">
                <a:spcBef>
                  <a:spcPts val="710"/>
                </a:spcBef>
                <a:defRPr/>
              </a:pPr>
              <a:r>
                <a:rPr lang="pl-PL" sz="1100" spc="-160" dirty="0">
                  <a:solidFill>
                    <a:srgbClr val="606060"/>
                  </a:solidFill>
                  <a:latin typeface="Trebuchet MS"/>
                  <a:cs typeface="Trebuchet MS"/>
                </a:rPr>
                <a:t>te</a:t>
              </a:r>
              <a:r>
                <a:rPr kumimoji="0" sz="1100" b="0" i="0" u="none" strike="noStrike" kern="1200" cap="none" spc="-9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r</a:t>
              </a:r>
              <a:r>
                <a:rPr lang="pl-PL" sz="1100" spc="-20" dirty="0">
                  <a:solidFill>
                    <a:srgbClr val="606060"/>
                  </a:solidFill>
                  <a:latin typeface="Trebuchet MS"/>
                  <a:cs typeface="Trebuchet MS"/>
                </a:rPr>
                <a:t>min</a:t>
              </a:r>
              <a:r>
                <a:rPr kumimoji="0" lang="pl-PL" sz="1100" b="0" i="0" u="none" strike="noStrike" kern="1200" cap="none" spc="-2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 realizacji inwestycji</a:t>
              </a:r>
            </a:p>
          </p:txBody>
        </p:sp>
        <p:grpSp>
          <p:nvGrpSpPr>
            <p:cNvPr id="62" name="object 29">
              <a:extLst>
                <a:ext uri="{FF2B5EF4-FFF2-40B4-BE49-F238E27FC236}">
                  <a16:creationId xmlns:a16="http://schemas.microsoft.com/office/drawing/2014/main" id="{1F984A39-E118-49E8-8C6E-36443030A1E4}"/>
                </a:ext>
              </a:extLst>
            </p:cNvPr>
            <p:cNvGrpSpPr/>
            <p:nvPr/>
          </p:nvGrpSpPr>
          <p:grpSpPr>
            <a:xfrm>
              <a:off x="16206075" y="4865646"/>
              <a:ext cx="920750" cy="921385"/>
              <a:chOff x="16206075" y="4865646"/>
              <a:chExt cx="920750" cy="921385"/>
            </a:xfrm>
          </p:grpSpPr>
          <p:sp>
            <p:nvSpPr>
              <p:cNvPr id="63" name="object 30">
                <a:extLst>
                  <a:ext uri="{FF2B5EF4-FFF2-40B4-BE49-F238E27FC236}">
                    <a16:creationId xmlns:a16="http://schemas.microsoft.com/office/drawing/2014/main" id="{935DEAC3-03C2-88BB-A22C-445F87F9CDBE}"/>
                  </a:ext>
                </a:extLst>
              </p:cNvPr>
              <p:cNvSpPr/>
              <p:nvPr/>
            </p:nvSpPr>
            <p:spPr>
              <a:xfrm>
                <a:off x="16285782" y="4945472"/>
                <a:ext cx="762000" cy="762000"/>
              </a:xfrm>
              <a:custGeom>
                <a:avLst/>
                <a:gdLst/>
                <a:ahLst/>
                <a:cxnLst/>
                <a:rect l="l" t="t" r="r" b="b"/>
                <a:pathLst>
                  <a:path w="762000" h="762000">
                    <a:moveTo>
                      <a:pt x="0" y="380815"/>
                    </a:moveTo>
                    <a:lnTo>
                      <a:pt x="2967" y="428586"/>
                    </a:lnTo>
                    <a:lnTo>
                      <a:pt x="11630" y="474586"/>
                    </a:lnTo>
                    <a:lnTo>
                      <a:pt x="25633" y="518458"/>
                    </a:lnTo>
                    <a:lnTo>
                      <a:pt x="44618" y="559845"/>
                    </a:lnTo>
                    <a:lnTo>
                      <a:pt x="68230" y="598391"/>
                    </a:lnTo>
                    <a:lnTo>
                      <a:pt x="96110" y="633739"/>
                    </a:lnTo>
                    <a:lnTo>
                      <a:pt x="127902" y="665531"/>
                    </a:lnTo>
                    <a:lnTo>
                      <a:pt x="163250" y="693411"/>
                    </a:lnTo>
                    <a:lnTo>
                      <a:pt x="201795" y="717022"/>
                    </a:lnTo>
                    <a:lnTo>
                      <a:pt x="243183" y="736008"/>
                    </a:lnTo>
                    <a:lnTo>
                      <a:pt x="287055" y="750011"/>
                    </a:lnTo>
                    <a:lnTo>
                      <a:pt x="333055" y="758674"/>
                    </a:lnTo>
                    <a:lnTo>
                      <a:pt x="380826" y="761641"/>
                    </a:lnTo>
                    <a:lnTo>
                      <a:pt x="428594" y="758674"/>
                    </a:lnTo>
                    <a:lnTo>
                      <a:pt x="474592" y="750011"/>
                    </a:lnTo>
                    <a:lnTo>
                      <a:pt x="518463" y="736008"/>
                    </a:lnTo>
                    <a:lnTo>
                      <a:pt x="559849" y="717022"/>
                    </a:lnTo>
                    <a:lnTo>
                      <a:pt x="598394" y="693411"/>
                    </a:lnTo>
                    <a:lnTo>
                      <a:pt x="633740" y="665531"/>
                    </a:lnTo>
                    <a:lnTo>
                      <a:pt x="665532" y="633739"/>
                    </a:lnTo>
                    <a:lnTo>
                      <a:pt x="693412" y="598391"/>
                    </a:lnTo>
                    <a:lnTo>
                      <a:pt x="717023" y="559845"/>
                    </a:lnTo>
                    <a:lnTo>
                      <a:pt x="736008" y="518458"/>
                    </a:lnTo>
                    <a:lnTo>
                      <a:pt x="750011" y="474586"/>
                    </a:lnTo>
                    <a:lnTo>
                      <a:pt x="758674" y="428586"/>
                    </a:lnTo>
                    <a:lnTo>
                      <a:pt x="761641" y="380815"/>
                    </a:lnTo>
                    <a:lnTo>
                      <a:pt x="758674" y="333047"/>
                    </a:lnTo>
                    <a:lnTo>
                      <a:pt x="750011" y="287049"/>
                    </a:lnTo>
                    <a:lnTo>
                      <a:pt x="736008" y="243178"/>
                    </a:lnTo>
                    <a:lnTo>
                      <a:pt x="717023" y="201792"/>
                    </a:lnTo>
                    <a:lnTo>
                      <a:pt x="693412" y="163247"/>
                    </a:lnTo>
                    <a:lnTo>
                      <a:pt x="665532" y="127900"/>
                    </a:lnTo>
                    <a:lnTo>
                      <a:pt x="633740" y="96109"/>
                    </a:lnTo>
                    <a:lnTo>
                      <a:pt x="598394" y="68229"/>
                    </a:lnTo>
                    <a:lnTo>
                      <a:pt x="559849" y="44618"/>
                    </a:lnTo>
                    <a:lnTo>
                      <a:pt x="518463" y="25633"/>
                    </a:lnTo>
                    <a:lnTo>
                      <a:pt x="474592" y="11630"/>
                    </a:lnTo>
                    <a:lnTo>
                      <a:pt x="428594" y="2967"/>
                    </a:lnTo>
                    <a:lnTo>
                      <a:pt x="380826" y="0"/>
                    </a:lnTo>
                    <a:lnTo>
                      <a:pt x="333055" y="2967"/>
                    </a:lnTo>
                    <a:lnTo>
                      <a:pt x="287055" y="11630"/>
                    </a:lnTo>
                    <a:lnTo>
                      <a:pt x="243183" y="25633"/>
                    </a:lnTo>
                    <a:lnTo>
                      <a:pt x="201795" y="44618"/>
                    </a:lnTo>
                    <a:lnTo>
                      <a:pt x="163250" y="68229"/>
                    </a:lnTo>
                    <a:lnTo>
                      <a:pt x="127902" y="96109"/>
                    </a:lnTo>
                    <a:lnTo>
                      <a:pt x="96110" y="127900"/>
                    </a:lnTo>
                    <a:lnTo>
                      <a:pt x="68230" y="163247"/>
                    </a:lnTo>
                    <a:lnTo>
                      <a:pt x="44618" y="201792"/>
                    </a:lnTo>
                    <a:lnTo>
                      <a:pt x="25633" y="243178"/>
                    </a:lnTo>
                    <a:lnTo>
                      <a:pt x="11630" y="287049"/>
                    </a:lnTo>
                    <a:lnTo>
                      <a:pt x="2967" y="333047"/>
                    </a:lnTo>
                    <a:lnTo>
                      <a:pt x="0" y="380815"/>
                    </a:lnTo>
                    <a:close/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object 31">
                <a:extLst>
                  <a:ext uri="{FF2B5EF4-FFF2-40B4-BE49-F238E27FC236}">
                    <a16:creationId xmlns:a16="http://schemas.microsoft.com/office/drawing/2014/main" id="{737B8AFB-E145-9823-C77C-F2A5E9F08B62}"/>
                  </a:ext>
                </a:extLst>
              </p:cNvPr>
              <p:cNvSpPr/>
              <p:nvPr/>
            </p:nvSpPr>
            <p:spPr>
              <a:xfrm>
                <a:off x="16213463" y="4873034"/>
                <a:ext cx="906144" cy="906780"/>
              </a:xfrm>
              <a:custGeom>
                <a:avLst/>
                <a:gdLst/>
                <a:ahLst/>
                <a:cxnLst/>
                <a:rect l="l" t="t" r="r" b="b"/>
                <a:pathLst>
                  <a:path w="906144" h="906779">
                    <a:moveTo>
                      <a:pt x="793419" y="752645"/>
                    </a:moveTo>
                    <a:lnTo>
                      <a:pt x="759728" y="787150"/>
                    </a:lnTo>
                    <a:lnTo>
                      <a:pt x="722238" y="818087"/>
                    </a:lnTo>
                    <a:lnTo>
                      <a:pt x="681147" y="845075"/>
                    </a:lnTo>
                    <a:lnTo>
                      <a:pt x="636654" y="867732"/>
                    </a:lnTo>
                    <a:lnTo>
                      <a:pt x="588954" y="885677"/>
                    </a:lnTo>
                    <a:lnTo>
                      <a:pt x="544059" y="897318"/>
                    </a:lnTo>
                    <a:lnTo>
                      <a:pt x="499081" y="904234"/>
                    </a:lnTo>
                    <a:lnTo>
                      <a:pt x="454306" y="906575"/>
                    </a:lnTo>
                    <a:lnTo>
                      <a:pt x="410021" y="904490"/>
                    </a:lnTo>
                    <a:lnTo>
                      <a:pt x="366511" y="898130"/>
                    </a:lnTo>
                    <a:lnTo>
                      <a:pt x="324063" y="887645"/>
                    </a:lnTo>
                    <a:lnTo>
                      <a:pt x="282962" y="873184"/>
                    </a:lnTo>
                    <a:lnTo>
                      <a:pt x="243494" y="854898"/>
                    </a:lnTo>
                    <a:lnTo>
                      <a:pt x="205945" y="832936"/>
                    </a:lnTo>
                    <a:lnTo>
                      <a:pt x="170601" y="807448"/>
                    </a:lnTo>
                    <a:lnTo>
                      <a:pt x="137748" y="778584"/>
                    </a:lnTo>
                    <a:lnTo>
                      <a:pt x="107672" y="746494"/>
                    </a:lnTo>
                    <a:lnTo>
                      <a:pt x="80659" y="711327"/>
                    </a:lnTo>
                    <a:lnTo>
                      <a:pt x="56995" y="673234"/>
                    </a:lnTo>
                    <a:lnTo>
                      <a:pt x="36965" y="632365"/>
                    </a:lnTo>
                    <a:lnTo>
                      <a:pt x="20856" y="588869"/>
                    </a:lnTo>
                    <a:lnTo>
                      <a:pt x="8606" y="540978"/>
                    </a:lnTo>
                    <a:lnTo>
                      <a:pt x="1714" y="493016"/>
                    </a:lnTo>
                    <a:lnTo>
                      <a:pt x="0" y="445330"/>
                    </a:lnTo>
                    <a:lnTo>
                      <a:pt x="3282" y="398267"/>
                    </a:lnTo>
                    <a:lnTo>
                      <a:pt x="11379" y="352174"/>
                    </a:lnTo>
                    <a:lnTo>
                      <a:pt x="24112" y="307397"/>
                    </a:lnTo>
                    <a:lnTo>
                      <a:pt x="41298" y="264283"/>
                    </a:lnTo>
                    <a:lnTo>
                      <a:pt x="62757" y="223180"/>
                    </a:lnTo>
                    <a:lnTo>
                      <a:pt x="88307" y="184433"/>
                    </a:lnTo>
                    <a:lnTo>
                      <a:pt x="117769" y="148389"/>
                    </a:lnTo>
                    <a:lnTo>
                      <a:pt x="150960" y="115395"/>
                    </a:lnTo>
                    <a:lnTo>
                      <a:pt x="187700" y="85798"/>
                    </a:lnTo>
                    <a:lnTo>
                      <a:pt x="227807" y="59945"/>
                    </a:lnTo>
                    <a:lnTo>
                      <a:pt x="271102" y="38182"/>
                    </a:lnTo>
                    <a:lnTo>
                      <a:pt x="317402" y="20855"/>
                    </a:lnTo>
                    <a:lnTo>
                      <a:pt x="365298" y="8605"/>
                    </a:lnTo>
                    <a:lnTo>
                      <a:pt x="413263" y="1713"/>
                    </a:lnTo>
                    <a:lnTo>
                      <a:pt x="460951" y="0"/>
                    </a:lnTo>
                    <a:lnTo>
                      <a:pt x="508016" y="3282"/>
                    </a:lnTo>
                    <a:lnTo>
                      <a:pt x="554110" y="11381"/>
                    </a:lnTo>
                    <a:lnTo>
                      <a:pt x="598887" y="24115"/>
                    </a:lnTo>
                    <a:lnTo>
                      <a:pt x="642001" y="41302"/>
                    </a:lnTo>
                    <a:lnTo>
                      <a:pt x="683104" y="62762"/>
                    </a:lnTo>
                    <a:lnTo>
                      <a:pt x="721850" y="88313"/>
                    </a:lnTo>
                    <a:lnTo>
                      <a:pt x="757892" y="117775"/>
                    </a:lnTo>
                    <a:lnTo>
                      <a:pt x="790884" y="150967"/>
                    </a:lnTo>
                    <a:lnTo>
                      <a:pt x="820480" y="187708"/>
                    </a:lnTo>
                    <a:lnTo>
                      <a:pt x="846331" y="227816"/>
                    </a:lnTo>
                    <a:lnTo>
                      <a:pt x="868092" y="271111"/>
                    </a:lnTo>
                    <a:lnTo>
                      <a:pt x="885416" y="317412"/>
                    </a:lnTo>
                    <a:lnTo>
                      <a:pt x="899230" y="373561"/>
                    </a:lnTo>
                    <a:lnTo>
                      <a:pt x="905729" y="429730"/>
                    </a:lnTo>
                    <a:lnTo>
                      <a:pt x="905205" y="485361"/>
                    </a:lnTo>
                    <a:lnTo>
                      <a:pt x="897950" y="539897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bject 32">
                <a:extLst>
                  <a:ext uri="{FF2B5EF4-FFF2-40B4-BE49-F238E27FC236}">
                    <a16:creationId xmlns:a16="http://schemas.microsoft.com/office/drawing/2014/main" id="{5D2EC994-A145-2351-3901-0A644009326B}"/>
                  </a:ext>
                </a:extLst>
              </p:cNvPr>
              <p:cNvSpPr/>
              <p:nvPr/>
            </p:nvSpPr>
            <p:spPr>
              <a:xfrm>
                <a:off x="16666701" y="4990288"/>
                <a:ext cx="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h="69850">
                    <a:moveTo>
                      <a:pt x="0" y="0"/>
                    </a:moveTo>
                    <a:lnTo>
                      <a:pt x="0" y="69505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object 33">
                <a:extLst>
                  <a:ext uri="{FF2B5EF4-FFF2-40B4-BE49-F238E27FC236}">
                    <a16:creationId xmlns:a16="http://schemas.microsoft.com/office/drawing/2014/main" id="{97C955C7-6C30-58D9-C271-D1753B6AF3C7}"/>
                  </a:ext>
                </a:extLst>
              </p:cNvPr>
              <p:cNvSpPr/>
              <p:nvPr/>
            </p:nvSpPr>
            <p:spPr>
              <a:xfrm>
                <a:off x="16785571" y="5054617"/>
                <a:ext cx="3111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1115" h="56514">
                    <a:moveTo>
                      <a:pt x="31014" y="0"/>
                    </a:moveTo>
                    <a:lnTo>
                      <a:pt x="0" y="56239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object 34">
                <a:extLst>
                  <a:ext uri="{FF2B5EF4-FFF2-40B4-BE49-F238E27FC236}">
                    <a16:creationId xmlns:a16="http://schemas.microsoft.com/office/drawing/2014/main" id="{4A349FD9-8F9B-16A5-C912-694E338A42A8}"/>
                  </a:ext>
                </a:extLst>
              </p:cNvPr>
              <p:cNvSpPr/>
              <p:nvPr/>
            </p:nvSpPr>
            <p:spPr>
              <a:xfrm>
                <a:off x="16883170" y="5178560"/>
                <a:ext cx="56515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31114">
                    <a:moveTo>
                      <a:pt x="56469" y="0"/>
                    </a:moveTo>
                    <a:lnTo>
                      <a:pt x="0" y="30606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object 35">
                <a:extLst>
                  <a:ext uri="{FF2B5EF4-FFF2-40B4-BE49-F238E27FC236}">
                    <a16:creationId xmlns:a16="http://schemas.microsoft.com/office/drawing/2014/main" id="{A791F71B-CE3E-D113-31FE-C3E8F46BC269}"/>
                  </a:ext>
                </a:extLst>
              </p:cNvPr>
              <p:cNvSpPr/>
              <p:nvPr/>
            </p:nvSpPr>
            <p:spPr>
              <a:xfrm>
                <a:off x="16933245" y="5326338"/>
                <a:ext cx="698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850">
                    <a:moveTo>
                      <a:pt x="69516" y="0"/>
                    </a:moveTo>
                    <a:lnTo>
                      <a:pt x="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object 36">
                <a:extLst>
                  <a:ext uri="{FF2B5EF4-FFF2-40B4-BE49-F238E27FC236}">
                    <a16:creationId xmlns:a16="http://schemas.microsoft.com/office/drawing/2014/main" id="{1EA5678C-01DE-459B-0B57-79352C9D876D}"/>
                  </a:ext>
                </a:extLst>
              </p:cNvPr>
              <p:cNvSpPr/>
              <p:nvPr/>
            </p:nvSpPr>
            <p:spPr>
              <a:xfrm>
                <a:off x="16791455" y="5538866"/>
                <a:ext cx="3302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55879">
                    <a:moveTo>
                      <a:pt x="32543" y="55370"/>
                    </a:moveTo>
                    <a:lnTo>
                      <a:pt x="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object 37">
                <a:extLst>
                  <a:ext uri="{FF2B5EF4-FFF2-40B4-BE49-F238E27FC236}">
                    <a16:creationId xmlns:a16="http://schemas.microsoft.com/office/drawing/2014/main" id="{7199CACB-37D3-CA04-6993-DCCB344F7F3F}"/>
                  </a:ext>
                </a:extLst>
              </p:cNvPr>
              <p:cNvSpPr/>
              <p:nvPr/>
            </p:nvSpPr>
            <p:spPr>
              <a:xfrm>
                <a:off x="16880060" y="5449479"/>
                <a:ext cx="5588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w="55880" h="32385">
                    <a:moveTo>
                      <a:pt x="55652" y="32072"/>
                    </a:moveTo>
                    <a:lnTo>
                      <a:pt x="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object 38">
                <a:extLst>
                  <a:ext uri="{FF2B5EF4-FFF2-40B4-BE49-F238E27FC236}">
                    <a16:creationId xmlns:a16="http://schemas.microsoft.com/office/drawing/2014/main" id="{5B54CDEC-A385-FBC1-20EB-E7D8FBF3B562}"/>
                  </a:ext>
                </a:extLst>
              </p:cNvPr>
              <p:cNvSpPr/>
              <p:nvPr/>
            </p:nvSpPr>
            <p:spPr>
              <a:xfrm>
                <a:off x="16397362" y="5171934"/>
                <a:ext cx="5588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w="55880" h="32385">
                    <a:moveTo>
                      <a:pt x="0" y="0"/>
                    </a:moveTo>
                    <a:lnTo>
                      <a:pt x="55694" y="31988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object 39">
                <a:extLst>
                  <a:ext uri="{FF2B5EF4-FFF2-40B4-BE49-F238E27FC236}">
                    <a16:creationId xmlns:a16="http://schemas.microsoft.com/office/drawing/2014/main" id="{0A4D0552-6399-CB48-A308-F1543913C985}"/>
                  </a:ext>
                </a:extLst>
              </p:cNvPr>
              <p:cNvSpPr/>
              <p:nvPr/>
            </p:nvSpPr>
            <p:spPr>
              <a:xfrm>
                <a:off x="16525906" y="5546072"/>
                <a:ext cx="29209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29209" h="57785">
                    <a:moveTo>
                      <a:pt x="0" y="57244"/>
                    </a:moveTo>
                    <a:lnTo>
                      <a:pt x="29109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object 40">
                <a:extLst>
                  <a:ext uri="{FF2B5EF4-FFF2-40B4-BE49-F238E27FC236}">
                    <a16:creationId xmlns:a16="http://schemas.microsoft.com/office/drawing/2014/main" id="{2AC5C55A-F00F-7B2A-767F-036BB9C5E43E}"/>
                  </a:ext>
                </a:extLst>
              </p:cNvPr>
              <p:cNvSpPr/>
              <p:nvPr/>
            </p:nvSpPr>
            <p:spPr>
              <a:xfrm>
                <a:off x="16666701" y="5592883"/>
                <a:ext cx="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h="69850">
                    <a:moveTo>
                      <a:pt x="0" y="69505"/>
                    </a:moveTo>
                    <a:lnTo>
                      <a:pt x="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object 41">
                <a:extLst>
                  <a:ext uri="{FF2B5EF4-FFF2-40B4-BE49-F238E27FC236}">
                    <a16:creationId xmlns:a16="http://schemas.microsoft.com/office/drawing/2014/main" id="{17CF6C3F-E432-9A96-1498-B93875D2DA42}"/>
                  </a:ext>
                </a:extLst>
              </p:cNvPr>
              <p:cNvSpPr/>
              <p:nvPr/>
            </p:nvSpPr>
            <p:spPr>
              <a:xfrm>
                <a:off x="16330651" y="5326338"/>
                <a:ext cx="698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850">
                    <a:moveTo>
                      <a:pt x="0" y="0"/>
                    </a:moveTo>
                    <a:lnTo>
                      <a:pt x="69516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object 42">
                <a:extLst>
                  <a:ext uri="{FF2B5EF4-FFF2-40B4-BE49-F238E27FC236}">
                    <a16:creationId xmlns:a16="http://schemas.microsoft.com/office/drawing/2014/main" id="{05184231-3325-D599-086D-21F0B71A3791}"/>
                  </a:ext>
                </a:extLst>
              </p:cNvPr>
              <p:cNvSpPr/>
              <p:nvPr/>
            </p:nvSpPr>
            <p:spPr>
              <a:xfrm>
                <a:off x="16514249" y="5055997"/>
                <a:ext cx="3175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56514">
                    <a:moveTo>
                      <a:pt x="0" y="0"/>
                    </a:moveTo>
                    <a:lnTo>
                      <a:pt x="31527" y="55956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object 43">
                <a:extLst>
                  <a:ext uri="{FF2B5EF4-FFF2-40B4-BE49-F238E27FC236}">
                    <a16:creationId xmlns:a16="http://schemas.microsoft.com/office/drawing/2014/main" id="{48463060-DB49-774E-5BFA-38CA23F42B31}"/>
                  </a:ext>
                </a:extLst>
              </p:cNvPr>
              <p:cNvSpPr/>
              <p:nvPr/>
            </p:nvSpPr>
            <p:spPr>
              <a:xfrm>
                <a:off x="16392403" y="5442039"/>
                <a:ext cx="5715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0479">
                    <a:moveTo>
                      <a:pt x="0" y="30114"/>
                    </a:moveTo>
                    <a:lnTo>
                      <a:pt x="5672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object 44">
                <a:extLst>
                  <a:ext uri="{FF2B5EF4-FFF2-40B4-BE49-F238E27FC236}">
                    <a16:creationId xmlns:a16="http://schemas.microsoft.com/office/drawing/2014/main" id="{A39C3485-57FE-562C-B0F6-42BC272D28C5}"/>
                  </a:ext>
                </a:extLst>
              </p:cNvPr>
              <p:cNvSpPr/>
              <p:nvPr/>
            </p:nvSpPr>
            <p:spPr>
              <a:xfrm>
                <a:off x="16666609" y="5146872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5">
                    <a:moveTo>
                      <a:pt x="0" y="175324"/>
                    </a:moveTo>
                    <a:lnTo>
                      <a:pt x="0" y="0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object 45">
                <a:extLst>
                  <a:ext uri="{FF2B5EF4-FFF2-40B4-BE49-F238E27FC236}">
                    <a16:creationId xmlns:a16="http://schemas.microsoft.com/office/drawing/2014/main" id="{6F9B98BC-47C8-DC50-7CC9-955FD6CFF62B}"/>
                  </a:ext>
                </a:extLst>
              </p:cNvPr>
              <p:cNvSpPr/>
              <p:nvPr/>
            </p:nvSpPr>
            <p:spPr>
              <a:xfrm>
                <a:off x="16666701" y="5332096"/>
                <a:ext cx="165735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167004">
                    <a:moveTo>
                      <a:pt x="0" y="0"/>
                    </a:moveTo>
                    <a:lnTo>
                      <a:pt x="165125" y="166727"/>
                    </a:lnTo>
                  </a:path>
                </a:pathLst>
              </a:custGeom>
              <a:ln w="14774">
                <a:solidFill>
                  <a:srgbClr val="60606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Obraz 16" descr="logotypy">
            <a:extLst>
              <a:ext uri="{FF2B5EF4-FFF2-40B4-BE49-F238E27FC236}">
                <a16:creationId xmlns:a16="http://schemas.microsoft.com/office/drawing/2014/main" id="{76B66B65-E344-BDD3-005A-0513E45132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32" y="5593412"/>
            <a:ext cx="7371725" cy="10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25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772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1861" y="0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646887" y="1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134633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7C424564-33EF-5818-6290-A4B02DDB81D6}"/>
              </a:ext>
            </a:extLst>
          </p:cNvPr>
          <p:cNvSpPr/>
          <p:nvPr/>
        </p:nvSpPr>
        <p:spPr>
          <a:xfrm>
            <a:off x="3837958" y="2073631"/>
            <a:ext cx="1295723" cy="1098199"/>
          </a:xfrm>
          <a:prstGeom prst="roundRect">
            <a:avLst/>
          </a:prstGeom>
          <a:solidFill>
            <a:srgbClr val="EA7272"/>
          </a:solidFill>
          <a:ln>
            <a:solidFill>
              <a:srgbClr val="EB71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r>
              <a:rPr lang="pl-PL" sz="4000" dirty="0">
                <a:latin typeface="Arial Black" panose="020B0A04020102020204" pitchFamily="34" charset="0"/>
              </a:rPr>
              <a:t>1</a:t>
            </a:r>
            <a:endParaRPr lang="pl-PL" dirty="0">
              <a:latin typeface="Arial Black" panose="020B0A04020102020204" pitchFamily="34" charset="0"/>
            </a:endParaRPr>
          </a:p>
          <a:p>
            <a:pPr algn="ctr"/>
            <a:endParaRPr lang="pl-PL" dirty="0"/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EEEB6471-9A19-3702-8332-EFC9633E5FF1}"/>
              </a:ext>
            </a:extLst>
          </p:cNvPr>
          <p:cNvSpPr/>
          <p:nvPr/>
        </p:nvSpPr>
        <p:spPr>
          <a:xfrm>
            <a:off x="3837958" y="2681328"/>
            <a:ext cx="1295723" cy="2103039"/>
          </a:xfrm>
          <a:custGeom>
            <a:avLst/>
            <a:gdLst>
              <a:gd name="connsiteX0" fmla="*/ 1639782 w 1643605"/>
              <a:gd name="connsiteY0" fmla="*/ 0 h 2793727"/>
              <a:gd name="connsiteX1" fmla="*/ 1643605 w 1643605"/>
              <a:gd name="connsiteY1" fmla="*/ 37930 h 2793727"/>
              <a:gd name="connsiteX2" fmla="*/ 1643605 w 1643605"/>
              <a:gd name="connsiteY2" fmla="*/ 2519787 h 2793727"/>
              <a:gd name="connsiteX3" fmla="*/ 1369665 w 1643605"/>
              <a:gd name="connsiteY3" fmla="*/ 2793727 h 2793727"/>
              <a:gd name="connsiteX4" fmla="*/ 273940 w 1643605"/>
              <a:gd name="connsiteY4" fmla="*/ 2793727 h 2793727"/>
              <a:gd name="connsiteX5" fmla="*/ 0 w 1643605"/>
              <a:gd name="connsiteY5" fmla="*/ 2519787 h 2793727"/>
              <a:gd name="connsiteX6" fmla="*/ 0 w 1643605"/>
              <a:gd name="connsiteY6" fmla="*/ 104061 h 2793727"/>
              <a:gd name="connsiteX7" fmla="*/ 3936 w 1643605"/>
              <a:gd name="connsiteY7" fmla="*/ 111780 h 2793727"/>
              <a:gd name="connsiteX8" fmla="*/ 795656 w 1643605"/>
              <a:gd name="connsiteY8" fmla="*/ 557038 h 2793727"/>
              <a:gd name="connsiteX9" fmla="*/ 1625292 w 1643605"/>
              <a:gd name="connsiteY9" fmla="*/ 37408 h 279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3605" h="2793727">
                <a:moveTo>
                  <a:pt x="1639782" y="0"/>
                </a:moveTo>
                <a:lnTo>
                  <a:pt x="1643605" y="37930"/>
                </a:lnTo>
                <a:lnTo>
                  <a:pt x="1643605" y="2519787"/>
                </a:lnTo>
                <a:cubicBezTo>
                  <a:pt x="1643605" y="2671080"/>
                  <a:pt x="1520958" y="2793727"/>
                  <a:pt x="1369665" y="2793727"/>
                </a:cubicBezTo>
                <a:lnTo>
                  <a:pt x="273940" y="2793727"/>
                </a:lnTo>
                <a:cubicBezTo>
                  <a:pt x="122647" y="2793727"/>
                  <a:pt x="0" y="2671080"/>
                  <a:pt x="0" y="2519787"/>
                </a:cubicBezTo>
                <a:lnTo>
                  <a:pt x="0" y="104061"/>
                </a:lnTo>
                <a:lnTo>
                  <a:pt x="3936" y="111780"/>
                </a:lnTo>
                <a:cubicBezTo>
                  <a:pt x="156408" y="376996"/>
                  <a:pt x="453781" y="557038"/>
                  <a:pt x="795656" y="557038"/>
                </a:cubicBezTo>
                <a:cubicBezTo>
                  <a:pt x="1168611" y="557038"/>
                  <a:pt x="1488605" y="342773"/>
                  <a:pt x="1625292" y="37408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DDDDDD"/>
            </a:solidFill>
          </a:ln>
          <a:effectLst>
            <a:outerShdw blurRad="215900" dist="381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17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700" b="1" dirty="0">
                <a:solidFill>
                  <a:srgbClr val="FF0000"/>
                </a:solidFill>
                <a:latin typeface="+mj-lt"/>
              </a:rPr>
              <a:t>MONTAŻ</a:t>
            </a:r>
          </a:p>
          <a:p>
            <a:pPr algn="ctr"/>
            <a:endParaRPr lang="pl-PL" sz="105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kotła na biomasę </a:t>
            </a: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o mocy </a:t>
            </a: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nominalnej 3 MW</a:t>
            </a: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2D3D0913-D1E5-3788-F355-A4590DEF4364}"/>
              </a:ext>
            </a:extLst>
          </p:cNvPr>
          <p:cNvSpPr/>
          <p:nvPr/>
        </p:nvSpPr>
        <p:spPr>
          <a:xfrm>
            <a:off x="5475062" y="2073631"/>
            <a:ext cx="1295723" cy="1098199"/>
          </a:xfrm>
          <a:prstGeom prst="roundRect">
            <a:avLst/>
          </a:prstGeom>
          <a:solidFill>
            <a:srgbClr val="CEC68E"/>
          </a:solidFill>
          <a:ln>
            <a:solidFill>
              <a:srgbClr val="CEC6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r>
              <a:rPr lang="pl-PL" sz="4000" dirty="0">
                <a:latin typeface="Arial Black" panose="020B0A04020102020204" pitchFamily="34" charset="0"/>
              </a:rPr>
              <a:t>2</a:t>
            </a:r>
            <a:endParaRPr lang="pl-PL" dirty="0">
              <a:latin typeface="Arial Black" panose="020B0A04020102020204" pitchFamily="34" charset="0"/>
            </a:endParaRPr>
          </a:p>
          <a:p>
            <a:pPr algn="ctr"/>
            <a:endParaRPr lang="pl-PL" dirty="0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58C2A352-B72D-78F8-0507-1DC057850FE8}"/>
              </a:ext>
            </a:extLst>
          </p:cNvPr>
          <p:cNvSpPr/>
          <p:nvPr/>
        </p:nvSpPr>
        <p:spPr>
          <a:xfrm>
            <a:off x="5475062" y="2710484"/>
            <a:ext cx="1295723" cy="2103039"/>
          </a:xfrm>
          <a:custGeom>
            <a:avLst/>
            <a:gdLst>
              <a:gd name="connsiteX0" fmla="*/ 1639782 w 1643605"/>
              <a:gd name="connsiteY0" fmla="*/ 0 h 2793727"/>
              <a:gd name="connsiteX1" fmla="*/ 1643605 w 1643605"/>
              <a:gd name="connsiteY1" fmla="*/ 37930 h 2793727"/>
              <a:gd name="connsiteX2" fmla="*/ 1643605 w 1643605"/>
              <a:gd name="connsiteY2" fmla="*/ 2519787 h 2793727"/>
              <a:gd name="connsiteX3" fmla="*/ 1369665 w 1643605"/>
              <a:gd name="connsiteY3" fmla="*/ 2793727 h 2793727"/>
              <a:gd name="connsiteX4" fmla="*/ 273940 w 1643605"/>
              <a:gd name="connsiteY4" fmla="*/ 2793727 h 2793727"/>
              <a:gd name="connsiteX5" fmla="*/ 0 w 1643605"/>
              <a:gd name="connsiteY5" fmla="*/ 2519787 h 2793727"/>
              <a:gd name="connsiteX6" fmla="*/ 0 w 1643605"/>
              <a:gd name="connsiteY6" fmla="*/ 104061 h 2793727"/>
              <a:gd name="connsiteX7" fmla="*/ 3936 w 1643605"/>
              <a:gd name="connsiteY7" fmla="*/ 111780 h 2793727"/>
              <a:gd name="connsiteX8" fmla="*/ 795656 w 1643605"/>
              <a:gd name="connsiteY8" fmla="*/ 557038 h 2793727"/>
              <a:gd name="connsiteX9" fmla="*/ 1625292 w 1643605"/>
              <a:gd name="connsiteY9" fmla="*/ 37408 h 279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3605" h="2793727">
                <a:moveTo>
                  <a:pt x="1639782" y="0"/>
                </a:moveTo>
                <a:lnTo>
                  <a:pt x="1643605" y="37930"/>
                </a:lnTo>
                <a:lnTo>
                  <a:pt x="1643605" y="2519787"/>
                </a:lnTo>
                <a:cubicBezTo>
                  <a:pt x="1643605" y="2671080"/>
                  <a:pt x="1520958" y="2793727"/>
                  <a:pt x="1369665" y="2793727"/>
                </a:cubicBezTo>
                <a:lnTo>
                  <a:pt x="273940" y="2793727"/>
                </a:lnTo>
                <a:cubicBezTo>
                  <a:pt x="122647" y="2793727"/>
                  <a:pt x="0" y="2671080"/>
                  <a:pt x="0" y="2519787"/>
                </a:cubicBezTo>
                <a:lnTo>
                  <a:pt x="0" y="104061"/>
                </a:lnTo>
                <a:lnTo>
                  <a:pt x="3936" y="111780"/>
                </a:lnTo>
                <a:cubicBezTo>
                  <a:pt x="156408" y="376996"/>
                  <a:pt x="453781" y="557038"/>
                  <a:pt x="795656" y="557038"/>
                </a:cubicBezTo>
                <a:cubicBezTo>
                  <a:pt x="1168611" y="557038"/>
                  <a:pt x="1488605" y="342773"/>
                  <a:pt x="1625292" y="37408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DDDDDD"/>
            </a:solidFill>
          </a:ln>
          <a:effectLst>
            <a:outerShdw blurRad="215900" dist="381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pl-PL" sz="17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700" b="1" dirty="0">
                <a:solidFill>
                  <a:srgbClr val="FF0000"/>
                </a:solidFill>
                <a:latin typeface="+mj-lt"/>
              </a:rPr>
              <a:t>MONTAŻ</a:t>
            </a:r>
          </a:p>
          <a:p>
            <a:pPr algn="ctr"/>
            <a:endParaRPr lang="pl-PL" sz="1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2-wóch lamp typu „bocian” </a:t>
            </a: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oraz instalacji PV </a:t>
            </a: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z magazynem energii elektrycznej</a:t>
            </a:r>
            <a:endParaRPr lang="pl-PL" sz="1100" b="1" dirty="0">
              <a:latin typeface="+mj-lt"/>
            </a:endParaRPr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2975F943-6EFC-6EF2-3F12-B256330FC5A1}"/>
              </a:ext>
            </a:extLst>
          </p:cNvPr>
          <p:cNvSpPr/>
          <p:nvPr/>
        </p:nvSpPr>
        <p:spPr>
          <a:xfrm>
            <a:off x="7084868" y="2102508"/>
            <a:ext cx="1295723" cy="1098199"/>
          </a:xfrm>
          <a:prstGeom prst="roundRect">
            <a:avLst/>
          </a:prstGeom>
          <a:solidFill>
            <a:srgbClr val="ECEF6D"/>
          </a:solidFill>
          <a:ln>
            <a:solidFill>
              <a:srgbClr val="ECEF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r>
              <a:rPr lang="pl-PL" sz="4000" dirty="0">
                <a:latin typeface="Arial Black" panose="020B0A04020102020204" pitchFamily="34" charset="0"/>
              </a:rPr>
              <a:t>3</a:t>
            </a:r>
            <a:endParaRPr lang="pl-PL" dirty="0">
              <a:latin typeface="Arial Black" panose="020B0A04020102020204" pitchFamily="34" charset="0"/>
            </a:endParaRPr>
          </a:p>
          <a:p>
            <a:pPr algn="ctr"/>
            <a:endParaRPr lang="pl-PL" dirty="0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id="{43EC501D-85CC-05B6-0B9F-079D98E44C08}"/>
              </a:ext>
            </a:extLst>
          </p:cNvPr>
          <p:cNvSpPr/>
          <p:nvPr/>
        </p:nvSpPr>
        <p:spPr>
          <a:xfrm>
            <a:off x="7084868" y="2739079"/>
            <a:ext cx="1295723" cy="2103039"/>
          </a:xfrm>
          <a:custGeom>
            <a:avLst/>
            <a:gdLst>
              <a:gd name="connsiteX0" fmla="*/ 1639782 w 1643605"/>
              <a:gd name="connsiteY0" fmla="*/ 0 h 2793727"/>
              <a:gd name="connsiteX1" fmla="*/ 1643605 w 1643605"/>
              <a:gd name="connsiteY1" fmla="*/ 37930 h 2793727"/>
              <a:gd name="connsiteX2" fmla="*/ 1643605 w 1643605"/>
              <a:gd name="connsiteY2" fmla="*/ 2519787 h 2793727"/>
              <a:gd name="connsiteX3" fmla="*/ 1369665 w 1643605"/>
              <a:gd name="connsiteY3" fmla="*/ 2793727 h 2793727"/>
              <a:gd name="connsiteX4" fmla="*/ 273940 w 1643605"/>
              <a:gd name="connsiteY4" fmla="*/ 2793727 h 2793727"/>
              <a:gd name="connsiteX5" fmla="*/ 0 w 1643605"/>
              <a:gd name="connsiteY5" fmla="*/ 2519787 h 2793727"/>
              <a:gd name="connsiteX6" fmla="*/ 0 w 1643605"/>
              <a:gd name="connsiteY6" fmla="*/ 104061 h 2793727"/>
              <a:gd name="connsiteX7" fmla="*/ 3936 w 1643605"/>
              <a:gd name="connsiteY7" fmla="*/ 111780 h 2793727"/>
              <a:gd name="connsiteX8" fmla="*/ 795656 w 1643605"/>
              <a:gd name="connsiteY8" fmla="*/ 557038 h 2793727"/>
              <a:gd name="connsiteX9" fmla="*/ 1625292 w 1643605"/>
              <a:gd name="connsiteY9" fmla="*/ 37408 h 279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3605" h="2793727">
                <a:moveTo>
                  <a:pt x="1639782" y="0"/>
                </a:moveTo>
                <a:lnTo>
                  <a:pt x="1643605" y="37930"/>
                </a:lnTo>
                <a:lnTo>
                  <a:pt x="1643605" y="2519787"/>
                </a:lnTo>
                <a:cubicBezTo>
                  <a:pt x="1643605" y="2671080"/>
                  <a:pt x="1520958" y="2793727"/>
                  <a:pt x="1369665" y="2793727"/>
                </a:cubicBezTo>
                <a:lnTo>
                  <a:pt x="273940" y="2793727"/>
                </a:lnTo>
                <a:cubicBezTo>
                  <a:pt x="122647" y="2793727"/>
                  <a:pt x="0" y="2671080"/>
                  <a:pt x="0" y="2519787"/>
                </a:cubicBezTo>
                <a:lnTo>
                  <a:pt x="0" y="104061"/>
                </a:lnTo>
                <a:lnTo>
                  <a:pt x="3936" y="111780"/>
                </a:lnTo>
                <a:cubicBezTo>
                  <a:pt x="156408" y="376996"/>
                  <a:pt x="453781" y="557038"/>
                  <a:pt x="795656" y="557038"/>
                </a:cubicBezTo>
                <a:cubicBezTo>
                  <a:pt x="1168611" y="557038"/>
                  <a:pt x="1488605" y="342773"/>
                  <a:pt x="1625292" y="37408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DDDDDD"/>
            </a:solidFill>
          </a:ln>
          <a:effectLst>
            <a:outerShdw blurRad="215900" dist="381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17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pl-PL" sz="17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700" b="1" dirty="0">
                <a:solidFill>
                  <a:srgbClr val="FF0000"/>
                </a:solidFill>
                <a:latin typeface="+mj-lt"/>
              </a:rPr>
              <a:t>LIKWIDACJA</a:t>
            </a:r>
          </a:p>
          <a:p>
            <a:pPr algn="ctr"/>
            <a:endParaRPr lang="pl-PL" sz="1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lokalnej kotłowni węglowej </a:t>
            </a: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oraz wykonanie przyłącza, sieci </a:t>
            </a:r>
          </a:p>
          <a:p>
            <a:pPr algn="ctr"/>
            <a:r>
              <a:rPr lang="pl-PL" sz="1100" b="1" dirty="0">
                <a:solidFill>
                  <a:schemeClr val="tx1"/>
                </a:solidFill>
                <a:latin typeface="+mj-lt"/>
              </a:rPr>
              <a:t>do budynku, węzła</a:t>
            </a:r>
            <a:endParaRPr lang="pl-PL" sz="1100" b="1" dirty="0">
              <a:latin typeface="+mj-lt"/>
            </a:endParaRPr>
          </a:p>
        </p:txBody>
      </p:sp>
      <p:sp>
        <p:nvSpPr>
          <p:cNvPr id="55" name="Prostokąt: zaokrąglone rogi 54">
            <a:extLst>
              <a:ext uri="{FF2B5EF4-FFF2-40B4-BE49-F238E27FC236}">
                <a16:creationId xmlns:a16="http://schemas.microsoft.com/office/drawing/2014/main" id="{6469367B-6DB9-0EBF-7CE7-CF2CD3BC63D5}"/>
              </a:ext>
            </a:extLst>
          </p:cNvPr>
          <p:cNvSpPr/>
          <p:nvPr/>
        </p:nvSpPr>
        <p:spPr>
          <a:xfrm>
            <a:off x="8700263" y="2131382"/>
            <a:ext cx="1295723" cy="1098199"/>
          </a:xfrm>
          <a:prstGeom prst="roundRect">
            <a:avLst/>
          </a:prstGeom>
          <a:solidFill>
            <a:srgbClr val="A3E973"/>
          </a:solidFill>
          <a:ln>
            <a:solidFill>
              <a:srgbClr val="A3E9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r>
              <a:rPr lang="pl-PL" sz="4000" dirty="0">
                <a:latin typeface="Arial Black" panose="020B0A04020102020204" pitchFamily="34" charset="0"/>
              </a:rPr>
              <a:t>4</a:t>
            </a:r>
            <a:endParaRPr lang="pl-PL" dirty="0">
              <a:latin typeface="Arial Black" panose="020B0A04020102020204" pitchFamily="34" charset="0"/>
            </a:endParaRPr>
          </a:p>
          <a:p>
            <a:pPr algn="ctr"/>
            <a:endParaRPr lang="pl-PL" dirty="0"/>
          </a:p>
        </p:txBody>
      </p:sp>
      <p:sp>
        <p:nvSpPr>
          <p:cNvPr id="56" name="Dowolny kształt: kształt 55">
            <a:extLst>
              <a:ext uri="{FF2B5EF4-FFF2-40B4-BE49-F238E27FC236}">
                <a16:creationId xmlns:a16="http://schemas.microsoft.com/office/drawing/2014/main" id="{86520000-6E60-CD72-70E2-256C50BFC894}"/>
              </a:ext>
            </a:extLst>
          </p:cNvPr>
          <p:cNvSpPr/>
          <p:nvPr/>
        </p:nvSpPr>
        <p:spPr>
          <a:xfrm>
            <a:off x="8700263" y="2739079"/>
            <a:ext cx="1295723" cy="2103039"/>
          </a:xfrm>
          <a:custGeom>
            <a:avLst/>
            <a:gdLst>
              <a:gd name="connsiteX0" fmla="*/ 1639782 w 1643605"/>
              <a:gd name="connsiteY0" fmla="*/ 0 h 2793727"/>
              <a:gd name="connsiteX1" fmla="*/ 1643605 w 1643605"/>
              <a:gd name="connsiteY1" fmla="*/ 37930 h 2793727"/>
              <a:gd name="connsiteX2" fmla="*/ 1643605 w 1643605"/>
              <a:gd name="connsiteY2" fmla="*/ 2519787 h 2793727"/>
              <a:gd name="connsiteX3" fmla="*/ 1369665 w 1643605"/>
              <a:gd name="connsiteY3" fmla="*/ 2793727 h 2793727"/>
              <a:gd name="connsiteX4" fmla="*/ 273940 w 1643605"/>
              <a:gd name="connsiteY4" fmla="*/ 2793727 h 2793727"/>
              <a:gd name="connsiteX5" fmla="*/ 0 w 1643605"/>
              <a:gd name="connsiteY5" fmla="*/ 2519787 h 2793727"/>
              <a:gd name="connsiteX6" fmla="*/ 0 w 1643605"/>
              <a:gd name="connsiteY6" fmla="*/ 104061 h 2793727"/>
              <a:gd name="connsiteX7" fmla="*/ 3936 w 1643605"/>
              <a:gd name="connsiteY7" fmla="*/ 111780 h 2793727"/>
              <a:gd name="connsiteX8" fmla="*/ 795656 w 1643605"/>
              <a:gd name="connsiteY8" fmla="*/ 557038 h 2793727"/>
              <a:gd name="connsiteX9" fmla="*/ 1625292 w 1643605"/>
              <a:gd name="connsiteY9" fmla="*/ 37408 h 279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3605" h="2793727">
                <a:moveTo>
                  <a:pt x="1639782" y="0"/>
                </a:moveTo>
                <a:lnTo>
                  <a:pt x="1643605" y="37930"/>
                </a:lnTo>
                <a:lnTo>
                  <a:pt x="1643605" y="2519787"/>
                </a:lnTo>
                <a:cubicBezTo>
                  <a:pt x="1643605" y="2671080"/>
                  <a:pt x="1520958" y="2793727"/>
                  <a:pt x="1369665" y="2793727"/>
                </a:cubicBezTo>
                <a:lnTo>
                  <a:pt x="273940" y="2793727"/>
                </a:lnTo>
                <a:cubicBezTo>
                  <a:pt x="122647" y="2793727"/>
                  <a:pt x="0" y="2671080"/>
                  <a:pt x="0" y="2519787"/>
                </a:cubicBezTo>
                <a:lnTo>
                  <a:pt x="0" y="104061"/>
                </a:lnTo>
                <a:lnTo>
                  <a:pt x="3936" y="111780"/>
                </a:lnTo>
                <a:cubicBezTo>
                  <a:pt x="156408" y="376996"/>
                  <a:pt x="453781" y="557038"/>
                  <a:pt x="795656" y="557038"/>
                </a:cubicBezTo>
                <a:cubicBezTo>
                  <a:pt x="1168611" y="557038"/>
                  <a:pt x="1488605" y="342773"/>
                  <a:pt x="1625292" y="37408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DDDDDD"/>
            </a:solidFill>
          </a:ln>
          <a:effectLst>
            <a:outerShdw blurRad="215900" dist="381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14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pl-PL" sz="17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pl-PL" sz="17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700" b="1" dirty="0">
                <a:solidFill>
                  <a:srgbClr val="FF0000"/>
                </a:solidFill>
                <a:latin typeface="+mj-lt"/>
              </a:rPr>
              <a:t>LIKWIDACJA</a:t>
            </a:r>
          </a:p>
          <a:p>
            <a:pPr algn="ctr"/>
            <a:endParaRPr lang="pl-PL" sz="1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pl-PL" sz="1050" b="1" dirty="0">
                <a:solidFill>
                  <a:schemeClr val="tx1"/>
                </a:solidFill>
                <a:latin typeface="+mj-lt"/>
              </a:rPr>
              <a:t>7-ech kotłów gazowych </a:t>
            </a:r>
          </a:p>
          <a:p>
            <a:pPr algn="ctr"/>
            <a:r>
              <a:rPr lang="pl-PL" sz="1050" b="1" dirty="0">
                <a:solidFill>
                  <a:schemeClr val="tx1"/>
                </a:solidFill>
                <a:latin typeface="+mj-lt"/>
              </a:rPr>
              <a:t>oraz wykonanie przyłącza, sieci </a:t>
            </a:r>
          </a:p>
          <a:p>
            <a:pPr algn="ctr"/>
            <a:r>
              <a:rPr lang="pl-PL" sz="1050" b="1" dirty="0">
                <a:solidFill>
                  <a:schemeClr val="tx1"/>
                </a:solidFill>
                <a:latin typeface="+mj-lt"/>
              </a:rPr>
              <a:t>do budynków, węzłów</a:t>
            </a:r>
            <a:endParaRPr lang="pl-PL" sz="1050" b="1" dirty="0">
              <a:latin typeface="+mj-lt"/>
            </a:endParaRPr>
          </a:p>
          <a:p>
            <a:pPr algn="ctr"/>
            <a:endParaRPr lang="pl-PL" sz="1000" dirty="0">
              <a:latin typeface="+mj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B41043-8F1F-26AD-149E-34DF30A30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Etapy</a:t>
            </a:r>
          </a:p>
        </p:txBody>
      </p:sp>
    </p:spTree>
    <p:extLst>
      <p:ext uri="{BB962C8B-B14F-4D97-AF65-F5344CB8AC3E}">
        <p14:creationId xmlns:p14="http://schemas.microsoft.com/office/powerpoint/2010/main" val="208116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21" grpId="0" animBg="1"/>
      <p:bldP spid="22" grpId="0" animBg="1"/>
      <p:bldP spid="23" grpId="0" animBg="1"/>
      <p:bldP spid="24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+mj-lt"/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772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+mj-lt"/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1861" y="0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+mj-lt"/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69036" y="0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+mj-lt"/>
              </a:endParaRPr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+mj-lt"/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134633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+mj-lt"/>
              </a:endParaRP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+mj-lt"/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+mj-lt"/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+mj-lt"/>
              </a:endParaRPr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+mj-lt"/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72" name="Grupa 71" descr="Wybudowany kocioł na biomasę pozwolił na osiągnięcie przez sieć ciepłowniczą, statusu&#10;">
            <a:extLst>
              <a:ext uri="{FF2B5EF4-FFF2-40B4-BE49-F238E27FC236}">
                <a16:creationId xmlns:a16="http://schemas.microsoft.com/office/drawing/2014/main" id="{98724DEE-1F50-079B-FBCA-04B121D48F1F}"/>
              </a:ext>
            </a:extLst>
          </p:cNvPr>
          <p:cNvGrpSpPr/>
          <p:nvPr/>
        </p:nvGrpSpPr>
        <p:grpSpPr>
          <a:xfrm>
            <a:off x="3746261" y="309458"/>
            <a:ext cx="6223289" cy="1265777"/>
            <a:chOff x="3746261" y="309458"/>
            <a:chExt cx="6223289" cy="1265777"/>
          </a:xfrm>
        </p:grpSpPr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CD3E856A-F94E-82A5-5C0A-407EC5CC17A2}"/>
                </a:ext>
              </a:extLst>
            </p:cNvPr>
            <p:cNvSpPr txBox="1"/>
            <p:nvPr/>
          </p:nvSpPr>
          <p:spPr>
            <a:xfrm>
              <a:off x="3746261" y="309458"/>
              <a:ext cx="56859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l-PL" sz="1800" b="1" i="0" u="none" strike="noStrike" baseline="0" dirty="0">
                  <a:solidFill>
                    <a:srgbClr val="000000"/>
                  </a:solidFill>
                  <a:latin typeface="+mj-lt"/>
                </a:rPr>
                <a:t>Wybudowany kocioł na biomasę pozwolił na osiągnięcie przez sieć ciepłowniczą</a:t>
              </a:r>
              <a:r>
                <a:rPr lang="pl-PL" b="1" dirty="0">
                  <a:solidFill>
                    <a:srgbClr val="000000"/>
                  </a:solidFill>
                  <a:latin typeface="+mj-lt"/>
                </a:rPr>
                <a:t>, statusu</a:t>
              </a:r>
              <a:endParaRPr lang="pl-PL" b="1" dirty="0">
                <a:latin typeface="+mj-lt"/>
              </a:endParaRPr>
            </a:p>
          </p:txBody>
        </p:sp>
        <p:sp>
          <p:nvSpPr>
            <p:cNvPr id="3" name="pole tekstowe 2" descr="„efektywnej energetycznie” &#10;">
              <a:extLst>
                <a:ext uri="{FF2B5EF4-FFF2-40B4-BE49-F238E27FC236}">
                  <a16:creationId xmlns:a16="http://schemas.microsoft.com/office/drawing/2014/main" id="{B5D00A19-8834-FFE0-1C3A-268AC47D0A54}"/>
                </a:ext>
              </a:extLst>
            </p:cNvPr>
            <p:cNvSpPr txBox="1"/>
            <p:nvPr/>
          </p:nvSpPr>
          <p:spPr>
            <a:xfrm>
              <a:off x="6657143" y="621128"/>
              <a:ext cx="331240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800" b="1" i="0" u="none" strike="noStrike" baseline="0" dirty="0">
                  <a:solidFill>
                    <a:srgbClr val="00B050"/>
                  </a:solidFill>
                  <a:latin typeface="+mj-lt"/>
                </a:rPr>
                <a:t>„efektywnej energetycznie” </a:t>
              </a:r>
              <a:endParaRPr lang="pl-PL" sz="2800" b="1" dirty="0">
                <a:solidFill>
                  <a:srgbClr val="00B050"/>
                </a:solidFill>
                <a:latin typeface="+mj-lt"/>
              </a:endParaRPr>
            </a:p>
          </p:txBody>
        </p:sp>
      </p:grp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19BCB6C9-05A8-DC3C-3AF7-C6DB5233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638925" y="1097280"/>
            <a:ext cx="0" cy="5375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Grupa 5">
            <a:extLst>
              <a:ext uri="{FF2B5EF4-FFF2-40B4-BE49-F238E27FC236}">
                <a16:creationId xmlns:a16="http://schemas.microsoft.com/office/drawing/2014/main" id="{2969608D-0372-7F66-7BCF-0B75ED8ED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95788" y="5913278"/>
            <a:ext cx="1128149" cy="196204"/>
            <a:chOff x="5309899" y="1938824"/>
            <a:chExt cx="1447011" cy="184701"/>
          </a:xfrm>
          <a:solidFill>
            <a:srgbClr val="FF0000"/>
          </a:solidFill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08A52E4B-4875-D4A7-A71A-6F7DB1759BE8}"/>
                </a:ext>
              </a:extLst>
            </p:cNvPr>
            <p:cNvSpPr/>
            <p:nvPr/>
          </p:nvSpPr>
          <p:spPr>
            <a:xfrm>
              <a:off x="6520939" y="1938824"/>
              <a:ext cx="235971" cy="18470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E88AF584-8C65-F3DB-93E8-3B98E2819FA1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5309899" y="2031175"/>
              <a:ext cx="121104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100D4F3-B76F-8543-6C2D-0D1F79AF20DB}"/>
              </a:ext>
            </a:extLst>
          </p:cNvPr>
          <p:cNvSpPr txBox="1"/>
          <p:nvPr/>
        </p:nvSpPr>
        <p:spPr>
          <a:xfrm>
            <a:off x="3227420" y="5878371"/>
            <a:ext cx="2828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+mj-lt"/>
              </a:rPr>
              <a:t>15 grudnia 2021 rok</a:t>
            </a:r>
          </a:p>
          <a:p>
            <a:endParaRPr lang="pl-PL" sz="1100" b="1" dirty="0">
              <a:latin typeface="+mj-lt"/>
            </a:endParaRPr>
          </a:p>
          <a:p>
            <a:pPr algn="just"/>
            <a:r>
              <a:rPr lang="pl-PL" sz="1100" b="0" i="0" dirty="0">
                <a:solidFill>
                  <a:srgbClr val="171717"/>
                </a:solidFill>
                <a:effectLst/>
                <a:latin typeface="+mj-lt"/>
              </a:rPr>
              <a:t>MPEC otrzymał dofinansowanie ze środków Mechanizmu Finansowego EOG 2014-2021 r.</a:t>
            </a:r>
            <a:endParaRPr lang="pl-PL" sz="1100" b="1" dirty="0">
              <a:latin typeface="+mj-lt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1DE5CF99-AB8D-9707-25A4-CCE0DCBBC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6553746" y="5126239"/>
            <a:ext cx="1128149" cy="196204"/>
            <a:chOff x="5309899" y="1938824"/>
            <a:chExt cx="1447011" cy="184701"/>
          </a:xfrm>
          <a:solidFill>
            <a:srgbClr val="FF0000"/>
          </a:solidFill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53E31F68-88D3-D211-9837-57A96F798058}"/>
                </a:ext>
              </a:extLst>
            </p:cNvPr>
            <p:cNvSpPr/>
            <p:nvPr/>
          </p:nvSpPr>
          <p:spPr>
            <a:xfrm>
              <a:off x="6520939" y="1938824"/>
              <a:ext cx="235971" cy="18470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B2BC9E8A-2240-7FB8-1DA2-38E90275266B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5309899" y="2031175"/>
              <a:ext cx="121104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95DDCE-E183-62F8-E208-57B561F55E0F}"/>
              </a:ext>
            </a:extLst>
          </p:cNvPr>
          <p:cNvSpPr txBox="1"/>
          <p:nvPr/>
        </p:nvSpPr>
        <p:spPr>
          <a:xfrm>
            <a:off x="3399904" y="4441313"/>
            <a:ext cx="2704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+mj-lt"/>
              </a:rPr>
              <a:t>8 kwietnia 2022 rok</a:t>
            </a:r>
          </a:p>
          <a:p>
            <a:endParaRPr lang="pl-PL" sz="1100" b="1" dirty="0">
              <a:latin typeface="+mj-lt"/>
            </a:endParaRPr>
          </a:p>
          <a:p>
            <a:pPr algn="just"/>
            <a:r>
              <a:rPr lang="pl-PL" sz="1100" b="0" i="0" dirty="0">
                <a:solidFill>
                  <a:srgbClr val="171717"/>
                </a:solidFill>
                <a:effectLst/>
                <a:latin typeface="+mj-lt"/>
              </a:rPr>
              <a:t>MPEC Sp. z o.o</a:t>
            </a:r>
            <a:r>
              <a:rPr lang="pl-PL" sz="1100" dirty="0">
                <a:solidFill>
                  <a:srgbClr val="171717"/>
                </a:solidFill>
                <a:latin typeface="+mj-lt"/>
              </a:rPr>
              <a:t>. w Nowym Sączu</a:t>
            </a:r>
            <a:r>
              <a:rPr lang="pl-PL" sz="1100" b="0" i="0" dirty="0">
                <a:solidFill>
                  <a:srgbClr val="171717"/>
                </a:solidFill>
                <a:effectLst/>
                <a:latin typeface="+mj-lt"/>
              </a:rPr>
              <a:t> podpisał umowę na wykonanie zadania pn. ,,Budowa kotła na biomasę o mocy nominalnej 3 MW wraz z infrastrukturą techniczną”.</a:t>
            </a:r>
            <a:endParaRPr lang="pl-PL" sz="1100" b="1" dirty="0">
              <a:latin typeface="+mj-lt"/>
            </a:endParaRPr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id="{C1CC1962-DC9E-AD00-4FA7-1DC5421F2F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89172" y="3553247"/>
            <a:ext cx="2260404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14 marca 2023 rok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MPEC podpisał aneks zwiększający dofinansowanie projektu.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28EF7DC6-3D09-FB93-CB94-2FD33C57F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89194" y="4462264"/>
            <a:ext cx="1128149" cy="196204"/>
            <a:chOff x="5309899" y="1938824"/>
            <a:chExt cx="1447011" cy="184701"/>
          </a:xfrm>
          <a:solidFill>
            <a:srgbClr val="FF0000"/>
          </a:solidFill>
        </p:grpSpPr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8071044A-E205-9A1E-364E-1DE05F4A0B58}"/>
                </a:ext>
              </a:extLst>
            </p:cNvPr>
            <p:cNvSpPr/>
            <p:nvPr/>
          </p:nvSpPr>
          <p:spPr>
            <a:xfrm>
              <a:off x="6520939" y="1938824"/>
              <a:ext cx="235971" cy="18470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2FF46C5E-2C64-F22D-C46F-D0F70EEE60CF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5309899" y="2031175"/>
              <a:ext cx="121104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683FDD-F1B8-D7DA-F22B-00B3D4D72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6550470" y="3636274"/>
            <a:ext cx="1128149" cy="196204"/>
            <a:chOff x="5309899" y="1938824"/>
            <a:chExt cx="1447011" cy="184701"/>
          </a:xfrm>
          <a:solidFill>
            <a:srgbClr val="FF0000"/>
          </a:solidFill>
        </p:grpSpPr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B6CCD051-B4E2-A076-59B5-0783FD3F4F1B}"/>
                </a:ext>
              </a:extLst>
            </p:cNvPr>
            <p:cNvSpPr/>
            <p:nvPr/>
          </p:nvSpPr>
          <p:spPr>
            <a:xfrm>
              <a:off x="6520939" y="1938824"/>
              <a:ext cx="235971" cy="18470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4D8D7C47-96D6-5CC9-8D4A-1BB65579EC89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5309899" y="2031175"/>
              <a:ext cx="121104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3AD8664D-7C3D-5405-49A7-AA451370E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00023" y="3156241"/>
            <a:ext cx="1128149" cy="196204"/>
            <a:chOff x="5309899" y="1938824"/>
            <a:chExt cx="1447011" cy="184701"/>
          </a:xfrm>
          <a:solidFill>
            <a:srgbClr val="FF0000"/>
          </a:solidFill>
        </p:grpSpPr>
        <p:sp>
          <p:nvSpPr>
            <p:cNvPr id="56" name="Owal 55">
              <a:extLst>
                <a:ext uri="{FF2B5EF4-FFF2-40B4-BE49-F238E27FC236}">
                  <a16:creationId xmlns:a16="http://schemas.microsoft.com/office/drawing/2014/main" id="{D65CF2DB-E340-0330-2FA3-8F78ACEC9911}"/>
                </a:ext>
              </a:extLst>
            </p:cNvPr>
            <p:cNvSpPr/>
            <p:nvPr/>
          </p:nvSpPr>
          <p:spPr>
            <a:xfrm>
              <a:off x="6520939" y="1938824"/>
              <a:ext cx="235971" cy="18470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cxnSp>
          <p:nvCxnSpPr>
            <p:cNvPr id="57" name="Łącznik prosty 56">
              <a:extLst>
                <a:ext uri="{FF2B5EF4-FFF2-40B4-BE49-F238E27FC236}">
                  <a16:creationId xmlns:a16="http://schemas.microsoft.com/office/drawing/2014/main" id="{E6D32862-5D0D-3D77-7673-1D3FBF595881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>
              <a:off x="5309899" y="2031175"/>
              <a:ext cx="121104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73C6AB72-6F1B-BDC2-3911-79FD0747D816}"/>
              </a:ext>
            </a:extLst>
          </p:cNvPr>
          <p:cNvSpPr txBox="1"/>
          <p:nvPr/>
        </p:nvSpPr>
        <p:spPr>
          <a:xfrm>
            <a:off x="3406910" y="1330940"/>
            <a:ext cx="26970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+mj-lt"/>
              </a:rPr>
              <a:t>2024 rok</a:t>
            </a:r>
          </a:p>
          <a:p>
            <a:pPr algn="l"/>
            <a:endParaRPr lang="pl-PL" sz="1100" b="1" dirty="0">
              <a:latin typeface="+mj-lt"/>
            </a:endParaRPr>
          </a:p>
          <a:p>
            <a:pPr algn="l"/>
            <a:r>
              <a:rPr lang="pl-PL" sz="1100" dirty="0">
                <a:solidFill>
                  <a:srgbClr val="171717"/>
                </a:solidFill>
                <a:latin typeface="+mj-lt"/>
              </a:rPr>
              <a:t>MPEC jest w trakcie realizacji zadań: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100" b="0" i="0" dirty="0">
                <a:solidFill>
                  <a:srgbClr val="171717"/>
                </a:solidFill>
                <a:effectLst/>
                <a:latin typeface="+mj-lt"/>
              </a:rPr>
              <a:t>likwidacja 5 </a:t>
            </a:r>
            <a:r>
              <a:rPr lang="pl-PL" sz="1100" dirty="0">
                <a:solidFill>
                  <a:srgbClr val="171717"/>
                </a:solidFill>
                <a:latin typeface="+mj-lt"/>
              </a:rPr>
              <a:t>kotłów gazowych                      i wykonanie przyłącza, sieci ciepłowniczej oraz węzłów na ul. Zielonej (WSB)</a:t>
            </a:r>
            <a:endParaRPr lang="pl-PL" sz="1100" b="0" i="0" dirty="0">
              <a:solidFill>
                <a:srgbClr val="171717"/>
              </a:solidFill>
              <a:effectLst/>
              <a:latin typeface="+mj-l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100" b="0" i="0" dirty="0">
                <a:solidFill>
                  <a:srgbClr val="171717"/>
                </a:solidFill>
                <a:effectLst/>
                <a:latin typeface="+mj-lt"/>
              </a:rPr>
              <a:t>montaż dwóch lamp zewnętrznych                  z panelami PV i z magazynem energii elektrycznej,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b="0" i="0" dirty="0">
                <a:solidFill>
                  <a:srgbClr val="171717"/>
                </a:solidFill>
                <a:effectLst/>
                <a:latin typeface="+mj-lt"/>
              </a:rPr>
              <a:t>montaż instalacji fotowoltaicznej.</a:t>
            </a:r>
            <a:endParaRPr lang="pl-PL" sz="1100" b="1" dirty="0">
              <a:latin typeface="+mj-lt"/>
            </a:endParaRP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05ED3663-23BC-6FA2-182D-B704C46A3577}"/>
              </a:ext>
            </a:extLst>
          </p:cNvPr>
          <p:cNvSpPr txBox="1"/>
          <p:nvPr/>
        </p:nvSpPr>
        <p:spPr>
          <a:xfrm>
            <a:off x="7287247" y="1941344"/>
            <a:ext cx="23383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+mj-lt"/>
              </a:rPr>
              <a:t>30 listopada 2023 rok</a:t>
            </a:r>
          </a:p>
          <a:p>
            <a:endParaRPr lang="pl-PL" sz="1100" b="1" dirty="0">
              <a:latin typeface="+mj-lt"/>
            </a:endParaRPr>
          </a:p>
          <a:p>
            <a:pPr algn="just"/>
            <a:r>
              <a:rPr lang="pl-PL" sz="1100" dirty="0">
                <a:solidFill>
                  <a:srgbClr val="171717"/>
                </a:solidFill>
                <a:latin typeface="+mj-lt"/>
              </a:rPr>
              <a:t>odbywa się uroczyste otwarcie kotła na biomasę o mocy nominalnej 3 MW na kotłowni Millenium.</a:t>
            </a:r>
            <a:endParaRPr lang="pl-PL" sz="1100" dirty="0">
              <a:latin typeface="+mj-lt"/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57A27B20-A4BC-4299-E03B-59641D2E369D}"/>
              </a:ext>
            </a:extLst>
          </p:cNvPr>
          <p:cNvSpPr txBox="1"/>
          <p:nvPr/>
        </p:nvSpPr>
        <p:spPr>
          <a:xfrm>
            <a:off x="3376455" y="3109168"/>
            <a:ext cx="26434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+mj-lt"/>
              </a:rPr>
              <a:t>21 listopada 2023 rok</a:t>
            </a:r>
          </a:p>
          <a:p>
            <a:endParaRPr lang="pl-PL" sz="1100" b="1" dirty="0">
              <a:latin typeface="+mj-lt"/>
            </a:endParaRPr>
          </a:p>
          <a:p>
            <a:pPr algn="just"/>
            <a:r>
              <a:rPr lang="pl-PL" sz="1100" dirty="0">
                <a:solidFill>
                  <a:srgbClr val="171717"/>
                </a:solidFill>
                <a:latin typeface="+mj-lt"/>
              </a:rPr>
              <a:t>MPEC zlikwidował 4 kotły gazowe i wykonał nowy przyłącz, sieć ciepłowniczą i węzeł na ul. Długosza.</a:t>
            </a:r>
            <a:endParaRPr lang="pl-PL" sz="1100" b="1" dirty="0">
              <a:latin typeface="+mj-lt"/>
            </a:endParaRPr>
          </a:p>
        </p:txBody>
      </p:sp>
      <p:grpSp>
        <p:nvGrpSpPr>
          <p:cNvPr id="64" name="Grupa 63">
            <a:extLst>
              <a:ext uri="{FF2B5EF4-FFF2-40B4-BE49-F238E27FC236}">
                <a16:creationId xmlns:a16="http://schemas.microsoft.com/office/drawing/2014/main" id="{C0B3A26B-6FF1-6E17-DC0F-590AF120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6550099" y="1983666"/>
            <a:ext cx="1128149" cy="196204"/>
            <a:chOff x="5309899" y="1938824"/>
            <a:chExt cx="1447011" cy="184701"/>
          </a:xfrm>
          <a:solidFill>
            <a:srgbClr val="FF0000"/>
          </a:solidFill>
        </p:grpSpPr>
        <p:sp>
          <p:nvSpPr>
            <p:cNvPr id="65" name="Owal 64">
              <a:extLst>
                <a:ext uri="{FF2B5EF4-FFF2-40B4-BE49-F238E27FC236}">
                  <a16:creationId xmlns:a16="http://schemas.microsoft.com/office/drawing/2014/main" id="{56B19C2B-81A0-F800-B77E-C69F4FD4F49C}"/>
                </a:ext>
              </a:extLst>
            </p:cNvPr>
            <p:cNvSpPr/>
            <p:nvPr/>
          </p:nvSpPr>
          <p:spPr>
            <a:xfrm>
              <a:off x="6520939" y="1938824"/>
              <a:ext cx="235971" cy="18470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cxnSp>
          <p:nvCxnSpPr>
            <p:cNvPr id="66" name="Łącznik prosty 65">
              <a:extLst>
                <a:ext uri="{FF2B5EF4-FFF2-40B4-BE49-F238E27FC236}">
                  <a16:creationId xmlns:a16="http://schemas.microsoft.com/office/drawing/2014/main" id="{6069F309-3BAD-A220-072A-89A3514198C4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 flipH="1">
              <a:off x="5309899" y="2031175"/>
              <a:ext cx="121104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a 66">
            <a:extLst>
              <a:ext uri="{FF2B5EF4-FFF2-40B4-BE49-F238E27FC236}">
                <a16:creationId xmlns:a16="http://schemas.microsoft.com/office/drawing/2014/main" id="{D8F75A04-8DAE-5B1F-0E1A-967CB9446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10967" y="1365856"/>
            <a:ext cx="1128149" cy="196204"/>
            <a:chOff x="5309899" y="1938824"/>
            <a:chExt cx="1447011" cy="184701"/>
          </a:xfrm>
          <a:solidFill>
            <a:srgbClr val="FF0000"/>
          </a:solidFill>
        </p:grpSpPr>
        <p:sp>
          <p:nvSpPr>
            <p:cNvPr id="68" name="Owal 67">
              <a:extLst>
                <a:ext uri="{FF2B5EF4-FFF2-40B4-BE49-F238E27FC236}">
                  <a16:creationId xmlns:a16="http://schemas.microsoft.com/office/drawing/2014/main" id="{1BE9EBE6-A28B-1FBB-5118-C9838398F1D1}"/>
                </a:ext>
              </a:extLst>
            </p:cNvPr>
            <p:cNvSpPr/>
            <p:nvPr/>
          </p:nvSpPr>
          <p:spPr>
            <a:xfrm>
              <a:off x="6520939" y="1938824"/>
              <a:ext cx="235971" cy="18470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+mj-lt"/>
              </a:endParaRPr>
            </a:p>
          </p:txBody>
        </p:sp>
        <p:cxnSp>
          <p:nvCxnSpPr>
            <p:cNvPr id="69" name="Łącznik prosty 68">
              <a:extLst>
                <a:ext uri="{FF2B5EF4-FFF2-40B4-BE49-F238E27FC236}">
                  <a16:creationId xmlns:a16="http://schemas.microsoft.com/office/drawing/2014/main" id="{26E55507-82FB-B9D5-1A71-46610EBE7BA0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 flipH="1">
              <a:off x="5309899" y="2031175"/>
              <a:ext cx="121104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0AA1F326-E025-68B2-6296-74C9CFA5B012}"/>
              </a:ext>
            </a:extLst>
          </p:cNvPr>
          <p:cNvSpPr txBox="1"/>
          <p:nvPr/>
        </p:nvSpPr>
        <p:spPr>
          <a:xfrm>
            <a:off x="7110882" y="5080743"/>
            <a:ext cx="2668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+mj-lt"/>
              </a:rPr>
              <a:t>20 grudnia 2021 rok</a:t>
            </a:r>
          </a:p>
          <a:p>
            <a:endParaRPr lang="pl-PL" sz="1100" b="1" dirty="0">
              <a:latin typeface="+mj-lt"/>
            </a:endParaRPr>
          </a:p>
          <a:p>
            <a:pPr algn="just"/>
            <a:r>
              <a:rPr lang="pl-PL" sz="1100" dirty="0">
                <a:solidFill>
                  <a:srgbClr val="171717"/>
                </a:solidFill>
                <a:latin typeface="+mj-lt"/>
              </a:rPr>
              <a:t>MPEC zlikwidował 3 kotły gazowe i wykonał nowy przyłącz, sieć ciepłowniczą i węzeł na ul. Jana Pawła II.</a:t>
            </a:r>
            <a:endParaRPr lang="pl-PL" sz="1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1154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61" grpId="0"/>
      <p:bldP spid="62" grpId="0"/>
      <p:bldP spid="63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772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1861" y="0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69036" y="0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44320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9C209F8-9DBF-45E6-A5ED-B30C8F43A624}"/>
              </a:ext>
            </a:extLst>
          </p:cNvPr>
          <p:cNvSpPr txBox="1"/>
          <p:nvPr/>
        </p:nvSpPr>
        <p:spPr>
          <a:xfrm>
            <a:off x="2847367" y="464947"/>
            <a:ext cx="37838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W ramach przedmiotowego projektu przewidziano budowę źródła ciepła o mocy cieplnej nominalnej</a:t>
            </a:r>
            <a:r>
              <a:rPr lang="pl-PL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3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+mj-lt"/>
              </a:rPr>
              <a:t>MWt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just"/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Wykorzystanie biomasy przyczynia się do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wzrostu produkcji energii</a:t>
            </a:r>
            <a:r>
              <a:rPr lang="pl-PL" sz="1600" b="1" i="0" u="none" strike="noStrike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odnawialnej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, a tym samym spełnia jeden z celów nadrzędnych UE w zakresie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ograniczenia emisji CO</a:t>
            </a:r>
            <a:r>
              <a:rPr lang="pl-PL" sz="1050" b="1" i="0" u="none" strike="noStrike" baseline="0" dirty="0">
                <a:solidFill>
                  <a:srgbClr val="000000"/>
                </a:solidFill>
                <a:latin typeface="+mj-lt"/>
              </a:rPr>
              <a:t>2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25D9050-16B5-448B-6E35-C18531F9F01D}"/>
              </a:ext>
            </a:extLst>
          </p:cNvPr>
          <p:cNvSpPr txBox="1"/>
          <p:nvPr/>
        </p:nvSpPr>
        <p:spPr>
          <a:xfrm>
            <a:off x="2815727" y="4929394"/>
            <a:ext cx="70499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6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W zakresie gospodarczym projekt</a:t>
            </a:r>
            <a:r>
              <a:rPr lang="pl-PL" sz="1600" b="0" i="0" u="none" strike="noStrike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ma pozytywne skutki dla gospodarki regionu (utrzymanie zatrudnienia, możliwość pozyskania lokalnych zasobów paliwa). Realizacja tych prac pozwoliła na </a:t>
            </a:r>
            <a:r>
              <a:rPr lang="pl-PL" sz="1600" b="1" i="0" u="none" strike="noStrike" baseline="0" dirty="0">
                <a:latin typeface="+mj-lt"/>
              </a:rPr>
              <a:t>zwiększenie efektywność energetyczną systemu ciepłowniczego</a:t>
            </a:r>
            <a:r>
              <a:rPr lang="pl-PL" sz="1600" b="0" i="0" u="none" strike="noStrike" baseline="0" dirty="0">
                <a:latin typeface="+mj-lt"/>
              </a:rPr>
              <a:t> i przyczyniła się do </a:t>
            </a:r>
            <a:r>
              <a:rPr lang="pl-PL" sz="1600" b="1" i="0" u="none" strike="noStrike" baseline="0" dirty="0">
                <a:latin typeface="+mj-lt"/>
              </a:rPr>
              <a:t>zmniejszenia zużycia ilości paliwa </a:t>
            </a:r>
            <a:r>
              <a:rPr lang="pl-PL" sz="1600" b="0" i="0" u="none" strike="noStrike" baseline="0" dirty="0">
                <a:latin typeface="+mj-lt"/>
              </a:rPr>
              <a:t>do produkcji ciepła co bezpośrednio wpływa na </a:t>
            </a:r>
            <a:r>
              <a:rPr lang="pl-PL" sz="1600" b="1" i="0" u="none" strike="noStrike" baseline="0" dirty="0">
                <a:latin typeface="+mj-lt"/>
              </a:rPr>
              <a:t>ograniczenie emisji do środowiska</a:t>
            </a:r>
            <a:r>
              <a:rPr lang="pl-PL" sz="1600" b="0" i="0" u="none" strike="noStrike" baseline="0" dirty="0">
                <a:latin typeface="+mj-lt"/>
              </a:rPr>
              <a:t>. </a:t>
            </a:r>
            <a:endParaRPr lang="pl-PL" sz="1600" dirty="0">
              <a:latin typeface="+mj-lt"/>
            </a:endParaRPr>
          </a:p>
        </p:txBody>
      </p:sp>
      <p:pic>
        <p:nvPicPr>
          <p:cNvPr id="12" name="Obraz 11" descr="na tle nieba dymiące kominy">
            <a:extLst>
              <a:ext uri="{FF2B5EF4-FFF2-40B4-BE49-F238E27FC236}">
                <a16:creationId xmlns:a16="http://schemas.microsoft.com/office/drawing/2014/main" id="{1424272C-5B43-919D-0DDE-1882F6233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889" y="282984"/>
            <a:ext cx="3475382" cy="2274844"/>
          </a:xfrm>
          <a:prstGeom prst="rect">
            <a:avLst/>
          </a:prstGeom>
          <a:effectLst>
            <a:softEdge rad="635000"/>
          </a:effectLst>
          <a:scene3d>
            <a:camera prst="perspectiveLeft"/>
            <a:lightRig rig="threePt" dir="t"/>
          </a:scene3d>
        </p:spPr>
      </p:pic>
      <p:pic>
        <p:nvPicPr>
          <p:cNvPr id="14" name="Obraz 13" descr="ustawione na zewnątrz urządzenia wspierająco-produkcyjne">
            <a:extLst>
              <a:ext uri="{FF2B5EF4-FFF2-40B4-BE49-F238E27FC236}">
                <a16:creationId xmlns:a16="http://schemas.microsoft.com/office/drawing/2014/main" id="{8755FE60-593D-4C26-DD2C-F52DE5707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4316" y="2745954"/>
            <a:ext cx="3555479" cy="2074029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5193B9B-CA64-0110-E324-4C0F923AC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Wpływ</a:t>
            </a:r>
          </a:p>
        </p:txBody>
      </p:sp>
    </p:spTree>
    <p:extLst>
      <p:ext uri="{BB962C8B-B14F-4D97-AF65-F5344CB8AC3E}">
        <p14:creationId xmlns:p14="http://schemas.microsoft.com/office/powerpoint/2010/main" val="2400433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772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1861" y="0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69036" y="0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44953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sp>
        <p:nvSpPr>
          <p:cNvPr id="5" name="Tytuł 4">
            <a:extLst>
              <a:ext uri="{FF2B5EF4-FFF2-40B4-BE49-F238E27FC236}">
                <a16:creationId xmlns:a16="http://schemas.microsoft.com/office/drawing/2014/main" id="{9F823BBC-19AB-B9B5-E04D-7C5885E3B5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05502" y="220757"/>
            <a:ext cx="707978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Realizacja projektu przyczyni się do poprawy środowiska, gdyż w rezultacie: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FBFFE05-E2E3-8A91-F3DC-A8C8DF752C0B}"/>
              </a:ext>
            </a:extLst>
          </p:cNvPr>
          <p:cNvSpPr txBox="1"/>
          <p:nvPr/>
        </p:nvSpPr>
        <p:spPr>
          <a:xfrm>
            <a:off x="3007160" y="1564892"/>
            <a:ext cx="379079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− zamontowana została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instalacja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 służąca pozyskiwaniu energii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z odnawialnych źródeł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(zmniejszenie udziału energii cieplnej wytwarzanej w oparciu o kotły na węgiel),</a:t>
            </a:r>
          </a:p>
          <a:p>
            <a:pPr algn="just"/>
            <a:endParaRPr lang="pl-PL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− uległa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likwidacji lokalna kotłownia węglowa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(ul. Wiśniowieckiego</a:t>
            </a:r>
            <a:r>
              <a:rPr lang="pl-PL" sz="1600" b="0" i="0" u="none" strike="noStrike" dirty="0">
                <a:solidFill>
                  <a:srgbClr val="000000"/>
                </a:solidFill>
                <a:latin typeface="+mj-lt"/>
              </a:rPr>
              <a:t> 125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)                           i wykonane zostało przyłącze, sieć do budynku, węzła (po przyłączeniu do sieci budynek</a:t>
            </a:r>
            <a:r>
              <a:rPr lang="pl-PL" sz="1600" b="0" i="0" u="none" strike="noStrike" dirty="0">
                <a:solidFill>
                  <a:srgbClr val="000000"/>
                </a:solidFill>
                <a:latin typeface="+mj-lt"/>
              </a:rPr>
              <a:t> jest z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asilany ciepłem sieciowym               w tym m.in. pochodzącym z wybudowanego w ramach projektu kotła na biomasę o mocy nominalnej 3 MW)</a:t>
            </a:r>
            <a:r>
              <a:rPr lang="pl-PL" sz="1600" dirty="0">
                <a:solidFill>
                  <a:srgbClr val="000000"/>
                </a:solidFill>
                <a:latin typeface="+mj-lt"/>
              </a:rPr>
              <a:t>,</a:t>
            </a:r>
            <a:endParaRPr lang="pl-PL" sz="16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Obraz 9" descr="Wewnątrz budynku widok wielu rur składających się na instalację służącą pozyskiwaniu energii z odnawialnych źródeł.">
            <a:extLst>
              <a:ext uri="{FF2B5EF4-FFF2-40B4-BE49-F238E27FC236}">
                <a16:creationId xmlns:a16="http://schemas.microsoft.com/office/drawing/2014/main" id="{3E7FE82E-06E9-F5DF-3572-1E21E7F07B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330701" y="2571490"/>
            <a:ext cx="5277149" cy="2020116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82188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772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1861" y="0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69036" y="0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44320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35893" y="3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pic>
        <p:nvPicPr>
          <p:cNvPr id="11" name="Obraz 10" descr="Rura położona w głębokim wykopie wzdłuż ulicy. Na końcu wykopu pracująca koparka.">
            <a:extLst>
              <a:ext uri="{FF2B5EF4-FFF2-40B4-BE49-F238E27FC236}">
                <a16:creationId xmlns:a16="http://schemas.microsoft.com/office/drawing/2014/main" id="{C6B98BD6-01A1-4D39-F5EC-A1BC22903C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5448" y="797268"/>
            <a:ext cx="2020373" cy="5321216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FBFFE05-E2E3-8A91-F3DC-A8C8DF752C0B}"/>
              </a:ext>
            </a:extLst>
          </p:cNvPr>
          <p:cNvSpPr txBox="1"/>
          <p:nvPr/>
        </p:nvSpPr>
        <p:spPr>
          <a:xfrm>
            <a:off x="5159171" y="2002301"/>
            <a:ext cx="37907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− ulegnie</a:t>
            </a:r>
            <a:r>
              <a:rPr lang="pl-PL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likwidacji łącznie 12 kotłów gazowych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 i wykonane zostaną przyłącza, sieci do budynku, węzły (po przyłączeniu do sieci budynki będą zasilane ciepłem sieciowym w tym m.in. pochodzącym                   z </a:t>
            </a:r>
            <a:r>
              <a:rPr lang="pl-PL" sz="1600" dirty="0">
                <a:solidFill>
                  <a:srgbClr val="000000"/>
                </a:solidFill>
                <a:latin typeface="+mj-lt"/>
              </a:rPr>
              <a:t>wy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budowanego w ramach projektu kotła na biomasę o mocy nominalnej 3 MW),</a:t>
            </a:r>
          </a:p>
          <a:p>
            <a:pPr algn="just"/>
            <a:endParaRPr lang="pl-PL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− zamontowane zostaną dwie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lampy zewnętrzne z panelami PV oraz instalacja PV z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+mj-lt"/>
              </a:rPr>
              <a:t>magazynem energii elektrycznej</a:t>
            </a:r>
            <a:r>
              <a:rPr lang="pl-PL" sz="1600" b="1" dirty="0">
                <a:solidFill>
                  <a:srgbClr val="000000"/>
                </a:solidFill>
                <a:latin typeface="+mj-lt"/>
              </a:rPr>
              <a:t>.</a:t>
            </a:r>
            <a:endParaRPr lang="pl-PL" sz="1600" b="1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FAFCD7-A224-78BD-CFC5-58979CC66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Wpływ cd.</a:t>
            </a:r>
          </a:p>
        </p:txBody>
      </p:sp>
    </p:spTree>
    <p:extLst>
      <p:ext uri="{BB962C8B-B14F-4D97-AF65-F5344CB8AC3E}">
        <p14:creationId xmlns:p14="http://schemas.microsoft.com/office/powerpoint/2010/main" val="3972569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877"/>
            <a:ext cx="12192000" cy="6858000"/>
            <a:chOff x="0" y="0"/>
            <a:chExt cx="11112759" cy="6858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B71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28945"/>
              <a:ext cx="291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MPEC Nowy Sącz</a:t>
              </a: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CD57A29-9998-DEF3-7FCB-C2ECA225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7728" y="57751"/>
            <a:ext cx="12192000" cy="6858000"/>
            <a:chOff x="0" y="0"/>
            <a:chExt cx="11112759" cy="6858000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C960FFE-2277-C6FD-6026-EA773E920C4D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58892E2-12CD-585D-007F-F580B789EA6B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B07EDC4A-4A39-4AA8-E7E8-462A96BA497A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Nowe Źródła Energii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0256915-D799-B17A-5B0C-3E855D9AA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961861" y="0"/>
            <a:ext cx="12192000" cy="6858000"/>
            <a:chOff x="0" y="0"/>
            <a:chExt cx="11112759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6ED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Etapy</a:t>
              </a:r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69036" y="0"/>
            <a:ext cx="12192000" cy="6858000"/>
            <a:chOff x="0" y="0"/>
            <a:chExt cx="11112759" cy="685800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ECEF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Historia</a:t>
              </a:r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44320" y="0"/>
            <a:ext cx="12192000" cy="6858000"/>
            <a:chOff x="0" y="0"/>
            <a:chExt cx="11112759" cy="6858000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707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Wpływ</a:t>
              </a: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28050" y="-28877"/>
            <a:ext cx="12192000" cy="6858000"/>
            <a:chOff x="0" y="0"/>
            <a:chExt cx="11112759" cy="6858000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CEC6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Piknik ekologiczny</a:t>
              </a:r>
            </a:p>
          </p:txBody>
        </p:sp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2C4C70A0-A3DF-C82D-E109-E7A7730F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83621" y="3"/>
            <a:ext cx="12192000" cy="6858000"/>
            <a:chOff x="0" y="0"/>
            <a:chExt cx="11112759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A6449EE-2B9D-4069-024E-036ABFC748A2}"/>
                </a:ext>
              </a:extLst>
            </p:cNvPr>
            <p:cNvSpPr/>
            <p:nvPr/>
          </p:nvSpPr>
          <p:spPr>
            <a:xfrm>
              <a:off x="0" y="0"/>
              <a:ext cx="11112759" cy="6858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25D97F70-D269-2F0C-6946-A5A9DFB54D90}"/>
                </a:ext>
              </a:extLst>
            </p:cNvPr>
            <p:cNvSpPr/>
            <p:nvPr/>
          </p:nvSpPr>
          <p:spPr>
            <a:xfrm>
              <a:off x="10067731" y="2202142"/>
              <a:ext cx="1045028" cy="2453716"/>
            </a:xfrm>
            <a:custGeom>
              <a:avLst/>
              <a:gdLst>
                <a:gd name="connsiteX0" fmla="*/ 1390262 w 1390262"/>
                <a:gd name="connsiteY0" fmla="*/ 0 h 2789383"/>
                <a:gd name="connsiteX1" fmla="*/ 1390262 w 1390262"/>
                <a:gd name="connsiteY1" fmla="*/ 2789383 h 2789383"/>
                <a:gd name="connsiteX2" fmla="*/ 1252304 w 1390262"/>
                <a:gd name="connsiteY2" fmla="*/ 2782416 h 2789383"/>
                <a:gd name="connsiteX3" fmla="*/ 0 w 1390262"/>
                <a:gd name="connsiteY3" fmla="*/ 1394691 h 2789383"/>
                <a:gd name="connsiteX4" fmla="*/ 1252304 w 1390262"/>
                <a:gd name="connsiteY4" fmla="*/ 6966 h 278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262" h="2789383">
                  <a:moveTo>
                    <a:pt x="1390262" y="0"/>
                  </a:moveTo>
                  <a:lnTo>
                    <a:pt x="1390262" y="2789383"/>
                  </a:lnTo>
                  <a:lnTo>
                    <a:pt x="1252304" y="2782416"/>
                  </a:lnTo>
                  <a:cubicBezTo>
                    <a:pt x="548904" y="2710982"/>
                    <a:pt x="0" y="2116938"/>
                    <a:pt x="0" y="1394691"/>
                  </a:cubicBezTo>
                  <a:cubicBezTo>
                    <a:pt x="0" y="672444"/>
                    <a:pt x="548904" y="78400"/>
                    <a:pt x="1252304" y="6966"/>
                  </a:cubicBezTo>
                  <a:close/>
                </a:path>
              </a:pathLst>
            </a:custGeom>
            <a:solidFill>
              <a:srgbClr val="A3E9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867C4783-8CC5-96F6-F80D-9B0D25A522F9}"/>
                </a:ext>
              </a:extLst>
            </p:cNvPr>
            <p:cNvSpPr txBox="1"/>
            <p:nvPr/>
          </p:nvSpPr>
          <p:spPr>
            <a:xfrm rot="16200000">
              <a:off x="9377250" y="3246654"/>
              <a:ext cx="2911151" cy="36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Kontakt</a:t>
              </a:r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5D1020C8-CDD2-E325-82FF-20BA4D89A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0098097" y="3123380"/>
              <a:ext cx="550507" cy="611239"/>
            </a:xfrm>
            <a:prstGeom prst="rect">
              <a:avLst/>
            </a:prstGeom>
          </p:spPr>
        </p:pic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5DCBAB1-8076-B465-63A2-1993C3EC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44667" y="1223551"/>
            <a:ext cx="3109702" cy="2451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 ramach Sądeckiej Jesieni Kulturalnej, młodzi sądeczanie w humorystyczny i edukacyjny sposób dowiedzieli się o sposobach walki ze smogiem, korzystaniu z odnawialnych źródeł energii jak i ogrzewaniu mieszkań czy domów przez system ciepłowniczy. </a:t>
            </a:r>
            <a:endParaRPr lang="pl-PL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32C41DD-5E24-BE5C-8989-E6078FB6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99" y="1260535"/>
            <a:ext cx="3492909" cy="23286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EA6E9F-4B29-2915-7F34-21E284CAE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39" y="4417595"/>
            <a:ext cx="2887332" cy="19248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03C768A-B9D3-9917-351E-E773F3AA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5554" y="307183"/>
            <a:ext cx="680467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pl-PL" sz="18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latach 2022-2023 współorganizowaliśmy Nowosądeckie Dni Recyklingu i Czystego Powietrza</a:t>
            </a:r>
            <a:endParaRPr lang="pl-PL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04A468D-1546-BDD3-CEFA-735B88FE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2298" y="3877088"/>
            <a:ext cx="45685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Zrealizowane zostały również warsztaty </a:t>
            </a:r>
            <a:r>
              <a:rPr lang="pl-PL" sz="1600" kern="1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upcyclingowe</a:t>
            </a: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i animacje z aktorami a także lekcja ekologii </a:t>
            </a:r>
          </a:p>
          <a:p>
            <a:pPr algn="just"/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 selektywnej zbiórki odpadów. </a:t>
            </a:r>
            <a:endParaRPr lang="pl-PL" sz="16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0EAF0CA-6D77-40CE-9919-B27966EE2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6517" y="4645779"/>
            <a:ext cx="3335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Młodzi uczestnicy otrzymali od MPEC ulotki w postaci kolorowanki oraz kredki z logiem Funduszy EOG. Mogli zapoznać się jakie państwa tworzą Fundusze Norweskie i EOG, dzięki mapie, na której mogli zaznaczyć lokalizację tych państw.</a:t>
            </a:r>
            <a:endParaRPr lang="pl-PL" sz="1600" dirty="0"/>
          </a:p>
        </p:txBody>
      </p:sp>
      <p:pic>
        <p:nvPicPr>
          <p:cNvPr id="57" name="Obraz 56" descr="blat a na nim broszury reklamowe MPEC i opakowania z kredkami do rysowania">
            <a:extLst>
              <a:ext uri="{FF2B5EF4-FFF2-40B4-BE49-F238E27FC236}">
                <a16:creationId xmlns:a16="http://schemas.microsoft.com/office/drawing/2014/main" id="{0DD94C85-4ECF-107D-4C9C-CAE8C1B8E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19" y="-817879"/>
            <a:ext cx="12466320" cy="83108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C1C245-2193-4D2F-E2DE-C4220A660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19797" y="3888798"/>
            <a:ext cx="5624395" cy="550508"/>
          </a:xfrm>
        </p:spPr>
        <p:txBody>
          <a:bodyPr>
            <a:normAutofit/>
          </a:bodyPr>
          <a:lstStyle/>
          <a:p>
            <a:r>
              <a:rPr lang="pl-PL" sz="1800" dirty="0"/>
              <a:t>Materiały promocyjne projektu</a:t>
            </a:r>
          </a:p>
        </p:txBody>
      </p:sp>
    </p:spTree>
    <p:extLst>
      <p:ext uri="{BB962C8B-B14F-4D97-AF65-F5344CB8AC3E}">
        <p14:creationId xmlns:p14="http://schemas.microsoft.com/office/powerpoint/2010/main" val="1203424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</TotalTime>
  <Words>936</Words>
  <Application>Microsoft Office PowerPoint</Application>
  <PresentationFormat>Panoramiczny</PresentationFormat>
  <Paragraphs>186</Paragraphs>
  <Slides>10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9" baseType="lpstr">
      <vt:lpstr>Aptos</vt:lpstr>
      <vt:lpstr>Arial</vt:lpstr>
      <vt:lpstr>Arial Black</vt:lpstr>
      <vt:lpstr>Calibri</vt:lpstr>
      <vt:lpstr>Calibri Light</vt:lpstr>
      <vt:lpstr>Century Gothic</vt:lpstr>
      <vt:lpstr>Trebuchet MS</vt:lpstr>
      <vt:lpstr>Wingdings</vt:lpstr>
      <vt:lpstr>Motyw pakietu Office</vt:lpstr>
      <vt:lpstr>Projekt MPEC współfinansowany  ze środków Funduszy Norweskich i EOG  na lata 2014 - 2021</vt:lpstr>
      <vt:lpstr>MPEC Nowy Sącz</vt:lpstr>
      <vt:lpstr>Projekt współfinansowany ze środków MECHANIZMU FINANSOWEGO EUROPEJSKIEGO OBSZARU GOSPODARCZEGO NA LATA 2014 - 2021  w ramach PROGRAMU ŚRODOWISKO, ENERGIA I ZMIANA KLIMATU</vt:lpstr>
      <vt:lpstr>Etapy</vt:lpstr>
      <vt:lpstr>14 marca 2023 rok  MPEC podpisał aneks zwiększający dofinansowanie projektu.</vt:lpstr>
      <vt:lpstr>Wpływ</vt:lpstr>
      <vt:lpstr>Realizacja projektu przyczyni się do poprawy środowiska, gdyż w rezultacie: </vt:lpstr>
      <vt:lpstr>Wpływ cd.</vt:lpstr>
      <vt:lpstr>Materiały promocyjne projektu</vt:lpstr>
      <vt:lpstr>Wizytówka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Ababa</dc:creator>
  <cp:lastModifiedBy>Buczek Aleksandra</cp:lastModifiedBy>
  <cp:revision>28</cp:revision>
  <dcterms:created xsi:type="dcterms:W3CDTF">2024-01-15T10:03:31Z</dcterms:created>
  <dcterms:modified xsi:type="dcterms:W3CDTF">2024-03-28T18:16:42Z</dcterms:modified>
</cp:coreProperties>
</file>