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319" r:id="rId2"/>
    <p:sldId id="260" r:id="rId3"/>
    <p:sldId id="269" r:id="rId4"/>
    <p:sldId id="316" r:id="rId5"/>
    <p:sldId id="270" r:id="rId6"/>
    <p:sldId id="272" r:id="rId7"/>
    <p:sldId id="273" r:id="rId8"/>
    <p:sldId id="275" r:id="rId9"/>
    <p:sldId id="276" r:id="rId10"/>
    <p:sldId id="278" r:id="rId11"/>
    <p:sldId id="279" r:id="rId12"/>
    <p:sldId id="274" r:id="rId13"/>
    <p:sldId id="295" r:id="rId14"/>
    <p:sldId id="296" r:id="rId15"/>
    <p:sldId id="284" r:id="rId16"/>
    <p:sldId id="285" r:id="rId17"/>
    <p:sldId id="286" r:id="rId18"/>
    <p:sldId id="289" r:id="rId19"/>
    <p:sldId id="297" r:id="rId20"/>
    <p:sldId id="291" r:id="rId21"/>
    <p:sldId id="292" r:id="rId22"/>
    <p:sldId id="293" r:id="rId23"/>
    <p:sldId id="294" r:id="rId24"/>
    <p:sldId id="298" r:id="rId25"/>
    <p:sldId id="299" r:id="rId26"/>
    <p:sldId id="300" r:id="rId27"/>
    <p:sldId id="302" r:id="rId28"/>
    <p:sldId id="303" r:id="rId29"/>
    <p:sldId id="304" r:id="rId30"/>
    <p:sldId id="305" r:id="rId31"/>
    <p:sldId id="306" r:id="rId32"/>
    <p:sldId id="308" r:id="rId33"/>
    <p:sldId id="310" r:id="rId34"/>
    <p:sldId id="312" r:id="rId35"/>
    <p:sldId id="318" r:id="rId36"/>
    <p:sldId id="313" r:id="rId37"/>
    <p:sldId id="314" r:id="rId38"/>
    <p:sldId id="267" r:id="rId3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49B09F-D0AD-2000-9E54-743DA191DA66}" v="7" dt="2021-03-02T10:09:32.586"/>
    <p1510:client id="{B5B7AE9F-F06B-2000-9EDA-BBFDB8EA1745}" v="136" dt="2021-02-25T13:47:04.448"/>
    <p1510:client id="{DA01B09F-F0B8-2000-9EDA-B44E1BB497A9}" v="10" dt="2021-03-01T13:19:13.5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35" autoAdjust="0"/>
    <p:restoredTop sz="91400" autoAdjust="0"/>
  </p:normalViewPr>
  <p:slideViewPr>
    <p:cSldViewPr snapToGrid="0">
      <p:cViewPr varScale="1">
        <p:scale>
          <a:sx n="77" d="100"/>
          <a:sy n="77" d="100"/>
        </p:scale>
        <p:origin x="22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anna Mazurkiewicz" userId="S::joanna.mazurkiewicz@firr.org.pl::8f9231b0-f9d8-49eb-8835-4e10db10f6e2" providerId="AD" clId="Web-{DA01B09F-F0B8-2000-9EDA-B44E1BB497A9}"/>
    <pc:docChg chg="modSld">
      <pc:chgData name="Joanna Mazurkiewicz" userId="S::joanna.mazurkiewicz@firr.org.pl::8f9231b0-f9d8-49eb-8835-4e10db10f6e2" providerId="AD" clId="Web-{DA01B09F-F0B8-2000-9EDA-B44E1BB497A9}" dt="2021-03-01T13:19:13.511" v="6" actId="1076"/>
      <pc:docMkLst>
        <pc:docMk/>
      </pc:docMkLst>
      <pc:sldChg chg="modSp">
        <pc:chgData name="Joanna Mazurkiewicz" userId="S::joanna.mazurkiewicz@firr.org.pl::8f9231b0-f9d8-49eb-8835-4e10db10f6e2" providerId="AD" clId="Web-{DA01B09F-F0B8-2000-9EDA-B44E1BB497A9}" dt="2021-03-01T13:19:13.511" v="6" actId="1076"/>
        <pc:sldMkLst>
          <pc:docMk/>
          <pc:sldMk cId="2498097186" sldId="319"/>
        </pc:sldMkLst>
        <pc:spChg chg="mod">
          <ac:chgData name="Joanna Mazurkiewicz" userId="S::joanna.mazurkiewicz@firr.org.pl::8f9231b0-f9d8-49eb-8835-4e10db10f6e2" providerId="AD" clId="Web-{DA01B09F-F0B8-2000-9EDA-B44E1BB497A9}" dt="2021-03-01T13:18:50.714" v="2" actId="14100"/>
          <ac:spMkLst>
            <pc:docMk/>
            <pc:sldMk cId="2498097186" sldId="319"/>
            <ac:spMk id="2" creationId="{00000000-0000-0000-0000-000000000000}"/>
          </ac:spMkLst>
        </pc:spChg>
        <pc:spChg chg="mod">
          <ac:chgData name="Joanna Mazurkiewicz" userId="S::joanna.mazurkiewicz@firr.org.pl::8f9231b0-f9d8-49eb-8835-4e10db10f6e2" providerId="AD" clId="Web-{DA01B09F-F0B8-2000-9EDA-B44E1BB497A9}" dt="2021-03-01T13:19:13.511" v="6" actId="1076"/>
          <ac:spMkLst>
            <pc:docMk/>
            <pc:sldMk cId="2498097186" sldId="319"/>
            <ac:spMk id="3" creationId="{00000000-0000-0000-0000-000000000000}"/>
          </ac:spMkLst>
        </pc:spChg>
      </pc:sldChg>
    </pc:docChg>
  </pc:docChgLst>
  <pc:docChgLst>
    <pc:chgData name="Joanna Mazurkiewicz" userId="S::joanna.mazurkiewicz@firr.org.pl::8f9231b0-f9d8-49eb-8835-4e10db10f6e2" providerId="AD" clId="Web-{6949B09F-D0AD-2000-9E54-743DA191DA66}"/>
    <pc:docChg chg="modSld">
      <pc:chgData name="Joanna Mazurkiewicz" userId="S::joanna.mazurkiewicz@firr.org.pl::8f9231b0-f9d8-49eb-8835-4e10db10f6e2" providerId="AD" clId="Web-{6949B09F-D0AD-2000-9E54-743DA191DA66}" dt="2021-03-02T10:09:32.586" v="5" actId="1076"/>
      <pc:docMkLst>
        <pc:docMk/>
      </pc:docMkLst>
      <pc:sldChg chg="modSp">
        <pc:chgData name="Joanna Mazurkiewicz" userId="S::joanna.mazurkiewicz@firr.org.pl::8f9231b0-f9d8-49eb-8835-4e10db10f6e2" providerId="AD" clId="Web-{6949B09F-D0AD-2000-9E54-743DA191DA66}" dt="2021-03-02T10:09:32.586" v="5" actId="1076"/>
        <pc:sldMkLst>
          <pc:docMk/>
          <pc:sldMk cId="2498097186" sldId="319"/>
        </pc:sldMkLst>
        <pc:spChg chg="mod">
          <ac:chgData name="Joanna Mazurkiewicz" userId="S::joanna.mazurkiewicz@firr.org.pl::8f9231b0-f9d8-49eb-8835-4e10db10f6e2" providerId="AD" clId="Web-{6949B09F-D0AD-2000-9E54-743DA191DA66}" dt="2021-03-02T10:09:22.695" v="1" actId="1076"/>
          <ac:spMkLst>
            <pc:docMk/>
            <pc:sldMk cId="2498097186" sldId="319"/>
            <ac:spMk id="2" creationId="{00000000-0000-0000-0000-000000000000}"/>
          </ac:spMkLst>
        </pc:spChg>
        <pc:spChg chg="mod">
          <ac:chgData name="Joanna Mazurkiewicz" userId="S::joanna.mazurkiewicz@firr.org.pl::8f9231b0-f9d8-49eb-8835-4e10db10f6e2" providerId="AD" clId="Web-{6949B09F-D0AD-2000-9E54-743DA191DA66}" dt="2021-03-02T10:09:32.586" v="5" actId="1076"/>
          <ac:spMkLst>
            <pc:docMk/>
            <pc:sldMk cId="2498097186" sldId="319"/>
            <ac:spMk id="3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B5B7AE9F-F06B-2000-9EDA-BBFDB8EA1745}"/>
    <pc:docChg chg="addSld delSld modSld sldOrd">
      <pc:chgData name="Natalia Wasielewska" userId="S::natalia.wasielewska@firr.org.pl::6a950395-ff1e-4d60-860f-189474a20705" providerId="AD" clId="Web-{B5B7AE9F-F06B-2000-9EDA-BBFDB8EA1745}" dt="2021-02-25T13:47:04.448" v="85"/>
      <pc:docMkLst>
        <pc:docMk/>
      </pc:docMkLst>
      <pc:sldChg chg="del">
        <pc:chgData name="Natalia Wasielewska" userId="S::natalia.wasielewska@firr.org.pl::6a950395-ff1e-4d60-860f-189474a20705" providerId="AD" clId="Web-{B5B7AE9F-F06B-2000-9EDA-BBFDB8EA1745}" dt="2021-02-25T13:29:07.112" v="27"/>
        <pc:sldMkLst>
          <pc:docMk/>
          <pc:sldMk cId="2144995678" sldId="271"/>
        </pc:sldMkLst>
      </pc:sldChg>
      <pc:sldChg chg="modSp">
        <pc:chgData name="Natalia Wasielewska" userId="S::natalia.wasielewska@firr.org.pl::6a950395-ff1e-4d60-860f-189474a20705" providerId="AD" clId="Web-{B5B7AE9F-F06B-2000-9EDA-BBFDB8EA1745}" dt="2021-02-25T13:30:30.083" v="56" actId="20577"/>
        <pc:sldMkLst>
          <pc:docMk/>
          <pc:sldMk cId="3192850641" sldId="289"/>
        </pc:sldMkLst>
        <pc:spChg chg="mod">
          <ac:chgData name="Natalia Wasielewska" userId="S::natalia.wasielewska@firr.org.pl::6a950395-ff1e-4d60-860f-189474a20705" providerId="AD" clId="Web-{B5B7AE9F-F06B-2000-9EDA-BBFDB8EA1745}" dt="2021-02-25T13:30:30.083" v="56" actId="20577"/>
          <ac:spMkLst>
            <pc:docMk/>
            <pc:sldMk cId="3192850641" sldId="289"/>
            <ac:spMk id="3" creationId="{00000000-0000-0000-0000-000000000000}"/>
          </ac:spMkLst>
        </pc:spChg>
      </pc:sldChg>
      <pc:sldChg chg="delSp">
        <pc:chgData name="Natalia Wasielewska" userId="S::natalia.wasielewska@firr.org.pl::6a950395-ff1e-4d60-860f-189474a20705" providerId="AD" clId="Web-{B5B7AE9F-F06B-2000-9EDA-BBFDB8EA1745}" dt="2021-02-25T13:12:17.122" v="5"/>
        <pc:sldMkLst>
          <pc:docMk/>
          <pc:sldMk cId="3909087132" sldId="299"/>
        </pc:sldMkLst>
        <pc:picChg chg="del">
          <ac:chgData name="Natalia Wasielewska" userId="S::natalia.wasielewska@firr.org.pl::6a950395-ff1e-4d60-860f-189474a20705" providerId="AD" clId="Web-{B5B7AE9F-F06B-2000-9EDA-BBFDB8EA1745}" dt="2021-02-25T13:12:17.122" v="5"/>
          <ac:picMkLst>
            <pc:docMk/>
            <pc:sldMk cId="3909087132" sldId="299"/>
            <ac:picMk id="4" creationId="{00000000-0000-0000-0000-000000000000}"/>
          </ac:picMkLst>
        </pc:picChg>
      </pc:sldChg>
      <pc:sldChg chg="addSp delSp modSp add del">
        <pc:chgData name="Natalia Wasielewska" userId="S::natalia.wasielewska@firr.org.pl::6a950395-ff1e-4d60-860f-189474a20705" providerId="AD" clId="Web-{B5B7AE9F-F06B-2000-9EDA-BBFDB8EA1745}" dt="2021-02-25T13:30:51.411" v="57"/>
        <pc:sldMkLst>
          <pc:docMk/>
          <pc:sldMk cId="387382508" sldId="301"/>
        </pc:sldMkLst>
        <pc:spChg chg="add mod">
          <ac:chgData name="Natalia Wasielewska" userId="S::natalia.wasielewska@firr.org.pl::6a950395-ff1e-4d60-860f-189474a20705" providerId="AD" clId="Web-{B5B7AE9F-F06B-2000-9EDA-BBFDB8EA1745}" dt="2021-02-25T13:12:32.357" v="8"/>
          <ac:spMkLst>
            <pc:docMk/>
            <pc:sldMk cId="387382508" sldId="301"/>
            <ac:spMk id="3" creationId="{5214881E-22EF-4CF6-BA80-16E3292F4548}"/>
          </ac:spMkLst>
        </pc:spChg>
        <pc:spChg chg="add mod">
          <ac:chgData name="Natalia Wasielewska" userId="S::natalia.wasielewska@firr.org.pl::6a950395-ff1e-4d60-860f-189474a20705" providerId="AD" clId="Web-{B5B7AE9F-F06B-2000-9EDA-BBFDB8EA1745}" dt="2021-02-25T13:12:35.888" v="9"/>
          <ac:spMkLst>
            <pc:docMk/>
            <pc:sldMk cId="387382508" sldId="301"/>
            <ac:spMk id="5" creationId="{5D19BE6B-D94E-4FAC-94A7-4F2CEE18B07F}"/>
          </ac:spMkLst>
        </pc:spChg>
        <pc:picChg chg="del">
          <ac:chgData name="Natalia Wasielewska" userId="S::natalia.wasielewska@firr.org.pl::6a950395-ff1e-4d60-860f-189474a20705" providerId="AD" clId="Web-{B5B7AE9F-F06B-2000-9EDA-BBFDB8EA1745}" dt="2021-02-25T13:12:32.357" v="8"/>
          <ac:picMkLst>
            <pc:docMk/>
            <pc:sldMk cId="387382508" sldId="301"/>
            <ac:picMk id="8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B5B7AE9F-F06B-2000-9EDA-BBFDB8EA1745}" dt="2021-02-25T13:12:35.888" v="9"/>
          <ac:picMkLst>
            <pc:docMk/>
            <pc:sldMk cId="387382508" sldId="301"/>
            <ac:picMk id="10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B5B7AE9F-F06B-2000-9EDA-BBFDB8EA1745}" dt="2021-02-25T13:31:08.412" v="61" actId="20577"/>
        <pc:sldMkLst>
          <pc:docMk/>
          <pc:sldMk cId="2588802442" sldId="302"/>
        </pc:sldMkLst>
        <pc:spChg chg="mod">
          <ac:chgData name="Natalia Wasielewska" userId="S::natalia.wasielewska@firr.org.pl::6a950395-ff1e-4d60-860f-189474a20705" providerId="AD" clId="Web-{B5B7AE9F-F06B-2000-9EDA-BBFDB8EA1745}" dt="2021-02-25T13:31:08.412" v="61" actId="20577"/>
          <ac:spMkLst>
            <pc:docMk/>
            <pc:sldMk cId="2588802442" sldId="302"/>
            <ac:spMk id="2" creationId="{83E707D8-9EE5-374C-B33C-7D2007E3699E}"/>
          </ac:spMkLst>
        </pc:spChg>
        <pc:picChg chg="del">
          <ac:chgData name="Natalia Wasielewska" userId="S::natalia.wasielewska@firr.org.pl::6a950395-ff1e-4d60-860f-189474a20705" providerId="AD" clId="Web-{B5B7AE9F-F06B-2000-9EDA-BBFDB8EA1745}" dt="2021-02-25T13:30:55.880" v="59"/>
          <ac:picMkLst>
            <pc:docMk/>
            <pc:sldMk cId="2588802442" sldId="302"/>
            <ac:picMk id="4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B5B7AE9F-F06B-2000-9EDA-BBFDB8EA1745}" dt="2021-02-25T13:30:55.005" v="58"/>
          <ac:picMkLst>
            <pc:docMk/>
            <pc:sldMk cId="2588802442" sldId="302"/>
            <ac:picMk id="5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B5B7AE9F-F06B-2000-9EDA-BBFDB8EA1745}" dt="2021-02-25T13:31:16.552" v="63" actId="14100"/>
        <pc:sldMkLst>
          <pc:docMk/>
          <pc:sldMk cId="174423773" sldId="303"/>
        </pc:sldMkLst>
        <pc:spChg chg="mod">
          <ac:chgData name="Natalia Wasielewska" userId="S::natalia.wasielewska@firr.org.pl::6a950395-ff1e-4d60-860f-189474a20705" providerId="AD" clId="Web-{B5B7AE9F-F06B-2000-9EDA-BBFDB8EA1745}" dt="2021-02-25T13:31:13.599" v="62" actId="20577"/>
          <ac:spMkLst>
            <pc:docMk/>
            <pc:sldMk cId="174423773" sldId="303"/>
            <ac:spMk id="2" creationId="{00000000-0000-0000-0000-000000000000}"/>
          </ac:spMkLst>
        </pc:spChg>
        <pc:spChg chg="mod">
          <ac:chgData name="Natalia Wasielewska" userId="S::natalia.wasielewska@firr.org.pl::6a950395-ff1e-4d60-860f-189474a20705" providerId="AD" clId="Web-{B5B7AE9F-F06B-2000-9EDA-BBFDB8EA1745}" dt="2021-02-25T13:31:16.552" v="63" actId="14100"/>
          <ac:spMkLst>
            <pc:docMk/>
            <pc:sldMk cId="174423773" sldId="303"/>
            <ac:spMk id="3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B5B7AE9F-F06B-2000-9EDA-BBFDB8EA1745}" dt="2021-02-25T13:30:59.802" v="60"/>
          <ac:picMkLst>
            <pc:docMk/>
            <pc:sldMk cId="174423773" sldId="303"/>
            <ac:picMk id="4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B5B7AE9F-F06B-2000-9EDA-BBFDB8EA1745}" dt="2021-02-25T13:31:29.271" v="65"/>
        <pc:sldMkLst>
          <pc:docMk/>
          <pc:sldMk cId="1407365842" sldId="304"/>
        </pc:sldMkLst>
        <pc:spChg chg="mod">
          <ac:chgData name="Natalia Wasielewska" userId="S::natalia.wasielewska@firr.org.pl::6a950395-ff1e-4d60-860f-189474a20705" providerId="AD" clId="Web-{B5B7AE9F-F06B-2000-9EDA-BBFDB8EA1745}" dt="2021-02-25T13:31:23.818" v="64" actId="20577"/>
          <ac:spMkLst>
            <pc:docMk/>
            <pc:sldMk cId="1407365842" sldId="304"/>
            <ac:spMk id="2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B5B7AE9F-F06B-2000-9EDA-BBFDB8EA1745}" dt="2021-02-25T13:31:29.271" v="65"/>
          <ac:picMkLst>
            <pc:docMk/>
            <pc:sldMk cId="1407365842" sldId="304"/>
            <ac:picMk id="4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B5B7AE9F-F06B-2000-9EDA-BBFDB8EA1745}" dt="2021-02-25T13:31:39.834" v="67" actId="20577"/>
        <pc:sldMkLst>
          <pc:docMk/>
          <pc:sldMk cId="94970185" sldId="305"/>
        </pc:sldMkLst>
        <pc:spChg chg="mod">
          <ac:chgData name="Natalia Wasielewska" userId="S::natalia.wasielewska@firr.org.pl::6a950395-ff1e-4d60-860f-189474a20705" providerId="AD" clId="Web-{B5B7AE9F-F06B-2000-9EDA-BBFDB8EA1745}" dt="2021-02-25T13:31:39.834" v="67" actId="20577"/>
          <ac:spMkLst>
            <pc:docMk/>
            <pc:sldMk cId="94970185" sldId="305"/>
            <ac:spMk id="2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B5B7AE9F-F06B-2000-9EDA-BBFDB8EA1745}" dt="2021-02-25T13:31:32.881" v="66"/>
          <ac:picMkLst>
            <pc:docMk/>
            <pc:sldMk cId="94970185" sldId="305"/>
            <ac:picMk id="6" creationId="{00000000-0000-0000-0000-000000000000}"/>
          </ac:picMkLst>
        </pc:picChg>
      </pc:sldChg>
      <pc:sldChg chg="addSp delSp modSp del">
        <pc:chgData name="Natalia Wasielewska" userId="S::natalia.wasielewska@firr.org.pl::6a950395-ff1e-4d60-860f-189474a20705" providerId="AD" clId="Web-{B5B7AE9F-F06B-2000-9EDA-BBFDB8EA1745}" dt="2021-02-25T13:31:52.163" v="69"/>
        <pc:sldMkLst>
          <pc:docMk/>
          <pc:sldMk cId="1662787932" sldId="307"/>
        </pc:sldMkLst>
        <pc:spChg chg="add mod">
          <ac:chgData name="Natalia Wasielewska" userId="S::natalia.wasielewska@firr.org.pl::6a950395-ff1e-4d60-860f-189474a20705" providerId="AD" clId="Web-{B5B7AE9F-F06B-2000-9EDA-BBFDB8EA1745}" dt="2021-02-25T13:31:49.303" v="68"/>
          <ac:spMkLst>
            <pc:docMk/>
            <pc:sldMk cId="1662787932" sldId="307"/>
            <ac:spMk id="4" creationId="{C43D8616-51B2-4D5E-85FD-66AD60ECEBB2}"/>
          </ac:spMkLst>
        </pc:spChg>
        <pc:picChg chg="del">
          <ac:chgData name="Natalia Wasielewska" userId="S::natalia.wasielewska@firr.org.pl::6a950395-ff1e-4d60-860f-189474a20705" providerId="AD" clId="Web-{B5B7AE9F-F06B-2000-9EDA-BBFDB8EA1745}" dt="2021-02-25T13:31:49.303" v="68"/>
          <ac:picMkLst>
            <pc:docMk/>
            <pc:sldMk cId="1662787932" sldId="307"/>
            <ac:picMk id="2050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B5B7AE9F-F06B-2000-9EDA-BBFDB8EA1745}" dt="2021-02-25T13:32:14.429" v="70"/>
        <pc:sldMkLst>
          <pc:docMk/>
          <pc:sldMk cId="2446772923" sldId="309"/>
        </pc:sldMkLst>
      </pc:sldChg>
      <pc:sldChg chg="modSp">
        <pc:chgData name="Natalia Wasielewska" userId="S::natalia.wasielewska@firr.org.pl::6a950395-ff1e-4d60-860f-189474a20705" providerId="AD" clId="Web-{B5B7AE9F-F06B-2000-9EDA-BBFDB8EA1745}" dt="2021-02-25T13:32:23.991" v="72" actId="20577"/>
        <pc:sldMkLst>
          <pc:docMk/>
          <pc:sldMk cId="1284944663" sldId="310"/>
        </pc:sldMkLst>
        <pc:spChg chg="mod">
          <ac:chgData name="Natalia Wasielewska" userId="S::natalia.wasielewska@firr.org.pl::6a950395-ff1e-4d60-860f-189474a20705" providerId="AD" clId="Web-{B5B7AE9F-F06B-2000-9EDA-BBFDB8EA1745}" dt="2021-02-25T13:32:23.991" v="72" actId="20577"/>
          <ac:spMkLst>
            <pc:docMk/>
            <pc:sldMk cId="1284944663" sldId="310"/>
            <ac:spMk id="2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B5B7AE9F-F06B-2000-9EDA-BBFDB8EA1745}" dt="2021-02-25T13:32:27.023" v="73"/>
        <pc:sldMkLst>
          <pc:docMk/>
          <pc:sldMk cId="3454451483" sldId="311"/>
        </pc:sldMkLst>
      </pc:sldChg>
      <pc:sldChg chg="delSp modSp">
        <pc:chgData name="Natalia Wasielewska" userId="S::natalia.wasielewska@firr.org.pl::6a950395-ff1e-4d60-860f-189474a20705" providerId="AD" clId="Web-{B5B7AE9F-F06B-2000-9EDA-BBFDB8EA1745}" dt="2021-02-25T13:33:09.461" v="82" actId="14100"/>
        <pc:sldMkLst>
          <pc:docMk/>
          <pc:sldMk cId="218037496" sldId="314"/>
        </pc:sldMkLst>
        <pc:spChg chg="mod">
          <ac:chgData name="Natalia Wasielewska" userId="S::natalia.wasielewska@firr.org.pl::6a950395-ff1e-4d60-860f-189474a20705" providerId="AD" clId="Web-{B5B7AE9F-F06B-2000-9EDA-BBFDB8EA1745}" dt="2021-02-25T13:33:09.461" v="82" actId="14100"/>
          <ac:spMkLst>
            <pc:docMk/>
            <pc:sldMk cId="218037496" sldId="314"/>
            <ac:spMk id="3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B5B7AE9F-F06B-2000-9EDA-BBFDB8EA1745}" dt="2021-02-25T13:11:46.153" v="0"/>
          <ac:picMkLst>
            <pc:docMk/>
            <pc:sldMk cId="218037496" sldId="314"/>
            <ac:picMk id="4100" creationId="{00000000-0000-0000-0000-000000000000}"/>
          </ac:picMkLst>
        </pc:picChg>
        <pc:picChg chg="del mod">
          <ac:chgData name="Natalia Wasielewska" userId="S::natalia.wasielewska@firr.org.pl::6a950395-ff1e-4d60-860f-189474a20705" providerId="AD" clId="Web-{B5B7AE9F-F06B-2000-9EDA-BBFDB8EA1745}" dt="2021-02-25T13:11:48.434" v="2"/>
          <ac:picMkLst>
            <pc:docMk/>
            <pc:sldMk cId="218037496" sldId="314"/>
            <ac:picMk id="4108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B5B7AE9F-F06B-2000-9EDA-BBFDB8EA1745}" dt="2021-02-25T13:33:14.805" v="83"/>
        <pc:sldMkLst>
          <pc:docMk/>
          <pc:sldMk cId="2585793660" sldId="315"/>
        </pc:sldMkLst>
        <pc:picChg chg="del">
          <ac:chgData name="Natalia Wasielewska" userId="S::natalia.wasielewska@firr.org.pl::6a950395-ff1e-4d60-860f-189474a20705" providerId="AD" clId="Web-{B5B7AE9F-F06B-2000-9EDA-BBFDB8EA1745}" dt="2021-02-25T13:11:55.653" v="3"/>
          <ac:picMkLst>
            <pc:docMk/>
            <pc:sldMk cId="2585793660" sldId="315"/>
            <ac:picMk id="512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B5B7AE9F-F06B-2000-9EDA-BBFDB8EA1745}" dt="2021-02-25T13:11:58.762" v="4"/>
          <ac:picMkLst>
            <pc:docMk/>
            <pc:sldMk cId="2585793660" sldId="315"/>
            <ac:picMk id="5124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B5B7AE9F-F06B-2000-9EDA-BBFDB8EA1745}" dt="2021-02-25T13:33:17.289" v="84"/>
        <pc:sldMkLst>
          <pc:docMk/>
          <pc:sldMk cId="3383122431" sldId="317"/>
        </pc:sldMkLst>
      </pc:sldChg>
      <pc:sldChg chg="modSp add mod ord replId modClrScheme chgLayout">
        <pc:chgData name="Natalia Wasielewska" userId="S::natalia.wasielewska@firr.org.pl::6a950395-ff1e-4d60-860f-189474a20705" providerId="AD" clId="Web-{B5B7AE9F-F06B-2000-9EDA-BBFDB8EA1745}" dt="2021-02-25T13:47:04.448" v="85"/>
        <pc:sldMkLst>
          <pc:docMk/>
          <pc:sldMk cId="2498097186" sldId="319"/>
        </pc:sldMkLst>
        <pc:spChg chg="mod ord">
          <ac:chgData name="Natalia Wasielewska" userId="S::natalia.wasielewska@firr.org.pl::6a950395-ff1e-4d60-860f-189474a20705" providerId="AD" clId="Web-{B5B7AE9F-F06B-2000-9EDA-BBFDB8EA1745}" dt="2021-02-25T13:28:45.799" v="24"/>
          <ac:spMkLst>
            <pc:docMk/>
            <pc:sldMk cId="2498097186" sldId="319"/>
            <ac:spMk id="2" creationId="{00000000-0000-0000-0000-000000000000}"/>
          </ac:spMkLst>
        </pc:spChg>
        <pc:spChg chg="mod ord">
          <ac:chgData name="Natalia Wasielewska" userId="S::natalia.wasielewska@firr.org.pl::6a950395-ff1e-4d60-860f-189474a20705" providerId="AD" clId="Web-{B5B7AE9F-F06B-2000-9EDA-BBFDB8EA1745}" dt="2021-02-25T13:28:55.799" v="26" actId="1076"/>
          <ac:spMkLst>
            <pc:docMk/>
            <pc:sldMk cId="2498097186" sldId="319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EE694E-347C-4E18-9257-F916AB1814C1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DEDA9-8E5F-4891-A82D-8A86E6EF3BD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7643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Ćwiczenie praca z dokumentem dostępnym i niedostępnym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97325-1824-4A8D-80F9-8650338DA683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5304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97325-1824-4A8D-80F9-8650338DA683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5709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Ćwiczenie z opisem obrazów.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EDA9-8E5F-4891-A82D-8A86E6EF3BD5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5080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/>
              <a:t>Audiodeskrypcja</a:t>
            </a:r>
            <a:r>
              <a:rPr lang="pl-PL" dirty="0"/>
              <a:t>-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Osoby niewidome i słabowidzące</a:t>
            </a:r>
          </a:p>
          <a:p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Dzieci </a:t>
            </a:r>
          </a:p>
          <a:p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Osoby z niepełnosprawnością intelektualną 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97325-1824-4A8D-80F9-8650338DA683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7235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Ćwiczenie z </a:t>
            </a:r>
            <a:r>
              <a:rPr lang="pl-PL" dirty="0" err="1"/>
              <a:t>audiodeskrypcji</a:t>
            </a:r>
            <a:r>
              <a:rPr lang="pl-PL" baseline="0" dirty="0"/>
              <a:t>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97325-1824-4A8D-80F9-8650338DA683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93765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Ćwiczenie z opisami obiektów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EDA9-8E5F-4891-A82D-8A86E6EF3BD5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1223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EDA9-8E5F-4891-A82D-8A86E6EF3BD5}" type="slidenum">
              <a:rPr lang="pl-PL" smtClean="0"/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980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2552699" y="425511"/>
            <a:ext cx="7086600" cy="1477703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000" baseline="0"/>
            </a:lvl1pPr>
          </a:lstStyle>
          <a:p>
            <a:r>
              <a:rPr lang="pl-PL" dirty="0"/>
              <a:t>Tutaj wpisz nazwę szkolenia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3693367" y="1893885"/>
            <a:ext cx="4805265" cy="1655762"/>
          </a:xfrm>
        </p:spPr>
        <p:txBody>
          <a:bodyPr/>
          <a:lstStyle>
            <a:lvl1pPr marL="0" indent="0" algn="ctr"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Tutaj wpisz numer i nazwę części szkoleniowej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5217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pis tre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„Spis treści”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rabicPeriod"/>
              <a:defRPr/>
            </a:lvl2pPr>
            <a:lvl3pPr marL="1371600" indent="-457200">
              <a:buFont typeface="+mj-lt"/>
              <a:buAutoNum type="arabicPeriod"/>
              <a:defRPr/>
            </a:lvl3pPr>
            <a:lvl4pPr marL="1714500" indent="-342900">
              <a:buFont typeface="+mj-lt"/>
              <a:buAutoNum type="arabicPeriod"/>
              <a:defRPr/>
            </a:lvl4pPr>
            <a:lvl5pPr marL="21717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0390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rug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39956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13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tat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838200" y="2156603"/>
            <a:ext cx="10515600" cy="1325563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pl-PL" dirty="0"/>
              <a:t>Tutaj wpisz „Dziękujemy za uwagę!”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65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4866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6512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63204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1429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3101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4251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0891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64655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24805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582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5591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2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838200" y="2090592"/>
            <a:ext cx="4986559" cy="3030048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5383599" cy="3030048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3958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3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4561294" y="403188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9019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4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1387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5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1785405" y="2043753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4739952" y="2040805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7694499" y="204080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8746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6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838200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838200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4687092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4687093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8535987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8535987" y="382118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6396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8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224229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224228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3178776" y="4077267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178776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6133323" y="1891328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6133323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9087870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9087870" y="1891328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5836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273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6" r:id="rId4"/>
    <p:sldLayoutId id="2147483668" r:id="rId5"/>
    <p:sldLayoutId id="2147483665" r:id="rId6"/>
    <p:sldLayoutId id="2147483664" r:id="rId7"/>
    <p:sldLayoutId id="2147483663" r:id="rId8"/>
    <p:sldLayoutId id="2147483667" r:id="rId9"/>
    <p:sldLayoutId id="2147483662" r:id="rId10"/>
    <p:sldLayoutId id="2147483660" r:id="rId11"/>
    <p:sldLayoutId id="2147483661" r:id="rId12"/>
    <p:sldLayoutId id="2147483651" r:id="rId13"/>
    <p:sldLayoutId id="2147483653" r:id="rId14"/>
    <p:sldLayoutId id="2147483654" r:id="rId15"/>
    <p:sldLayoutId id="2147483655" r:id="rId16"/>
    <p:sldLayoutId id="2147483656" r:id="rId17"/>
    <p:sldLayoutId id="2147483657" r:id="rId18"/>
    <p:sldLayoutId id="2147483658" r:id="rId19"/>
    <p:sldLayoutId id="2147483659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microsoft.com/pl-pl/office/tworzenie-dokument%C3%B3w-programu-word-z-u%C5%82atwieniami-dost%C4%99pu-dla-os%C3%B3b-niepe%C5%82nosprawnych-d9bf3683-87ac-47ea-b91a-78dcacb3c66d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tilitia.pl/baza-wiedzy/" TargetMode="External"/><Relationship Id="rId5" Type="http://schemas.openxmlformats.org/officeDocument/2006/relationships/hyperlink" Target="https://support.microsoft.com/pl-pl/office/tworzenie-dokument%C3%B3w-programu-excel-z-u%C5%82atwieniami-dost%C4%99pu-dla-os%C3%B3b-niepe%C5%82nosprawnych-6cc05fc5-1314-48b5-8eb3-683e49b3e593" TargetMode="External"/><Relationship Id="rId4" Type="http://schemas.openxmlformats.org/officeDocument/2006/relationships/hyperlink" Target="https://support.microsoft.com/pl-pl/office/tworzenie-prezentacji-programu-powerpoint-z-u%C5%82atwieniami-dost%C4%99pu-dla-os%C3%B3b-niepe%C5%82nosprawnych-6f7772b2-2f33-4bd2-8ca7-dae3b2b3ef25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v.pl/web/dostepnosc-cyfrowa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fundacjakatarynka.pl/mecze-reprezentacji-w-pilce-noznej-takze-dostepne-dla-osob-z-niepelnosprawnosciami/" TargetMode="External"/><Relationship Id="rId3" Type="http://schemas.openxmlformats.org/officeDocument/2006/relationships/hyperlink" Target="https://adapter.pl/" TargetMode="External"/><Relationship Id="rId7" Type="http://schemas.openxmlformats.org/officeDocument/2006/relationships/hyperlink" Target="http://kulturabezbarier.org/index.php?p=m&amp;idg=md,23,176" TargetMode="External"/><Relationship Id="rId2" Type="http://schemas.openxmlformats.org/officeDocument/2006/relationships/hyperlink" Target="http://www.tvp.pl/dostepnosc/audiodeskrypcj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inateka.pl/film/wymazywanie-1-4" TargetMode="External"/><Relationship Id="rId5" Type="http://schemas.openxmlformats.org/officeDocument/2006/relationships/hyperlink" Target="http://kulturabezbarier.org/spektakle,m,md,22" TargetMode="External"/><Relationship Id="rId4" Type="http://schemas.openxmlformats.org/officeDocument/2006/relationships/hyperlink" Target="http://trwarszawa.pl/teatr/edukacja/tr-bez-barier/" TargetMode="External"/><Relationship Id="rId9" Type="http://schemas.openxmlformats.org/officeDocument/2006/relationships/hyperlink" Target="https://www.canalplus.pl/sport/aktualnosc-mecze-z-audiodeskrypcja-w-canalplus-sport-unikalna-usluga-cyfryplus_13494347242861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817996"/>
            <a:ext cx="10515600" cy="227446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3400" dirty="0">
                <a:latin typeface="Arial"/>
                <a:cs typeface="Arial"/>
              </a:rPr>
              <a:t>Szkolenie – zatrudnianie osób </a:t>
            </a:r>
            <a:br>
              <a:rPr lang="pl-PL" sz="3400" dirty="0"/>
            </a:br>
            <a:r>
              <a:rPr lang="pl-PL" sz="3400" dirty="0">
                <a:latin typeface="Arial"/>
                <a:cs typeface="Arial"/>
              </a:rPr>
              <a:t>z niepełnosprawnościami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4294967295"/>
          </p:nvPr>
        </p:nvSpPr>
        <p:spPr>
          <a:xfrm>
            <a:off x="1490459" y="3351555"/>
            <a:ext cx="9684910" cy="1045265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indent="0">
              <a:buNone/>
            </a:pPr>
            <a:r>
              <a:rPr lang="pl-PL" b="1" dirty="0">
                <a:latin typeface="Arial"/>
                <a:cs typeface="Arial"/>
              </a:rPr>
              <a:t>2.3. Informacja dostępna oraz urządzenia wspomagające</a:t>
            </a:r>
          </a:p>
        </p:txBody>
      </p:sp>
    </p:spTree>
    <p:extLst>
      <p:ext uri="{BB962C8B-B14F-4D97-AF65-F5344CB8AC3E}">
        <p14:creationId xmlns:p14="http://schemas.microsoft.com/office/powerpoint/2010/main" val="2498097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dirty="0"/>
              <a:t>3. </a:t>
            </a:r>
            <a:r>
              <a:rPr lang="pl-PL" dirty="0"/>
              <a:t>Rodzaje informacji i adaptacja informacji (1)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l-PL" altLang="pl-PL" dirty="0"/>
              <a:t>Tekst</a:t>
            </a:r>
          </a:p>
          <a:p>
            <a:r>
              <a:rPr lang="pl-PL" altLang="pl-PL" dirty="0"/>
              <a:t>Obraz</a:t>
            </a:r>
          </a:p>
          <a:p>
            <a:r>
              <a:rPr lang="pl-PL" altLang="pl-PL" dirty="0"/>
              <a:t>Ścieżka audio</a:t>
            </a:r>
          </a:p>
          <a:p>
            <a:r>
              <a:rPr lang="pl-PL" altLang="pl-PL" dirty="0"/>
              <a:t>Materiał wideo </a:t>
            </a:r>
          </a:p>
          <a:p>
            <a:pPr marL="0" indent="0">
              <a:buNone/>
            </a:pPr>
            <a:r>
              <a:rPr lang="pl-PL" altLang="pl-PL" dirty="0"/>
              <a:t>Informacje można udostępniać za pośrednictwem kanałów takich, </a:t>
            </a:r>
            <a:br>
              <a:rPr lang="pl-PL" altLang="pl-PL" dirty="0"/>
            </a:br>
            <a:r>
              <a:rPr lang="pl-PL" altLang="pl-PL" dirty="0"/>
              <a:t>jak dokumenty elektroniczne, materiały drukowane czy zasoby online.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50009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/>
              <a:t>3. </a:t>
            </a:r>
            <a:r>
              <a:rPr lang="pl-PL" dirty="0"/>
              <a:t>Rodzaje informacji i adaptacja informacji (2)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934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pl-PL" altLang="pl-PL" dirty="0"/>
              <a:t>Poszczególne warstwy informacji można zastępować:</a:t>
            </a:r>
          </a:p>
          <a:p>
            <a:r>
              <a:rPr lang="pl-PL" altLang="pl-PL" dirty="0"/>
              <a:t>wizualna =&gt; dźwiękowa;</a:t>
            </a:r>
          </a:p>
          <a:p>
            <a:r>
              <a:rPr lang="pl-PL" altLang="pl-PL" dirty="0"/>
              <a:t>dźwiękowa =&gt; wizualna;</a:t>
            </a:r>
          </a:p>
          <a:p>
            <a:r>
              <a:rPr lang="pl-PL" altLang="pl-PL" dirty="0"/>
              <a:t>wizualna =&gt; dotykowa;</a:t>
            </a:r>
          </a:p>
          <a:p>
            <a:r>
              <a:rPr lang="pl-PL" altLang="pl-PL" dirty="0"/>
              <a:t>dotykowa =&gt; dźwiękowa.</a:t>
            </a:r>
          </a:p>
          <a:p>
            <a:pPr>
              <a:buFontTx/>
              <a:buNone/>
            </a:pPr>
            <a:endParaRPr lang="pl-PL" altLang="pl-PL" sz="7200" dirty="0"/>
          </a:p>
        </p:txBody>
      </p:sp>
    </p:spTree>
    <p:extLst>
      <p:ext uri="{BB962C8B-B14F-4D97-AF65-F5344CB8AC3E}">
        <p14:creationId xmlns:p14="http://schemas.microsoft.com/office/powerpoint/2010/main" val="1003159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4. Dostępna informacja – dokumenty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5400" indent="0">
              <a:spcBef>
                <a:spcPts val="600"/>
              </a:spcBef>
              <a:buNone/>
            </a:pPr>
            <a:r>
              <a:rPr lang="pl-PL" altLang="pl-PL" b="1" dirty="0"/>
              <a:t>Cechy dostępnych dokumentów</a:t>
            </a:r>
            <a:r>
              <a:rPr lang="pl-PL" altLang="pl-PL" dirty="0"/>
              <a:t>:</a:t>
            </a:r>
          </a:p>
          <a:p>
            <a:pPr marL="609750" indent="-285750">
              <a:spcBef>
                <a:spcPts val="600"/>
              </a:spcBef>
            </a:pPr>
            <a:r>
              <a:rPr lang="pl-PL" altLang="pl-PL" dirty="0"/>
              <a:t>możliwość przetwarzania na inne formy;</a:t>
            </a:r>
          </a:p>
          <a:p>
            <a:pPr marL="609750" indent="-285750">
              <a:spcBef>
                <a:spcPts val="600"/>
              </a:spcBef>
            </a:pPr>
            <a:r>
              <a:rPr lang="pl-PL" altLang="pl-PL" dirty="0"/>
              <a:t>łatwość przenoszenia i powielania;</a:t>
            </a:r>
          </a:p>
          <a:p>
            <a:pPr marL="609750" indent="-285750">
              <a:spcBef>
                <a:spcPts val="600"/>
              </a:spcBef>
            </a:pPr>
            <a:r>
              <a:rPr lang="pl-PL" altLang="pl-PL" dirty="0"/>
              <a:t>możliwość uaktualniania;</a:t>
            </a:r>
          </a:p>
          <a:p>
            <a:pPr marL="609750" indent="-285750">
              <a:spcBef>
                <a:spcPts val="600"/>
              </a:spcBef>
            </a:pPr>
            <a:r>
              <a:rPr lang="pl-PL" altLang="pl-PL" dirty="0"/>
              <a:t>dostępność dla technologii dostępowych.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20473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70469"/>
          </a:xfrm>
        </p:spPr>
        <p:txBody>
          <a:bodyPr>
            <a:normAutofit fontScale="92500"/>
          </a:bodyPr>
          <a:lstStyle/>
          <a:p>
            <a:pPr marL="514350" indent="-51435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pl-PL" altLang="pl-PL" sz="2800" dirty="0"/>
              <a:t>To najbardziej powszechny przykład mieszania rodzajów informacji (tekst, tabelka, rysunek, film itp.).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altLang="pl-PL" sz="2800" dirty="0"/>
              <a:t>Możemy je dostarczać w postaci dokumentów tj. Microsoft Word, Adobe PDF, Power Point. Obecnie dostępnych jest wiele funkcji dostępności i narzędzi, które pozwalają na sprawdzenie </a:t>
            </a:r>
            <a:br>
              <a:rPr lang="pl-PL" altLang="pl-PL" sz="2800" dirty="0"/>
            </a:br>
            <a:r>
              <a:rPr lang="pl-PL" altLang="pl-PL" sz="2800" dirty="0"/>
              <a:t>czy dokument jest utworzony w dostępnym formacie. 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dirty="0"/>
              <a:t>5. Materiały w formie elektronicznej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140214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353093"/>
            <a:ext cx="10515600" cy="1325563"/>
          </a:xfrm>
        </p:spPr>
        <p:txBody>
          <a:bodyPr/>
          <a:lstStyle/>
          <a:p>
            <a:r>
              <a:rPr lang="pl-PL" dirty="0"/>
              <a:t>6. Poradnik tworzenia dostępnych dokumentów.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Dostępne dokumenty Microsoft Word </a:t>
            </a:r>
            <a:r>
              <a:rPr lang="pl-PL" dirty="0">
                <a:hlinkClick r:id="rId3"/>
              </a:rPr>
              <a:t>Poradnik dostępny Microsoft Word</a:t>
            </a:r>
            <a:r>
              <a:rPr lang="pl-PL" dirty="0"/>
              <a:t>  </a:t>
            </a:r>
          </a:p>
          <a:p>
            <a:r>
              <a:rPr lang="pl-PL" dirty="0"/>
              <a:t>Dostępne prezentacje Power Point </a:t>
            </a:r>
            <a:r>
              <a:rPr lang="pl-PL" dirty="0">
                <a:hlinkClick r:id="rId4"/>
              </a:rPr>
              <a:t>Poradnik Power Point</a:t>
            </a:r>
            <a:r>
              <a:rPr lang="pl-PL" dirty="0"/>
              <a:t> </a:t>
            </a:r>
          </a:p>
          <a:p>
            <a:r>
              <a:rPr lang="pl-PL" dirty="0"/>
              <a:t>Dostępne arkusze Excel </a:t>
            </a:r>
            <a:r>
              <a:rPr lang="pl-PL" dirty="0">
                <a:hlinkClick r:id="rId5"/>
              </a:rPr>
              <a:t>Poradnik Arkusz Excel</a:t>
            </a:r>
            <a:r>
              <a:rPr lang="pl-PL" dirty="0"/>
              <a:t> </a:t>
            </a:r>
          </a:p>
          <a:p>
            <a:r>
              <a:rPr lang="pl-PL" dirty="0">
                <a:hlinkClick r:id="rId6"/>
              </a:rPr>
              <a:t>Baza wiedzy – </a:t>
            </a:r>
            <a:r>
              <a:rPr lang="pl-PL" dirty="0" err="1">
                <a:hlinkClick r:id="rId6"/>
              </a:rPr>
              <a:t>Utilitia</a:t>
            </a:r>
            <a:r>
              <a:rPr lang="pl-PL" dirty="0"/>
              <a:t> – porady dot. tworzenia dostępnych dokumentów elektronicznych.</a:t>
            </a:r>
          </a:p>
        </p:txBody>
      </p:sp>
    </p:spTree>
    <p:extLst>
      <p:ext uri="{BB962C8B-B14F-4D97-AF65-F5344CB8AC3E}">
        <p14:creationId xmlns:p14="http://schemas.microsoft.com/office/powerpoint/2010/main" val="2910567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0591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altLang="pl-PL" dirty="0"/>
              <a:t>Obrazy często pomagają w przekazaniu informacji, ale aby obrazy były użyteczne dla wszystkich odbiorców należy opatrzyć je </a:t>
            </a:r>
            <a:br>
              <a:rPr lang="pl-PL" altLang="pl-PL" dirty="0"/>
            </a:br>
            <a:r>
              <a:rPr lang="pl-PL" altLang="pl-PL" dirty="0"/>
              <a:t>w odpowiedni opis alternatywny.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altLang="pl-PL" dirty="0"/>
              <a:t>Obrazami mogą być rysunki, fotografie lub wykresy.</a:t>
            </a:r>
          </a:p>
          <a:p>
            <a:pPr marL="514350" indent="-514350">
              <a:buFont typeface="+mj-lt"/>
              <a:buAutoNum type="arabicPeriod"/>
            </a:pPr>
            <a:r>
              <a:rPr lang="pl-PL" altLang="pl-PL" dirty="0"/>
              <a:t>Nie należy dodawać obrazów, które nie dostarczają żadnych dodatkowych, znaczących lub cennych informacji.</a:t>
            </a:r>
          </a:p>
          <a:p>
            <a:pPr marL="514350" indent="-514350">
              <a:buFont typeface="+mj-lt"/>
              <a:buAutoNum type="arabicPeriod"/>
            </a:pPr>
            <a:r>
              <a:rPr lang="pl-PL" altLang="pl-PL" dirty="0"/>
              <a:t>Nie należy dodawać obrazów przedstawiających treść tekstową.</a:t>
            </a:r>
          </a:p>
          <a:p>
            <a:pPr marL="0" indent="0">
              <a:lnSpc>
                <a:spcPct val="150000"/>
              </a:lnSpc>
              <a:buFontTx/>
              <a:buNone/>
            </a:pPr>
            <a:endParaRPr lang="pl-PL" altLang="pl-PL" dirty="0"/>
          </a:p>
          <a:p>
            <a:pPr marL="0" indent="0">
              <a:lnSpc>
                <a:spcPct val="150000"/>
              </a:lnSpc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dirty="0"/>
              <a:t>7. Dostępność obrazu (1)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34463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7C39449-D6D1-F14F-A604-B94B786F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/>
              <a:t>7. Dostępność obrazu (2)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F0CDBB8-3266-4F49-9E89-D00425956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8494"/>
            <a:ext cx="10515600" cy="5217459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pl-PL" sz="2400" dirty="0"/>
              <a:t>Tekst alternatywny – opis zawierający tę samą informację, co jego wizualne odpowiedniki. Należy zapewnić tekst alternatywny dla każdego elementu nietekstowego.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pl-PL" sz="2400" dirty="0"/>
              <a:t>Należy stosować wystarczający kontrast kolorów między tekstem a tłem.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pl-PL" sz="2400" dirty="0"/>
              <a:t>Nie należy wstawiać zbędnego tła ze zbyt wieloma obrazami, kształtami lub kolorami.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pl-PL" sz="2400" dirty="0"/>
              <a:t>Nie należy wstawiać hiperłączy ani tekstu ukrytego za innymi obiektami, np. obrazami.</a:t>
            </a:r>
          </a:p>
        </p:txBody>
      </p:sp>
    </p:spTree>
    <p:extLst>
      <p:ext uri="{BB962C8B-B14F-4D97-AF65-F5344CB8AC3E}">
        <p14:creationId xmlns:p14="http://schemas.microsoft.com/office/powerpoint/2010/main" val="1692541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dirty="0"/>
              <a:t>8. Tekst alternatywny</a:t>
            </a:r>
            <a:endParaRPr lang="pl-PL" dirty="0"/>
          </a:p>
        </p:txBody>
      </p:sp>
      <p:pic>
        <p:nvPicPr>
          <p:cNvPr id="4" name="Obraz 3" descr="dwa logotypy: Fundusze Europejskie Wiedza Edukacja Rozwój, Unia Europejska Europejski Fundusz Społeczny. Dodatkowo tekst: Projekt współfinansowany ze środków Unii Europejskiej w ramach Europejskiego Funduszu Społecznego. " title="loga projektu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2007" y="4165601"/>
            <a:ext cx="9647985" cy="1537574"/>
          </a:xfrm>
          <a:prstGeom prst="rect">
            <a:avLst/>
          </a:prstGeom>
        </p:spPr>
      </p:pic>
      <p:sp>
        <p:nvSpPr>
          <p:cNvPr id="3" name="Symbol zastępczy zawartości 2" descr="&#10;"/>
          <p:cNvSpPr>
            <a:spLocks noGrp="1"/>
          </p:cNvSpPr>
          <p:nvPr>
            <p:ph idx="1"/>
          </p:nvPr>
        </p:nvSpPr>
        <p:spPr>
          <a:xfrm>
            <a:off x="965198" y="1690688"/>
            <a:ext cx="10782301" cy="2130407"/>
          </a:xfrm>
        </p:spPr>
        <p:txBody>
          <a:bodyPr>
            <a:normAutofit fontScale="62500" lnSpcReduction="20000"/>
          </a:bodyPr>
          <a:lstStyle/>
          <a:p>
            <a:r>
              <a:rPr lang="pl-PL" sz="4800" b="1" dirty="0"/>
              <a:t>Logotypy – tekst alternatywny</a:t>
            </a:r>
          </a:p>
          <a:p>
            <a:pPr marL="0" indent="0">
              <a:buNone/>
            </a:pPr>
            <a:r>
              <a:rPr lang="pl-PL" sz="3300" dirty="0"/>
              <a:t>dwa logotypy: Fundusze Europejskie Wiedza Edukacja Rozwój, Unia Europejska Europejski Fundusz Społeczny. Dodatkowo tekst: Projekt współfinansowany ze środków Unii Europejskiej w ramach Europejskiego Funduszu Społecznego. </a:t>
            </a:r>
          </a:p>
          <a:p>
            <a:pPr marL="0" indent="0">
              <a:lnSpc>
                <a:spcPct val="150000"/>
              </a:lnSpc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96738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205063"/>
            <a:ext cx="10515600" cy="1325563"/>
          </a:xfrm>
        </p:spPr>
        <p:txBody>
          <a:bodyPr/>
          <a:lstStyle/>
          <a:p>
            <a:r>
              <a:rPr lang="pl-PL" altLang="pl-PL" dirty="0"/>
              <a:t>9. Dostępność multimediów (1)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352826"/>
            <a:ext cx="10515600" cy="5128591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514350" indent="-514350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pl-PL" altLang="pl-PL" dirty="0"/>
              <a:t>Odbiorcy, którzy nie mogą korzystać z wizualnych kanałów multimedialnych potrzebują opisu dźwiękowego tego, co jest na ekranie </a:t>
            </a:r>
            <a:br>
              <a:rPr lang="pl-PL" altLang="pl-PL" dirty="0"/>
            </a:br>
            <a:r>
              <a:rPr lang="pl-PL" altLang="pl-PL" dirty="0"/>
              <a:t>– </a:t>
            </a:r>
            <a:r>
              <a:rPr lang="pl-PL" altLang="pl-PL" b="1" dirty="0"/>
              <a:t>audiodeskrypcja.</a:t>
            </a:r>
          </a:p>
          <a:p>
            <a:pPr marL="514350" indent="-514350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pl-PL" altLang="pl-PL" dirty="0"/>
              <a:t>Odbiorcy, którzy nie mogą korzystać z kanału audio potrzebują napisów opisujących dialogi oraz inne ważne informacje dźwiękowe – </a:t>
            </a:r>
            <a:r>
              <a:rPr lang="pl-PL" altLang="pl-PL" b="1" dirty="0"/>
              <a:t>napisy </a:t>
            </a:r>
            <a:br>
              <a:rPr lang="pl-PL" altLang="pl-PL" b="1" dirty="0"/>
            </a:br>
            <a:r>
              <a:rPr lang="pl-PL" altLang="pl-PL" b="1" dirty="0"/>
              <a:t>dla słabosłyszących.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altLang="pl-PL" dirty="0"/>
              <a:t>Odbiorcy, którzy nie mają dostępu do audio oraz wizualnych kanałów multimedialnych potrzebują skrypty opisujące film wideo – </a:t>
            </a:r>
            <a:r>
              <a:rPr lang="pl-PL" altLang="pl-PL" b="1" dirty="0"/>
              <a:t>transkrypcja.</a:t>
            </a:r>
          </a:p>
          <a:p>
            <a:pPr marL="0" indent="0">
              <a:buNone/>
            </a:pPr>
            <a:r>
              <a:rPr lang="pl-PL" altLang="pl-PL" b="1" dirty="0">
                <a:latin typeface="Arial"/>
                <a:cs typeface="Arial"/>
              </a:rPr>
              <a:t>Więcej informacji: </a:t>
            </a:r>
            <a:r>
              <a:rPr lang="pl-PL" altLang="pl-PL" b="1" dirty="0">
                <a:latin typeface="Arial"/>
                <a:cs typeface="Arial"/>
                <a:hlinkClick r:id="rId2"/>
              </a:rPr>
              <a:t>strona - dostępność cyfrowa</a:t>
            </a:r>
            <a:r>
              <a:rPr lang="pl-PL" altLang="pl-PL" b="1" dirty="0">
                <a:latin typeface="Arial"/>
                <a:cs typeface="Arial"/>
              </a:rPr>
              <a:t> (data wejścia na stronę 01.02.2021)</a:t>
            </a:r>
            <a:endParaRPr lang="pl-PL" altLang="pl-PL" b="1" dirty="0"/>
          </a:p>
        </p:txBody>
      </p:sp>
    </p:spTree>
    <p:extLst>
      <p:ext uri="{BB962C8B-B14F-4D97-AF65-F5344CB8AC3E}">
        <p14:creationId xmlns:p14="http://schemas.microsoft.com/office/powerpoint/2010/main" val="31928506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271461"/>
            <a:ext cx="10515600" cy="1325563"/>
          </a:xfrm>
        </p:spPr>
        <p:txBody>
          <a:bodyPr/>
          <a:lstStyle/>
          <a:p>
            <a:r>
              <a:rPr lang="pl-PL" dirty="0"/>
              <a:t>9. Dostępność multimediów (2)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457324"/>
            <a:ext cx="10947400" cy="501967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70000"/>
              </a:lnSpc>
            </a:pPr>
            <a:r>
              <a:rPr lang="pl-PL" b="1" dirty="0"/>
              <a:t>Uwaga</a:t>
            </a:r>
            <a:r>
              <a:rPr lang="pl-PL" dirty="0"/>
              <a:t>: Tłumacz języka migowego nie zastępuje napisów dla słabosłyszących.</a:t>
            </a:r>
          </a:p>
          <a:p>
            <a:pPr>
              <a:lnSpc>
                <a:spcPct val="170000"/>
              </a:lnSpc>
            </a:pPr>
            <a:r>
              <a:rPr lang="pl-PL" dirty="0"/>
              <a:t>Z napisów korzystają osoby słabosłyszące lub te, które straciły słuch, ale znają język polski. Tłumacz języka migowego to rozwiązanie dla Głuchych – osób, które nie słyszą od urodzenia lub wczesnego dzieciństwa i język polski jest dla nich językiem obcym.</a:t>
            </a:r>
          </a:p>
          <a:p>
            <a:pPr>
              <a:lnSpc>
                <a:spcPct val="170000"/>
              </a:lnSpc>
            </a:pPr>
            <a:r>
              <a:rPr lang="pl-PL" dirty="0"/>
              <a:t>Napisy rozszerzone są obowiązkowe w filmach ze ścieżką dźwiękową (wynika to </a:t>
            </a:r>
            <a:br>
              <a:rPr lang="pl-PL" dirty="0"/>
            </a:br>
            <a:r>
              <a:rPr lang="pl-PL" dirty="0"/>
              <a:t>z ustawy o dostępności cyfrowej stron internetowych i aplikacji mobilnych podmiotów publicznych). Tłumaczenie na język migowy nie jest obowiązkowe (dobra praktyka), ale warto je stosować, dla zapewnienia pełnej dostępności filmu.</a:t>
            </a:r>
          </a:p>
        </p:txBody>
      </p:sp>
    </p:spTree>
    <p:extLst>
      <p:ext uri="{BB962C8B-B14F-4D97-AF65-F5344CB8AC3E}">
        <p14:creationId xmlns:p14="http://schemas.microsoft.com/office/powerpoint/2010/main" val="692342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530589"/>
            <a:ext cx="10515600" cy="80120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3200" b="1" dirty="0"/>
              <a:t>Informacje o projekcie „Samorząd bez barier”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67479"/>
            <a:ext cx="10515600" cy="373604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dirty="0"/>
              <a:t>Szkolenie realizowane w ramach projektu pn. „Samorząd bez barier”.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/>
              <a:t>Projekt dofinansowany jest ze środków Unii Europejskiej oraz budżetu państwa.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Autorzy</a:t>
            </a:r>
            <a:r>
              <a:rPr lang="pl-PL" dirty="0"/>
              <a:t>: Fundacja Instytut Rozwoju Regionalnego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Strona projektu</a:t>
            </a:r>
            <a:r>
              <a:rPr lang="pl-PL" dirty="0"/>
              <a:t>: </a:t>
            </a:r>
            <a:r>
              <a:rPr lang="pl-PL" dirty="0">
                <a:hlinkClick r:id="rId2"/>
              </a:rPr>
              <a:t>Strona internetowa projektu Samorząd bez barier</a:t>
            </a:r>
            <a:r>
              <a:rPr lang="pl-PL" dirty="0"/>
              <a:t> 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pl-PL" b="1" dirty="0"/>
              <a:t>Prawa autorskie</a:t>
            </a:r>
            <a:r>
              <a:rPr lang="pl-PL" dirty="0"/>
              <a:t>: Prezentacja udostępniana jest na licencji Creative </a:t>
            </a:r>
            <a:r>
              <a:rPr lang="pl-PL" dirty="0" err="1"/>
              <a:t>Commons</a:t>
            </a:r>
            <a:r>
              <a:rPr lang="pl-PL" dirty="0"/>
              <a:t>: uznanie autorstwa, na tych samych warunkach 3.0 Polska (CC BY-SA 3.0). Pewne prawa zastrzeżone na rzecz autorów. </a:t>
            </a:r>
            <a:r>
              <a:rPr lang="pl-PL" dirty="0">
                <a:hlinkClick r:id="rId3"/>
              </a:rPr>
              <a:t>Strona internetowa Creative </a:t>
            </a:r>
            <a:r>
              <a:rPr lang="pl-PL" dirty="0" err="1">
                <a:hlinkClick r:id="rId3"/>
              </a:rPr>
              <a:t>Commons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960755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/>
          </a:bodyPr>
          <a:lstStyle/>
          <a:p>
            <a:r>
              <a:rPr lang="pl-PL" dirty="0"/>
              <a:t>10. Audiodeskrypcja (1)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825625"/>
            <a:ext cx="10858500" cy="4351338"/>
          </a:xfrm>
        </p:spPr>
        <p:txBody>
          <a:bodyPr>
            <a:normAutofit fontScale="92500" lnSpcReduction="10000"/>
          </a:bodyPr>
          <a:lstStyle/>
          <a:p>
            <a:r>
              <a:rPr lang="pl-PL" b="1" dirty="0"/>
              <a:t>Audiodeskrypcja</a:t>
            </a:r>
            <a:r>
              <a:rPr lang="pl-PL" dirty="0"/>
              <a:t> to przedstawienie treści wizualnych środkami  językowymi.  </a:t>
            </a:r>
          </a:p>
          <a:p>
            <a:r>
              <a:rPr lang="pl-PL" dirty="0"/>
              <a:t>Obraz  (film, dzieło  sztuki  plastycznej,  spektakl  teatralny, wydarzenie  sportowe,  inne dowolne  zjawisko  kulturowe),  który  jako  osoby  widzące  postrzegamy zmysłem  wzroku,  opisujemy  werbalnie  </a:t>
            </a:r>
            <a:br>
              <a:rPr lang="pl-PL" dirty="0"/>
            </a:br>
            <a:r>
              <a:rPr lang="pl-PL" dirty="0"/>
              <a:t>i  dostarczamy  osobom  niewidomym lub słabowidzącym za pomocą mowy (dźwięku). 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470067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10. Audiodeskrypcja (2)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825625"/>
            <a:ext cx="11061700" cy="4351338"/>
          </a:xfrm>
        </p:spPr>
        <p:txBody>
          <a:bodyPr/>
          <a:lstStyle/>
          <a:p>
            <a:r>
              <a:rPr lang="pl-PL" dirty="0"/>
              <a:t>Audiodeskrypcja powinna być używana tylko do przekazywania istotnych informacji, gdy dialog lub inny dźwięk jest bez znaczenia.</a:t>
            </a:r>
          </a:p>
          <a:p>
            <a:r>
              <a:rPr lang="pl-PL" dirty="0"/>
              <a:t>Do czytania napisów lub napisów na ekranie służy </a:t>
            </a:r>
            <a:r>
              <a:rPr lang="pl-PL" dirty="0" err="1"/>
              <a:t>audiotekst</a:t>
            </a:r>
            <a:r>
              <a:rPr lang="pl-PL" dirty="0"/>
              <a:t>.</a:t>
            </a:r>
          </a:p>
          <a:p>
            <a:r>
              <a:rPr lang="pl-PL" dirty="0"/>
              <a:t>Odpowiada na pytania: „kto, co, jak, gdzie, kiedy?”</a:t>
            </a:r>
          </a:p>
          <a:p>
            <a:r>
              <a:rPr lang="pl-PL" dirty="0"/>
              <a:t>Unika odpowiedzi na pytanie „po co?”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458733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86449"/>
            <a:ext cx="10515600" cy="1325563"/>
          </a:xfrm>
        </p:spPr>
        <p:txBody>
          <a:bodyPr/>
          <a:lstStyle/>
          <a:p>
            <a:r>
              <a:rPr lang="pl-PL" dirty="0"/>
              <a:t>10. Audiodeskrypcja (3)</a:t>
            </a:r>
          </a:p>
        </p:txBody>
      </p:sp>
      <p:sp>
        <p:nvSpPr>
          <p:cNvPr id="3" name="przykłady audodeskrypcji"/>
          <p:cNvSpPr>
            <a:spLocks noGrp="1"/>
          </p:cNvSpPr>
          <p:nvPr>
            <p:ph idx="1"/>
          </p:nvPr>
        </p:nvSpPr>
        <p:spPr>
          <a:xfrm>
            <a:off x="838200" y="1407949"/>
            <a:ext cx="10845800" cy="47164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pl-PL" b="1" dirty="0"/>
              <a:t>Rodzaje </a:t>
            </a:r>
            <a:r>
              <a:rPr lang="pl-PL" b="1" dirty="0" err="1"/>
              <a:t>audiodeskrypcji</a:t>
            </a:r>
            <a:r>
              <a:rPr lang="pl-PL" b="1" dirty="0"/>
              <a:t>:</a:t>
            </a:r>
          </a:p>
          <a:p>
            <a:r>
              <a:rPr lang="pl-PL" dirty="0"/>
              <a:t>Audiodeskrypcja telewizyjna: </a:t>
            </a:r>
            <a:r>
              <a:rPr lang="pl-PL" dirty="0">
                <a:hlinkClick r:id="rId2"/>
              </a:rPr>
              <a:t>Audiodeskrypcja – TVP</a:t>
            </a:r>
            <a:r>
              <a:rPr lang="pl-PL" dirty="0"/>
              <a:t>,</a:t>
            </a:r>
          </a:p>
          <a:p>
            <a:r>
              <a:rPr lang="pl-PL" dirty="0"/>
              <a:t>Audiodeskrypcja filmowa: </a:t>
            </a:r>
            <a:r>
              <a:rPr lang="pl-PL" dirty="0">
                <a:hlinkClick r:id="rId3"/>
              </a:rPr>
              <a:t>Adapter</a:t>
            </a:r>
            <a:r>
              <a:rPr lang="pl-PL" dirty="0"/>
              <a:t>,</a:t>
            </a:r>
          </a:p>
          <a:p>
            <a:r>
              <a:rPr lang="pl-PL" dirty="0"/>
              <a:t>Audiodeskrypcja kinowa,</a:t>
            </a:r>
          </a:p>
          <a:p>
            <a:r>
              <a:rPr lang="pl-PL" dirty="0"/>
              <a:t>Audiodeskrypcja w teatrze: </a:t>
            </a:r>
            <a:r>
              <a:rPr lang="pl-PL" dirty="0">
                <a:hlinkClick r:id="rId4"/>
              </a:rPr>
              <a:t>Teatr Rozmaitości</a:t>
            </a:r>
            <a:r>
              <a:rPr lang="pl-PL" dirty="0"/>
              <a:t>, </a:t>
            </a:r>
            <a:r>
              <a:rPr lang="pl-PL" dirty="0">
                <a:hlinkClick r:id="rId5"/>
              </a:rPr>
              <a:t>Kultura bez barier</a:t>
            </a:r>
            <a:r>
              <a:rPr lang="pl-PL" dirty="0"/>
              <a:t>, </a:t>
            </a:r>
            <a:r>
              <a:rPr lang="pl-PL" dirty="0" err="1">
                <a:hlinkClick r:id="rId6"/>
              </a:rPr>
              <a:t>Ninateka</a:t>
            </a:r>
            <a:r>
              <a:rPr lang="pl-PL" dirty="0"/>
              <a:t>,</a:t>
            </a:r>
          </a:p>
          <a:p>
            <a:r>
              <a:rPr lang="pl-PL" dirty="0"/>
              <a:t>Audiodeskrypcja dzieł sztuki: </a:t>
            </a:r>
            <a:r>
              <a:rPr lang="pl-PL" dirty="0">
                <a:hlinkClick r:id="rId7"/>
              </a:rPr>
              <a:t>Kultura bez barier</a:t>
            </a:r>
            <a:r>
              <a:rPr lang="pl-PL" dirty="0"/>
              <a:t>,</a:t>
            </a:r>
          </a:p>
          <a:p>
            <a:r>
              <a:rPr lang="pl-PL" dirty="0"/>
              <a:t>Audiodeskrypcja wydarzeń sportowych: </a:t>
            </a:r>
            <a:r>
              <a:rPr lang="pl-PL" dirty="0">
                <a:hlinkClick r:id="rId8"/>
              </a:rPr>
              <a:t>Fundacja Katarynka</a:t>
            </a:r>
            <a:r>
              <a:rPr lang="pl-PL" dirty="0"/>
              <a:t>, </a:t>
            </a:r>
            <a:r>
              <a:rPr lang="pl-PL" dirty="0">
                <a:hlinkClick r:id="rId9"/>
              </a:rPr>
              <a:t>CANAL+</a:t>
            </a:r>
            <a:r>
              <a:rPr lang="pl-PL" dirty="0"/>
              <a:t>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1644975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10. Audiodeskrypcja (4)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l-PL" dirty="0"/>
              <a:t>Audiodeskrypcja obiektu:</a:t>
            </a:r>
          </a:p>
          <a:p>
            <a:pPr marL="457200" indent="-457200" algn="just"/>
            <a:r>
              <a:rPr lang="pl-PL" dirty="0"/>
              <a:t>Etykiety – „przedstawienie obiektu” </a:t>
            </a:r>
          </a:p>
          <a:p>
            <a:pPr marL="457200" indent="-457200" algn="just"/>
            <a:r>
              <a:rPr lang="pl-PL" dirty="0"/>
              <a:t>Opis ogólny</a:t>
            </a:r>
            <a:endParaRPr lang="pl-PL" sz="1800" dirty="0"/>
          </a:p>
          <a:p>
            <a:pPr marL="457200" indent="-457200" algn="just"/>
            <a:r>
              <a:rPr lang="pl-PL" dirty="0"/>
              <a:t>Osnowa (Kontekst historyczny/tło biograficzne)</a:t>
            </a:r>
          </a:p>
        </p:txBody>
      </p:sp>
    </p:spTree>
    <p:extLst>
      <p:ext uri="{BB962C8B-B14F-4D97-AF65-F5344CB8AC3E}">
        <p14:creationId xmlns:p14="http://schemas.microsoft.com/office/powerpoint/2010/main" val="13415300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349250"/>
            <a:ext cx="7981335" cy="16033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dirty="0"/>
              <a:t>11. </a:t>
            </a:r>
            <a:r>
              <a:rPr lang="pl-PL" dirty="0">
                <a:solidFill>
                  <a:prstClr val="black"/>
                </a:solidFill>
              </a:rPr>
              <a:t>Urządzenia </a:t>
            </a:r>
            <a:r>
              <a:rPr lang="pl-PL" dirty="0"/>
              <a:t>wspomagające </a:t>
            </a:r>
            <a: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  <a:t>dla osób </a:t>
            </a:r>
            <a:b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  <a:t>z niepełnosprawnościami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2330450"/>
            <a:ext cx="10515600" cy="2403475"/>
          </a:xfrm>
        </p:spPr>
        <p:txBody>
          <a:bodyPr/>
          <a:lstStyle/>
          <a:p>
            <a:pPr marL="0" indent="0">
              <a:buNone/>
            </a:pPr>
            <a:r>
              <a:rPr lang="pl-PL" dirty="0"/>
              <a:t>1. Dla osób niewidomych i słabowidzących</a:t>
            </a:r>
          </a:p>
          <a:p>
            <a:pPr marL="0" indent="0">
              <a:buNone/>
            </a:pPr>
            <a:r>
              <a:rPr lang="pl-PL" dirty="0"/>
              <a:t>2. Dla osób głuchych i słabosłyszących</a:t>
            </a:r>
          </a:p>
          <a:p>
            <a:pPr marL="0" indent="0">
              <a:buNone/>
            </a:pPr>
            <a:r>
              <a:rPr lang="pl-PL" dirty="0"/>
              <a:t>3. </a:t>
            </a:r>
            <a:r>
              <a:rPr lang="pl-PL" dirty="0">
                <a:cs typeface="Times New Roman" panose="02020603050405020304" pitchFamily="18" charset="0"/>
              </a:rPr>
              <a:t>D</a:t>
            </a:r>
            <a: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  <a:t>la osób z trudnościami w poruszaniu się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480754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6A08FFD-0CEA-0740-A6AC-E82541D34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526" y="335810"/>
            <a:ext cx="11943474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  <a:t>12. Urządzenia wspomagające dla osób z niepełnosprawnościami – osoby </a:t>
            </a:r>
            <a:r>
              <a:rPr lang="pl-PL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niewidome i słabowidzące (1)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707F552-1879-F343-B2F5-8B8F786CBB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7100" y="2587625"/>
            <a:ext cx="10515600" cy="1069975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  <a:tabLst>
                <a:tab pos="90170" algn="l"/>
              </a:tabLst>
            </a:pPr>
            <a:r>
              <a:rPr lang="pl-PL" dirty="0">
                <a:ea typeface="Calibri" panose="020F0502020204030204" pitchFamily="34" charset="0"/>
                <a:cs typeface="Times New Roman" panose="02020603050405020304" pitchFamily="18" charset="0"/>
              </a:rPr>
              <a:t>Komputery standardowe i specjalistyczne (np. klawiatura)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090871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2AD6C76-96A1-EA44-8433-18F850831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600" y="2086741"/>
            <a:ext cx="10515600" cy="4161659"/>
          </a:xfrm>
        </p:spPr>
        <p:txBody>
          <a:bodyPr>
            <a:normAutofit fontScale="70000" lnSpcReduction="20000"/>
          </a:bodyPr>
          <a:lstStyle/>
          <a:p>
            <a:pPr marL="0" lvl="0" indent="0">
              <a:lnSpc>
                <a:spcPct val="160000"/>
              </a:lnSpc>
              <a:spcBef>
                <a:spcPts val="600"/>
              </a:spcBef>
              <a:buNone/>
              <a:tabLst>
                <a:tab pos="90170" algn="l"/>
              </a:tabLst>
            </a:pPr>
            <a:r>
              <a:rPr lang="pl-PL" b="1" dirty="0">
                <a:ea typeface="Calibri" panose="020F0502020204030204" pitchFamily="34" charset="0"/>
              </a:rPr>
              <a:t>N</a:t>
            </a: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</a:rPr>
              <a:t>otatniki brajlowskie, linijki brajlowskie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</a:rPr>
              <a:t> – pozwalają na wyświetlenie informacji tekstowej pismem Brajla. Urządzenia dynamicznie wyświetlają (uwypuklają) punkty brajlowskie, odpowiadające znakom (literom, cyfrom i innym znakom), pozwalając osobom niewidomym czytać dotykiem. Linijki brajlowskie łączą się zwykle (przewodowo lub bezprzewodowo) ze smartfonem lub komputerem wyposażonym w odpowiednie oprogramowanie i wyświetlają treści dostępne na monitorze tego urządzenia. Notatniki brajlowskie mają poza funkcjonalnością linijek brajlowskich także własną pamięć: są mini-komputerami pozwalając na zapisywanie istotnych informacji, prowadzenie kalendarza a często także połączenie </a:t>
            </a:r>
            <a:br>
              <a:rPr lang="pl-PL" dirty="0">
                <a:ea typeface="Calibri" panose="020F0502020204030204" pitchFamily="34" charset="0"/>
              </a:rPr>
            </a:b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</a:rPr>
              <a:t>z Internetem. </a:t>
            </a:r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1EA2B044-CC67-0847-9847-40519A1D1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572" y="240478"/>
            <a:ext cx="11864428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  <a:t>12. Urządzenia wspomagające dla osób z niepełnosprawnościami – osoby niewidome i słabowidzące (2)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315988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E707D8-9EE5-374C-B33C-7D2007E36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700" y="365125"/>
            <a:ext cx="11912600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latin typeface="Arial"/>
                <a:ea typeface="Times New Roman" panose="02020603050405020304" pitchFamily="18" charset="0"/>
                <a:cs typeface="Times New Roman"/>
              </a:rPr>
              <a:t>12. Urządzenia wspomagające dla osób z niepełnosprawnościami – osoby niewidome i słabowidzące (3)</a:t>
            </a:r>
            <a:endParaRPr lang="pl-PL" dirty="0">
              <a:latin typeface="Arial"/>
              <a:cs typeface="Times New Roman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2190E8A-22A6-B848-86BE-6BEA3B2F8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spcBef>
                <a:spcPts val="600"/>
              </a:spcBef>
              <a:buNone/>
              <a:tabLst>
                <a:tab pos="90170" algn="l"/>
              </a:tabLst>
            </a:pPr>
            <a:r>
              <a:rPr lang="pl-PL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pl-PL" sz="1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yktafony i odtwarzacze standardowe i specjalistyczne (np. DAISY) – </a:t>
            </a:r>
            <a:r>
              <a:rPr lang="pl-PL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dyktafony przeznaczone są do nagrywania notatek osobistych, konferencji, wykładów i wywiadów. Odtwarzacze Daisy służą do odtwarzania książek w tym formacie. Dyktafony i odtwarzacze Daisy posiadają wiele funkcji dedykowanych osobom niewidomym i niedowidzącym, są to m.in. udźwiękowienie menu, udźwiękowienie funkcji i przycisków tych urządzeń, a także przewodniki głosowe.</a:t>
            </a:r>
            <a:endParaRPr lang="pl-P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888024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2900" y="377825"/>
            <a:ext cx="11849100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latin typeface="Arial"/>
                <a:ea typeface="Times New Roman" panose="02020603050405020304" pitchFamily="18" charset="0"/>
                <a:cs typeface="Times New Roman"/>
              </a:rPr>
              <a:t>12. Urządzenia wspomagające dla osób z niepełnosprawnościami – osoby niewidome i słabowidzące (4)</a:t>
            </a:r>
            <a:endParaRPr lang="pl-PL" dirty="0">
              <a:latin typeface="Arial"/>
              <a:cs typeface="Times New Roman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92150" y="1927225"/>
            <a:ext cx="10362121" cy="4587875"/>
          </a:xfrm>
        </p:spPr>
        <p:txBody>
          <a:bodyPr>
            <a:normAutofit/>
          </a:bodyPr>
          <a:lstStyle/>
          <a:p>
            <a:pPr marL="0" lvl="0" indent="0">
              <a:spcBef>
                <a:spcPts val="600"/>
              </a:spcBef>
              <a:buNone/>
              <a:tabLst>
                <a:tab pos="90170" algn="l"/>
              </a:tabLst>
            </a:pPr>
            <a:r>
              <a:rPr lang="pl-PL" sz="1800" b="1" dirty="0">
                <a:latin typeface="Arial" panose="020B0604020202020204" pitchFamily="34" charset="0"/>
                <a:ea typeface="Calibri" panose="020F0502020204030204" pitchFamily="34" charset="0"/>
              </a:rPr>
              <a:t>Powiększalniki, to </a:t>
            </a:r>
            <a:r>
              <a:rPr lang="pl-PL" sz="1800" dirty="0">
                <a:latin typeface="Arial" panose="020B0604020202020204" pitchFamily="34" charset="0"/>
                <a:ea typeface="Calibri" panose="020F0502020204030204" pitchFamily="34" charset="0"/>
              </a:rPr>
              <a:t>urządzenia przeznaczone dla osób słabowidzących, ułatwiające im oglądanie przedmiotów lub czytanie tekstów w dużym powiększeniu. Po położeniu tekstu lub przedmiotu pod kamerą takiego powiększalnika można zobaczyć obraz na monitorze powiększalnika </a:t>
            </a:r>
            <a:br>
              <a:rPr lang="pl-PL" sz="1800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pl-PL" sz="1800" dirty="0">
                <a:latin typeface="Arial" panose="020B0604020202020204" pitchFamily="34" charset="0"/>
                <a:ea typeface="Calibri" panose="020F0502020204030204" pitchFamily="34" charset="0"/>
              </a:rPr>
              <a:t>lub na ekranie podłączonego do powiększalnika komputera czy telewizora. Najlepsze powiększalniki osiągają powiększenie kilkudziesięciu a nawet stu razy, pokazują obraz w jakości </a:t>
            </a:r>
            <a:r>
              <a:rPr lang="pl-PL" sz="1800" dirty="0" err="1">
                <a:latin typeface="Arial" panose="020B0604020202020204" pitchFamily="34" charset="0"/>
                <a:ea typeface="Calibri" panose="020F0502020204030204" pitchFamily="34" charset="0"/>
              </a:rPr>
              <a:t>HD</a:t>
            </a:r>
            <a:r>
              <a:rPr lang="pl-PL" sz="1800" dirty="0">
                <a:latin typeface="Arial" panose="020B0604020202020204" pitchFamily="34" charset="0"/>
                <a:ea typeface="Calibri" panose="020F0502020204030204" pitchFamily="34" charset="0"/>
              </a:rPr>
              <a:t> i mają możliwość parametryzacji obrazu zgodnie z potrzebami użytkownika. Niektóre modele pozwalają na oglądanie obrazów także z oddali (np. tablica), a ich niewielkie rozmiary powodują, że są to urządzenia mobilne i łatwe do przenoszenia.</a:t>
            </a:r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val="1744237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3850" y="377825"/>
            <a:ext cx="11836400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latin typeface="Arial"/>
                <a:ea typeface="Times New Roman" panose="02020603050405020304" pitchFamily="18" charset="0"/>
                <a:cs typeface="Times New Roman"/>
              </a:rPr>
              <a:t>12. Urządzenia wspomagające dla osób z niepełnosprawnościami – osoby niewidome i słabowidzące (5)</a:t>
            </a:r>
            <a:endParaRPr lang="pl-PL" dirty="0">
              <a:latin typeface="Arial"/>
              <a:cs typeface="Times New Roman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58800" y="1952625"/>
            <a:ext cx="11366500" cy="4181475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90170" algn="l"/>
              </a:tabLst>
            </a:pPr>
            <a:r>
              <a:rPr lang="pl-PL" sz="1800" b="1" dirty="0">
                <a:ea typeface="Calibri" panose="020F0502020204030204" pitchFamily="34" charset="0"/>
              </a:rPr>
              <a:t>L</a:t>
            </a:r>
            <a:r>
              <a:rPr lang="pl-PL" sz="1800" b="1" dirty="0">
                <a:latin typeface="Arial" panose="020B0604020202020204" pitchFamily="34" charset="0"/>
                <a:ea typeface="Calibri" panose="020F0502020204030204" pitchFamily="34" charset="0"/>
              </a:rPr>
              <a:t>upy elektroniczne </a:t>
            </a:r>
            <a:r>
              <a:rPr lang="pl-PL" sz="1800" dirty="0">
                <a:latin typeface="Arial" panose="020B0604020202020204" pitchFamily="34" charset="0"/>
                <a:ea typeface="Calibri" panose="020F0502020204030204" pitchFamily="34" charset="0"/>
              </a:rPr>
              <a:t>– są to przenośne urządzenia służące do powiększania tekstu czy obrazu. Wyposażone w kamerę (niektóre mają nawet dwie kamery) i monitor wyświetlają na nim obraz widziany przez kamerę. Zazwyczaj wystarczy położyć lupę na dowolnym tekście, aby zobaczyć obraz w znacznym nawet powiększeniu. Niektóre modele umożliwiają także oglądanie obrazu z oddali (np. tablicy). Lupy różnią się pomiędzy sobą właściwościami: wielkością ekranu, jakością obrazu, możliwością regulacji parametrów obrazu (kontrast, jasność, możliwość wyświetlania w sztucznych, kontrastowych kolorach). </a:t>
            </a:r>
            <a:r>
              <a:rPr lang="pl-PL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Niektóre z nich posiadają dodatkowe funkcjonalności, możliwość zapisu zdjęć czy podłączenia do komputera lub telewizora.</a:t>
            </a:r>
            <a:endParaRPr lang="pl-PL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365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85982" y="365125"/>
            <a:ext cx="10515600" cy="1325563"/>
          </a:xfrm>
        </p:spPr>
        <p:txBody>
          <a:bodyPr/>
          <a:lstStyle/>
          <a:p>
            <a:r>
              <a:rPr lang="pl-PL" dirty="0"/>
              <a:t>Spis treści (1)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85982" y="1690688"/>
            <a:ext cx="10515600" cy="4351338"/>
          </a:xfrm>
        </p:spPr>
        <p:txBody>
          <a:bodyPr>
            <a:normAutofit/>
          </a:bodyPr>
          <a:lstStyle/>
          <a:p>
            <a:r>
              <a:rPr lang="pl-PL" dirty="0"/>
              <a:t>Dostępność informacji – kogo dotyka niedostępność?</a:t>
            </a:r>
          </a:p>
          <a:p>
            <a:r>
              <a:rPr lang="pl-PL" dirty="0"/>
              <a:t>Jak pisać?</a:t>
            </a:r>
          </a:p>
          <a:p>
            <a:pPr>
              <a:buAutoNum type="arabicPeriod" startAt="3"/>
            </a:pPr>
            <a:r>
              <a:rPr lang="pl-PL" dirty="0"/>
              <a:t>Rodzaje informacji i adaptacja informacji.</a:t>
            </a:r>
          </a:p>
          <a:p>
            <a:pPr>
              <a:buAutoNum type="arabicPeriod" startAt="3"/>
            </a:pPr>
            <a:r>
              <a:rPr lang="pl-PL" dirty="0"/>
              <a:t>Dostępna informacja – dokumenty.</a:t>
            </a:r>
          </a:p>
          <a:p>
            <a:pPr>
              <a:buAutoNum type="arabicPeriod" startAt="3"/>
            </a:pPr>
            <a:r>
              <a:rPr lang="pl-PL" altLang="pl-PL" dirty="0"/>
              <a:t>Materiały w formie elektronicznej.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784663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30200" y="365125"/>
            <a:ext cx="11861800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latin typeface="Arial"/>
                <a:ea typeface="Times New Roman" panose="02020603050405020304" pitchFamily="18" charset="0"/>
                <a:cs typeface="Times New Roman"/>
              </a:rPr>
              <a:t>12. Urządzenia wspomagające dla osób z niepełnosprawnościami – osoby niewidome i słabowidzące (6)</a:t>
            </a:r>
            <a:endParaRPr lang="pl-PL" dirty="0">
              <a:latin typeface="Arial"/>
              <a:cs typeface="Times New Roman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ts val="600"/>
              </a:spcBef>
              <a:buNone/>
              <a:tabLst>
                <a:tab pos="90170" algn="l"/>
              </a:tabLst>
            </a:pPr>
            <a:r>
              <a:rPr lang="pl-PL" b="1" dirty="0"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kulary zwiększające kontrast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barwione soczewki podnoszą kontrast widzenia, zmniejszają selektywnie ilość światła docierającego do oka, redukują odbicie światła oraz zwiększają kontrast.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49701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71955" y="165429"/>
            <a:ext cx="11648090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  <a:t>13. Urządzenia wspomagające dla osób z niepełnosprawnościami – osoby głuche </a:t>
            </a:r>
            <a:r>
              <a:rPr lang="pl-PL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 słabosłyszące (1)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38503" y="1636438"/>
            <a:ext cx="11081845" cy="4351338"/>
          </a:xfrm>
        </p:spPr>
        <p:txBody>
          <a:bodyPr>
            <a:noAutofit/>
          </a:bodyPr>
          <a:lstStyle/>
          <a:p>
            <a:pPr lvl="0">
              <a:lnSpc>
                <a:spcPct val="160000"/>
              </a:lnSpc>
              <a:spcBef>
                <a:spcPts val="600"/>
              </a:spcBef>
              <a:tabLst>
                <a:tab pos="90170" algn="l"/>
              </a:tabLst>
            </a:pPr>
            <a:r>
              <a:rPr lang="pl-PL" sz="1900" b="1" dirty="0">
                <a:ea typeface="Calibri" panose="020F0502020204030204" pitchFamily="34" charset="0"/>
              </a:rPr>
              <a:t>komputery standardowe i specjalistyczne,</a:t>
            </a:r>
            <a:endParaRPr lang="pl-PL" sz="1900" dirty="0"/>
          </a:p>
          <a:p>
            <a:pPr lvl="0">
              <a:lnSpc>
                <a:spcPct val="160000"/>
              </a:lnSpc>
              <a:spcBef>
                <a:spcPts val="600"/>
              </a:spcBef>
              <a:tabLst>
                <a:tab pos="90170" algn="l"/>
              </a:tabLst>
            </a:pPr>
            <a:r>
              <a:rPr lang="pl-PL" sz="1900" b="1" dirty="0">
                <a:ea typeface="Calibri" panose="020F0502020204030204" pitchFamily="34" charset="0"/>
              </a:rPr>
              <a:t>dyktafony standardowe i specjalistyczne,</a:t>
            </a:r>
            <a:endParaRPr lang="pl-PL" sz="1900" dirty="0"/>
          </a:p>
          <a:p>
            <a:pPr lvl="0">
              <a:lnSpc>
                <a:spcPct val="160000"/>
              </a:lnSpc>
              <a:spcBef>
                <a:spcPts val="600"/>
              </a:spcBef>
              <a:tabLst>
                <a:tab pos="90170" algn="l"/>
              </a:tabLst>
            </a:pPr>
            <a:r>
              <a:rPr lang="pl-PL" sz="1900" b="1" dirty="0">
                <a:ea typeface="Calibri" panose="020F0502020204030204" pitchFamily="34" charset="0"/>
              </a:rPr>
              <a:t>aparaty słuchowe</a:t>
            </a:r>
            <a:r>
              <a:rPr lang="pl-PL" sz="1900" dirty="0">
                <a:ea typeface="Calibri" panose="020F0502020204030204" pitchFamily="34" charset="0"/>
              </a:rPr>
              <a:t> – składają się z odbiornika (miniaturowego mikrofonu), układu elektronicznego przetwarzającego i wzmacniającego sygnał oraz nadajnika (miniaturowego głośnika). Aparaty słuchowe wyposażane są w coraz bardziej zaawansowaną cyfrową technologię. Reagują na dźwiękowe zmiany otoczenia, aby użytkownik mógł optymalnie słyszeć swych rozmówców: na ulicy, mimo wiatru czy w pomieszczeniu. Niektóre aparaty oferują opcjonalne piloty umożliwiające regulację wzmocnienia i wybór odpowiedniego programu słuchania. Wybór najodpowiedniejszego aparatu zależy od rodzaju i głębokości niedosłuchu, a także budowy kanału słuchowego. </a:t>
            </a:r>
            <a:endParaRPr lang="pl-PL" sz="1900" dirty="0"/>
          </a:p>
        </p:txBody>
      </p:sp>
    </p:spTree>
    <p:extLst>
      <p:ext uri="{BB962C8B-B14F-4D97-AF65-F5344CB8AC3E}">
        <p14:creationId xmlns:p14="http://schemas.microsoft.com/office/powerpoint/2010/main" val="35449242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73269" y="323084"/>
            <a:ext cx="11645462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  <a:t>13. Urządzenia wspomagające dla osób z niepełnosprawnościami – osoby głuche i słabosłyszące (3)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03182" y="1648647"/>
            <a:ext cx="11185635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pl-PL" sz="1800" b="1" dirty="0"/>
              <a:t>Systemy wspomagające słyszenie FM:</a:t>
            </a:r>
          </a:p>
          <a:p>
            <a:pPr>
              <a:lnSpc>
                <a:spcPct val="160000"/>
              </a:lnSpc>
            </a:pPr>
            <a:r>
              <a:rPr lang="pl-PL" sz="1800" dirty="0">
                <a:ea typeface="Calibri" panose="020F0502020204030204" pitchFamily="34" charset="0"/>
              </a:rPr>
              <a:t>To urządzenia wspomagające lepsze słyszenie w trudnych warunkach akustycznych i w związku z dużymi odległościami między mówiącym a osobą z niedosłuchem.</a:t>
            </a:r>
          </a:p>
          <a:p>
            <a:pPr>
              <a:lnSpc>
                <a:spcPct val="160000"/>
              </a:lnSpc>
            </a:pPr>
            <a:r>
              <a:rPr lang="pl-PL" sz="1800" dirty="0">
                <a:ea typeface="Calibri" panose="020F0502020204030204" pitchFamily="34" charset="0"/>
              </a:rPr>
              <a:t>Oddzielają sygnał mowy od zakłóceń z otoczenia (hałasu, pogłosu, szumu), dzięki czemu osoba niedosłysząca może lepiej rozumieć słowa. Są szczególnie przydatne w szkole, na wykładach i konferencjach. </a:t>
            </a:r>
          </a:p>
          <a:p>
            <a:pPr>
              <a:lnSpc>
                <a:spcPct val="160000"/>
              </a:lnSpc>
            </a:pPr>
            <a:r>
              <a:rPr lang="pl-PL" sz="1800" dirty="0">
                <a:ea typeface="Calibri" panose="020F0502020204030204" pitchFamily="34" charset="0"/>
              </a:rPr>
              <a:t>System FM przekazuje sygnał drogą radiową. W mikrofon i nadajnik zaopatrzona jest osoba mówiąca, natomiast odbiornik połączony jest z aparatem słuchowym osoby niedosłyszącej. System ma również mikrofon, który pozwala użytkownikowi aparatu słyszeć własny głos. Odbiornik ma wyjście audio, więc można podłączyć go do innych urządzeń: komputera, telewizora, wieży, dyktafonu, telefonu komórkowego</a:t>
            </a:r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val="29955641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3192" y="323084"/>
            <a:ext cx="11763703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latin typeface="Arial"/>
                <a:ea typeface="Times New Roman" panose="02020603050405020304" pitchFamily="18" charset="0"/>
                <a:cs typeface="Times New Roman"/>
              </a:rPr>
              <a:t>13. Urządzenia wspomagające dla osób z niepełnosprawnościami – osoby głuche i słabosłyszące (4)</a:t>
            </a:r>
            <a:endParaRPr lang="pl-PL" dirty="0">
              <a:latin typeface="Arial"/>
              <a:cs typeface="Times New Roman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199" y="1825625"/>
            <a:ext cx="10954407" cy="4351338"/>
          </a:xfrm>
        </p:spPr>
        <p:txBody>
          <a:bodyPr>
            <a:normAutofit lnSpcReduction="10000"/>
          </a:bodyPr>
          <a:lstStyle/>
          <a:p>
            <a:pPr marL="0" lvl="0" indent="0">
              <a:spcBef>
                <a:spcPts val="600"/>
              </a:spcBef>
              <a:buNone/>
              <a:tabLst>
                <a:tab pos="90170" algn="l"/>
              </a:tabLst>
            </a:pP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</a:rPr>
              <a:t>Pętle indukcyjne 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</a:rPr>
              <a:t>to</a:t>
            </a: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</a:rPr>
              <a:t>systemy wspomagania słuchu, poprawiające komfort słyszenia oraz jakość dźwięku osobom słabosłyszącym i niesłyszącym. Pętla umożliwia odbiór nieskazitelnie czystego i wyraźnego dźwięku poprzez cewkę telefoniczną (T), w którą wyposażony jest niemal każdy aparat słuchowy. Zdecydowanie poprawia zrozumiałość mowy poprzez wyeliminowanie szumu </a:t>
            </a:r>
            <a:br>
              <a:rPr lang="pl-PL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</a:rPr>
              <a:t>z otoczenia.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849446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61444" y="196959"/>
            <a:ext cx="11669111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  <a:t>14. Urządzenia wspomagające dla osób z niepełnosprawnościami – osoby </a:t>
            </a:r>
            <a:r>
              <a:rPr lang="pl-PL" sz="3200" dirty="0">
                <a:ea typeface="Times New Roman" panose="02020603050405020304" pitchFamily="18" charset="0"/>
                <a:cs typeface="Times New Roman" panose="02020603050405020304" pitchFamily="18" charset="0"/>
              </a:rPr>
              <a:t>z niepełnosprawnością ruchową (1)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1858" y="1638136"/>
            <a:ext cx="11248697" cy="4862046"/>
          </a:xfrm>
        </p:spPr>
        <p:txBody>
          <a:bodyPr>
            <a:noAutofit/>
          </a:bodyPr>
          <a:lstStyle/>
          <a:p>
            <a:pPr marL="0" lvl="0" indent="0">
              <a:lnSpc>
                <a:spcPct val="170000"/>
              </a:lnSpc>
              <a:spcBef>
                <a:spcPts val="600"/>
              </a:spcBef>
              <a:buNone/>
              <a:tabLst>
                <a:tab pos="90170" algn="l"/>
              </a:tabLst>
            </a:pPr>
            <a:r>
              <a:rPr lang="pl-PL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Komputery standardowe i specjalistyczne wraz z oprzyrządowaniem</a:t>
            </a:r>
            <a:r>
              <a:rPr lang="pl-PL" sz="2000" dirty="0">
                <a:ea typeface="Calibri" panose="020F0502020204030204" pitchFamily="34" charset="0"/>
                <a:cs typeface="Times New Roman" panose="02020603050405020304" pitchFamily="18" charset="0"/>
              </a:rPr>
              <a:t> (duże klawiatury, klawiatury z nakładkami, jednoręczne, myszki, trackballe itp.):</a:t>
            </a:r>
          </a:p>
          <a:p>
            <a:pPr>
              <a:lnSpc>
                <a:spcPct val="170000"/>
              </a:lnSpc>
              <a:spcBef>
                <a:spcPts val="600"/>
              </a:spcBef>
              <a:tabLst>
                <a:tab pos="90170" algn="l"/>
              </a:tabLst>
            </a:pPr>
            <a:r>
              <a:rPr lang="pl-PL" sz="2000" dirty="0">
                <a:ea typeface="Calibri" panose="020F0502020204030204" pitchFamily="34" charset="0"/>
                <a:cs typeface="Times New Roman" panose="02020603050405020304" pitchFamily="18" charset="0"/>
              </a:rPr>
              <a:t>Dostępnych jest wiele rodzajów klawiatur alternatywnych, od klawiatur ze specjalnymi wymiennymi nakładkami, z powiększonymi klawiszami i znakami, przez klawiatury specjalnie profilowane przeznaczone dla osób korzystających z jednej ręki lub piszących nogami, ustami. </a:t>
            </a:r>
          </a:p>
          <a:p>
            <a:pPr>
              <a:lnSpc>
                <a:spcPct val="170000"/>
              </a:lnSpc>
              <a:spcBef>
                <a:spcPts val="600"/>
              </a:spcBef>
              <a:tabLst>
                <a:tab pos="90170" algn="l"/>
              </a:tabLst>
            </a:pPr>
            <a:r>
              <a:rPr lang="pl-PL" sz="2000" dirty="0">
                <a:ea typeface="Calibri" panose="020F0502020204030204" pitchFamily="34" charset="0"/>
                <a:cs typeface="Times New Roman" panose="02020603050405020304" pitchFamily="18" charset="0"/>
              </a:rPr>
              <a:t>Do klawiatur dostępne są również specjalne ramki zabezpieczające, które pozwalają na swobodne oparcie dłoni na ramce i wciskanie poszczególnych klawiszy bez obawy o przypadkowe naciśnięcie klawisza obok. Klawiatury alternatywne pozwalają na pisanie </a:t>
            </a:r>
            <a:br>
              <a:rPr lang="pl-PL" sz="20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2000" dirty="0">
                <a:ea typeface="Calibri" panose="020F0502020204030204" pitchFamily="34" charset="0"/>
                <a:cs typeface="Times New Roman" panose="02020603050405020304" pitchFamily="18" charset="0"/>
              </a:rPr>
              <a:t>za pomocą rąk, jednej ręki, nóg lub specjalnych wskaźników. 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4371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61444" y="196959"/>
            <a:ext cx="11669111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  <a:t>14. Urządzenia wspomagające dla osób z niepełnosprawnościami – osoby z niepełnosprawnością ruchową </a:t>
            </a:r>
            <a:r>
              <a:rPr lang="pl-PL" sz="3200" dirty="0">
                <a:ea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1858" y="1638136"/>
            <a:ext cx="10995135" cy="4426333"/>
          </a:xfrm>
        </p:spPr>
        <p:txBody>
          <a:bodyPr>
            <a:noAutofit/>
          </a:bodyPr>
          <a:lstStyle/>
          <a:p>
            <a:pPr marL="0" lvl="0" indent="0">
              <a:lnSpc>
                <a:spcPct val="170000"/>
              </a:lnSpc>
              <a:spcBef>
                <a:spcPts val="600"/>
              </a:spcBef>
              <a:buNone/>
              <a:tabLst>
                <a:tab pos="90170" algn="l"/>
              </a:tabLst>
            </a:pPr>
            <a:r>
              <a:rPr lang="pl-PL" sz="2200" b="1" dirty="0">
                <a:ea typeface="Calibri" panose="020F0502020204030204" pitchFamily="34" charset="0"/>
                <a:cs typeface="Times New Roman" panose="02020603050405020304" pitchFamily="18" charset="0"/>
              </a:rPr>
              <a:t>Komputery standardowe i specjalistyczne wraz z oprzyrządowaniem</a:t>
            </a:r>
            <a:r>
              <a:rPr lang="pl-PL" sz="2200" dirty="0">
                <a:ea typeface="Calibri" panose="020F0502020204030204" pitchFamily="34" charset="0"/>
                <a:cs typeface="Times New Roman" panose="02020603050405020304" pitchFamily="18" charset="0"/>
              </a:rPr>
              <a:t> (duże klawiatury, klawiatury z nakładkami, jednoręczne, myszki, trackballe itp.):</a:t>
            </a:r>
          </a:p>
          <a:p>
            <a:pPr>
              <a:lnSpc>
                <a:spcPct val="170000"/>
              </a:lnSpc>
              <a:spcBef>
                <a:spcPts val="600"/>
              </a:spcBef>
              <a:tabLst>
                <a:tab pos="90170" algn="l"/>
              </a:tabLst>
            </a:pPr>
            <a:r>
              <a:rPr lang="pl-PL" sz="2200" dirty="0">
                <a:ea typeface="Calibri" panose="020F0502020204030204" pitchFamily="34" charset="0"/>
                <a:cs typeface="Times New Roman" panose="02020603050405020304" pitchFamily="18" charset="0"/>
              </a:rPr>
              <a:t>Dla osób z porażeniami, uszkodzeniem rdzenia, z chorobami neurodegeneracyjnymi, zanikiem mięśni przeznaczone są specjalistyczne myszki oraz urządzenia alternatywne zastępujące mysz komputerową, począwszy od myszy powiększonych, specjalistycznych joysticków, po myszki obsługiwane za pomocą ruchu głową, ustami czy oczami.</a:t>
            </a:r>
            <a:endParaRPr lang="pl-PL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629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64931" y="217980"/>
            <a:ext cx="11353800" cy="13255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14. Urządzenia wspomagające dla osób z niepełnosprawnościami – osoby z niepełnosprawnością ruchową (3)</a:t>
            </a:r>
            <a:endParaRPr lang="pl-PL" sz="2800" dirty="0"/>
          </a:p>
        </p:txBody>
      </p:sp>
      <p:pic>
        <p:nvPicPr>
          <p:cNvPr id="4" name="Symbol zastępczy zawartości 4" descr="myszki specjalistyczne, tracballe, klawiatury dostosowane do róznych niepełnosprawności.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85"/>
          <a:stretch/>
        </p:blipFill>
        <p:spPr>
          <a:xfrm>
            <a:off x="2396359" y="1711077"/>
            <a:ext cx="7118585" cy="4773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551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42650" y="286507"/>
            <a:ext cx="11706699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  <a:t>14. Urządzenia wspomagające dla osób z niepełnosprawnościami – osoby z niepełnosprawnością ruchową (4)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782762"/>
            <a:ext cx="10515600" cy="36671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lvl="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l-PL" sz="2000" b="1" dirty="0">
                <a:ea typeface="Calibri" panose="020F0502020204030204" pitchFamily="34" charset="0"/>
              </a:rPr>
              <a:t>dyktafony standardowe i specjalistyczne</a:t>
            </a:r>
            <a:r>
              <a:rPr lang="pl-PL" sz="2000" dirty="0">
                <a:ea typeface="Calibri" panose="020F0502020204030204" pitchFamily="34" charset="0"/>
              </a:rPr>
              <a:t>;</a:t>
            </a:r>
            <a:endParaRPr lang="pl-PL" sz="2000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l-PL" sz="2000" b="1" dirty="0">
                <a:latin typeface="Arial"/>
                <a:ea typeface="Calibri" panose="020F0502020204030204" pitchFamily="34" charset="0"/>
                <a:cs typeface="Arial"/>
              </a:rPr>
              <a:t>wózki </a:t>
            </a:r>
            <a:r>
              <a:rPr lang="pl-PL" sz="2000" dirty="0">
                <a:latin typeface="Arial"/>
                <a:ea typeface="Calibri" panose="020F0502020204030204" pitchFamily="34" charset="0"/>
                <a:cs typeface="Arial"/>
              </a:rPr>
              <a:t>(aktywne, pasywne, elektryczne), różne formy sterowania; wózki inwalidzkie zapewniają osobom z niepełnosprawnościami ruchowymi samodzielność i niezależność, bez konieczności polegania na innych.</a:t>
            </a:r>
            <a:endParaRPr lang="en-US" sz="2000" dirty="0">
              <a:latin typeface="Arial"/>
              <a:cs typeface="Arial"/>
            </a:endParaRPr>
          </a:p>
          <a:p>
            <a:pPr marL="457200" lvl="0" indent="-4572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pl-PL" sz="2000" dirty="0">
                <a:latin typeface="Arial"/>
                <a:cs typeface="Arial"/>
              </a:rPr>
              <a:t>Urządzenia stacjonarne (windy, platformy, podjazdy).</a:t>
            </a:r>
            <a:endParaRPr lang="en-US" sz="2000" dirty="0">
              <a:latin typeface="Arial"/>
              <a:cs typeface="Arial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AutoNum type="arabicPeriod"/>
            </a:pP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2180374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70035" y="2209155"/>
            <a:ext cx="10515600" cy="1325563"/>
          </a:xfrm>
        </p:spPr>
        <p:txBody>
          <a:bodyPr/>
          <a:lstStyle/>
          <a:p>
            <a:r>
              <a:rPr lang="pl-PL" dirty="0"/>
              <a:t>Dziękujemy za uwagę!</a:t>
            </a:r>
          </a:p>
        </p:txBody>
      </p:sp>
    </p:spTree>
    <p:extLst>
      <p:ext uri="{BB962C8B-B14F-4D97-AF65-F5344CB8AC3E}">
        <p14:creationId xmlns:p14="http://schemas.microsoft.com/office/powerpoint/2010/main" val="483122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21327" y="392835"/>
            <a:ext cx="10515600" cy="1325563"/>
          </a:xfrm>
        </p:spPr>
        <p:txBody>
          <a:bodyPr/>
          <a:lstStyle/>
          <a:p>
            <a:r>
              <a:rPr lang="pl-PL" dirty="0"/>
              <a:t>Spis treści (2)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21327" y="1613188"/>
            <a:ext cx="10515600" cy="4351338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 startAt="6"/>
            </a:pPr>
            <a:r>
              <a:rPr lang="pl-PL" dirty="0"/>
              <a:t>Poradnik tworzenia dostępnych dokumentów.</a:t>
            </a:r>
          </a:p>
          <a:p>
            <a:pPr>
              <a:buAutoNum type="arabicPeriod" startAt="6"/>
            </a:pPr>
            <a:r>
              <a:rPr lang="pl-PL" dirty="0"/>
              <a:t>Dostępność obrazu. </a:t>
            </a:r>
          </a:p>
          <a:p>
            <a:pPr>
              <a:buAutoNum type="arabicPeriod" startAt="6"/>
            </a:pPr>
            <a:r>
              <a:rPr lang="pl-PL" altLang="pl-PL" dirty="0"/>
              <a:t>Tekst alternatywny.</a:t>
            </a:r>
          </a:p>
          <a:p>
            <a:pPr>
              <a:buAutoNum type="arabicPeriod" startAt="6"/>
            </a:pPr>
            <a:r>
              <a:rPr lang="pl-PL" dirty="0"/>
              <a:t>Dostępność multimediów.</a:t>
            </a:r>
          </a:p>
          <a:p>
            <a:pPr>
              <a:buAutoNum type="arabicPeriod" startAt="6"/>
            </a:pPr>
            <a:r>
              <a:rPr lang="pl-PL" dirty="0"/>
              <a:t> Audiodeskrypcja.</a:t>
            </a:r>
          </a:p>
          <a:p>
            <a:pPr>
              <a:buAutoNum type="arabicPeriod" startAt="6"/>
            </a:pPr>
            <a:r>
              <a:rPr lang="pl-PL" dirty="0"/>
              <a:t> Urządzenia wspomagające dla osób z niepełnosprawnością.</a:t>
            </a:r>
          </a:p>
          <a:p>
            <a:pPr marL="0" indent="0">
              <a:buNone/>
            </a:pPr>
            <a:endParaRPr lang="pl-PL" dirty="0"/>
          </a:p>
          <a:p>
            <a:pPr>
              <a:buAutoNum type="arabicPeriod" startAt="3"/>
            </a:pP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55478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43347" y="333953"/>
            <a:ext cx="11748653" cy="1325563"/>
          </a:xfrm>
        </p:spPr>
        <p:txBody>
          <a:bodyPr>
            <a:normAutofit/>
          </a:bodyPr>
          <a:lstStyle/>
          <a:p>
            <a:r>
              <a:rPr lang="pl-PL" sz="3000" dirty="0"/>
              <a:t>1. Dostępność informacji – kogo dotyka niedostępność? (1)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57771"/>
            <a:ext cx="10515600" cy="4351338"/>
          </a:xfrm>
        </p:spPr>
        <p:txBody>
          <a:bodyPr/>
          <a:lstStyle/>
          <a:p>
            <a:r>
              <a:rPr lang="pl-PL" dirty="0"/>
              <a:t>Dostępność informacji oznacza możliwość korzystania z treści przez jak największą liczbę użytkowników w jak największym zakresie. </a:t>
            </a:r>
          </a:p>
          <a:p>
            <a:r>
              <a:rPr lang="pl-PL" dirty="0"/>
              <a:t>Informacja dostępna powinna być przekazywana w formacie umożliwiającym wszystkim odbiorcom dostęp do treści </a:t>
            </a:r>
            <a:br>
              <a:rPr lang="pl-PL" dirty="0"/>
            </a:br>
            <a:r>
              <a:rPr lang="pl-PL" dirty="0"/>
              <a:t>„na równych zasadach”.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03378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20699" y="346652"/>
            <a:ext cx="11150601" cy="1325563"/>
          </a:xfrm>
        </p:spPr>
        <p:txBody>
          <a:bodyPr>
            <a:normAutofit/>
          </a:bodyPr>
          <a:lstStyle/>
          <a:p>
            <a:r>
              <a:rPr lang="pl-PL" sz="3000" dirty="0">
                <a:solidFill>
                  <a:prstClr val="black"/>
                </a:solidFill>
              </a:rPr>
              <a:t>1. Dostępność informacji – kogo dotyka niedostępność? (2)</a:t>
            </a:r>
            <a:endParaRPr lang="pl-PL" sz="30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199" y="167221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pl-PL" dirty="0"/>
              <a:t>Osoby z niepełnosprawnością sensoryczną (wzroku, słuchu), </a:t>
            </a:r>
          </a:p>
          <a:p>
            <a:r>
              <a:rPr lang="pl-PL" dirty="0"/>
              <a:t>Osoby z niepełnosprawnością manualną, </a:t>
            </a:r>
          </a:p>
          <a:p>
            <a:r>
              <a:rPr lang="pl-PL" dirty="0"/>
              <a:t>Osoby niepełnosprawnością intelektualną, </a:t>
            </a:r>
          </a:p>
          <a:p>
            <a:r>
              <a:rPr lang="pl-PL" dirty="0"/>
              <a:t>Seniorów i obcokrajowców, </a:t>
            </a:r>
          </a:p>
          <a:p>
            <a:r>
              <a:rPr lang="pl-PL" dirty="0"/>
              <a:t>Użytkowników starszych oraz ultranowoczesnych technologii, </a:t>
            </a:r>
          </a:p>
          <a:p>
            <a:r>
              <a:rPr lang="pl-PL" dirty="0"/>
              <a:t>Wszystkich użytkowników Internetu.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00527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1. Dostępność informacji (3)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Strona internetowa urzędu</a:t>
            </a:r>
          </a:p>
          <a:p>
            <a:r>
              <a:rPr lang="pl-PL" dirty="0"/>
              <a:t>Biuletyn informacji publicznej</a:t>
            </a:r>
          </a:p>
          <a:p>
            <a:r>
              <a:rPr lang="pl-PL" dirty="0"/>
              <a:t>Programy wewnętrzne (obsługa dokumentów, programy kadrowe)</a:t>
            </a:r>
          </a:p>
          <a:p>
            <a:r>
              <a:rPr lang="pl-PL" dirty="0"/>
              <a:t>Materiały promocyjne, informacyjne </a:t>
            </a:r>
          </a:p>
        </p:txBody>
      </p:sp>
    </p:spTree>
    <p:extLst>
      <p:ext uri="{BB962C8B-B14F-4D97-AF65-F5344CB8AC3E}">
        <p14:creationId xmlns:p14="http://schemas.microsoft.com/office/powerpoint/2010/main" val="3762279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D985A02-69EB-1949-B60D-A054ADF99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2. Jak pisać? (1)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altLang="pl-PL" dirty="0"/>
              <a:t>Osoby, dla których przeznaczona jest informacja, mogą nie wiedzieć zbyt wiele na dany temat. Należy upewnić się czy wyjaśnienie jest zrozumiałe.</a:t>
            </a:r>
          </a:p>
          <a:p>
            <a:r>
              <a:rPr lang="pl-PL" altLang="pl-PL" dirty="0"/>
              <a:t>Wyjaśnienie trudnych słów związanych z tematem.</a:t>
            </a:r>
          </a:p>
          <a:p>
            <a:r>
              <a:rPr lang="pl-PL" altLang="pl-PL" dirty="0"/>
              <a:t>Te same terminy na określenie tej samej rzeczy/sprawy w całej publikacji.</a:t>
            </a:r>
          </a:p>
          <a:p>
            <a:r>
              <a:rPr lang="pl-PL" altLang="pl-PL" dirty="0"/>
              <a:t>Właściwy język, dostosowany do odbiorców.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12466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BAE710C-FDC8-C842-9E8B-3FC4F6611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862"/>
            <a:ext cx="10515600" cy="1325563"/>
          </a:xfrm>
        </p:spPr>
        <p:txBody>
          <a:bodyPr/>
          <a:lstStyle/>
          <a:p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2. Jak pisać? (2)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838200" y="1495425"/>
            <a:ext cx="10515600" cy="39274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pl-PL" altLang="pl-PL" sz="2200" dirty="0"/>
              <a:t>Możliwie nieskomplikowane słowa.</a:t>
            </a:r>
          </a:p>
          <a:p>
            <a:pPr>
              <a:defRPr/>
            </a:pPr>
            <a:r>
              <a:rPr lang="pl-PL" altLang="pl-PL" sz="2200" dirty="0"/>
              <a:t>Krótkie zdania.</a:t>
            </a:r>
          </a:p>
          <a:p>
            <a:pPr>
              <a:defRPr/>
            </a:pPr>
            <a:r>
              <a:rPr lang="pl-PL" altLang="pl-PL" sz="2200" dirty="0"/>
              <a:t>Struktura tekstu (nagłówki, akapity, interlinia).</a:t>
            </a:r>
          </a:p>
          <a:p>
            <a:pPr>
              <a:defRPr/>
            </a:pPr>
            <a:r>
              <a:rPr lang="pl-PL" altLang="pl-PL" sz="2200" dirty="0"/>
              <a:t>Bez skomplikowanej interpunkcji, czyli zbyt dużo przecinków, kropek i innych znaków.</a:t>
            </a:r>
          </a:p>
          <a:p>
            <a:pPr>
              <a:defRPr/>
            </a:pPr>
            <a:r>
              <a:rPr lang="pl-PL" altLang="pl-PL" sz="2200" dirty="0"/>
              <a:t>Duża przejrzysta i wyraźna czcionka (14 albo 16 punktów).</a:t>
            </a:r>
          </a:p>
          <a:p>
            <a:pPr>
              <a:defRPr/>
            </a:pPr>
            <a:r>
              <a:rPr lang="pl-PL" altLang="pl-PL" sz="2200" dirty="0"/>
              <a:t>Czcionka </a:t>
            </a:r>
            <a:r>
              <a:rPr lang="pl-PL" altLang="pl-PL" sz="2200" dirty="0" err="1"/>
              <a:t>bezszeryfowa</a:t>
            </a:r>
            <a:r>
              <a:rPr lang="pl-PL" altLang="pl-PL" sz="2200" dirty="0"/>
              <a:t> </a:t>
            </a:r>
            <a:r>
              <a:rPr lang="pl-PL" altLang="pl-PL" sz="2200" dirty="0">
                <a:solidFill>
                  <a:schemeClr val="accent6">
                    <a:lumMod val="50000"/>
                  </a:schemeClr>
                </a:solidFill>
              </a:rPr>
              <a:t>R</a:t>
            </a:r>
            <a:r>
              <a:rPr lang="pl-PL" altLang="pl-PL" sz="2200" dirty="0">
                <a:solidFill>
                  <a:srgbClr val="FF0000"/>
                </a:solidFill>
              </a:rPr>
              <a:t> </a:t>
            </a:r>
            <a:r>
              <a:rPr lang="pl-PL" altLang="pl-PL" sz="2200" dirty="0" err="1">
                <a:solidFill>
                  <a:srgbClr val="C00000"/>
                </a:solidFill>
                <a:latin typeface="Garamond" panose="02020404030301010803" pitchFamily="18" charset="0"/>
              </a:rPr>
              <a:t>R</a:t>
            </a:r>
            <a:endParaRPr lang="pl-PL" altLang="pl-PL" sz="2200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pl-PL" sz="2200" dirty="0"/>
              <a:t>Nie należy stosować ozdobnej czcionki – </a:t>
            </a:r>
            <a:r>
              <a:rPr lang="pl-PL" sz="22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cieniowanej </a:t>
            </a:r>
            <a:r>
              <a:rPr lang="pl-PL" sz="2200" dirty="0"/>
              <a:t>lub </a:t>
            </a:r>
            <a:r>
              <a:rPr lang="pl-PL" sz="2200" dirty="0">
                <a:ln w="19050">
                  <a:solidFill>
                    <a:srgbClr val="C00000"/>
                  </a:solidFill>
                </a:ln>
              </a:rPr>
              <a:t>z konturem</a:t>
            </a:r>
            <a:endParaRPr lang="pl-PL" altLang="pl-PL" sz="2200" dirty="0"/>
          </a:p>
        </p:txBody>
      </p:sp>
    </p:spTree>
    <p:extLst>
      <p:ext uri="{BB962C8B-B14F-4D97-AF65-F5344CB8AC3E}">
        <p14:creationId xmlns:p14="http://schemas.microsoft.com/office/powerpoint/2010/main" val="299359202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2427</Words>
  <Application>Microsoft Office PowerPoint</Application>
  <PresentationFormat>Panoramiczny</PresentationFormat>
  <Paragraphs>173</Paragraphs>
  <Slides>38</Slides>
  <Notes>7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38</vt:i4>
      </vt:variant>
    </vt:vector>
  </HeadingPairs>
  <TitlesOfParts>
    <vt:vector size="39" baseType="lpstr">
      <vt:lpstr>Motyw pakietu Office</vt:lpstr>
      <vt:lpstr>Szkolenie – zatrudnianie osób  z niepełnosprawnościami</vt:lpstr>
      <vt:lpstr>Informacje o projekcie „Samorząd bez barier”</vt:lpstr>
      <vt:lpstr>Spis treści (1)</vt:lpstr>
      <vt:lpstr>Spis treści (2)</vt:lpstr>
      <vt:lpstr>1. Dostępność informacji – kogo dotyka niedostępność? (1)</vt:lpstr>
      <vt:lpstr>1. Dostępność informacji – kogo dotyka niedostępność? (2)</vt:lpstr>
      <vt:lpstr>1. Dostępność informacji (3)</vt:lpstr>
      <vt:lpstr>2. Jak pisać? (1)</vt:lpstr>
      <vt:lpstr>2. Jak pisać? (2)</vt:lpstr>
      <vt:lpstr>3. Rodzaje informacji i adaptacja informacji (1)</vt:lpstr>
      <vt:lpstr>3. Rodzaje informacji i adaptacja informacji (2)</vt:lpstr>
      <vt:lpstr>4. Dostępna informacja – dokumenty</vt:lpstr>
      <vt:lpstr>5. Materiały w formie elektronicznej</vt:lpstr>
      <vt:lpstr>6. Poradnik tworzenia dostępnych dokumentów.</vt:lpstr>
      <vt:lpstr>7. Dostępność obrazu (1)</vt:lpstr>
      <vt:lpstr>7. Dostępność obrazu (2)</vt:lpstr>
      <vt:lpstr>8. Tekst alternatywny</vt:lpstr>
      <vt:lpstr>9. Dostępność multimediów (1)</vt:lpstr>
      <vt:lpstr>9. Dostępność multimediów (2)</vt:lpstr>
      <vt:lpstr>10. Audiodeskrypcja (1)</vt:lpstr>
      <vt:lpstr>10. Audiodeskrypcja (2)</vt:lpstr>
      <vt:lpstr>10. Audiodeskrypcja (3)</vt:lpstr>
      <vt:lpstr>10. Audiodeskrypcja (4)</vt:lpstr>
      <vt:lpstr>11. Urządzenia wspomagające dla osób  z niepełnosprawnościami</vt:lpstr>
      <vt:lpstr>12. Urządzenia wspomagające dla osób z niepełnosprawnościami – osoby niewidome i słabowidzące (1)</vt:lpstr>
      <vt:lpstr>12. Urządzenia wspomagające dla osób z niepełnosprawnościami – osoby niewidome i słabowidzące (2)</vt:lpstr>
      <vt:lpstr>12. Urządzenia wspomagające dla osób z niepełnosprawnościami – osoby niewidome i słabowidzące (3)</vt:lpstr>
      <vt:lpstr>12. Urządzenia wspomagające dla osób z niepełnosprawnościami – osoby niewidome i słabowidzące (4)</vt:lpstr>
      <vt:lpstr>12. Urządzenia wspomagające dla osób z niepełnosprawnościami – osoby niewidome i słabowidzące (5)</vt:lpstr>
      <vt:lpstr>12. Urządzenia wspomagające dla osób z niepełnosprawnościami – osoby niewidome i słabowidzące (6)</vt:lpstr>
      <vt:lpstr>13. Urządzenia wspomagające dla osób z niepełnosprawnościami – osoby głuche i słabosłyszące (1)</vt:lpstr>
      <vt:lpstr>13. Urządzenia wspomagające dla osób z niepełnosprawnościami – osoby głuche i słabosłyszące (3)</vt:lpstr>
      <vt:lpstr>13. Urządzenia wspomagające dla osób z niepełnosprawnościami – osoby głuche i słabosłyszące (4)</vt:lpstr>
      <vt:lpstr>14. Urządzenia wspomagające dla osób z niepełnosprawnościami – osoby z niepełnosprawnością ruchową (1)</vt:lpstr>
      <vt:lpstr>14. Urządzenia wspomagające dla osób z niepełnosprawnościami – osoby z niepełnosprawnością ruchową (2)</vt:lpstr>
      <vt:lpstr>14. Urządzenia wspomagające dla osób z niepełnosprawnościami – osoby z niepełnosprawnością ruchową (3)</vt:lpstr>
      <vt:lpstr>14. Urządzenia wspomagające dla osób z niepełnosprawnościami – osoby z niepełnosprawnością ruchową (4)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2.3. Informacja dostępna oraz urządzenia wspomagające</dc:title>
  <dc:creator>Joanna Mazurkiewicz</dc:creator>
  <cp:lastModifiedBy>Natalia Wasielewska</cp:lastModifiedBy>
  <cp:revision>100</cp:revision>
  <dcterms:created xsi:type="dcterms:W3CDTF">2021-01-05T13:05:21Z</dcterms:created>
  <dcterms:modified xsi:type="dcterms:W3CDTF">2021-03-02T10:09:41Z</dcterms:modified>
</cp:coreProperties>
</file>