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0" r:id="rId2"/>
    <p:sldMasterId id="2147483725" r:id="rId3"/>
  </p:sldMasterIdLst>
  <p:notesMasterIdLst>
    <p:notesMasterId r:id="rId12"/>
  </p:notesMasterIdLst>
  <p:sldIdLst>
    <p:sldId id="260" r:id="rId4"/>
    <p:sldId id="2146849079" r:id="rId5"/>
    <p:sldId id="2146849080" r:id="rId6"/>
    <p:sldId id="2146849081" r:id="rId7"/>
    <p:sldId id="2146849082" r:id="rId8"/>
    <p:sldId id="328" r:id="rId9"/>
    <p:sldId id="2146849077" r:id="rId10"/>
    <p:sldId id="2146849078" r:id="rId11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649"/>
  </p:normalViewPr>
  <p:slideViewPr>
    <p:cSldViewPr snapToGrid="0" snapToObjects="1" showGuides="1">
      <p:cViewPr varScale="1">
        <p:scale>
          <a:sx n="64" d="100"/>
          <a:sy n="64" d="100"/>
        </p:scale>
        <p:origin x="10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winad.bosbank.pl\wspolne\DSE\Wspolne\001.%20Strategia%20EKO%202019\Dokument%20Strategia\Dan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nad.bosbank.pl\wspolne\DSE\Wspolne\02.Wydzia&#322;%20Ekologii\0WPE\Sprawozdania\2021_IV%20kw\DKI\eko_narasta_saldo+wolumen_12'2021_rob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939485134537869E-2"/>
          <c:y val="0.20109831999920721"/>
          <c:w val="0.89719336830798679"/>
          <c:h val="0.7217514281303072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424"/>
        <c:overlap val="-27"/>
        <c:axId val="798122840"/>
        <c:axId val="798123496"/>
      </c:barChart>
      <c:catAx>
        <c:axId val="798122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8123496"/>
        <c:crosses val="autoZero"/>
        <c:auto val="1"/>
        <c:lblAlgn val="ctr"/>
        <c:lblOffset val="100"/>
        <c:noMultiLvlLbl val="0"/>
      </c:catAx>
      <c:valAx>
        <c:axId val="79812349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798122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94743336255976"/>
          <c:y val="0.12250908785265373"/>
          <c:w val="0.66332937753975985"/>
          <c:h val="0.8332438375278775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59B35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702-4E6F-BEE9-1CDAD32EBEAC}"/>
              </c:ext>
            </c:extLst>
          </c:dPt>
          <c:dPt>
            <c:idx val="1"/>
            <c:bubble3D val="0"/>
            <c:spPr>
              <a:solidFill>
                <a:srgbClr val="00865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702-4E6F-BEE9-1CDAD32EBEAC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702-4E6F-BEE9-1CDAD32EBEAC}"/>
              </c:ext>
            </c:extLst>
          </c:dPt>
          <c:dPt>
            <c:idx val="3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702-4E6F-BEE9-1CDAD32EBEAC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702-4E6F-BEE9-1CDAD32EBEAC}"/>
              </c:ext>
            </c:extLst>
          </c:dPt>
          <c:dPt>
            <c:idx val="5"/>
            <c:bubble3D val="0"/>
            <c:spPr>
              <a:solidFill>
                <a:srgbClr val="34499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702-4E6F-BEE9-1CDAD32EBEAC}"/>
              </c:ext>
            </c:extLst>
          </c:dPt>
          <c:dPt>
            <c:idx val="6"/>
            <c:bubble3D val="0"/>
            <c:spPr>
              <a:solidFill>
                <a:srgbClr val="AE14C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702-4E6F-BEE9-1CDAD32EBEAC}"/>
              </c:ext>
            </c:extLst>
          </c:dPt>
          <c:dPt>
            <c:idx val="7"/>
            <c:bubble3D val="0"/>
            <c:spPr>
              <a:solidFill>
                <a:sysClr val="windowText" lastClr="0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702-4E6F-BEE9-1CDAD32EBEAC}"/>
              </c:ext>
            </c:extLst>
          </c:dPt>
          <c:dPt>
            <c:idx val="8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702-4E6F-BEE9-1CDAD32EBEAC}"/>
              </c:ext>
            </c:extLst>
          </c:dPt>
          <c:dPt>
            <c:idx val="9"/>
            <c:bubble3D val="0"/>
            <c:spPr>
              <a:solidFill>
                <a:srgbClr val="FFC000">
                  <a:lumMod val="20000"/>
                  <a:lumOff val="80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E702-4E6F-BEE9-1CDAD32EBEA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E702-4E6F-BEE9-1CDAD32EBEAC}"/>
              </c:ext>
            </c:extLst>
          </c:dPt>
          <c:dLbls>
            <c:delete val="1"/>
          </c:dLbls>
          <c:cat>
            <c:strRef>
              <c:f>Arkusz1!$B$2:$B$12</c:f>
              <c:strCache>
                <c:ptCount val="5"/>
                <c:pt idx="0">
                  <c:v>Budownictwo</c:v>
                </c:pt>
                <c:pt idx="1">
                  <c:v>Energetyka i Gospodarka Komunalna</c:v>
                </c:pt>
                <c:pt idx="2">
                  <c:v>Przemysł</c:v>
                </c:pt>
                <c:pt idx="3">
                  <c:v>Transport i logistyka</c:v>
                </c:pt>
                <c:pt idx="4">
                  <c:v>Inne</c:v>
                </c:pt>
              </c:strCache>
            </c:strRef>
          </c:cat>
          <c:val>
            <c:numRef>
              <c:f>Arkusz1!$C$2:$C$12</c:f>
              <c:numCache>
                <c:formatCode>0.0%</c:formatCode>
                <c:ptCount val="11"/>
                <c:pt idx="0">
                  <c:v>0.39</c:v>
                </c:pt>
                <c:pt idx="1">
                  <c:v>0.4</c:v>
                </c:pt>
                <c:pt idx="2">
                  <c:v>0.17</c:v>
                </c:pt>
                <c:pt idx="3">
                  <c:v>0.03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702-4E6F-BEE9-1CDAD32EBEA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-18"/>
                <a:ea typeface="+mn-ea"/>
                <a:cs typeface="+mn-cs"/>
              </a:defRPr>
            </a:pPr>
            <a:r>
              <a:rPr lang="en-US" sz="1000">
                <a:latin typeface="Montserrat Light" panose="00000400000000000000" pitchFamily="2" charset="-18"/>
              </a:rPr>
              <a:t>mln zł</a:t>
            </a:r>
          </a:p>
        </c:rich>
      </c:tx>
      <c:layout>
        <c:manualLayout>
          <c:xMode val="edge"/>
          <c:yMode val="edge"/>
          <c:x val="2.0207786526684163E-3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2" charset="-18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1905241382735793"/>
          <c:y val="0.14211196704943327"/>
          <c:w val="0.77789670470771133"/>
          <c:h val="0.611280331291283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'wykres pre_kom'!$A$29</c:f>
              <c:strCache>
                <c:ptCount val="1"/>
                <c:pt idx="0">
                  <c:v>preferencyjne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'wykres pre_kom'!$B$28:$C$28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'wykres pre_kom'!$B$29:$C$29</c:f>
              <c:numCache>
                <c:formatCode>0</c:formatCode>
                <c:ptCount val="2"/>
                <c:pt idx="0" formatCode="#,##0">
                  <c:v>9.6217810400000001</c:v>
                </c:pt>
                <c:pt idx="1">
                  <c:v>11.04804597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6B-4D6C-9AF4-CE1E153EF73B}"/>
            </c:ext>
          </c:extLst>
        </c:ser>
        <c:ser>
          <c:idx val="1"/>
          <c:order val="1"/>
          <c:tx>
            <c:strRef>
              <c:f>'wykres pre_kom'!$A$30</c:f>
              <c:strCache>
                <c:ptCount val="1"/>
                <c:pt idx="0">
                  <c:v>komercyjne</c:v>
                </c:pt>
              </c:strCache>
            </c:strRef>
          </c:tx>
          <c:spPr>
            <a:solidFill>
              <a:srgbClr val="00865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1 346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FB6-41C4-B8D5-D1DF614CB23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1 670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FB6-41C4-B8D5-D1DF614CB2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Montserrat Light" panose="00000400000000000000" pitchFamily="2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'wykres pre_kom'!$B$28:$C$28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'wykres pre_kom'!$B$30:$C$30</c:f>
              <c:numCache>
                <c:formatCode>0</c:formatCode>
                <c:ptCount val="2"/>
                <c:pt idx="0" formatCode="#,##0">
                  <c:v>1336.7396215341087</c:v>
                </c:pt>
                <c:pt idx="1">
                  <c:v>1658.5980152000009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6B-4D6C-9AF4-CE1E153EF7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21301800"/>
        <c:axId val="1021300160"/>
      </c:barChart>
      <c:catAx>
        <c:axId val="1021301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-18"/>
                <a:ea typeface="+mn-ea"/>
                <a:cs typeface="+mn-cs"/>
              </a:defRPr>
            </a:pPr>
            <a:endParaRPr lang="pl-PL"/>
          </a:p>
        </c:txPr>
        <c:crossAx val="1021300160"/>
        <c:crosses val="autoZero"/>
        <c:auto val="1"/>
        <c:lblAlgn val="ctr"/>
        <c:lblOffset val="100"/>
        <c:noMultiLvlLbl val="0"/>
      </c:catAx>
      <c:valAx>
        <c:axId val="102130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-18"/>
                <a:ea typeface="+mn-ea"/>
                <a:cs typeface="+mn-cs"/>
              </a:defRPr>
            </a:pPr>
            <a:endParaRPr lang="pl-PL"/>
          </a:p>
        </c:txPr>
        <c:crossAx val="1021301800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0.23048</cdr:x>
      <cdr:y>0.10116</cdr:y>
    </cdr:from>
    <cdr:to>
      <cdr:x>0.36408</cdr:x>
      <cdr:y>0.16148</cdr:y>
    </cdr:to>
    <cdr:sp macro="" textlink="">
      <cdr:nvSpPr>
        <cdr:cNvPr id="2" name="pole tekstowe 30">
          <a:extLst xmlns:a="http://schemas.openxmlformats.org/drawingml/2006/main">
            <a:ext uri="{FF2B5EF4-FFF2-40B4-BE49-F238E27FC236}">
              <a16:creationId xmlns:a16="http://schemas.microsoft.com/office/drawing/2014/main" id="{D81079EC-7B8B-4C02-B7C8-76F61F9A30A5}"/>
            </a:ext>
          </a:extLst>
        </cdr:cNvPr>
        <cdr:cNvSpPr txBox="1"/>
      </cdr:nvSpPr>
      <cdr:spPr>
        <a:xfrm xmlns:a="http://schemas.openxmlformats.org/drawingml/2006/main">
          <a:off x="1329600" y="464551"/>
          <a:ext cx="770705" cy="2770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200" dirty="0">
              <a:solidFill>
                <a:schemeClr val="bg1"/>
              </a:solidFill>
              <a:latin typeface="Poppins" panose="00000500000000000000" pitchFamily="2" charset="-18"/>
              <a:cs typeface="Poppins" panose="00000500000000000000" pitchFamily="2" charset="-18"/>
            </a:rPr>
            <a:t>4 %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0.4222</cdr:x>
      <cdr:y>0.24016</cdr:y>
    </cdr:from>
    <cdr:to>
      <cdr:x>0.60062</cdr:x>
      <cdr:y>0.30161</cdr:y>
    </cdr:to>
    <cdr:cxnSp macro="">
      <cdr:nvCxnSpPr>
        <cdr:cNvPr id="4" name="Łącznik prosty ze strzałką 3">
          <a:extLst xmlns:a="http://schemas.openxmlformats.org/drawingml/2006/main">
            <a:ext uri="{FF2B5EF4-FFF2-40B4-BE49-F238E27FC236}">
              <a16:creationId xmlns:a16="http://schemas.microsoft.com/office/drawing/2014/main" id="{F127334F-1353-4196-B2FA-D497EAA842FB}"/>
            </a:ext>
          </a:extLst>
        </cdr:cNvPr>
        <cdr:cNvCxnSpPr/>
      </cdr:nvCxnSpPr>
      <cdr:spPr>
        <a:xfrm xmlns:a="http://schemas.openxmlformats.org/drawingml/2006/main" flipV="1">
          <a:off x="1717074" y="645597"/>
          <a:ext cx="725621" cy="165182"/>
        </a:xfrm>
        <a:prstGeom xmlns:a="http://schemas.openxmlformats.org/drawingml/2006/main" prst="straightConnector1">
          <a:avLst/>
        </a:prstGeom>
        <a:ln xmlns:a="http://schemas.openxmlformats.org/drawingml/2006/main" w="9525">
          <a:solidFill>
            <a:srgbClr val="004D9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0.41591</cdr:x>
      <cdr:y>0.20648</cdr:y>
    </cdr:from>
    <cdr:to>
      <cdr:x>0.58409</cdr:x>
      <cdr:y>0.27343</cdr:y>
    </cdr:to>
    <cdr:sp macro="" textlink="">
      <cdr:nvSpPr>
        <cdr:cNvPr id="5" name="Prostokąt 4">
          <a:extLst xmlns:a="http://schemas.openxmlformats.org/drawingml/2006/main">
            <a:ext uri="{FF2B5EF4-FFF2-40B4-BE49-F238E27FC236}">
              <a16:creationId xmlns:a16="http://schemas.microsoft.com/office/drawing/2014/main" id="{DFF07D50-02B1-4150-91ED-1AC7B53026B7}"/>
            </a:ext>
          </a:extLst>
        </cdr:cNvPr>
        <cdr:cNvSpPr/>
      </cdr:nvSpPr>
      <cdr:spPr>
        <a:xfrm xmlns:a="http://schemas.openxmlformats.org/drawingml/2006/main" rot="20851292">
          <a:off x="1691488" y="555045"/>
          <a:ext cx="683946" cy="1799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400" dirty="0">
              <a:solidFill>
                <a:srgbClr val="004D92"/>
              </a:solidFill>
            </a:rPr>
            <a:t>+24%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309" cy="501656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01832" y="0"/>
            <a:ext cx="2986309" cy="501656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3DC1AD3D-D98C-4530-B79F-D65D4BFCE7EB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4125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654" y="4822624"/>
            <a:ext cx="5512444" cy="3945928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20232"/>
            <a:ext cx="2986309" cy="501656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01832" y="9520232"/>
            <a:ext cx="2986309" cy="501656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BEC5E653-3B78-44B8-B1AA-CB75EBA4B2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965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sv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sv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sv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sv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7D38-B493-6B40-A8CA-46C2ADF27B1C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EBF-6009-4B49-B8C1-18BC8D9E5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76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7D38-B493-6B40-A8CA-46C2ADF27B1C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EBF-6009-4B49-B8C1-18BC8D9E5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695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7D38-B493-6B40-A8CA-46C2ADF27B1C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EBF-6009-4B49-B8C1-18BC8D9E5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4341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 otwierając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9DB385ED-E62E-48F0-98DA-82042FE9C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F15BC46-01F3-4115-8B07-3FE3617FC0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662" y="311730"/>
            <a:ext cx="10754168" cy="6234545"/>
          </a:xfrm>
          <a:prstGeom prst="rect">
            <a:avLst/>
          </a:prstGeom>
        </p:spPr>
      </p:pic>
      <p:sp>
        <p:nvSpPr>
          <p:cNvPr id="15" name="Symbol zastępczy numeru slajdu 1">
            <a:extLst>
              <a:ext uri="{FF2B5EF4-FFF2-40B4-BE49-F238E27FC236}">
                <a16:creationId xmlns:a16="http://schemas.microsoft.com/office/drawing/2014/main" id="{6CB33D17-10E5-4364-BB30-FA2109E2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438" y="6356350"/>
            <a:ext cx="709900" cy="365125"/>
          </a:xfrm>
          <a:prstGeom prst="rect">
            <a:avLst/>
          </a:prstGeom>
        </p:spPr>
        <p:txBody>
          <a:bodyPr/>
          <a:lstStyle/>
          <a:p>
            <a:fld id="{ADC67EBF-6009-4B49-B8C1-18BC8D9E5E4A}" type="slidenum">
              <a:rPr lang="pl-PL" smtClean="0">
                <a:solidFill>
                  <a:schemeClr val="bg1"/>
                </a:solidFill>
                <a:latin typeface="Montserrat" pitchFamily="2" charset="0"/>
              </a:rPr>
              <a:t>‹#›</a:t>
            </a:fld>
            <a:endParaRPr lang="pl-PL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9" name="Symbol zastępczy obrazu 2">
            <a:extLst>
              <a:ext uri="{FF2B5EF4-FFF2-40B4-BE49-F238E27FC236}">
                <a16:creationId xmlns:a16="http://schemas.microsoft.com/office/drawing/2014/main" id="{53A27435-5C97-4A69-B3A7-A8C7898C6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45400" y="0"/>
            <a:ext cx="45466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77975EF8-FC93-41ED-9084-9274ED0D30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2399" y="985202"/>
            <a:ext cx="1138321" cy="776128"/>
          </a:xfrm>
          <a:prstGeom prst="rect">
            <a:avLst/>
          </a:prstGeom>
        </p:spPr>
      </p:pic>
      <p:sp>
        <p:nvSpPr>
          <p:cNvPr id="12" name="Symbol zastępczy tekstu 20">
            <a:extLst>
              <a:ext uri="{FF2B5EF4-FFF2-40B4-BE49-F238E27FC236}">
                <a16:creationId xmlns:a16="http://schemas.microsoft.com/office/drawing/2014/main" id="{AAD19D11-FC66-4576-B768-9AF6A77269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8950" y="2502377"/>
            <a:ext cx="6904038" cy="27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14" name="Symbol zastępczy tekstu 18">
            <a:extLst>
              <a:ext uri="{FF2B5EF4-FFF2-40B4-BE49-F238E27FC236}">
                <a16:creationId xmlns:a16="http://schemas.microsoft.com/office/drawing/2014/main" id="{4894D1B6-1F68-4BC4-8C48-F86BF360F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0538" y="2877403"/>
            <a:ext cx="6902450" cy="134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00" b="1">
                <a:solidFill>
                  <a:schemeClr val="bg1"/>
                </a:solidFill>
                <a:latin typeface="Montserrat "/>
              </a:defRPr>
            </a:lvl1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899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e zdjęciem z dodatkowym polem tekstow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2">
            <a:extLst>
              <a:ext uri="{FF2B5EF4-FFF2-40B4-BE49-F238E27FC236}">
                <a16:creationId xmlns:a16="http://schemas.microsoft.com/office/drawing/2014/main" id="{CBC35FC8-8A1C-4C23-A549-9A855A046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45400" y="0"/>
            <a:ext cx="45466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A5F055F-FC6F-445E-8EB1-94E733C393BC}"/>
              </a:ext>
            </a:extLst>
          </p:cNvPr>
          <p:cNvSpPr txBox="1"/>
          <p:nvPr userDrawn="1"/>
        </p:nvSpPr>
        <p:spPr>
          <a:xfrm>
            <a:off x="527368" y="358140"/>
            <a:ext cx="6903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dirty="0">
              <a:solidFill>
                <a:schemeClr val="tx2"/>
              </a:solidFill>
              <a:latin typeface="Montserrat Light" panose="00000400000000000000" pitchFamily="2" charset="-18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AF8BFD7-70E2-491F-B6F2-1A576C6FBBD3}"/>
              </a:ext>
            </a:extLst>
          </p:cNvPr>
          <p:cNvSpPr txBox="1"/>
          <p:nvPr userDrawn="1"/>
        </p:nvSpPr>
        <p:spPr>
          <a:xfrm>
            <a:off x="527901" y="557599"/>
            <a:ext cx="690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solidFill>
                <a:schemeClr val="accent1"/>
              </a:solidFill>
              <a:latin typeface="Montserrat "/>
            </a:endParaRPr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664163A1-7D76-4D97-95C3-268D052A2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696099"/>
            <a:ext cx="6902450" cy="888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Montserrat 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07F2ECCC-50A4-43E6-A0E5-FE5CB42217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358775"/>
            <a:ext cx="6904038" cy="27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10" name="Symbol zastępczy tekstu 3">
            <a:extLst>
              <a:ext uri="{FF2B5EF4-FFF2-40B4-BE49-F238E27FC236}">
                <a16:creationId xmlns:a16="http://schemas.microsoft.com/office/drawing/2014/main" id="{802F3705-140F-4B68-99C9-4E562D32E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049" y="1790700"/>
            <a:ext cx="4936491" cy="456438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chemeClr val="accent1"/>
              </a:buClr>
              <a:buSzPct val="100000"/>
              <a:buFont typeface="+mj-lt"/>
              <a:buNone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1pPr>
            <a:lvl2pPr marL="628650" indent="-171450"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2pPr>
            <a:lvl3pPr marL="1085850" indent="-171450"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3pPr>
            <a:lvl4pPr marL="1543050" indent="-171450"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4pPr>
            <a:lvl5pPr marL="2000250" indent="-1714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0"/>
            <a:endParaRPr lang="pl-PL" dirty="0"/>
          </a:p>
        </p:txBody>
      </p:sp>
      <p:sp>
        <p:nvSpPr>
          <p:cNvPr id="8" name="Symbol zastępczy tekstu 3">
            <a:extLst>
              <a:ext uri="{FF2B5EF4-FFF2-40B4-BE49-F238E27FC236}">
                <a16:creationId xmlns:a16="http://schemas.microsoft.com/office/drawing/2014/main" id="{C1885918-0D80-43F2-BC05-8749A7DA4FD2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5677320" y="2255520"/>
            <a:ext cx="4546600" cy="363474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Clr>
                <a:schemeClr val="accent1"/>
              </a:buClr>
              <a:buSzPct val="100000"/>
              <a:buFont typeface="+mj-lt"/>
              <a:buNone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1pPr>
            <a:lvl2pPr marL="628650" indent="-171450"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2pPr>
            <a:lvl3pPr marL="1085850" indent="-171450"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3pPr>
            <a:lvl4pPr marL="1543050" indent="-171450"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4pPr>
            <a:lvl5pPr marL="2000250" indent="-1714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6540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bez zdję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A5F055F-FC6F-445E-8EB1-94E733C393BC}"/>
              </a:ext>
            </a:extLst>
          </p:cNvPr>
          <p:cNvSpPr txBox="1"/>
          <p:nvPr userDrawn="1"/>
        </p:nvSpPr>
        <p:spPr>
          <a:xfrm>
            <a:off x="527368" y="358140"/>
            <a:ext cx="6903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dirty="0">
              <a:solidFill>
                <a:schemeClr val="tx2"/>
              </a:solidFill>
              <a:latin typeface="Montserrat Light" panose="00000400000000000000" pitchFamily="2" charset="-18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AF8BFD7-70E2-491F-B6F2-1A576C6FBBD3}"/>
              </a:ext>
            </a:extLst>
          </p:cNvPr>
          <p:cNvSpPr txBox="1"/>
          <p:nvPr userDrawn="1"/>
        </p:nvSpPr>
        <p:spPr>
          <a:xfrm>
            <a:off x="527901" y="557599"/>
            <a:ext cx="690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solidFill>
                <a:schemeClr val="accent1"/>
              </a:solidFill>
              <a:latin typeface="Montserrat "/>
            </a:endParaRPr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664163A1-7D76-4D97-95C3-268D052A2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696099"/>
            <a:ext cx="9758362" cy="888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Montserrat 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07F2ECCC-50A4-43E6-A0E5-FE5CB42217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358775"/>
            <a:ext cx="9759950" cy="27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10" name="Symbol zastępczy tekstu 3">
            <a:extLst>
              <a:ext uri="{FF2B5EF4-FFF2-40B4-BE49-F238E27FC236}">
                <a16:creationId xmlns:a16="http://schemas.microsoft.com/office/drawing/2014/main" id="{802F3705-140F-4B68-99C9-4E562D32E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048" y="1790700"/>
            <a:ext cx="11355841" cy="456438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chemeClr val="accent1"/>
              </a:buClr>
              <a:buSzPct val="100000"/>
              <a:buFont typeface="+mj-lt"/>
              <a:buNone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1pPr>
            <a:lvl2pPr marL="628650" indent="-171450"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2pPr>
            <a:lvl3pPr marL="1085850" indent="-171450"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3pPr>
            <a:lvl4pPr marL="1543050" indent="-171450"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4pPr>
            <a:lvl5pPr marL="2000250" indent="-1714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0"/>
            <a:endParaRPr lang="pl-PL" dirty="0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46D498BD-02DC-418F-A7E2-AA2650F70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9554" y="302818"/>
            <a:ext cx="763335" cy="520456"/>
          </a:xfrm>
          <a:prstGeom prst="rect">
            <a:avLst/>
          </a:prstGeom>
        </p:spPr>
      </p:pic>
      <p:sp>
        <p:nvSpPr>
          <p:cNvPr id="11" name="Symbol zastępczy numeru slajdu 1">
            <a:extLst>
              <a:ext uri="{FF2B5EF4-FFF2-40B4-BE49-F238E27FC236}">
                <a16:creationId xmlns:a16="http://schemas.microsoft.com/office/drawing/2014/main" id="{0146A353-9CAB-49AF-992B-00E5CD7F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7878" y="6356350"/>
            <a:ext cx="7099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DC67EBF-6009-4B49-B8C1-18BC8D9E5E4A}" type="slidenum">
              <a:rPr lang="pl-PL" smtClean="0">
                <a:latin typeface="Montserrat" pitchFamily="2" charset="0"/>
              </a:rPr>
              <a:pPr/>
              <a:t>‹#›</a:t>
            </a:fld>
            <a:endParaRPr lang="pl-PL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36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9DB385ED-E62E-48F0-98DA-82042FE9C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F15BC46-01F3-4115-8B07-3FE3617FC0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662" y="311730"/>
            <a:ext cx="10754168" cy="6234545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6828699B-8943-4C87-8648-AEEAF8BA56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2399" y="985202"/>
            <a:ext cx="763335" cy="520456"/>
          </a:xfrm>
          <a:prstGeom prst="rect">
            <a:avLst/>
          </a:prstGeom>
        </p:spPr>
      </p:pic>
      <p:sp>
        <p:nvSpPr>
          <p:cNvPr id="15" name="Symbol zastępczy numeru slajdu 1">
            <a:extLst>
              <a:ext uri="{FF2B5EF4-FFF2-40B4-BE49-F238E27FC236}">
                <a16:creationId xmlns:a16="http://schemas.microsoft.com/office/drawing/2014/main" id="{6CB33D17-10E5-4364-BB30-FA2109E2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438" y="6356350"/>
            <a:ext cx="709900" cy="365125"/>
          </a:xfrm>
          <a:prstGeom prst="rect">
            <a:avLst/>
          </a:prstGeom>
        </p:spPr>
        <p:txBody>
          <a:bodyPr/>
          <a:lstStyle/>
          <a:p>
            <a:fld id="{ADC67EBF-6009-4B49-B8C1-18BC8D9E5E4A}" type="slidenum">
              <a:rPr lang="pl-PL" smtClean="0">
                <a:solidFill>
                  <a:schemeClr val="bg1"/>
                </a:solidFill>
                <a:latin typeface="Montserrat" pitchFamily="2" charset="0"/>
              </a:rPr>
              <a:t>‹#›</a:t>
            </a:fld>
            <a:endParaRPr lang="pl-PL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2" name="Symbol zastępczy tekstu 20">
            <a:extLst>
              <a:ext uri="{FF2B5EF4-FFF2-40B4-BE49-F238E27FC236}">
                <a16:creationId xmlns:a16="http://schemas.microsoft.com/office/drawing/2014/main" id="{876589AA-6AF3-403A-A86E-8242F112B3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646" y="3846976"/>
            <a:ext cx="6904038" cy="27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E327DD8F-0CD1-47C4-92C3-3F4CBCAFB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994" y="2436716"/>
            <a:ext cx="6902450" cy="134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819411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otiwerają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9DB385ED-E62E-48F0-98DA-82042FE9C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F15BC46-01F3-4115-8B07-3FE3617FC0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662" y="311730"/>
            <a:ext cx="10754168" cy="6234545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6828699B-8943-4C87-8648-AEEAF8BA56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2399" y="985202"/>
            <a:ext cx="1138321" cy="776128"/>
          </a:xfrm>
          <a:prstGeom prst="rect">
            <a:avLst/>
          </a:prstGeom>
        </p:spPr>
      </p:pic>
      <p:sp>
        <p:nvSpPr>
          <p:cNvPr id="15" name="Symbol zastępczy numeru slajdu 1">
            <a:extLst>
              <a:ext uri="{FF2B5EF4-FFF2-40B4-BE49-F238E27FC236}">
                <a16:creationId xmlns:a16="http://schemas.microsoft.com/office/drawing/2014/main" id="{6CB33D17-10E5-4364-BB30-FA2109E2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438" y="6356350"/>
            <a:ext cx="709900" cy="365125"/>
          </a:xfrm>
          <a:prstGeom prst="rect">
            <a:avLst/>
          </a:prstGeom>
        </p:spPr>
        <p:txBody>
          <a:bodyPr/>
          <a:lstStyle/>
          <a:p>
            <a:fld id="{ADC67EBF-6009-4B49-B8C1-18BC8D9E5E4A}" type="slidenum">
              <a:rPr lang="pl-PL" smtClean="0">
                <a:solidFill>
                  <a:schemeClr val="bg1"/>
                </a:solidFill>
                <a:latin typeface="Montserrat" pitchFamily="2" charset="0"/>
              </a:rPr>
              <a:t>‹#›</a:t>
            </a:fld>
            <a:endParaRPr lang="pl-PL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2" name="Symbol zastępczy tekstu 20">
            <a:extLst>
              <a:ext uri="{FF2B5EF4-FFF2-40B4-BE49-F238E27FC236}">
                <a16:creationId xmlns:a16="http://schemas.microsoft.com/office/drawing/2014/main" id="{876589AA-6AF3-403A-A86E-8242F112B3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8950" y="2502377"/>
            <a:ext cx="6904038" cy="27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3" name="Symbol zastępczy tekstu 18">
            <a:extLst>
              <a:ext uri="{FF2B5EF4-FFF2-40B4-BE49-F238E27FC236}">
                <a16:creationId xmlns:a16="http://schemas.microsoft.com/office/drawing/2014/main" id="{FF9EE20A-DA4E-4DDF-9013-7BDA1FA2CC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0538" y="2877403"/>
            <a:ext cx="6902450" cy="134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00" b="1">
                <a:solidFill>
                  <a:schemeClr val="bg1"/>
                </a:solidFill>
                <a:latin typeface="Montserrat "/>
              </a:defRPr>
            </a:lvl1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2913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 otwierając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9DB385ED-E62E-48F0-98DA-82042FE9C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F15BC46-01F3-4115-8B07-3FE3617FC0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662" y="311730"/>
            <a:ext cx="10754168" cy="6234545"/>
          </a:xfrm>
          <a:prstGeom prst="rect">
            <a:avLst/>
          </a:prstGeom>
        </p:spPr>
      </p:pic>
      <p:sp>
        <p:nvSpPr>
          <p:cNvPr id="15" name="Symbol zastępczy numeru slajdu 1">
            <a:extLst>
              <a:ext uri="{FF2B5EF4-FFF2-40B4-BE49-F238E27FC236}">
                <a16:creationId xmlns:a16="http://schemas.microsoft.com/office/drawing/2014/main" id="{6CB33D17-10E5-4364-BB30-FA2109E2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438" y="6356350"/>
            <a:ext cx="709900" cy="365125"/>
          </a:xfrm>
          <a:prstGeom prst="rect">
            <a:avLst/>
          </a:prstGeom>
        </p:spPr>
        <p:txBody>
          <a:bodyPr/>
          <a:lstStyle/>
          <a:p>
            <a:fld id="{ADC67EBF-6009-4B49-B8C1-18BC8D9E5E4A}" type="slidenum">
              <a:rPr lang="pl-PL" smtClean="0">
                <a:solidFill>
                  <a:schemeClr val="bg1"/>
                </a:solidFill>
                <a:latin typeface="Montserrat" pitchFamily="2" charset="0"/>
              </a:rPr>
              <a:t>‹#›</a:t>
            </a:fld>
            <a:endParaRPr lang="pl-PL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9" name="Symbol zastępczy obrazu 2">
            <a:extLst>
              <a:ext uri="{FF2B5EF4-FFF2-40B4-BE49-F238E27FC236}">
                <a16:creationId xmlns:a16="http://schemas.microsoft.com/office/drawing/2014/main" id="{53A27435-5C97-4A69-B3A7-A8C7898C6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45400" y="0"/>
            <a:ext cx="45466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77975EF8-FC93-41ED-9084-9274ED0D30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2399" y="985202"/>
            <a:ext cx="1138321" cy="776128"/>
          </a:xfrm>
          <a:prstGeom prst="rect">
            <a:avLst/>
          </a:prstGeom>
        </p:spPr>
      </p:pic>
      <p:sp>
        <p:nvSpPr>
          <p:cNvPr id="12" name="Symbol zastępczy tekstu 20">
            <a:extLst>
              <a:ext uri="{FF2B5EF4-FFF2-40B4-BE49-F238E27FC236}">
                <a16:creationId xmlns:a16="http://schemas.microsoft.com/office/drawing/2014/main" id="{AAD19D11-FC66-4576-B768-9AF6A77269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8950" y="2502377"/>
            <a:ext cx="6904038" cy="27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14" name="Symbol zastępczy tekstu 18">
            <a:extLst>
              <a:ext uri="{FF2B5EF4-FFF2-40B4-BE49-F238E27FC236}">
                <a16:creationId xmlns:a16="http://schemas.microsoft.com/office/drawing/2014/main" id="{4894D1B6-1F68-4BC4-8C48-F86BF360F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0538" y="2877403"/>
            <a:ext cx="6902450" cy="134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00" b="1">
                <a:solidFill>
                  <a:schemeClr val="bg1"/>
                </a:solidFill>
                <a:latin typeface="Montserrat "/>
              </a:defRPr>
            </a:lvl1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4632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przekładka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9DB385ED-E62E-48F0-98DA-82042FE9C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F15BC46-01F3-4115-8B07-3FE3617FC0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662" y="311730"/>
            <a:ext cx="10754168" cy="6234545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6828699B-8943-4C87-8648-AEEAF8BA56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2399" y="985202"/>
            <a:ext cx="763335" cy="520456"/>
          </a:xfrm>
          <a:prstGeom prst="rect">
            <a:avLst/>
          </a:prstGeom>
        </p:spPr>
      </p:pic>
      <p:sp>
        <p:nvSpPr>
          <p:cNvPr id="15" name="Symbol zastępczy numeru slajdu 1">
            <a:extLst>
              <a:ext uri="{FF2B5EF4-FFF2-40B4-BE49-F238E27FC236}">
                <a16:creationId xmlns:a16="http://schemas.microsoft.com/office/drawing/2014/main" id="{6CB33D17-10E5-4364-BB30-FA2109E2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438" y="6356350"/>
            <a:ext cx="709900" cy="365125"/>
          </a:xfrm>
          <a:prstGeom prst="rect">
            <a:avLst/>
          </a:prstGeom>
        </p:spPr>
        <p:txBody>
          <a:bodyPr/>
          <a:lstStyle/>
          <a:p>
            <a:fld id="{ADC67EBF-6009-4B49-B8C1-18BC8D9E5E4A}" type="slidenum">
              <a:rPr lang="pl-PL" smtClean="0">
                <a:solidFill>
                  <a:schemeClr val="bg1"/>
                </a:solidFill>
                <a:latin typeface="Montserrat" pitchFamily="2" charset="0"/>
              </a:rPr>
              <a:t>‹#›</a:t>
            </a:fld>
            <a:endParaRPr lang="pl-PL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2" name="Symbol zastępczy tekstu 20">
            <a:extLst>
              <a:ext uri="{FF2B5EF4-FFF2-40B4-BE49-F238E27FC236}">
                <a16:creationId xmlns:a16="http://schemas.microsoft.com/office/drawing/2014/main" id="{876589AA-6AF3-403A-A86E-8242F112B3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646" y="2065456"/>
            <a:ext cx="6904038" cy="27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3" name="Symbol zastępczy tekstu 18">
            <a:extLst>
              <a:ext uri="{FF2B5EF4-FFF2-40B4-BE49-F238E27FC236}">
                <a16:creationId xmlns:a16="http://schemas.microsoft.com/office/drawing/2014/main" id="{FF9EE20A-DA4E-4DDF-9013-7BDA1FA2CC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994" y="2436716"/>
            <a:ext cx="6902450" cy="134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00" b="1">
                <a:solidFill>
                  <a:schemeClr val="bg1"/>
                </a:solidFill>
                <a:latin typeface="Montserrat 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18" name="Symbol zastępczy tekstu 20">
            <a:extLst>
              <a:ext uri="{FF2B5EF4-FFF2-40B4-BE49-F238E27FC236}">
                <a16:creationId xmlns:a16="http://schemas.microsoft.com/office/drawing/2014/main" id="{4CF4661B-0D83-484E-9FB6-B520632A2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406" y="4092285"/>
            <a:ext cx="6904038" cy="2118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2819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przekładka sekcji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9DB385ED-E62E-48F0-98DA-82042FE9C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F15BC46-01F3-4115-8B07-3FE3617FC0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662" y="311730"/>
            <a:ext cx="10754168" cy="6234545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6828699B-8943-4C87-8648-AEEAF8BA56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2399" y="985202"/>
            <a:ext cx="763335" cy="520456"/>
          </a:xfrm>
          <a:prstGeom prst="rect">
            <a:avLst/>
          </a:prstGeom>
        </p:spPr>
      </p:pic>
      <p:sp>
        <p:nvSpPr>
          <p:cNvPr id="15" name="Symbol zastępczy numeru slajdu 1">
            <a:extLst>
              <a:ext uri="{FF2B5EF4-FFF2-40B4-BE49-F238E27FC236}">
                <a16:creationId xmlns:a16="http://schemas.microsoft.com/office/drawing/2014/main" id="{6CB33D17-10E5-4364-BB30-FA2109E2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438" y="6356350"/>
            <a:ext cx="709900" cy="365125"/>
          </a:xfrm>
          <a:prstGeom prst="rect">
            <a:avLst/>
          </a:prstGeom>
        </p:spPr>
        <p:txBody>
          <a:bodyPr/>
          <a:lstStyle/>
          <a:p>
            <a:fld id="{ADC67EBF-6009-4B49-B8C1-18BC8D9E5E4A}" type="slidenum">
              <a:rPr lang="pl-PL" smtClean="0">
                <a:solidFill>
                  <a:schemeClr val="bg1"/>
                </a:solidFill>
                <a:latin typeface="Montserrat" pitchFamily="2" charset="0"/>
              </a:rPr>
              <a:t>‹#›</a:t>
            </a:fld>
            <a:endParaRPr lang="pl-PL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2" name="Symbol zastępczy tekstu 20">
            <a:extLst>
              <a:ext uri="{FF2B5EF4-FFF2-40B4-BE49-F238E27FC236}">
                <a16:creationId xmlns:a16="http://schemas.microsoft.com/office/drawing/2014/main" id="{876589AA-6AF3-403A-A86E-8242F112B3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646" y="2065456"/>
            <a:ext cx="6792194" cy="27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3" name="Symbol zastępczy tekstu 18">
            <a:extLst>
              <a:ext uri="{FF2B5EF4-FFF2-40B4-BE49-F238E27FC236}">
                <a16:creationId xmlns:a16="http://schemas.microsoft.com/office/drawing/2014/main" id="{FF9EE20A-DA4E-4DDF-9013-7BDA1FA2CC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994" y="2436716"/>
            <a:ext cx="6811846" cy="134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00" b="1">
                <a:solidFill>
                  <a:schemeClr val="bg1"/>
                </a:solidFill>
                <a:latin typeface="Montserrat 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18" name="Symbol zastępczy tekstu 20">
            <a:extLst>
              <a:ext uri="{FF2B5EF4-FFF2-40B4-BE49-F238E27FC236}">
                <a16:creationId xmlns:a16="http://schemas.microsoft.com/office/drawing/2014/main" id="{4CF4661B-0D83-484E-9FB6-B520632A2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406" y="4092285"/>
            <a:ext cx="6813434" cy="2118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9" name="Symbol zastępczy obrazu 2">
            <a:extLst>
              <a:ext uri="{FF2B5EF4-FFF2-40B4-BE49-F238E27FC236}">
                <a16:creationId xmlns:a16="http://schemas.microsoft.com/office/drawing/2014/main" id="{05D892AC-DCC5-4095-BC45-3F0985852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45400" y="0"/>
            <a:ext cx="45466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6056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7D38-B493-6B40-A8CA-46C2ADF27B1C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EBF-6009-4B49-B8C1-18BC8D9E5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052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2">
            <a:extLst>
              <a:ext uri="{FF2B5EF4-FFF2-40B4-BE49-F238E27FC236}">
                <a16:creationId xmlns:a16="http://schemas.microsoft.com/office/drawing/2014/main" id="{CBC35FC8-8A1C-4C23-A549-9A855A046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45400" y="0"/>
            <a:ext cx="45466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A5F055F-FC6F-445E-8EB1-94E733C393BC}"/>
              </a:ext>
            </a:extLst>
          </p:cNvPr>
          <p:cNvSpPr txBox="1"/>
          <p:nvPr userDrawn="1"/>
        </p:nvSpPr>
        <p:spPr>
          <a:xfrm>
            <a:off x="527368" y="358140"/>
            <a:ext cx="6903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dirty="0">
              <a:solidFill>
                <a:schemeClr val="tx2"/>
              </a:solidFill>
              <a:latin typeface="Montserrat Light" panose="00000400000000000000" pitchFamily="2" charset="-18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AF8BFD7-70E2-491F-B6F2-1A576C6FBBD3}"/>
              </a:ext>
            </a:extLst>
          </p:cNvPr>
          <p:cNvSpPr txBox="1"/>
          <p:nvPr userDrawn="1"/>
        </p:nvSpPr>
        <p:spPr>
          <a:xfrm>
            <a:off x="527901" y="557599"/>
            <a:ext cx="690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solidFill>
                <a:schemeClr val="accent1"/>
              </a:solidFill>
              <a:latin typeface="Montserrat "/>
            </a:endParaRPr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664163A1-7D76-4D97-95C3-268D052A2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696099"/>
            <a:ext cx="6902450" cy="888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Montserrat 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07F2ECCC-50A4-43E6-A0E5-FE5CB42217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358775"/>
            <a:ext cx="6904038" cy="27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10" name="Symbol zastępczy tekstu 3">
            <a:extLst>
              <a:ext uri="{FF2B5EF4-FFF2-40B4-BE49-F238E27FC236}">
                <a16:creationId xmlns:a16="http://schemas.microsoft.com/office/drawing/2014/main" id="{802F3705-140F-4B68-99C9-4E562D32E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049" y="1790700"/>
            <a:ext cx="6904572" cy="456438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chemeClr val="accent1"/>
              </a:buClr>
              <a:buSzPct val="100000"/>
              <a:buFont typeface="+mj-lt"/>
              <a:buNone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1pPr>
            <a:lvl2pPr marL="628650" indent="-171450"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2pPr>
            <a:lvl3pPr marL="1085850" indent="-171450"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3pPr>
            <a:lvl4pPr marL="1543050" indent="-171450"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4pPr>
            <a:lvl5pPr marL="2000250" indent="-1714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1646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e zdjęciem z dodatkowym polem tekstow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2">
            <a:extLst>
              <a:ext uri="{FF2B5EF4-FFF2-40B4-BE49-F238E27FC236}">
                <a16:creationId xmlns:a16="http://schemas.microsoft.com/office/drawing/2014/main" id="{CBC35FC8-8A1C-4C23-A549-9A855A046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45400" y="0"/>
            <a:ext cx="45466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A5F055F-FC6F-445E-8EB1-94E733C393BC}"/>
              </a:ext>
            </a:extLst>
          </p:cNvPr>
          <p:cNvSpPr txBox="1"/>
          <p:nvPr userDrawn="1"/>
        </p:nvSpPr>
        <p:spPr>
          <a:xfrm>
            <a:off x="527368" y="358140"/>
            <a:ext cx="6903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dirty="0">
              <a:solidFill>
                <a:schemeClr val="tx2"/>
              </a:solidFill>
              <a:latin typeface="Montserrat Light" panose="00000400000000000000" pitchFamily="2" charset="-18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AF8BFD7-70E2-491F-B6F2-1A576C6FBBD3}"/>
              </a:ext>
            </a:extLst>
          </p:cNvPr>
          <p:cNvSpPr txBox="1"/>
          <p:nvPr userDrawn="1"/>
        </p:nvSpPr>
        <p:spPr>
          <a:xfrm>
            <a:off x="527901" y="557599"/>
            <a:ext cx="690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solidFill>
                <a:schemeClr val="accent1"/>
              </a:solidFill>
              <a:latin typeface="Montserrat "/>
            </a:endParaRPr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664163A1-7D76-4D97-95C3-268D052A2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696099"/>
            <a:ext cx="6902450" cy="888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Montserrat 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07F2ECCC-50A4-43E6-A0E5-FE5CB42217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358775"/>
            <a:ext cx="6904038" cy="27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10" name="Symbol zastępczy tekstu 3">
            <a:extLst>
              <a:ext uri="{FF2B5EF4-FFF2-40B4-BE49-F238E27FC236}">
                <a16:creationId xmlns:a16="http://schemas.microsoft.com/office/drawing/2014/main" id="{802F3705-140F-4B68-99C9-4E562D32E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049" y="1790700"/>
            <a:ext cx="4936491" cy="456438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chemeClr val="accent1"/>
              </a:buClr>
              <a:buSzPct val="100000"/>
              <a:buFont typeface="+mj-lt"/>
              <a:buNone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1pPr>
            <a:lvl2pPr marL="628650" indent="-171450"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2pPr>
            <a:lvl3pPr marL="1085850" indent="-171450"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3pPr>
            <a:lvl4pPr marL="1543050" indent="-171450"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4pPr>
            <a:lvl5pPr marL="2000250" indent="-1714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0"/>
            <a:endParaRPr lang="pl-PL" dirty="0"/>
          </a:p>
        </p:txBody>
      </p:sp>
      <p:sp>
        <p:nvSpPr>
          <p:cNvPr id="8" name="Symbol zastępczy tekstu 3">
            <a:extLst>
              <a:ext uri="{FF2B5EF4-FFF2-40B4-BE49-F238E27FC236}">
                <a16:creationId xmlns:a16="http://schemas.microsoft.com/office/drawing/2014/main" id="{C1885918-0D80-43F2-BC05-8749A7DA4FD2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5677320" y="2255520"/>
            <a:ext cx="4546600" cy="363474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Clr>
                <a:schemeClr val="accent1"/>
              </a:buClr>
              <a:buSzPct val="100000"/>
              <a:buFont typeface="+mj-lt"/>
              <a:buNone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1pPr>
            <a:lvl2pPr marL="628650" indent="-171450"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2pPr>
            <a:lvl3pPr marL="1085850" indent="-171450"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3pPr>
            <a:lvl4pPr marL="1543050" indent="-171450"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4pPr>
            <a:lvl5pPr marL="2000250" indent="-1714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573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bez zdję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A5F055F-FC6F-445E-8EB1-94E733C393BC}"/>
              </a:ext>
            </a:extLst>
          </p:cNvPr>
          <p:cNvSpPr txBox="1"/>
          <p:nvPr userDrawn="1"/>
        </p:nvSpPr>
        <p:spPr>
          <a:xfrm>
            <a:off x="527368" y="358140"/>
            <a:ext cx="6903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dirty="0">
              <a:solidFill>
                <a:schemeClr val="tx2"/>
              </a:solidFill>
              <a:latin typeface="Montserrat Light" panose="00000400000000000000" pitchFamily="2" charset="-18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AF8BFD7-70E2-491F-B6F2-1A576C6FBBD3}"/>
              </a:ext>
            </a:extLst>
          </p:cNvPr>
          <p:cNvSpPr txBox="1"/>
          <p:nvPr userDrawn="1"/>
        </p:nvSpPr>
        <p:spPr>
          <a:xfrm>
            <a:off x="527901" y="557599"/>
            <a:ext cx="690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solidFill>
                <a:schemeClr val="accent1"/>
              </a:solidFill>
              <a:latin typeface="Montserrat "/>
            </a:endParaRPr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664163A1-7D76-4D97-95C3-268D052A2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696099"/>
            <a:ext cx="9758362" cy="888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Montserrat 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07F2ECCC-50A4-43E6-A0E5-FE5CB42217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358775"/>
            <a:ext cx="9759950" cy="27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10" name="Symbol zastępczy tekstu 3">
            <a:extLst>
              <a:ext uri="{FF2B5EF4-FFF2-40B4-BE49-F238E27FC236}">
                <a16:creationId xmlns:a16="http://schemas.microsoft.com/office/drawing/2014/main" id="{802F3705-140F-4B68-99C9-4E562D32E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048" y="1790700"/>
            <a:ext cx="11355841" cy="456438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chemeClr val="accent1"/>
              </a:buClr>
              <a:buSzPct val="100000"/>
              <a:buFont typeface="+mj-lt"/>
              <a:buNone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1pPr>
            <a:lvl2pPr marL="628650" indent="-171450"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2pPr>
            <a:lvl3pPr marL="1085850" indent="-171450"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3pPr>
            <a:lvl4pPr marL="1543050" indent="-171450"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4pPr>
            <a:lvl5pPr marL="2000250" indent="-1714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0"/>
            <a:endParaRPr lang="pl-PL" dirty="0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46D498BD-02DC-418F-A7E2-AA2650F70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9554" y="302818"/>
            <a:ext cx="763335" cy="520456"/>
          </a:xfrm>
          <a:prstGeom prst="rect">
            <a:avLst/>
          </a:prstGeom>
        </p:spPr>
      </p:pic>
      <p:sp>
        <p:nvSpPr>
          <p:cNvPr id="11" name="Symbol zastępczy numeru slajdu 1">
            <a:extLst>
              <a:ext uri="{FF2B5EF4-FFF2-40B4-BE49-F238E27FC236}">
                <a16:creationId xmlns:a16="http://schemas.microsoft.com/office/drawing/2014/main" id="{0146A353-9CAB-49AF-992B-00E5CD7F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7878" y="6356350"/>
            <a:ext cx="7099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DC67EBF-6009-4B49-B8C1-18BC8D9E5E4A}" type="slidenum">
              <a:rPr lang="pl-PL" smtClean="0">
                <a:latin typeface="Montserrat" pitchFamily="2" charset="0"/>
              </a:rPr>
              <a:pPr/>
              <a:t>‹#›</a:t>
            </a:fld>
            <a:endParaRPr lang="pl-PL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35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mał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2">
            <a:extLst>
              <a:ext uri="{FF2B5EF4-FFF2-40B4-BE49-F238E27FC236}">
                <a16:creationId xmlns:a16="http://schemas.microsoft.com/office/drawing/2014/main" id="{CBC35FC8-8A1C-4C23-A549-9A855A046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45400" y="1272541"/>
            <a:ext cx="4237489" cy="4625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A5F055F-FC6F-445E-8EB1-94E733C393BC}"/>
              </a:ext>
            </a:extLst>
          </p:cNvPr>
          <p:cNvSpPr txBox="1"/>
          <p:nvPr userDrawn="1"/>
        </p:nvSpPr>
        <p:spPr>
          <a:xfrm>
            <a:off x="527368" y="358140"/>
            <a:ext cx="6903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dirty="0">
              <a:solidFill>
                <a:schemeClr val="tx2"/>
              </a:solidFill>
              <a:latin typeface="Montserrat Light" panose="00000400000000000000" pitchFamily="2" charset="-18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AF8BFD7-70E2-491F-B6F2-1A576C6FBBD3}"/>
              </a:ext>
            </a:extLst>
          </p:cNvPr>
          <p:cNvSpPr txBox="1"/>
          <p:nvPr userDrawn="1"/>
        </p:nvSpPr>
        <p:spPr>
          <a:xfrm>
            <a:off x="527901" y="557599"/>
            <a:ext cx="690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solidFill>
                <a:schemeClr val="accent1"/>
              </a:solidFill>
              <a:latin typeface="Montserrat 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95ED95E-435C-4E66-9673-ACF315425C57}"/>
              </a:ext>
            </a:extLst>
          </p:cNvPr>
          <p:cNvSpPr txBox="1"/>
          <p:nvPr userDrawn="1"/>
        </p:nvSpPr>
        <p:spPr>
          <a:xfrm>
            <a:off x="527901" y="557599"/>
            <a:ext cx="6903720" cy="148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664163A1-7D76-4D97-95C3-268D052A2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696099"/>
            <a:ext cx="6902450" cy="1018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Montserrat 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07F2ECCC-50A4-43E6-A0E5-FE5CB42217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358775"/>
            <a:ext cx="6904038" cy="27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endParaRPr lang="pl-PL" dirty="0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BC99F47A-0E85-42C1-B6F3-0BC3FE6EB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9554" y="302818"/>
            <a:ext cx="763335" cy="520456"/>
          </a:xfrm>
          <a:prstGeom prst="rect">
            <a:avLst/>
          </a:prstGeom>
        </p:spPr>
      </p:pic>
      <p:sp>
        <p:nvSpPr>
          <p:cNvPr id="10" name="Symbol zastępczy numeru slajdu 1">
            <a:extLst>
              <a:ext uri="{FF2B5EF4-FFF2-40B4-BE49-F238E27FC236}">
                <a16:creationId xmlns:a16="http://schemas.microsoft.com/office/drawing/2014/main" id="{82B4683F-88FA-47B5-B54C-62805AF4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7878" y="6356350"/>
            <a:ext cx="7099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DC67EBF-6009-4B49-B8C1-18BC8D9E5E4A}" type="slidenum">
              <a:rPr lang="pl-PL" smtClean="0">
                <a:latin typeface="Montserrat" pitchFamily="2" charset="0"/>
              </a:rPr>
              <a:pPr/>
              <a:t>‹#›</a:t>
            </a:fld>
            <a:endParaRPr lang="pl-PL" dirty="0">
              <a:latin typeface="Montserrat" pitchFamily="2" charset="0"/>
            </a:endParaRP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id="{AAFC28F7-E9D5-40FB-A3DE-F94CA3498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049" y="1790700"/>
            <a:ext cx="6904572" cy="456438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chemeClr val="accent1"/>
              </a:buClr>
              <a:buSzPct val="100000"/>
              <a:buFont typeface="+mj-lt"/>
              <a:buNone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1pPr>
            <a:lvl2pPr marL="628650" indent="-171450"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2pPr>
            <a:lvl3pPr marL="1085850" indent="-171450"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3pPr>
            <a:lvl4pPr marL="1543050" indent="-171450"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4pPr>
            <a:lvl5pPr marL="2000250" indent="-1714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  <a:latin typeface="Montserrat Light" panose="00000400000000000000" pitchFamily="2" charset="-18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475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9DB385ED-E62E-48F0-98DA-82042FE9C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F15BC46-01F3-4115-8B07-3FE3617FC0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662" y="311730"/>
            <a:ext cx="10754168" cy="6234545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6828699B-8943-4C87-8648-AEEAF8BA56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2399" y="985202"/>
            <a:ext cx="763335" cy="520456"/>
          </a:xfrm>
          <a:prstGeom prst="rect">
            <a:avLst/>
          </a:prstGeom>
        </p:spPr>
      </p:pic>
      <p:sp>
        <p:nvSpPr>
          <p:cNvPr id="15" name="Symbol zastępczy numeru slajdu 1">
            <a:extLst>
              <a:ext uri="{FF2B5EF4-FFF2-40B4-BE49-F238E27FC236}">
                <a16:creationId xmlns:a16="http://schemas.microsoft.com/office/drawing/2014/main" id="{6CB33D17-10E5-4364-BB30-FA2109E2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438" y="6356350"/>
            <a:ext cx="709900" cy="365125"/>
          </a:xfrm>
          <a:prstGeom prst="rect">
            <a:avLst/>
          </a:prstGeom>
        </p:spPr>
        <p:txBody>
          <a:bodyPr/>
          <a:lstStyle/>
          <a:p>
            <a:fld id="{ADC67EBF-6009-4B49-B8C1-18BC8D9E5E4A}" type="slidenum">
              <a:rPr lang="pl-PL" smtClean="0">
                <a:solidFill>
                  <a:schemeClr val="bg1"/>
                </a:solidFill>
                <a:latin typeface="Montserrat" pitchFamily="2" charset="0"/>
              </a:rPr>
              <a:t>‹#›</a:t>
            </a:fld>
            <a:endParaRPr lang="pl-PL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2" name="Symbol zastępczy tekstu 20">
            <a:extLst>
              <a:ext uri="{FF2B5EF4-FFF2-40B4-BE49-F238E27FC236}">
                <a16:creationId xmlns:a16="http://schemas.microsoft.com/office/drawing/2014/main" id="{876589AA-6AF3-403A-A86E-8242F112B3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646" y="3846976"/>
            <a:ext cx="6904038" cy="27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E327DD8F-0CD1-47C4-92C3-3F4CBCAFB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994" y="2436716"/>
            <a:ext cx="6902450" cy="134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224490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bez zdję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A5F055F-FC6F-445E-8EB1-94E733C393BC}"/>
              </a:ext>
            </a:extLst>
          </p:cNvPr>
          <p:cNvSpPr txBox="1"/>
          <p:nvPr userDrawn="1"/>
        </p:nvSpPr>
        <p:spPr>
          <a:xfrm>
            <a:off x="527368" y="358140"/>
            <a:ext cx="6903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dirty="0">
              <a:solidFill>
                <a:schemeClr val="tx2"/>
              </a:solidFill>
              <a:latin typeface="Montserrat Light" panose="00000400000000000000" pitchFamily="2" charset="-18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AF8BFD7-70E2-491F-B6F2-1A576C6FBBD3}"/>
              </a:ext>
            </a:extLst>
          </p:cNvPr>
          <p:cNvSpPr txBox="1"/>
          <p:nvPr userDrawn="1"/>
        </p:nvSpPr>
        <p:spPr>
          <a:xfrm>
            <a:off x="527901" y="557599"/>
            <a:ext cx="690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solidFill>
                <a:schemeClr val="accent1"/>
              </a:solidFill>
              <a:latin typeface="Montserrat 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95ED95E-435C-4E66-9673-ACF315425C57}"/>
              </a:ext>
            </a:extLst>
          </p:cNvPr>
          <p:cNvSpPr txBox="1"/>
          <p:nvPr userDrawn="1"/>
        </p:nvSpPr>
        <p:spPr>
          <a:xfrm>
            <a:off x="527901" y="557599"/>
            <a:ext cx="6903720" cy="148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664163A1-7D76-4D97-95C3-268D052A2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696099"/>
            <a:ext cx="10154602" cy="134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Montserrat 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07F2ECCC-50A4-43E6-A0E5-FE5CB42217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358775"/>
            <a:ext cx="10154602" cy="27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endParaRPr lang="pl-PL" dirty="0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BC99F47A-0E85-42C1-B6F3-0BC3FE6EB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9554" y="302818"/>
            <a:ext cx="763335" cy="520456"/>
          </a:xfrm>
          <a:prstGeom prst="rect">
            <a:avLst/>
          </a:prstGeom>
        </p:spPr>
      </p:pic>
      <p:sp>
        <p:nvSpPr>
          <p:cNvPr id="10" name="Symbol zastępczy numeru slajdu 1">
            <a:extLst>
              <a:ext uri="{FF2B5EF4-FFF2-40B4-BE49-F238E27FC236}">
                <a16:creationId xmlns:a16="http://schemas.microsoft.com/office/drawing/2014/main" id="{5E101FF1-AE38-4085-ABFF-5BF4FDE1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7878" y="6356350"/>
            <a:ext cx="7099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DC67EBF-6009-4B49-B8C1-18BC8D9E5E4A}" type="slidenum">
              <a:rPr lang="pl-PL" smtClean="0">
                <a:latin typeface="Montserrat" pitchFamily="2" charset="0"/>
              </a:rPr>
              <a:pPr/>
              <a:t>‹#›</a:t>
            </a:fld>
            <a:endParaRPr lang="pl-PL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7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7D38-B493-6B40-A8CA-46C2ADF27B1C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EBF-6009-4B49-B8C1-18BC8D9E5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90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7D38-B493-6B40-A8CA-46C2ADF27B1C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EBF-6009-4B49-B8C1-18BC8D9E5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2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7D38-B493-6B40-A8CA-46C2ADF27B1C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EBF-6009-4B49-B8C1-18BC8D9E5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90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7D38-B493-6B40-A8CA-46C2ADF27B1C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EBF-6009-4B49-B8C1-18BC8D9E5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08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7D38-B493-6B40-A8CA-46C2ADF27B1C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EBF-6009-4B49-B8C1-18BC8D9E5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750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7D38-B493-6B40-A8CA-46C2ADF27B1C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EBF-6009-4B49-B8C1-18BC8D9E5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97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7D38-B493-6B40-A8CA-46C2ADF27B1C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EBF-6009-4B49-B8C1-18BC8D9E5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69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37D38-B493-6B40-A8CA-46C2ADF27B1C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7EBF-6009-4B49-B8C1-18BC8D9E5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EE98DC96-8508-4629-A972-6C5A3CC3CF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2654" y="368140"/>
            <a:ext cx="11113512" cy="617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4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EE98DC96-8508-4629-A972-6C5A3CC3CF2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2654" y="368140"/>
            <a:ext cx="11113512" cy="617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2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4C7A2405-FC83-2C48-883E-8CDC97A25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1C70067E-27F5-DE44-B672-AD26D9E79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662" y="311730"/>
            <a:ext cx="10754168" cy="6234545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C20089BB-76F8-5D43-A3A9-FB469C94D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2399" y="985202"/>
            <a:ext cx="763335" cy="520456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A9288B1-BBBB-4A34-812E-EC819DD57A2E}"/>
              </a:ext>
            </a:extLst>
          </p:cNvPr>
          <p:cNvSpPr txBox="1"/>
          <p:nvPr/>
        </p:nvSpPr>
        <p:spPr>
          <a:xfrm>
            <a:off x="480119" y="1217915"/>
            <a:ext cx="6265021" cy="637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endParaRPr lang="pl-PL" sz="2400" b="1" dirty="0">
              <a:solidFill>
                <a:schemeClr val="bg1"/>
              </a:solidFill>
              <a:latin typeface="Montserrat" pitchFamily="2" charset="0"/>
            </a:endParaRPr>
          </a:p>
          <a:p>
            <a:pPr>
              <a:lnSpc>
                <a:spcPts val="3500"/>
              </a:lnSpc>
            </a:pPr>
            <a:endParaRPr lang="pl-PL" sz="2400" b="1" dirty="0">
              <a:solidFill>
                <a:schemeClr val="bg1"/>
              </a:solidFill>
              <a:latin typeface="Montserrat" pitchFamily="2" charset="0"/>
            </a:endParaRPr>
          </a:p>
          <a:p>
            <a:pPr>
              <a:lnSpc>
                <a:spcPts val="3500"/>
              </a:lnSpc>
            </a:pPr>
            <a:endParaRPr lang="pl-PL" sz="2400" b="1" dirty="0">
              <a:solidFill>
                <a:schemeClr val="bg1"/>
              </a:solidFill>
              <a:latin typeface="Montserrat" pitchFamily="2" charset="0"/>
            </a:endParaRPr>
          </a:p>
          <a:p>
            <a:pPr>
              <a:lnSpc>
                <a:spcPts val="3500"/>
              </a:lnSpc>
            </a:pPr>
            <a:endParaRPr lang="pl-PL" sz="2400" b="1" dirty="0">
              <a:solidFill>
                <a:schemeClr val="bg1"/>
              </a:solidFill>
              <a:latin typeface="Montserrat" pitchFamily="2" charset="0"/>
            </a:endParaRPr>
          </a:p>
          <a:p>
            <a:pPr>
              <a:lnSpc>
                <a:spcPts val="3500"/>
              </a:lnSpc>
            </a:pPr>
            <a:r>
              <a:rPr lang="pl-PL" sz="2400" b="1" dirty="0">
                <a:solidFill>
                  <a:schemeClr val="bg1"/>
                </a:solidFill>
                <a:latin typeface="Montserrat" pitchFamily="2" charset="0"/>
              </a:rPr>
              <a:t>Ciepłownie na odpady – inwestycje bezpieczne i zrównoważone </a:t>
            </a:r>
          </a:p>
          <a:p>
            <a:pPr>
              <a:lnSpc>
                <a:spcPts val="3500"/>
              </a:lnSpc>
            </a:pPr>
            <a:endParaRPr lang="pl-PL" sz="2400" b="1" dirty="0">
              <a:solidFill>
                <a:schemeClr val="bg1"/>
              </a:solidFill>
              <a:latin typeface="Montserrat" pitchFamily="2" charset="0"/>
            </a:endParaRPr>
          </a:p>
          <a:p>
            <a:pPr>
              <a:lnSpc>
                <a:spcPts val="3500"/>
              </a:lnSpc>
            </a:pPr>
            <a:endParaRPr lang="pl-PL" sz="2400" b="1" dirty="0">
              <a:solidFill>
                <a:schemeClr val="bg1"/>
              </a:solidFill>
              <a:latin typeface="Montserrat" pitchFamily="2" charset="0"/>
            </a:endParaRPr>
          </a:p>
          <a:p>
            <a:pPr>
              <a:lnSpc>
                <a:spcPts val="3500"/>
              </a:lnSpc>
            </a:pPr>
            <a:endParaRPr lang="pl-PL" sz="2000" b="1" dirty="0">
              <a:solidFill>
                <a:schemeClr val="bg1"/>
              </a:solidFill>
              <a:latin typeface="Montserrat" pitchFamily="2" charset="0"/>
            </a:endParaRPr>
          </a:p>
          <a:p>
            <a:pPr>
              <a:lnSpc>
                <a:spcPts val="3500"/>
              </a:lnSpc>
            </a:pPr>
            <a:endParaRPr lang="pl-PL" sz="2000" b="1" dirty="0">
              <a:solidFill>
                <a:schemeClr val="bg1"/>
              </a:solidFill>
              <a:latin typeface="Montserrat" pitchFamily="2" charset="0"/>
            </a:endParaRPr>
          </a:p>
          <a:p>
            <a:pPr>
              <a:lnSpc>
                <a:spcPts val="3500"/>
              </a:lnSpc>
            </a:pPr>
            <a:r>
              <a:rPr lang="pl-PL" sz="2000" b="1" dirty="0">
                <a:solidFill>
                  <a:schemeClr val="bg1"/>
                </a:solidFill>
                <a:latin typeface="Montserrat" pitchFamily="2" charset="0"/>
              </a:rPr>
              <a:t>Agnieszka Spodzieja</a:t>
            </a:r>
          </a:p>
          <a:p>
            <a:pPr>
              <a:lnSpc>
                <a:spcPts val="3500"/>
              </a:lnSpc>
            </a:pPr>
            <a:r>
              <a:rPr lang="pl-PL" sz="1200" b="1" dirty="0">
                <a:solidFill>
                  <a:schemeClr val="bg1"/>
                </a:solidFill>
                <a:latin typeface="Montserrat" pitchFamily="2" charset="0"/>
              </a:rPr>
              <a:t>NFOŚiGW, 22 czerwca 2022</a:t>
            </a:r>
          </a:p>
          <a:p>
            <a:pPr>
              <a:lnSpc>
                <a:spcPts val="3500"/>
              </a:lnSpc>
            </a:pPr>
            <a:br>
              <a:rPr lang="pl-PL" sz="3200" b="1" dirty="0">
                <a:solidFill>
                  <a:schemeClr val="bg1"/>
                </a:solidFill>
                <a:latin typeface="Montserrat" pitchFamily="2" charset="0"/>
              </a:rPr>
            </a:br>
            <a:endParaRPr lang="pl-PL" sz="32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9" name="Symbol zastępczy obrazu 5">
            <a:extLst>
              <a:ext uri="{FF2B5EF4-FFF2-40B4-BE49-F238E27FC236}">
                <a16:creationId xmlns:a16="http://schemas.microsoft.com/office/drawing/2014/main" id="{226DC60F-86E6-463E-A3CC-7E432027B6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5259" y="0"/>
            <a:ext cx="496674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9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B05A224-905E-4495-B41B-6838E9C5CC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494675"/>
            <a:ext cx="9758362" cy="888861"/>
          </a:xfrm>
        </p:spPr>
        <p:txBody>
          <a:bodyPr/>
          <a:lstStyle/>
          <a:p>
            <a:r>
              <a:rPr lang="pl-PL" sz="2400" dirty="0"/>
              <a:t>Wyzwania inwestycyjne w branży sektora gospodarki odpadami</a:t>
            </a:r>
          </a:p>
          <a:p>
            <a:endParaRPr lang="pl-PL" sz="2400" dirty="0"/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269EC49C-FDF4-4B5F-8F44-1DEA20046F86}"/>
              </a:ext>
            </a:extLst>
          </p:cNvPr>
          <p:cNvSpPr txBox="1">
            <a:spLocks/>
          </p:cNvSpPr>
          <p:nvPr/>
        </p:nvSpPr>
        <p:spPr>
          <a:xfrm>
            <a:off x="447050" y="1777783"/>
            <a:ext cx="11297899" cy="4585542"/>
          </a:xfrm>
          <a:prstGeom prst="rect">
            <a:avLst/>
          </a:prstGeom>
        </p:spPr>
        <p:txBody>
          <a:bodyPr/>
          <a:lstStyle>
            <a:lvl1pPr marL="0">
              <a:defRPr sz="1058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83626">
              <a:defRPr>
                <a:latin typeface="+mn-lt"/>
                <a:ea typeface="+mn-ea"/>
                <a:cs typeface="+mn-cs"/>
              </a:defRPr>
            </a:lvl2pPr>
            <a:lvl3pPr marL="967252">
              <a:defRPr>
                <a:latin typeface="+mn-lt"/>
                <a:ea typeface="+mn-ea"/>
                <a:cs typeface="+mn-cs"/>
              </a:defRPr>
            </a:lvl3pPr>
            <a:lvl4pPr marL="1450878">
              <a:defRPr>
                <a:latin typeface="+mn-lt"/>
                <a:ea typeface="+mn-ea"/>
                <a:cs typeface="+mn-cs"/>
              </a:defRPr>
            </a:lvl4pPr>
            <a:lvl5pPr marL="1934505">
              <a:defRPr>
                <a:latin typeface="+mn-lt"/>
                <a:ea typeface="+mn-ea"/>
                <a:cs typeface="+mn-cs"/>
              </a:defRPr>
            </a:lvl5pPr>
            <a:lvl6pPr marL="2418131">
              <a:defRPr>
                <a:latin typeface="+mn-lt"/>
                <a:ea typeface="+mn-ea"/>
                <a:cs typeface="+mn-cs"/>
              </a:defRPr>
            </a:lvl6pPr>
            <a:lvl7pPr marL="2901757">
              <a:defRPr>
                <a:latin typeface="+mn-lt"/>
                <a:ea typeface="+mn-ea"/>
                <a:cs typeface="+mn-cs"/>
              </a:defRPr>
            </a:lvl7pPr>
            <a:lvl8pPr marL="3385383">
              <a:defRPr>
                <a:latin typeface="+mn-lt"/>
                <a:ea typeface="+mn-ea"/>
                <a:cs typeface="+mn-cs"/>
              </a:defRPr>
            </a:lvl8pPr>
            <a:lvl9pPr marL="3869009">
              <a:defRPr>
                <a:latin typeface="+mn-lt"/>
                <a:ea typeface="+mn-ea"/>
                <a:cs typeface="+mn-cs"/>
              </a:defRPr>
            </a:lvl9pPr>
          </a:lstStyle>
          <a:p>
            <a:pPr marL="302266" marR="0" lvl="0" indent="-302266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0000"/>
                    <a:lumOff val="40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Niskoemisyjność w transporcie komunalnym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0000"/>
                  <a:lumOff val="40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02266" marR="0" lvl="0" indent="-302266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0000"/>
                    <a:lumOff val="40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Rozwój systemów  selektywnej zbiórki u źródła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0000"/>
                  <a:lumOff val="40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02266" marR="0" lvl="0" indent="-302266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0000"/>
                    <a:lumOff val="40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Budowa/rozbudowa/automatyzacja Punktów Selektywnej Zbiórki Odpadów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0000"/>
                  <a:lumOff val="40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02266" indent="-302266" defTabSz="914400">
              <a:buFont typeface="Wingdings" panose="05000000000000000000" pitchFamily="2" charset="2"/>
              <a:buChar char="Ø"/>
              <a:defRPr/>
            </a:pPr>
            <a:r>
              <a:rPr lang="pl-PL" sz="1400" b="1" kern="0" dirty="0">
                <a:solidFill>
                  <a:prstClr val="black">
                    <a:lumMod val="60000"/>
                    <a:lumOff val="40000"/>
                  </a:prstClr>
                </a:solidFill>
              </a:rPr>
              <a:t>Rozwój branży recyklingu</a:t>
            </a:r>
          </a:p>
          <a:p>
            <a:pPr defTabSz="914400">
              <a:defRPr/>
            </a:pPr>
            <a:endParaRPr lang="pl-PL" sz="1400" b="1" kern="0" dirty="0">
              <a:solidFill>
                <a:prstClr val="black">
                  <a:lumMod val="60000"/>
                  <a:lumOff val="40000"/>
                </a:prstClr>
              </a:solidFill>
            </a:endParaRPr>
          </a:p>
          <a:p>
            <a:pPr marL="302266" indent="-302266" defTabSz="914400">
              <a:buFont typeface="Wingdings" panose="05000000000000000000" pitchFamily="2" charset="2"/>
              <a:buChar char="Ø"/>
              <a:defRPr/>
            </a:pPr>
            <a:r>
              <a:rPr lang="pl-PL" sz="1400" b="1" kern="0" dirty="0">
                <a:solidFill>
                  <a:prstClr val="black">
                    <a:lumMod val="60000"/>
                    <a:lumOff val="40000"/>
                  </a:prstClr>
                </a:solidFill>
              </a:rPr>
              <a:t>Budowa instalacji do przetwarzania bioodpadów (odpady zielone i kuchenne)</a:t>
            </a:r>
          </a:p>
          <a:p>
            <a:pPr marL="302266" indent="-302266" defTabSz="914400">
              <a:buFont typeface="Wingdings" panose="05000000000000000000" pitchFamily="2" charset="2"/>
              <a:buChar char="Ø"/>
              <a:defRPr/>
            </a:pPr>
            <a:endParaRPr lang="pl-PL" sz="1400" b="1" kern="0" dirty="0">
              <a:solidFill>
                <a:prstClr val="black">
                  <a:lumMod val="60000"/>
                  <a:lumOff val="40000"/>
                </a:prstClr>
              </a:solidFill>
            </a:endParaRPr>
          </a:p>
          <a:p>
            <a:pPr marL="302266" marR="0" lvl="0" indent="-302266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0000"/>
                    <a:lumOff val="40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Modernizacje sortowni odpadów pod kątem zwiększenia odzysku surowców </a:t>
            </a:r>
            <a:r>
              <a:rPr kumimoji="0" lang="pl-PL" sz="1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pl-PL" sz="1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pre_RDF</a:t>
            </a:r>
            <a:r>
              <a:rPr kumimoji="0" lang="pl-PL" sz="1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nadal kłopot)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0000"/>
                  <a:lumOff val="40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02266" marR="0" lvl="0" indent="-302266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Budowa dużych, średnich i małych spalarni/elektrociepłowni/ITPOK ów z systemem kogeneracji, często inwestycje powiązane z modernizacją sieci ciepłowniczych i modernizacją zakładów ciepłowniczych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0000"/>
                  <a:lumOff val="40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02266" marR="0" lvl="0" indent="-302266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Budowa instalacji do produkcji zielonej energii OZE w Zakładach- ENERGETYKA (PV, biogazownie)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0000"/>
                  <a:lumOff val="40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02266" marR="0" lvl="0" indent="-302266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0000"/>
                    <a:lumOff val="40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Budowa składowisk odpadów</a:t>
            </a: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0000"/>
                  <a:lumOff val="4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1360" marR="0" lvl="0" indent="-18136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695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B05A224-905E-4495-B41B-6838E9C5CC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494675"/>
            <a:ext cx="9758362" cy="888861"/>
          </a:xfrm>
        </p:spPr>
        <p:txBody>
          <a:bodyPr/>
          <a:lstStyle/>
          <a:p>
            <a:r>
              <a:rPr lang="pl-PL" sz="2400" dirty="0"/>
              <a:t>Ciepłownie na odpady – inwestycje bezpieczne</a:t>
            </a:r>
          </a:p>
          <a:p>
            <a:endParaRPr lang="pl-PL" sz="2400" dirty="0"/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67E6DBE9-AC61-40E6-98F0-365810501E7B}"/>
              </a:ext>
            </a:extLst>
          </p:cNvPr>
          <p:cNvSpPr txBox="1">
            <a:spLocks/>
          </p:cNvSpPr>
          <p:nvPr/>
        </p:nvSpPr>
        <p:spPr>
          <a:xfrm>
            <a:off x="6109840" y="2012521"/>
            <a:ext cx="5345094" cy="4372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"/>
              </a:rPr>
              <a:t>Ciepłownie, w których spalane jest paliwo z odpadów spełniać muszą wszystkie warunki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"/>
              </a:rPr>
              <a:t>dyrektywy IED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"/>
              </a:rPr>
              <a:t>dotyczące spalarni odpadów,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"/>
              </a:rPr>
              <a:t>Standardy emisji zanieczyszczeń do powietrza są znacznie bardzie rygorystyczne niż obowiązujące w przypadku spalania węgla lub biomasy,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"/>
              </a:rPr>
              <a:t>Bezwzględnie wymagana jakość odpadów paleniskowych pozwala na ich wykorzystanie do produkcji materiałów budowlanych lub w drogownictwie,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"/>
              </a:rPr>
              <a:t>Dostępne są referencyjne technologie spalania paliw z odpadów komunalnych spełniające wymagania najlepszej dostępnej techniki.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7B91EBF-B759-40FC-8244-EA33E9E30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09" y="1961199"/>
            <a:ext cx="5080882" cy="4701992"/>
          </a:xfrm>
          <a:prstGeom prst="rect">
            <a:avLst/>
          </a:prstGeom>
          <a:ln w="3492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91197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B05A224-905E-4495-B41B-6838E9C5CC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494675"/>
            <a:ext cx="9758362" cy="888861"/>
          </a:xfrm>
        </p:spPr>
        <p:txBody>
          <a:bodyPr/>
          <a:lstStyle/>
          <a:p>
            <a:r>
              <a:rPr lang="pl-PL" sz="2400" dirty="0"/>
              <a:t>Ciepłownie na odpady – inwestycje zrównoważone</a:t>
            </a:r>
          </a:p>
          <a:p>
            <a:endParaRPr lang="pl-PL" sz="2400" dirty="0"/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07FD13F-0ECF-4966-BB10-41479AA23B30}"/>
              </a:ext>
            </a:extLst>
          </p:cNvPr>
          <p:cNvSpPr txBox="1">
            <a:spLocks/>
          </p:cNvSpPr>
          <p:nvPr/>
        </p:nvSpPr>
        <p:spPr>
          <a:xfrm>
            <a:off x="528638" y="1183441"/>
            <a:ext cx="10465734" cy="5494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Podstawowym celem budowy ciepłowni lub elektrociepłowni na paliwa z odpadów jest </a:t>
            </a:r>
            <a:r>
              <a:rPr kumimoji="0" lang="pl-PL" sz="1900" b="1" i="0" u="sng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zapewnienie bezpiecznego funkcjonowania systemu gospodarki odpadami </a:t>
            </a: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na obszarze działania Instalacji Komunalnej oraz </a:t>
            </a:r>
            <a:r>
              <a:rPr kumimoji="0" lang="pl-PL" sz="1900" b="1" i="0" u="sng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stabilności i przewidywalności cen</a:t>
            </a: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dla jego mieszkańców, poprzez zapewnienie zagospodarowania problematycznej frakcji </a:t>
            </a:r>
            <a:r>
              <a:rPr kumimoji="0" lang="pl-PL" sz="19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preRDF</a:t>
            </a: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we własnej instalacji.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9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Najbardziej uzasadnionym ekonomicznie modelem jest </a:t>
            </a:r>
            <a:r>
              <a:rPr kumimoji="0" lang="pl-PL" sz="1900" b="1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zintegrowanie instalacji spalającej paliwa z odpadów z lokalną siecią ciepłowniczą.</a:t>
            </a: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Przy odpowiednim doborze jej wielkości może spełniać rolę całorocznego źródła ciepła (praca w tzw. podstawie systemu ciepłowniczego), pracując również w warunkach wysokosprawnej kogeneracji.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9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Dodatkowym efektem jest wsparcie systemów ciepłowniczych w kierunku uzyskania statusu </a:t>
            </a:r>
            <a:r>
              <a:rPr kumimoji="0" lang="pl-PL" sz="19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systemów efektywnych energetycznie </a:t>
            </a: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poprzez korzystanie z odnawialnych źródeł energii, energii z kogeneracji i ciepła odpadowego w celu zapewnienia źródeł finansowania nowych inwestycji.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567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B05A224-905E-4495-B41B-6838E9C5CC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494675"/>
            <a:ext cx="9758362" cy="888861"/>
          </a:xfrm>
        </p:spPr>
        <p:txBody>
          <a:bodyPr/>
          <a:lstStyle/>
          <a:p>
            <a:r>
              <a:rPr lang="pl-PL" sz="2400" dirty="0"/>
              <a:t>Elektrociepłownia 10MW – przykładowy bilans</a:t>
            </a:r>
          </a:p>
          <a:p>
            <a:endParaRPr lang="pl-PL" sz="2400" dirty="0"/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43C7F60B-4479-4FBD-BD69-5E41B0D3AEBA}"/>
              </a:ext>
            </a:extLst>
          </p:cNvPr>
          <p:cNvSpPr txBox="1">
            <a:spLocks/>
          </p:cNvSpPr>
          <p:nvPr/>
        </p:nvSpPr>
        <p:spPr>
          <a:xfrm>
            <a:off x="902694" y="1168842"/>
            <a:ext cx="10465734" cy="5494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EFEKTY PROJEKTU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Przepustowość instalacji 20 000 ton 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preRDF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/rok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CIEPŁO						ENERGIA ELEKTRYCZNA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System ciepłowniczy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 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Sieć elektroenergetyczna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(ciepło dla np. 2600 domków jednorodzinnych)		             (minus ew. potrzeby własne Instalacji Komunalnej)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ok 130 000 GJ/rok                     			            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 10 000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/rok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a 5" descr="Fabryka">
            <a:extLst>
              <a:ext uri="{FF2B5EF4-FFF2-40B4-BE49-F238E27FC236}">
                <a16:creationId xmlns:a16="http://schemas.microsoft.com/office/drawing/2014/main" id="{620B6167-4175-4EDB-8906-3CCE11106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744" y="3781607"/>
            <a:ext cx="2345635" cy="1296063"/>
          </a:xfrm>
          <a:prstGeom prst="rect">
            <a:avLst/>
          </a:prstGeom>
        </p:spPr>
      </p:pic>
      <p:pic>
        <p:nvPicPr>
          <p:cNvPr id="7" name="Grafika 6" descr="Ogień">
            <a:extLst>
              <a:ext uri="{FF2B5EF4-FFF2-40B4-BE49-F238E27FC236}">
                <a16:creationId xmlns:a16="http://schemas.microsoft.com/office/drawing/2014/main" id="{E7D427B0-18BF-4647-A2A5-6219D9E77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0187" y="3170866"/>
            <a:ext cx="914400" cy="1146976"/>
          </a:xfrm>
          <a:prstGeom prst="rect">
            <a:avLst/>
          </a:prstGeom>
        </p:spPr>
      </p:pic>
      <p:pic>
        <p:nvPicPr>
          <p:cNvPr id="8" name="Grafika 7" descr="Błyskawica">
            <a:extLst>
              <a:ext uri="{FF2B5EF4-FFF2-40B4-BE49-F238E27FC236}">
                <a16:creationId xmlns:a16="http://schemas.microsoft.com/office/drawing/2014/main" id="{88CCEDCF-F4CC-42DE-9D24-F60F419815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23520" y="3170867"/>
            <a:ext cx="914400" cy="1146975"/>
          </a:xfrm>
          <a:prstGeom prst="rect">
            <a:avLst/>
          </a:prstGeom>
        </p:spPr>
      </p:pic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CFC37ED1-415F-4D1F-841F-B3E85F3C56DC}"/>
              </a:ext>
            </a:extLst>
          </p:cNvPr>
          <p:cNvSpPr/>
          <p:nvPr/>
        </p:nvSpPr>
        <p:spPr>
          <a:xfrm rot="11870474">
            <a:off x="3373804" y="3680745"/>
            <a:ext cx="1527048" cy="127221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1679B52-7A60-4C9B-8BA5-A4FF650D81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92148">
            <a:off x="7052770" y="3691146"/>
            <a:ext cx="1548518" cy="15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79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939BCBE-7029-404E-81EA-0334B2E9A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628" y="291078"/>
            <a:ext cx="9758362" cy="888861"/>
          </a:xfrm>
        </p:spPr>
        <p:txBody>
          <a:bodyPr/>
          <a:lstStyle/>
          <a:p>
            <a:r>
              <a:rPr lang="pl-PL" sz="2400" dirty="0"/>
              <a:t>Portfel kredytów ekologicznych</a:t>
            </a:r>
          </a:p>
        </p:txBody>
      </p:sp>
      <p:sp>
        <p:nvSpPr>
          <p:cNvPr id="9" name="Symbol zastępczy numeru slajdu 1">
            <a:extLst>
              <a:ext uri="{FF2B5EF4-FFF2-40B4-BE49-F238E27FC236}">
                <a16:creationId xmlns:a16="http://schemas.microsoft.com/office/drawing/2014/main" id="{BCB5CE48-B9A9-475F-BB86-312B07921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7878" y="6356350"/>
            <a:ext cx="7099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67EBF-6009-4B49-B8C1-18BC8D9E5E4A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F4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5F42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69EB75A-22AB-41FC-B309-C88820C1F044}"/>
              </a:ext>
            </a:extLst>
          </p:cNvPr>
          <p:cNvSpPr/>
          <p:nvPr/>
        </p:nvSpPr>
        <p:spPr>
          <a:xfrm>
            <a:off x="9580890" y="1975423"/>
            <a:ext cx="2378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5000"/>
                    <a:lumOff val="35000"/>
                  </a:srgbClr>
                </a:solidFill>
                <a:effectLst/>
                <a:uLnTx/>
                <a:uFillTx/>
                <a:latin typeface="Montserrat"/>
                <a:ea typeface="Times New Roman" panose="02020603050405020304" pitchFamily="18" charset="0"/>
                <a:cs typeface="+mn-cs"/>
              </a:rPr>
              <a:t>Wartość zawartych transakcji proekologicznych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5000"/>
                  <a:lumOff val="3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F5A3385-6D80-4A7D-8C89-49B6234C4404}"/>
              </a:ext>
            </a:extLst>
          </p:cNvPr>
          <p:cNvSpPr/>
          <p:nvPr/>
        </p:nvSpPr>
        <p:spPr>
          <a:xfrm>
            <a:off x="7727459" y="1904483"/>
            <a:ext cx="2266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5F42"/>
                </a:solidFill>
                <a:effectLst/>
                <a:uLnTx/>
                <a:uFillTx/>
                <a:latin typeface="Montserrat "/>
                <a:ea typeface="+mn-ea"/>
                <a:cs typeface="+mn-cs"/>
              </a:rPr>
              <a:t>25,1 mld zł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4B93DF0-F2BA-48F3-9053-EA1B3DCEAF5B}"/>
              </a:ext>
            </a:extLst>
          </p:cNvPr>
          <p:cNvSpPr/>
          <p:nvPr/>
        </p:nvSpPr>
        <p:spPr>
          <a:xfrm>
            <a:off x="7727459" y="2475754"/>
            <a:ext cx="2248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5F42"/>
                </a:solidFill>
                <a:effectLst/>
                <a:uLnTx/>
                <a:uFillTx/>
                <a:latin typeface="Montserrat "/>
                <a:ea typeface="+mn-ea"/>
                <a:cs typeface="+mn-cs"/>
              </a:rPr>
              <a:t>54,9 mld zł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9BECB3D-3D0F-469B-9C46-D28A8085E133}"/>
              </a:ext>
            </a:extLst>
          </p:cNvPr>
          <p:cNvSpPr/>
          <p:nvPr/>
        </p:nvSpPr>
        <p:spPr>
          <a:xfrm>
            <a:off x="9655933" y="2471124"/>
            <a:ext cx="23785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5000"/>
                    <a:lumOff val="35000"/>
                  </a:srgbClr>
                </a:solidFill>
                <a:effectLst/>
                <a:uLnTx/>
                <a:uFillTx/>
                <a:latin typeface="Montserrat"/>
                <a:ea typeface="Times New Roman" panose="02020603050405020304" pitchFamily="18" charset="0"/>
                <a:cs typeface="+mn-cs"/>
              </a:rPr>
              <a:t>Wartość zakończonych inwestycji proekologicznych finansowanych przez BOŚ S.A.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5000"/>
                  <a:lumOff val="3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2E91627-E82F-49DC-85EC-AD5B504A553B}"/>
              </a:ext>
            </a:extLst>
          </p:cNvPr>
          <p:cNvSpPr/>
          <p:nvPr/>
        </p:nvSpPr>
        <p:spPr>
          <a:xfrm>
            <a:off x="7741183" y="1494273"/>
            <a:ext cx="3922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005338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Poppins SemiBold" panose="00000700000000000000" pitchFamily="2" charset="-18"/>
              </a:rPr>
              <a:t>Doświadczenie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344999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005338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Poppins SemiBold" panose="00000700000000000000" pitchFamily="2" charset="-18"/>
              </a:rPr>
              <a:t>w liczbach (1991- 31.12.2021)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55D71882-264D-4284-A9B6-BF31784AA127}"/>
              </a:ext>
            </a:extLst>
          </p:cNvPr>
          <p:cNvGraphicFramePr/>
          <p:nvPr/>
        </p:nvGraphicFramePr>
        <p:xfrm>
          <a:off x="6014100" y="4638280"/>
          <a:ext cx="5761036" cy="1520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rostokąt 10">
            <a:extLst>
              <a:ext uri="{FF2B5EF4-FFF2-40B4-BE49-F238E27FC236}">
                <a16:creationId xmlns:a16="http://schemas.microsoft.com/office/drawing/2014/main" id="{27BD44F7-C673-4833-9C56-CC57B129A5A3}"/>
              </a:ext>
            </a:extLst>
          </p:cNvPr>
          <p:cNvSpPr/>
          <p:nvPr/>
        </p:nvSpPr>
        <p:spPr>
          <a:xfrm>
            <a:off x="8489396" y="3573511"/>
            <a:ext cx="42002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005338"/>
                </a:solidFill>
                <a:effectLst/>
                <a:uLnTx/>
                <a:uFillTx/>
                <a:latin typeface="Montserrat Light" panose="00000400000000000000" pitchFamily="2" charset="-18"/>
                <a:ea typeface="Arial" panose="020B0604020202020204" pitchFamily="34" charset="0"/>
                <a:cs typeface="Poppins SemiBold" panose="00000700000000000000" pitchFamily="2" charset="-18"/>
              </a:rPr>
              <a:t>Wolumen transakcji proekologicznych </a:t>
            </a:r>
            <a:endParaRPr kumimoji="0" lang="pl-PL" sz="1200" b="1" i="0" u="none" strike="noStrike" kern="0" cap="none" spc="0" normalizeH="0" baseline="0" noProof="0" dirty="0">
              <a:ln>
                <a:noFill/>
              </a:ln>
              <a:solidFill>
                <a:srgbClr val="005338"/>
              </a:solidFill>
              <a:effectLst/>
              <a:uLnTx/>
              <a:uFillTx/>
              <a:latin typeface="Montserrat Light" panose="00000400000000000000" pitchFamily="2" charset="-18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8CE1984-53AE-4053-B428-2746FB9FA3EF}"/>
              </a:ext>
            </a:extLst>
          </p:cNvPr>
          <p:cNvSpPr/>
          <p:nvPr/>
        </p:nvSpPr>
        <p:spPr>
          <a:xfrm>
            <a:off x="433050" y="1505947"/>
            <a:ext cx="7202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005338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Poppins SemiBold" panose="00000700000000000000" pitchFamily="2" charset="-18"/>
              </a:rPr>
              <a:t>Struktura salda proekologicznego w podziale na strategiczne sektory inwestycji</a:t>
            </a:r>
            <a:b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005338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Poppins SemiBold" panose="00000700000000000000" pitchFamily="2" charset="-18"/>
              </a:rPr>
            </a:b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005338"/>
                </a:solidFill>
                <a:effectLst/>
                <a:uLnTx/>
                <a:uFillTx/>
                <a:latin typeface="Montserrat Light" panose="00000400000000000000" pitchFamily="2" charset="-18"/>
                <a:ea typeface="+mn-ea"/>
                <a:cs typeface="Poppins SemiBold" panose="00000700000000000000" pitchFamily="2" charset="-18"/>
              </a:rPr>
              <a:t>wg stanu na 31.12.2021 r. [%]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79267B3-3EEC-42C3-8838-7BBD97D9E2E3}"/>
              </a:ext>
            </a:extLst>
          </p:cNvPr>
          <p:cNvGrpSpPr>
            <a:grpSpLocks noChangeAspect="1"/>
          </p:cNvGrpSpPr>
          <p:nvPr/>
        </p:nvGrpSpPr>
        <p:grpSpPr>
          <a:xfrm>
            <a:off x="-159953" y="2375715"/>
            <a:ext cx="4248748" cy="3671956"/>
            <a:chOff x="0" y="-159532"/>
            <a:chExt cx="5768754" cy="4985613"/>
          </a:xfrm>
        </p:grpSpPr>
        <p:graphicFrame>
          <p:nvGraphicFramePr>
            <p:cNvPr id="14" name="Wykres 13">
              <a:extLst>
                <a:ext uri="{FF2B5EF4-FFF2-40B4-BE49-F238E27FC236}">
                  <a16:creationId xmlns:a16="http://schemas.microsoft.com/office/drawing/2014/main" id="{5556CCD5-C5A6-4F25-9637-823C527FFCAC}"/>
                </a:ext>
              </a:extLst>
            </p:cNvPr>
            <p:cNvGraphicFramePr/>
            <p:nvPr/>
          </p:nvGraphicFramePr>
          <p:xfrm>
            <a:off x="0" y="60040"/>
            <a:ext cx="5768754" cy="45923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Owal 14">
              <a:extLst>
                <a:ext uri="{FF2B5EF4-FFF2-40B4-BE49-F238E27FC236}">
                  <a16:creationId xmlns:a16="http://schemas.microsoft.com/office/drawing/2014/main" id="{66797B60-6D37-4FB0-A6CD-3D481C74A730}"/>
                </a:ext>
              </a:extLst>
            </p:cNvPr>
            <p:cNvSpPr/>
            <p:nvPr/>
          </p:nvSpPr>
          <p:spPr>
            <a:xfrm>
              <a:off x="679275" y="197373"/>
              <a:ext cx="4604084" cy="4628708"/>
            </a:xfrm>
            <a:prstGeom prst="ellipse">
              <a:avLst/>
            </a:prstGeom>
            <a:noFill/>
            <a:ln w="12700" cap="flat" cmpd="sng" algn="ctr">
              <a:solidFill>
                <a:srgbClr val="DADADA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3904BAAF-3D6B-49BD-A68B-12541E96DB54}"/>
                </a:ext>
              </a:extLst>
            </p:cNvPr>
            <p:cNvSpPr/>
            <p:nvPr/>
          </p:nvSpPr>
          <p:spPr>
            <a:xfrm>
              <a:off x="2070843" y="-29990"/>
              <a:ext cx="518400" cy="518616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endParaRPr>
            </a:p>
          </p:txBody>
        </p:sp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AA244FE2-E478-42BF-BAD5-04F4AFA2E2C4}"/>
                </a:ext>
              </a:extLst>
            </p:cNvPr>
            <p:cNvSpPr/>
            <p:nvPr/>
          </p:nvSpPr>
          <p:spPr>
            <a:xfrm>
              <a:off x="4713439" y="924699"/>
              <a:ext cx="518400" cy="518617"/>
            </a:xfrm>
            <a:prstGeom prst="ellipse">
              <a:avLst/>
            </a:prstGeom>
            <a:solidFill>
              <a:srgbClr val="59B35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endParaRPr>
            </a:p>
          </p:txBody>
        </p:sp>
        <p:sp>
          <p:nvSpPr>
            <p:cNvPr id="18" name="Owal 17">
              <a:extLst>
                <a:ext uri="{FF2B5EF4-FFF2-40B4-BE49-F238E27FC236}">
                  <a16:creationId xmlns:a16="http://schemas.microsoft.com/office/drawing/2014/main" id="{449DA91E-5790-4430-8AB7-A54C411BE7E6}"/>
                </a:ext>
              </a:extLst>
            </p:cNvPr>
            <p:cNvSpPr/>
            <p:nvPr/>
          </p:nvSpPr>
          <p:spPr>
            <a:xfrm>
              <a:off x="1264205" y="4056848"/>
              <a:ext cx="518400" cy="518616"/>
            </a:xfrm>
            <a:prstGeom prst="ellipse">
              <a:avLst/>
            </a:prstGeom>
            <a:solidFill>
              <a:srgbClr val="008658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endParaRPr>
            </a:p>
          </p:txBody>
        </p:sp>
        <p:sp>
          <p:nvSpPr>
            <p:cNvPr id="19" name="Owal 18">
              <a:extLst>
                <a:ext uri="{FF2B5EF4-FFF2-40B4-BE49-F238E27FC236}">
                  <a16:creationId xmlns:a16="http://schemas.microsoft.com/office/drawing/2014/main" id="{E152767F-90C9-4111-854E-8C351F7D2BD5}"/>
                </a:ext>
              </a:extLst>
            </p:cNvPr>
            <p:cNvSpPr/>
            <p:nvPr/>
          </p:nvSpPr>
          <p:spPr>
            <a:xfrm>
              <a:off x="1000961" y="707952"/>
              <a:ext cx="518400" cy="518616"/>
            </a:xfrm>
            <a:prstGeom prst="ellipse">
              <a:avLst/>
            </a:prstGeom>
            <a:solidFill>
              <a:srgbClr val="DA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endParaRPr>
            </a:p>
          </p:txBody>
        </p:sp>
        <p:sp>
          <p:nvSpPr>
            <p:cNvPr id="20" name="pole tekstowe 28">
              <a:extLst>
                <a:ext uri="{FF2B5EF4-FFF2-40B4-BE49-F238E27FC236}">
                  <a16:creationId xmlns:a16="http://schemas.microsoft.com/office/drawing/2014/main" id="{7E0C1D90-E57A-41BC-A1EC-17C3A2A3E678}"/>
                </a:ext>
              </a:extLst>
            </p:cNvPr>
            <p:cNvSpPr txBox="1"/>
            <p:nvPr/>
          </p:nvSpPr>
          <p:spPr>
            <a:xfrm>
              <a:off x="925592" y="797982"/>
              <a:ext cx="677225" cy="334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Poppins" panose="00000500000000000000" pitchFamily="2" charset="-18"/>
                </a:rPr>
                <a:t>17 %</a:t>
              </a:r>
            </a:p>
          </p:txBody>
        </p:sp>
        <p:sp>
          <p:nvSpPr>
            <p:cNvPr id="21" name="pole tekstowe 29">
              <a:extLst>
                <a:ext uri="{FF2B5EF4-FFF2-40B4-BE49-F238E27FC236}">
                  <a16:creationId xmlns:a16="http://schemas.microsoft.com/office/drawing/2014/main" id="{99A7C311-027E-45A7-9EFE-42B46960A4D8}"/>
                </a:ext>
              </a:extLst>
            </p:cNvPr>
            <p:cNvSpPr txBox="1"/>
            <p:nvPr/>
          </p:nvSpPr>
          <p:spPr>
            <a:xfrm>
              <a:off x="1193728" y="4146879"/>
              <a:ext cx="872091" cy="334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Montserrat"/>
                  <a:ea typeface="+mn-ea"/>
                  <a:cs typeface="Poppins" panose="00000500000000000000" pitchFamily="2" charset="-18"/>
                </a:rPr>
                <a:t>40 %</a:t>
              </a:r>
            </a:p>
          </p:txBody>
        </p:sp>
        <p:sp>
          <p:nvSpPr>
            <p:cNvPr id="22" name="pole tekstowe 30">
              <a:extLst>
                <a:ext uri="{FF2B5EF4-FFF2-40B4-BE49-F238E27FC236}">
                  <a16:creationId xmlns:a16="http://schemas.microsoft.com/office/drawing/2014/main" id="{48006754-A9BB-4E85-A747-27182B0B10D7}"/>
                </a:ext>
              </a:extLst>
            </p:cNvPr>
            <p:cNvSpPr txBox="1"/>
            <p:nvPr/>
          </p:nvSpPr>
          <p:spPr>
            <a:xfrm>
              <a:off x="4666829" y="1010966"/>
              <a:ext cx="799917" cy="334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-6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Montserrat"/>
                  <a:ea typeface="+mn-ea"/>
                  <a:cs typeface="Poppins" panose="00000500000000000000" pitchFamily="2" charset="-18"/>
                </a:rPr>
                <a:t>39 %</a:t>
              </a:r>
            </a:p>
          </p:txBody>
        </p:sp>
        <p:sp>
          <p:nvSpPr>
            <p:cNvPr id="23" name="pole tekstowe 33">
              <a:extLst>
                <a:ext uri="{FF2B5EF4-FFF2-40B4-BE49-F238E27FC236}">
                  <a16:creationId xmlns:a16="http://schemas.microsoft.com/office/drawing/2014/main" id="{B8574E7E-520B-485E-97E8-D431807FA211}"/>
                </a:ext>
              </a:extLst>
            </p:cNvPr>
            <p:cNvSpPr txBox="1"/>
            <p:nvPr/>
          </p:nvSpPr>
          <p:spPr>
            <a:xfrm>
              <a:off x="2062840" y="60040"/>
              <a:ext cx="677225" cy="334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Montserrat"/>
                  <a:ea typeface="+mn-ea"/>
                  <a:cs typeface="Poppins" panose="00000500000000000000" pitchFamily="2" charset="-18"/>
                </a:rPr>
                <a:t>3 %</a:t>
              </a:r>
            </a:p>
          </p:txBody>
        </p:sp>
        <p:sp>
          <p:nvSpPr>
            <p:cNvPr id="24" name="Owal 23">
              <a:extLst>
                <a:ext uri="{FF2B5EF4-FFF2-40B4-BE49-F238E27FC236}">
                  <a16:creationId xmlns:a16="http://schemas.microsoft.com/office/drawing/2014/main" id="{E2D17E05-ABAA-451D-8410-761022FF6B77}"/>
                </a:ext>
              </a:extLst>
            </p:cNvPr>
            <p:cNvSpPr/>
            <p:nvPr/>
          </p:nvSpPr>
          <p:spPr>
            <a:xfrm>
              <a:off x="2693205" y="-159532"/>
              <a:ext cx="518400" cy="518616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endParaRPr>
            </a:p>
          </p:txBody>
        </p:sp>
        <p:sp>
          <p:nvSpPr>
            <p:cNvPr id="25" name="pole tekstowe 35">
              <a:extLst>
                <a:ext uri="{FF2B5EF4-FFF2-40B4-BE49-F238E27FC236}">
                  <a16:creationId xmlns:a16="http://schemas.microsoft.com/office/drawing/2014/main" id="{73D378FA-6BB1-4931-A9CB-07685E32F075}"/>
                </a:ext>
              </a:extLst>
            </p:cNvPr>
            <p:cNvSpPr txBox="1"/>
            <p:nvPr/>
          </p:nvSpPr>
          <p:spPr>
            <a:xfrm>
              <a:off x="2706696" y="-69501"/>
              <a:ext cx="677225" cy="334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Montserrat"/>
                  <a:ea typeface="+mn-ea"/>
                  <a:cs typeface="Poppins" panose="00000500000000000000" pitchFamily="2" charset="-18"/>
                </a:rPr>
                <a:t>1 %</a:t>
              </a:r>
            </a:p>
          </p:txBody>
        </p:sp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id="{305E6F51-12E3-4BEE-B756-F7162E8B85E5}"/>
              </a:ext>
            </a:extLst>
          </p:cNvPr>
          <p:cNvGrpSpPr/>
          <p:nvPr/>
        </p:nvGrpSpPr>
        <p:grpSpPr>
          <a:xfrm>
            <a:off x="3889491" y="4320670"/>
            <a:ext cx="3809344" cy="1788160"/>
            <a:chOff x="366188" y="2019891"/>
            <a:chExt cx="3809344" cy="1788160"/>
          </a:xfrm>
        </p:grpSpPr>
        <p:sp>
          <p:nvSpPr>
            <p:cNvPr id="34" name="Owal 33">
              <a:extLst>
                <a:ext uri="{FF2B5EF4-FFF2-40B4-BE49-F238E27FC236}">
                  <a16:creationId xmlns:a16="http://schemas.microsoft.com/office/drawing/2014/main" id="{98B66A7D-CB6A-4A54-A87E-34C6C3346F24}"/>
                </a:ext>
              </a:extLst>
            </p:cNvPr>
            <p:cNvSpPr/>
            <p:nvPr/>
          </p:nvSpPr>
          <p:spPr>
            <a:xfrm>
              <a:off x="366188" y="2042696"/>
              <a:ext cx="216000" cy="216000"/>
            </a:xfrm>
            <a:prstGeom prst="ellipse">
              <a:avLst/>
            </a:prstGeom>
            <a:solidFill>
              <a:srgbClr val="59B3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5" name="Owal 34">
              <a:extLst>
                <a:ext uri="{FF2B5EF4-FFF2-40B4-BE49-F238E27FC236}">
                  <a16:creationId xmlns:a16="http://schemas.microsoft.com/office/drawing/2014/main" id="{84D44F60-D744-4807-AA90-3C562A2C5AE8}"/>
                </a:ext>
              </a:extLst>
            </p:cNvPr>
            <p:cNvSpPr/>
            <p:nvPr/>
          </p:nvSpPr>
          <p:spPr>
            <a:xfrm>
              <a:off x="366188" y="2423873"/>
              <a:ext cx="216000" cy="216000"/>
            </a:xfrm>
            <a:prstGeom prst="ellipse">
              <a:avLst/>
            </a:prstGeom>
            <a:solidFill>
              <a:srgbClr val="008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6" name="Owal 35">
              <a:extLst>
                <a:ext uri="{FF2B5EF4-FFF2-40B4-BE49-F238E27FC236}">
                  <a16:creationId xmlns:a16="http://schemas.microsoft.com/office/drawing/2014/main" id="{79882C23-2928-46BB-A990-D72F58E155C7}"/>
                </a:ext>
              </a:extLst>
            </p:cNvPr>
            <p:cNvSpPr/>
            <p:nvPr/>
          </p:nvSpPr>
          <p:spPr>
            <a:xfrm>
              <a:off x="366188" y="2805050"/>
              <a:ext cx="216000" cy="216000"/>
            </a:xfrm>
            <a:prstGeom prst="ellipse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7" name="Owal 36">
              <a:extLst>
                <a:ext uri="{FF2B5EF4-FFF2-40B4-BE49-F238E27FC236}">
                  <a16:creationId xmlns:a16="http://schemas.microsoft.com/office/drawing/2014/main" id="{DD1A283E-A4D5-48C0-B366-CE458DA23563}"/>
                </a:ext>
              </a:extLst>
            </p:cNvPr>
            <p:cNvSpPr/>
            <p:nvPr/>
          </p:nvSpPr>
          <p:spPr>
            <a:xfrm>
              <a:off x="366188" y="3186227"/>
              <a:ext cx="216000" cy="21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rgbClr val="FF8719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id="{DA7460FA-8070-4502-9AAB-699AFB97617E}"/>
                </a:ext>
              </a:extLst>
            </p:cNvPr>
            <p:cNvSpPr txBox="1"/>
            <p:nvPr/>
          </p:nvSpPr>
          <p:spPr>
            <a:xfrm>
              <a:off x="682714" y="2019891"/>
              <a:ext cx="2783528" cy="261610"/>
            </a:xfrm>
            <a:prstGeom prst="rect">
              <a:avLst/>
            </a:prstGeom>
            <a:noFill/>
          </p:spPr>
          <p:txBody>
            <a:bodyPr wrap="square" numCol="1" spcCol="21600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Montserrat"/>
                  <a:ea typeface="+mn-ea"/>
                  <a:cs typeface="Poppins" panose="00000500000000000000" pitchFamily="2" charset="-18"/>
                </a:rPr>
                <a:t>Budownictwo Zrównoważone</a:t>
              </a:r>
            </a:p>
          </p:txBody>
        </p:sp>
        <p:sp>
          <p:nvSpPr>
            <p:cNvPr id="39" name="pole tekstowe 38">
              <a:extLst>
                <a:ext uri="{FF2B5EF4-FFF2-40B4-BE49-F238E27FC236}">
                  <a16:creationId xmlns:a16="http://schemas.microsoft.com/office/drawing/2014/main" id="{B94E3DB7-42D3-41BB-A58D-CEFC3FC7343A}"/>
                </a:ext>
              </a:extLst>
            </p:cNvPr>
            <p:cNvSpPr txBox="1"/>
            <p:nvPr/>
          </p:nvSpPr>
          <p:spPr>
            <a:xfrm>
              <a:off x="682714" y="2383093"/>
              <a:ext cx="3131059" cy="261610"/>
            </a:xfrm>
            <a:prstGeom prst="rect">
              <a:avLst/>
            </a:prstGeom>
            <a:noFill/>
          </p:spPr>
          <p:txBody>
            <a:bodyPr wrap="square" numCol="1" spcCol="21600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Montserrat"/>
                  <a:ea typeface="+mn-ea"/>
                  <a:cs typeface="Poppins" panose="00000500000000000000" pitchFamily="2" charset="-18"/>
                </a:rPr>
                <a:t>Energetyka i Gospodarka Komunalna</a:t>
              </a:r>
            </a:p>
          </p:txBody>
        </p:sp>
        <p:sp>
          <p:nvSpPr>
            <p:cNvPr id="40" name="pole tekstowe 39">
              <a:extLst>
                <a:ext uri="{FF2B5EF4-FFF2-40B4-BE49-F238E27FC236}">
                  <a16:creationId xmlns:a16="http://schemas.microsoft.com/office/drawing/2014/main" id="{DF2E9941-586A-4C9A-9CB1-A855237F39E9}"/>
                </a:ext>
              </a:extLst>
            </p:cNvPr>
            <p:cNvSpPr txBox="1"/>
            <p:nvPr/>
          </p:nvSpPr>
          <p:spPr>
            <a:xfrm>
              <a:off x="693215" y="2755900"/>
              <a:ext cx="3482317" cy="261610"/>
            </a:xfrm>
            <a:prstGeom prst="rect">
              <a:avLst/>
            </a:prstGeom>
            <a:noFill/>
          </p:spPr>
          <p:txBody>
            <a:bodyPr wrap="square" numCol="1" spcCol="21600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Montserrat"/>
                  <a:ea typeface="+mn-ea"/>
                  <a:cs typeface="Poppins" panose="00000500000000000000" pitchFamily="2" charset="-18"/>
                </a:rPr>
                <a:t>Przemysł</a:t>
              </a:r>
            </a:p>
          </p:txBody>
        </p:sp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id="{AD3CF02F-08AE-46E3-A688-87876817A017}"/>
                </a:ext>
              </a:extLst>
            </p:cNvPr>
            <p:cNvSpPr txBox="1"/>
            <p:nvPr/>
          </p:nvSpPr>
          <p:spPr>
            <a:xfrm>
              <a:off x="682714" y="3169590"/>
              <a:ext cx="2788664" cy="261610"/>
            </a:xfrm>
            <a:prstGeom prst="rect">
              <a:avLst/>
            </a:prstGeom>
            <a:noFill/>
          </p:spPr>
          <p:txBody>
            <a:bodyPr wrap="square" numCol="1" spcCol="21600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Montserrat"/>
                  <a:ea typeface="+mn-ea"/>
                  <a:cs typeface="Poppins" panose="00000500000000000000" pitchFamily="2" charset="-18"/>
                </a:rPr>
                <a:t>Transport i Logistyka</a:t>
              </a:r>
            </a:p>
          </p:txBody>
        </p:sp>
        <p:sp>
          <p:nvSpPr>
            <p:cNvPr id="42" name="Owal 41">
              <a:extLst>
                <a:ext uri="{FF2B5EF4-FFF2-40B4-BE49-F238E27FC236}">
                  <a16:creationId xmlns:a16="http://schemas.microsoft.com/office/drawing/2014/main" id="{ADF16AEC-7571-40B5-B48F-1680354C91C5}"/>
                </a:ext>
              </a:extLst>
            </p:cNvPr>
            <p:cNvSpPr/>
            <p:nvPr/>
          </p:nvSpPr>
          <p:spPr>
            <a:xfrm>
              <a:off x="366188" y="3567404"/>
              <a:ext cx="216000" cy="216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6" name="pole tekstowe 45">
              <a:extLst>
                <a:ext uri="{FF2B5EF4-FFF2-40B4-BE49-F238E27FC236}">
                  <a16:creationId xmlns:a16="http://schemas.microsoft.com/office/drawing/2014/main" id="{2247D369-FFA3-42CA-A51D-85B24387AD73}"/>
                </a:ext>
              </a:extLst>
            </p:cNvPr>
            <p:cNvSpPr txBox="1"/>
            <p:nvPr/>
          </p:nvSpPr>
          <p:spPr>
            <a:xfrm>
              <a:off x="682714" y="3546441"/>
              <a:ext cx="2783528" cy="261610"/>
            </a:xfrm>
            <a:prstGeom prst="rect">
              <a:avLst/>
            </a:prstGeom>
            <a:noFill/>
          </p:spPr>
          <p:txBody>
            <a:bodyPr wrap="square" numCol="1" spcCol="21600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Montserrat"/>
                  <a:ea typeface="+mn-ea"/>
                  <a:cs typeface="Poppins" panose="00000500000000000000" pitchFamily="2" charset="-18"/>
                </a:rPr>
                <a:t>Inne</a:t>
              </a:r>
            </a:p>
          </p:txBody>
        </p:sp>
      </p:grpSp>
      <p:graphicFrame>
        <p:nvGraphicFramePr>
          <p:cNvPr id="43" name="Wykres 42">
            <a:extLst>
              <a:ext uri="{FF2B5EF4-FFF2-40B4-BE49-F238E27FC236}">
                <a16:creationId xmlns:a16="http://schemas.microsoft.com/office/drawing/2014/main" id="{812CD1D8-BC91-4FC4-8180-D5ED1E08F5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889704"/>
              </p:ext>
            </p:extLst>
          </p:nvPr>
        </p:nvGraphicFramePr>
        <p:xfrm>
          <a:off x="7900855" y="3550708"/>
          <a:ext cx="4066923" cy="268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Symbol zastępczy tekstu 3">
            <a:extLst>
              <a:ext uri="{FF2B5EF4-FFF2-40B4-BE49-F238E27FC236}">
                <a16:creationId xmlns:a16="http://schemas.microsoft.com/office/drawing/2014/main" id="{63E3C470-2B9B-4CED-A389-9E925013F1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6196" y="6297882"/>
            <a:ext cx="6904038" cy="276225"/>
          </a:xfrm>
        </p:spPr>
        <p:txBody>
          <a:bodyPr/>
          <a:lstStyle/>
          <a:p>
            <a:r>
              <a:rPr lang="pl-PL" sz="1200" dirty="0"/>
              <a:t>Jesteśmy pełni zielonej energii</a:t>
            </a:r>
            <a:endParaRPr lang="pl-PL" dirty="0"/>
          </a:p>
          <a:p>
            <a:endParaRPr lang="pl-PL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A8E58AE-EF9D-47D4-AB36-6F3E160EFA0D}"/>
              </a:ext>
            </a:extLst>
          </p:cNvPr>
          <p:cNvSpPr txBox="1"/>
          <p:nvPr/>
        </p:nvSpPr>
        <p:spPr>
          <a:xfrm>
            <a:off x="3727679" y="3480177"/>
            <a:ext cx="385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>
                <a:effectLst/>
                <a:ea typeface="Calibri" panose="020F0502020204030204" pitchFamily="34" charset="0"/>
              </a:rPr>
              <a:t>Saldo bank razem: </a:t>
            </a:r>
            <a:r>
              <a:rPr lang="pl-PL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12 824 mln zł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r>
              <a:rPr lang="pl-PL" sz="1800" dirty="0">
                <a:effectLst/>
                <a:ea typeface="Calibri" panose="020F0502020204030204" pitchFamily="34" charset="0"/>
              </a:rPr>
              <a:t>Udział salda </a:t>
            </a:r>
            <a:r>
              <a:rPr lang="pl-PL" sz="1800" dirty="0" err="1">
                <a:effectLst/>
                <a:ea typeface="Calibri" panose="020F0502020204030204" pitchFamily="34" charset="0"/>
              </a:rPr>
              <a:t>eko</a:t>
            </a:r>
            <a:r>
              <a:rPr lang="pl-PL" dirty="0">
                <a:ea typeface="Calibri" panose="020F0502020204030204" pitchFamily="34" charset="0"/>
              </a:rPr>
              <a:t>:</a:t>
            </a:r>
            <a:r>
              <a:rPr lang="pl-PL" sz="1800" dirty="0">
                <a:effectLst/>
                <a:ea typeface="Calibri" panose="020F050202020403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</a:rPr>
              <a:t>4 760 mln zł</a:t>
            </a:r>
            <a:endParaRPr lang="pl-PL" sz="1800" dirty="0">
              <a:effectLst/>
              <a:ea typeface="Calibri" panose="020F0502020204030204" pitchFamily="34" charset="0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A795504B-B678-4055-BED4-7DFA03709EE8}"/>
              </a:ext>
            </a:extLst>
          </p:cNvPr>
          <p:cNvSpPr txBox="1"/>
          <p:nvPr/>
        </p:nvSpPr>
        <p:spPr>
          <a:xfrm>
            <a:off x="1684817" y="4050282"/>
            <a:ext cx="9156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37,1%</a:t>
            </a:r>
          </a:p>
          <a:p>
            <a:r>
              <a:rPr lang="pl-PL" sz="1200" dirty="0"/>
              <a:t>saldo </a:t>
            </a:r>
            <a:r>
              <a:rPr lang="pl-PL" sz="1200" dirty="0" err="1"/>
              <a:t>eko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425063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0">
            <a:extLst>
              <a:ext uri="{FF2B5EF4-FFF2-40B4-BE49-F238E27FC236}">
                <a16:creationId xmlns:a16="http://schemas.microsoft.com/office/drawing/2014/main" id="{37B48D06-FC27-4A65-82E8-A0D1561ABE7E}"/>
              </a:ext>
            </a:extLst>
          </p:cNvPr>
          <p:cNvSpPr txBox="1"/>
          <p:nvPr/>
        </p:nvSpPr>
        <p:spPr>
          <a:xfrm>
            <a:off x="1449700" y="3392722"/>
            <a:ext cx="1935046" cy="238848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defTabSz="967252">
              <a:defRPr/>
            </a:pPr>
            <a:r>
              <a:rPr lang="pl-PL" sz="952" b="1" dirty="0">
                <a:solidFill>
                  <a:srgbClr val="005F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Kredyty</a:t>
            </a:r>
            <a:r>
              <a:rPr lang="pl-PL" sz="952" b="1" dirty="0">
                <a:solidFill>
                  <a:srgbClr val="009FE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952" b="1" dirty="0">
                <a:solidFill>
                  <a:srgbClr val="005F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obrotowe</a:t>
            </a:r>
            <a:endParaRPr lang="en-IN" sz="952" b="1" dirty="0">
              <a:solidFill>
                <a:srgbClr val="005F4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49EFD2E6-D2A8-4670-92C4-DD6E7FD17A02}"/>
              </a:ext>
            </a:extLst>
          </p:cNvPr>
          <p:cNvSpPr txBox="1"/>
          <p:nvPr/>
        </p:nvSpPr>
        <p:spPr>
          <a:xfrm>
            <a:off x="1449700" y="4877854"/>
            <a:ext cx="1802222" cy="238848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defTabSz="967252">
              <a:defRPr/>
            </a:pPr>
            <a:r>
              <a:rPr lang="pl-PL" sz="952" b="1" dirty="0">
                <a:solidFill>
                  <a:srgbClr val="005F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Kredyty inwestycyjne</a:t>
            </a:r>
            <a:endParaRPr lang="en-IN" sz="952" b="1" dirty="0">
              <a:solidFill>
                <a:srgbClr val="005F4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27">
            <a:extLst>
              <a:ext uri="{FF2B5EF4-FFF2-40B4-BE49-F238E27FC236}">
                <a16:creationId xmlns:a16="http://schemas.microsoft.com/office/drawing/2014/main" id="{6528031E-3ADE-468C-BE3A-02E590E55962}"/>
              </a:ext>
            </a:extLst>
          </p:cNvPr>
          <p:cNvSpPr txBox="1"/>
          <p:nvPr/>
        </p:nvSpPr>
        <p:spPr>
          <a:xfrm>
            <a:off x="6180870" y="1907590"/>
            <a:ext cx="1829640" cy="238848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defTabSz="967252">
              <a:defRPr/>
            </a:pPr>
            <a:r>
              <a:rPr lang="pl-PL" sz="952" b="1" dirty="0">
                <a:solidFill>
                  <a:srgbClr val="005F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Gwarancje bankowe</a:t>
            </a:r>
            <a:endParaRPr lang="en-IN" sz="952" b="1" dirty="0">
              <a:solidFill>
                <a:srgbClr val="005F4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33">
            <a:extLst>
              <a:ext uri="{FF2B5EF4-FFF2-40B4-BE49-F238E27FC236}">
                <a16:creationId xmlns:a16="http://schemas.microsoft.com/office/drawing/2014/main" id="{34DFE9E3-481C-4381-A2AE-7F43EC411988}"/>
              </a:ext>
            </a:extLst>
          </p:cNvPr>
          <p:cNvSpPr txBox="1"/>
          <p:nvPr/>
        </p:nvSpPr>
        <p:spPr>
          <a:xfrm>
            <a:off x="6180870" y="3392722"/>
            <a:ext cx="2522337" cy="238848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defTabSz="967252">
              <a:defRPr/>
            </a:pPr>
            <a:r>
              <a:rPr lang="pl-PL" sz="952" b="1" dirty="0">
                <a:solidFill>
                  <a:srgbClr val="005F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Rachunki bieżące i pomocnicze</a:t>
            </a:r>
            <a:endParaRPr lang="en-IN" sz="952" b="1" dirty="0">
              <a:solidFill>
                <a:srgbClr val="005F4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43">
            <a:extLst>
              <a:ext uri="{FF2B5EF4-FFF2-40B4-BE49-F238E27FC236}">
                <a16:creationId xmlns:a16="http://schemas.microsoft.com/office/drawing/2014/main" id="{D68935CD-1612-4D84-8CA7-8F7B829A37D8}"/>
              </a:ext>
            </a:extLst>
          </p:cNvPr>
          <p:cNvSpPr/>
          <p:nvPr/>
        </p:nvSpPr>
        <p:spPr>
          <a:xfrm>
            <a:off x="6263448" y="2208880"/>
            <a:ext cx="2809816" cy="385362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defTabSz="967252">
              <a:defRPr/>
            </a:pPr>
            <a:r>
              <a:rPr lang="pl-PL" sz="952" dirty="0">
                <a:solidFill>
                  <a:srgbClr val="808285"/>
                </a:solidFill>
                <a:ea typeface="Times New Roman" panose="02020603050405020304" pitchFamily="18" charset="0"/>
              </a:rPr>
              <a:t>w tym gwarancja </a:t>
            </a:r>
            <a:r>
              <a:rPr lang="pl-PL" sz="952" b="1" dirty="0">
                <a:solidFill>
                  <a:srgbClr val="808285"/>
                </a:solidFill>
                <a:ea typeface="Times New Roman" panose="02020603050405020304" pitchFamily="18" charset="0"/>
              </a:rPr>
              <a:t>dobrego wykonania umowy</a:t>
            </a:r>
            <a:endParaRPr lang="pl-PL" sz="952" b="1" dirty="0">
              <a:solidFill>
                <a:srgbClr val="808285"/>
              </a:solidFill>
              <a:ea typeface="Calibri" panose="020F0502020204030204" pitchFamily="34" charset="0"/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40E365CE-8975-402F-B97F-A8CE77055097}"/>
              </a:ext>
            </a:extLst>
          </p:cNvPr>
          <p:cNvGrpSpPr/>
          <p:nvPr/>
        </p:nvGrpSpPr>
        <p:grpSpPr>
          <a:xfrm>
            <a:off x="5190782" y="5027514"/>
            <a:ext cx="753166" cy="799071"/>
            <a:chOff x="3805820" y="4648030"/>
            <a:chExt cx="712021" cy="755418"/>
          </a:xfrm>
        </p:grpSpPr>
        <p:sp>
          <p:nvSpPr>
            <p:cNvPr id="11" name="Oval 15">
              <a:extLst>
                <a:ext uri="{FF2B5EF4-FFF2-40B4-BE49-F238E27FC236}">
                  <a16:creationId xmlns:a16="http://schemas.microsoft.com/office/drawing/2014/main" id="{82B5B425-40F8-43E5-9972-071C8B694153}"/>
                </a:ext>
              </a:extLst>
            </p:cNvPr>
            <p:cNvSpPr/>
            <p:nvPr/>
          </p:nvSpPr>
          <p:spPr>
            <a:xfrm>
              <a:off x="3805820" y="4648030"/>
              <a:ext cx="712021" cy="755418"/>
            </a:xfrm>
            <a:prstGeom prst="ellipse">
              <a:avLst/>
            </a:prstGeom>
            <a:solidFill>
              <a:srgbClr val="575757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279400" dir="5400000" algn="t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672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6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40">
              <a:extLst>
                <a:ext uri="{FF2B5EF4-FFF2-40B4-BE49-F238E27FC236}">
                  <a16:creationId xmlns:a16="http://schemas.microsoft.com/office/drawing/2014/main" id="{F5ACBE53-6DBC-4EFE-88AF-96928F23F4B3}"/>
                </a:ext>
              </a:extLst>
            </p:cNvPr>
            <p:cNvSpPr/>
            <p:nvPr/>
          </p:nvSpPr>
          <p:spPr>
            <a:xfrm>
              <a:off x="3954004" y="4714770"/>
              <a:ext cx="430910" cy="371124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40000"/>
                  </a:sysClr>
                </a:gs>
                <a:gs pos="90000">
                  <a:sysClr val="window" lastClr="FFFFFF">
                    <a:lumMod val="85000"/>
                    <a:alpha val="0"/>
                  </a:sys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672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6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57">
              <a:extLst>
                <a:ext uri="{FF2B5EF4-FFF2-40B4-BE49-F238E27FC236}">
                  <a16:creationId xmlns:a16="http://schemas.microsoft.com/office/drawing/2014/main" id="{862294C6-73B5-4A3B-8405-2384F29F7611}"/>
                </a:ext>
              </a:extLst>
            </p:cNvPr>
            <p:cNvSpPr txBox="1"/>
            <p:nvPr/>
          </p:nvSpPr>
          <p:spPr>
            <a:xfrm>
              <a:off x="4005982" y="4841614"/>
              <a:ext cx="335213" cy="256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672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64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kumimoji="0" lang="pl-PL" sz="1164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kumimoji="0" lang="en-IN" sz="116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E22DE96E-2B6A-4DFC-B9CE-E7446463FF75}"/>
              </a:ext>
            </a:extLst>
          </p:cNvPr>
          <p:cNvGrpSpPr/>
          <p:nvPr/>
        </p:nvGrpSpPr>
        <p:grpSpPr>
          <a:xfrm>
            <a:off x="459612" y="5027514"/>
            <a:ext cx="753166" cy="799071"/>
            <a:chOff x="5870928" y="3242035"/>
            <a:chExt cx="712021" cy="755418"/>
          </a:xfrm>
        </p:grpSpPr>
        <p:grpSp>
          <p:nvGrpSpPr>
            <p:cNvPr id="15" name="Group 62">
              <a:extLst>
                <a:ext uri="{FF2B5EF4-FFF2-40B4-BE49-F238E27FC236}">
                  <a16:creationId xmlns:a16="http://schemas.microsoft.com/office/drawing/2014/main" id="{772A09B2-5E11-40EF-91B6-D6944570AB8F}"/>
                </a:ext>
              </a:extLst>
            </p:cNvPr>
            <p:cNvGrpSpPr/>
            <p:nvPr/>
          </p:nvGrpSpPr>
          <p:grpSpPr>
            <a:xfrm>
              <a:off x="5870928" y="3242035"/>
              <a:ext cx="712021" cy="755418"/>
              <a:chOff x="5635335" y="3345468"/>
              <a:chExt cx="1005560" cy="1005560"/>
            </a:xfrm>
          </p:grpSpPr>
          <p:sp>
            <p:nvSpPr>
              <p:cNvPr id="17" name="Oval 18">
                <a:extLst>
                  <a:ext uri="{FF2B5EF4-FFF2-40B4-BE49-F238E27FC236}">
                    <a16:creationId xmlns:a16="http://schemas.microsoft.com/office/drawing/2014/main" id="{2B4817A1-7AD1-4397-B534-D345A9FD867C}"/>
                  </a:ext>
                </a:extLst>
              </p:cNvPr>
              <p:cNvSpPr/>
              <p:nvPr/>
            </p:nvSpPr>
            <p:spPr>
              <a:xfrm>
                <a:off x="5635335" y="3345468"/>
                <a:ext cx="1005560" cy="1005560"/>
              </a:xfrm>
              <a:prstGeom prst="ellipse">
                <a:avLst/>
              </a:prstGeom>
              <a:solidFill>
                <a:srgbClr val="878787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279400" dir="5400000" algn="t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6725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164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Oval 38">
                <a:extLst>
                  <a:ext uri="{FF2B5EF4-FFF2-40B4-BE49-F238E27FC236}">
                    <a16:creationId xmlns:a16="http://schemas.microsoft.com/office/drawing/2014/main" id="{41CD4139-A73A-4B76-A934-FE6CDB661B34}"/>
                  </a:ext>
                </a:extLst>
              </p:cNvPr>
              <p:cNvSpPr/>
              <p:nvPr/>
            </p:nvSpPr>
            <p:spPr>
              <a:xfrm>
                <a:off x="5833835" y="3438373"/>
                <a:ext cx="608558" cy="49401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alpha val="40000"/>
                    </a:sysClr>
                  </a:gs>
                  <a:gs pos="90000">
                    <a:sysClr val="window" lastClr="FFFFFF">
                      <a:lumMod val="85000"/>
                      <a:alpha val="0"/>
                    </a:sys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25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164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61">
              <a:extLst>
                <a:ext uri="{FF2B5EF4-FFF2-40B4-BE49-F238E27FC236}">
                  <a16:creationId xmlns:a16="http://schemas.microsoft.com/office/drawing/2014/main" id="{DCBF2C0A-CFF9-4554-B0EC-4C191227C0CC}"/>
                </a:ext>
              </a:extLst>
            </p:cNvPr>
            <p:cNvSpPr txBox="1"/>
            <p:nvPr/>
          </p:nvSpPr>
          <p:spPr>
            <a:xfrm>
              <a:off x="6055410" y="3419474"/>
              <a:ext cx="335213" cy="256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672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64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03</a:t>
              </a: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3AFD9DD8-981C-4AAC-BA96-485713FC14E0}"/>
              </a:ext>
            </a:extLst>
          </p:cNvPr>
          <p:cNvGrpSpPr/>
          <p:nvPr/>
        </p:nvGrpSpPr>
        <p:grpSpPr>
          <a:xfrm>
            <a:off x="459453" y="3542382"/>
            <a:ext cx="753166" cy="799071"/>
            <a:chOff x="2330450" y="2314743"/>
            <a:chExt cx="712021" cy="755418"/>
          </a:xfrm>
        </p:grpSpPr>
        <p:grpSp>
          <p:nvGrpSpPr>
            <p:cNvPr id="20" name="Group 64">
              <a:extLst>
                <a:ext uri="{FF2B5EF4-FFF2-40B4-BE49-F238E27FC236}">
                  <a16:creationId xmlns:a16="http://schemas.microsoft.com/office/drawing/2014/main" id="{9745D4B2-622E-43E9-B873-66AD09898933}"/>
                </a:ext>
              </a:extLst>
            </p:cNvPr>
            <p:cNvGrpSpPr/>
            <p:nvPr/>
          </p:nvGrpSpPr>
          <p:grpSpPr>
            <a:xfrm>
              <a:off x="2330450" y="2314743"/>
              <a:ext cx="712021" cy="755418"/>
              <a:chOff x="4619789" y="2281866"/>
              <a:chExt cx="1005560" cy="1005560"/>
            </a:xfrm>
          </p:grpSpPr>
          <p:sp>
            <p:nvSpPr>
              <p:cNvPr id="22" name="Oval 16">
                <a:extLst>
                  <a:ext uri="{FF2B5EF4-FFF2-40B4-BE49-F238E27FC236}">
                    <a16:creationId xmlns:a16="http://schemas.microsoft.com/office/drawing/2014/main" id="{BF381DAA-EE55-47AC-8EC0-9A7B83F952E9}"/>
                  </a:ext>
                </a:extLst>
              </p:cNvPr>
              <p:cNvSpPr/>
              <p:nvPr/>
            </p:nvSpPr>
            <p:spPr>
              <a:xfrm>
                <a:off x="4619789" y="2281866"/>
                <a:ext cx="1005560" cy="1005560"/>
              </a:xfrm>
              <a:prstGeom prst="ellipse">
                <a:avLst/>
              </a:prstGeom>
              <a:solidFill>
                <a:srgbClr val="009FE3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279400" dir="5400000" algn="t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6725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164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Oval 37">
                <a:extLst>
                  <a:ext uri="{FF2B5EF4-FFF2-40B4-BE49-F238E27FC236}">
                    <a16:creationId xmlns:a16="http://schemas.microsoft.com/office/drawing/2014/main" id="{61415542-ACFE-43AD-A94D-1A1CCCAE6DC0}"/>
                  </a:ext>
                </a:extLst>
              </p:cNvPr>
              <p:cNvSpPr/>
              <p:nvPr/>
            </p:nvSpPr>
            <p:spPr>
              <a:xfrm>
                <a:off x="4818493" y="2372046"/>
                <a:ext cx="608558" cy="49401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alpha val="40000"/>
                    </a:sysClr>
                  </a:gs>
                  <a:gs pos="90000">
                    <a:sysClr val="window" lastClr="FFFFFF">
                      <a:lumMod val="85000"/>
                      <a:alpha val="0"/>
                    </a:sys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25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164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63">
              <a:extLst>
                <a:ext uri="{FF2B5EF4-FFF2-40B4-BE49-F238E27FC236}">
                  <a16:creationId xmlns:a16="http://schemas.microsoft.com/office/drawing/2014/main" id="{8A48F8D7-BE5C-45A6-AAE5-2F55B912189F}"/>
                </a:ext>
              </a:extLst>
            </p:cNvPr>
            <p:cNvSpPr txBox="1"/>
            <p:nvPr/>
          </p:nvSpPr>
          <p:spPr>
            <a:xfrm>
              <a:off x="2513902" y="2483143"/>
              <a:ext cx="335213" cy="256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672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64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02</a:t>
              </a:r>
            </a:p>
          </p:txBody>
        </p:sp>
      </p:grpSp>
      <p:sp>
        <p:nvSpPr>
          <p:cNvPr id="24" name="TextBox 20">
            <a:extLst>
              <a:ext uri="{FF2B5EF4-FFF2-40B4-BE49-F238E27FC236}">
                <a16:creationId xmlns:a16="http://schemas.microsoft.com/office/drawing/2014/main" id="{69734667-376F-4F2E-8F23-7ACE6C61D1F2}"/>
              </a:ext>
            </a:extLst>
          </p:cNvPr>
          <p:cNvSpPr txBox="1"/>
          <p:nvPr/>
        </p:nvSpPr>
        <p:spPr>
          <a:xfrm>
            <a:off x="1449700" y="1907590"/>
            <a:ext cx="1563323" cy="238848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defTabSz="967252">
              <a:defRPr/>
            </a:pPr>
            <a:r>
              <a:rPr lang="pl-PL" sz="952" b="1" dirty="0">
                <a:solidFill>
                  <a:srgbClr val="005F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Doradztwo finansowe</a:t>
            </a:r>
            <a:endParaRPr lang="en-IN" sz="952" b="1" dirty="0">
              <a:solidFill>
                <a:srgbClr val="005F4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41">
            <a:extLst>
              <a:ext uri="{FF2B5EF4-FFF2-40B4-BE49-F238E27FC236}">
                <a16:creationId xmlns:a16="http://schemas.microsoft.com/office/drawing/2014/main" id="{F1C9D429-2298-41EF-81E3-8C55290EDFC5}"/>
              </a:ext>
            </a:extLst>
          </p:cNvPr>
          <p:cNvSpPr/>
          <p:nvPr/>
        </p:nvSpPr>
        <p:spPr>
          <a:xfrm>
            <a:off x="1449700" y="2211932"/>
            <a:ext cx="3136944" cy="385362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marL="0" lvl="1" defTabSz="967252">
              <a:defRPr/>
            </a:pPr>
            <a:r>
              <a:rPr lang="pl-PL" sz="952" dirty="0">
                <a:solidFill>
                  <a:srgbClr val="808285"/>
                </a:solidFill>
                <a:ea typeface="Times New Roman" panose="02020603050405020304" pitchFamily="18" charset="0"/>
              </a:rPr>
              <a:t>w zakresie aranżacji finansowania komercyjnego oraz preferencyjnego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FDB8DC06-8199-4C49-AE77-BCC5CA47C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2782" y="321832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6724" tIns="48362" rIns="96724" bIns="48362" numCol="1" anchor="t" anchorCtr="0" compatLnSpc="1">
            <a:prstTxWarp prst="textNoShape">
              <a:avLst/>
            </a:prstTxWarp>
          </a:bodyPr>
          <a:lstStyle/>
          <a:p>
            <a:pPr defTabSz="967252">
              <a:defRPr/>
            </a:pPr>
            <a:endParaRPr lang="en-IN" sz="1164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Line 6">
            <a:extLst>
              <a:ext uri="{FF2B5EF4-FFF2-40B4-BE49-F238E27FC236}">
                <a16:creationId xmlns:a16="http://schemas.microsoft.com/office/drawing/2014/main" id="{D126D3BF-0A4E-477C-AB1A-B5D07578E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2782" y="321832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6724" tIns="48362" rIns="96724" bIns="48362" numCol="1" anchor="t" anchorCtr="0" compatLnSpc="1">
            <a:prstTxWarp prst="textNoShape">
              <a:avLst/>
            </a:prstTxWarp>
          </a:bodyPr>
          <a:lstStyle/>
          <a:p>
            <a:pPr defTabSz="967252">
              <a:defRPr/>
            </a:pPr>
            <a:endParaRPr lang="en-IN" sz="1164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89F7FC2A-6E8D-4A00-BC9F-40D6C065BDE6}"/>
              </a:ext>
            </a:extLst>
          </p:cNvPr>
          <p:cNvGrpSpPr/>
          <p:nvPr/>
        </p:nvGrpSpPr>
        <p:grpSpPr>
          <a:xfrm>
            <a:off x="5190782" y="2057249"/>
            <a:ext cx="772659" cy="799071"/>
            <a:chOff x="4074530" y="2666153"/>
            <a:chExt cx="730449" cy="755418"/>
          </a:xfrm>
        </p:grpSpPr>
        <p:sp>
          <p:nvSpPr>
            <p:cNvPr id="29" name="Oval 17">
              <a:extLst>
                <a:ext uri="{FF2B5EF4-FFF2-40B4-BE49-F238E27FC236}">
                  <a16:creationId xmlns:a16="http://schemas.microsoft.com/office/drawing/2014/main" id="{F2261F50-6711-46A5-9F15-D56DD4821E7C}"/>
                </a:ext>
              </a:extLst>
            </p:cNvPr>
            <p:cNvSpPr/>
            <p:nvPr/>
          </p:nvSpPr>
          <p:spPr>
            <a:xfrm>
              <a:off x="4074530" y="2666153"/>
              <a:ext cx="730449" cy="755418"/>
            </a:xfrm>
            <a:prstGeom prst="ellipse">
              <a:avLst/>
            </a:prstGeom>
            <a:solidFill>
              <a:srgbClr val="3FA535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279400" dir="5400000" algn="t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672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6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61">
              <a:extLst>
                <a:ext uri="{FF2B5EF4-FFF2-40B4-BE49-F238E27FC236}">
                  <a16:creationId xmlns:a16="http://schemas.microsoft.com/office/drawing/2014/main" id="{F26855F8-505A-46AC-B301-C3AEFEFF6236}"/>
                </a:ext>
              </a:extLst>
            </p:cNvPr>
            <p:cNvSpPr txBox="1"/>
            <p:nvPr/>
          </p:nvSpPr>
          <p:spPr>
            <a:xfrm>
              <a:off x="4247916" y="2837533"/>
              <a:ext cx="335213" cy="256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672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64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kumimoji="0" lang="pl-PL" sz="1164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kumimoji="0" lang="en-IN" sz="116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Oval 38">
              <a:extLst>
                <a:ext uri="{FF2B5EF4-FFF2-40B4-BE49-F238E27FC236}">
                  <a16:creationId xmlns:a16="http://schemas.microsoft.com/office/drawing/2014/main" id="{0E8C2389-AA93-4FCF-AE17-6F47A7C19171}"/>
                </a:ext>
              </a:extLst>
            </p:cNvPr>
            <p:cNvSpPr/>
            <p:nvPr/>
          </p:nvSpPr>
          <p:spPr>
            <a:xfrm>
              <a:off x="4227592" y="2722805"/>
              <a:ext cx="430910" cy="371124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40000"/>
                  </a:sysClr>
                </a:gs>
                <a:gs pos="90000">
                  <a:sysClr val="window" lastClr="FFFFFF">
                    <a:lumMod val="85000"/>
                    <a:alpha val="0"/>
                  </a:sys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672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6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B2CFB219-8797-4F5D-91A9-95BCF112B635}"/>
              </a:ext>
            </a:extLst>
          </p:cNvPr>
          <p:cNvGrpSpPr/>
          <p:nvPr/>
        </p:nvGrpSpPr>
        <p:grpSpPr>
          <a:xfrm>
            <a:off x="5190782" y="3542382"/>
            <a:ext cx="753166" cy="799071"/>
            <a:chOff x="4630655" y="4577089"/>
            <a:chExt cx="712021" cy="755418"/>
          </a:xfrm>
        </p:grpSpPr>
        <p:sp>
          <p:nvSpPr>
            <p:cNvPr id="33" name="Oval 17">
              <a:extLst>
                <a:ext uri="{FF2B5EF4-FFF2-40B4-BE49-F238E27FC236}">
                  <a16:creationId xmlns:a16="http://schemas.microsoft.com/office/drawing/2014/main" id="{16A0FBE8-7F3E-480C-9D87-E5E1486303E3}"/>
                </a:ext>
              </a:extLst>
            </p:cNvPr>
            <p:cNvSpPr/>
            <p:nvPr/>
          </p:nvSpPr>
          <p:spPr>
            <a:xfrm>
              <a:off x="4630655" y="4577089"/>
              <a:ext cx="712021" cy="755418"/>
            </a:xfrm>
            <a:prstGeom prst="ellipse">
              <a:avLst/>
            </a:prstGeom>
            <a:solidFill>
              <a:srgbClr val="005F42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279400" dir="5400000" algn="t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672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6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59">
              <a:extLst>
                <a:ext uri="{FF2B5EF4-FFF2-40B4-BE49-F238E27FC236}">
                  <a16:creationId xmlns:a16="http://schemas.microsoft.com/office/drawing/2014/main" id="{637D73F6-8151-4565-8EBF-CEA7167945BE}"/>
                </a:ext>
              </a:extLst>
            </p:cNvPr>
            <p:cNvSpPr txBox="1"/>
            <p:nvPr/>
          </p:nvSpPr>
          <p:spPr>
            <a:xfrm>
              <a:off x="4796431" y="4781387"/>
              <a:ext cx="335213" cy="256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672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64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kumimoji="0" lang="pl-PL" sz="1164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kumimoji="0" lang="en-IN" sz="116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346DF029-8792-4AF2-9DF6-8CEBEF7A77DB}"/>
                </a:ext>
              </a:extLst>
            </p:cNvPr>
            <p:cNvSpPr/>
            <p:nvPr/>
          </p:nvSpPr>
          <p:spPr>
            <a:xfrm>
              <a:off x="4762741" y="4671873"/>
              <a:ext cx="430910" cy="371124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40000"/>
                  </a:sysClr>
                </a:gs>
                <a:gs pos="90000">
                  <a:sysClr val="window" lastClr="FFFFFF">
                    <a:lumMod val="85000"/>
                    <a:alpha val="0"/>
                  </a:sys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672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6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D8F31662-8BB3-41EE-8F45-3028E18356F8}"/>
              </a:ext>
            </a:extLst>
          </p:cNvPr>
          <p:cNvGrpSpPr/>
          <p:nvPr/>
        </p:nvGrpSpPr>
        <p:grpSpPr>
          <a:xfrm>
            <a:off x="459612" y="2057249"/>
            <a:ext cx="753166" cy="799071"/>
            <a:chOff x="2330450" y="1356654"/>
            <a:chExt cx="712021" cy="755418"/>
          </a:xfrm>
        </p:grpSpPr>
        <p:sp>
          <p:nvSpPr>
            <p:cNvPr id="37" name="Oval 14">
              <a:extLst>
                <a:ext uri="{FF2B5EF4-FFF2-40B4-BE49-F238E27FC236}">
                  <a16:creationId xmlns:a16="http://schemas.microsoft.com/office/drawing/2014/main" id="{7CC660CC-29C5-4FE4-B5E9-EBD9C0B31BB7}"/>
                </a:ext>
              </a:extLst>
            </p:cNvPr>
            <p:cNvSpPr/>
            <p:nvPr/>
          </p:nvSpPr>
          <p:spPr>
            <a:xfrm>
              <a:off x="2330450" y="1356654"/>
              <a:ext cx="712021" cy="755418"/>
            </a:xfrm>
            <a:prstGeom prst="ellipse">
              <a:avLst/>
            </a:prstGeom>
            <a:solidFill>
              <a:srgbClr val="0058A5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279400" dir="5400000" algn="t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672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6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63">
              <a:extLst>
                <a:ext uri="{FF2B5EF4-FFF2-40B4-BE49-F238E27FC236}">
                  <a16:creationId xmlns:a16="http://schemas.microsoft.com/office/drawing/2014/main" id="{846BCC27-E2BF-4884-BFBE-63DD6A4D1D2A}"/>
                </a:ext>
              </a:extLst>
            </p:cNvPr>
            <p:cNvSpPr txBox="1"/>
            <p:nvPr/>
          </p:nvSpPr>
          <p:spPr>
            <a:xfrm>
              <a:off x="2516812" y="1553830"/>
              <a:ext cx="335213" cy="256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672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64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kumimoji="0" lang="pl-PL" sz="1164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kumimoji="0" lang="en-IN" sz="116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1F26F27-7323-4874-B52E-98E9565BF29D}"/>
                </a:ext>
              </a:extLst>
            </p:cNvPr>
            <p:cNvSpPr/>
            <p:nvPr/>
          </p:nvSpPr>
          <p:spPr>
            <a:xfrm>
              <a:off x="2472379" y="1440367"/>
              <a:ext cx="430910" cy="371124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40000"/>
                  </a:sysClr>
                </a:gs>
                <a:gs pos="90000">
                  <a:sysClr val="window" lastClr="FFFFFF">
                    <a:lumMod val="85000"/>
                    <a:alpha val="0"/>
                  </a:sys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672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6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TextBox 33">
            <a:extLst>
              <a:ext uri="{FF2B5EF4-FFF2-40B4-BE49-F238E27FC236}">
                <a16:creationId xmlns:a16="http://schemas.microsoft.com/office/drawing/2014/main" id="{9ADE3827-EAB3-4078-884E-24C9928EA81A}"/>
              </a:ext>
            </a:extLst>
          </p:cNvPr>
          <p:cNvSpPr txBox="1"/>
          <p:nvPr/>
        </p:nvSpPr>
        <p:spPr>
          <a:xfrm>
            <a:off x="6199368" y="5021589"/>
            <a:ext cx="2522337" cy="55207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defTabSz="967252">
              <a:defRPr/>
            </a:pPr>
            <a:r>
              <a:rPr lang="pl-PL" sz="952" b="1" dirty="0">
                <a:solidFill>
                  <a:srgbClr val="005F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Leasing</a:t>
            </a:r>
          </a:p>
          <a:p>
            <a:pPr defTabSz="967252">
              <a:spcBef>
                <a:spcPts val="1269"/>
              </a:spcBef>
              <a:defRPr/>
            </a:pPr>
            <a:r>
              <a:rPr lang="pl-PL" sz="952" b="1" dirty="0">
                <a:solidFill>
                  <a:srgbClr val="005F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Faktoring</a:t>
            </a:r>
            <a:endParaRPr lang="en-IN" sz="952" b="1" dirty="0">
              <a:solidFill>
                <a:srgbClr val="005F4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73B3DD2F-FB90-4E3D-9206-40871D837D5C}"/>
              </a:ext>
            </a:extLst>
          </p:cNvPr>
          <p:cNvSpPr/>
          <p:nvPr/>
        </p:nvSpPr>
        <p:spPr>
          <a:xfrm>
            <a:off x="1449401" y="5074069"/>
            <a:ext cx="3736702" cy="1271823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marL="0" lvl="1" defTabSz="967252">
              <a:defRPr/>
            </a:pPr>
            <a:r>
              <a:rPr lang="pl-PL" sz="952" b="1" dirty="0">
                <a:solidFill>
                  <a:srgbClr val="808285"/>
                </a:solidFill>
                <a:ea typeface="Times New Roman" panose="02020603050405020304" pitchFamily="18" charset="0"/>
              </a:rPr>
              <a:t>pomostowe</a:t>
            </a:r>
            <a:r>
              <a:rPr lang="pl-PL" sz="952" dirty="0">
                <a:solidFill>
                  <a:srgbClr val="808285"/>
                </a:solidFill>
                <a:ea typeface="Times New Roman" panose="02020603050405020304" pitchFamily="18" charset="0"/>
              </a:rPr>
              <a:t> wspierające finansowanie kosztów kwalifikowanych projektu objętych dofinansowaniem,</a:t>
            </a:r>
            <a:endParaRPr lang="pl-PL" sz="952" dirty="0">
              <a:solidFill>
                <a:srgbClr val="808285"/>
              </a:solidFill>
              <a:ea typeface="Calibri" panose="020F0502020204030204" pitchFamily="34" charset="0"/>
            </a:endParaRPr>
          </a:p>
          <a:p>
            <a:pPr marL="0" lvl="1" defTabSz="967252">
              <a:spcBef>
                <a:spcPts val="635"/>
              </a:spcBef>
              <a:spcAft>
                <a:spcPts val="635"/>
              </a:spcAft>
              <a:defRPr/>
            </a:pPr>
            <a:r>
              <a:rPr lang="pl-PL" sz="952" b="1" dirty="0">
                <a:solidFill>
                  <a:srgbClr val="808285"/>
                </a:solidFill>
                <a:ea typeface="Times New Roman" panose="02020603050405020304" pitchFamily="18" charset="0"/>
              </a:rPr>
              <a:t>uzupełniające</a:t>
            </a:r>
            <a:r>
              <a:rPr lang="pl-PL" sz="952" dirty="0">
                <a:solidFill>
                  <a:srgbClr val="808285"/>
                </a:solidFill>
                <a:ea typeface="Times New Roman" panose="02020603050405020304" pitchFamily="18" charset="0"/>
              </a:rPr>
              <a:t> wspierające finansowanie kosztów niekwalifikowanych projektu lub nieobjętych dofinansowaniem,</a:t>
            </a:r>
          </a:p>
          <a:p>
            <a:pPr marL="0" lvl="1" defTabSz="967252">
              <a:defRPr/>
            </a:pPr>
            <a:r>
              <a:rPr lang="pl-PL" sz="952" b="1" dirty="0">
                <a:solidFill>
                  <a:srgbClr val="808285"/>
                </a:solidFill>
                <a:ea typeface="Calibri" panose="020F0502020204030204" pitchFamily="34" charset="0"/>
              </a:rPr>
              <a:t>inwestycyjne </a:t>
            </a:r>
            <a:r>
              <a:rPr lang="pl-PL" sz="952" dirty="0">
                <a:solidFill>
                  <a:srgbClr val="808285"/>
                </a:solidFill>
                <a:ea typeface="Times New Roman" panose="02020603050405020304" pitchFamily="18" charset="0"/>
              </a:rPr>
              <a:t>ze środków własnych Banku, ze środków pochodzących z linii EBI lub jako mix tych dwóch form</a:t>
            </a:r>
            <a:endParaRPr lang="pl-PL" sz="952" dirty="0">
              <a:solidFill>
                <a:srgbClr val="808285"/>
              </a:solidFill>
              <a:ea typeface="Calibri" panose="020F0502020204030204" pitchFamily="34" charset="0"/>
            </a:endParaRPr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5DB2E4EB-ECE7-4F1B-A15D-0F6CF89E649D}"/>
              </a:ext>
            </a:extLst>
          </p:cNvPr>
          <p:cNvSpPr/>
          <p:nvPr/>
        </p:nvSpPr>
        <p:spPr>
          <a:xfrm>
            <a:off x="1449401" y="3653147"/>
            <a:ext cx="3292027" cy="67839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defTabSz="967252">
              <a:defRPr/>
            </a:pPr>
            <a:r>
              <a:rPr lang="pl-PL" sz="952" dirty="0">
                <a:solidFill>
                  <a:srgbClr val="808285"/>
                </a:solidFill>
                <a:ea typeface="Times New Roman" panose="02020603050405020304" pitchFamily="18" charset="0"/>
              </a:rPr>
              <a:t>wspierające sfinansowanie części </a:t>
            </a:r>
            <a:r>
              <a:rPr lang="pl-PL" sz="952" b="1" dirty="0">
                <a:solidFill>
                  <a:srgbClr val="808285"/>
                </a:solidFill>
                <a:ea typeface="Times New Roman" panose="02020603050405020304" pitchFamily="18" charset="0"/>
              </a:rPr>
              <a:t>VAT </a:t>
            </a:r>
            <a:br>
              <a:rPr lang="pl-PL" sz="952" dirty="0">
                <a:solidFill>
                  <a:srgbClr val="808285"/>
                </a:solidFill>
                <a:ea typeface="Times New Roman" panose="02020603050405020304" pitchFamily="18" charset="0"/>
              </a:rPr>
            </a:br>
            <a:endParaRPr lang="pl-PL" sz="952" dirty="0">
              <a:solidFill>
                <a:srgbClr val="808285"/>
              </a:solidFill>
              <a:ea typeface="Times New Roman" panose="02020603050405020304" pitchFamily="18" charset="0"/>
            </a:endParaRPr>
          </a:p>
          <a:p>
            <a:pPr defTabSz="967252">
              <a:defRPr/>
            </a:pPr>
            <a:r>
              <a:rPr lang="pl-PL" sz="952" dirty="0">
                <a:solidFill>
                  <a:srgbClr val="808285"/>
                </a:solidFill>
                <a:ea typeface="Times New Roman" panose="02020603050405020304" pitchFamily="18" charset="0"/>
              </a:rPr>
              <a:t>wspierające </a:t>
            </a:r>
            <a:r>
              <a:rPr lang="pl-PL" sz="952" b="1" dirty="0">
                <a:solidFill>
                  <a:srgbClr val="808285"/>
                </a:solidFill>
                <a:ea typeface="Times New Roman" panose="02020603050405020304" pitchFamily="18" charset="0"/>
              </a:rPr>
              <a:t>potrzeby płynnościowe </a:t>
            </a:r>
            <a:r>
              <a:rPr lang="pl-PL" sz="952" dirty="0">
                <a:solidFill>
                  <a:srgbClr val="808285"/>
                </a:solidFill>
                <a:ea typeface="Times New Roman" panose="02020603050405020304" pitchFamily="18" charset="0"/>
              </a:rPr>
              <a:t>kredytobiorcy w początkowej fazie po oddaniu inwestycji</a:t>
            </a:r>
            <a:endParaRPr lang="en-IN" sz="952" dirty="0">
              <a:solidFill>
                <a:prstClr val="black">
                  <a:lumMod val="50000"/>
                  <a:lumOff val="50000"/>
                </a:prst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5" name="Grupa 44">
            <a:extLst>
              <a:ext uri="{FF2B5EF4-FFF2-40B4-BE49-F238E27FC236}">
                <a16:creationId xmlns:a16="http://schemas.microsoft.com/office/drawing/2014/main" id="{4C384FC5-F984-4C98-AC4F-FC96B73C3B7D}"/>
              </a:ext>
            </a:extLst>
          </p:cNvPr>
          <p:cNvGrpSpPr/>
          <p:nvPr/>
        </p:nvGrpSpPr>
        <p:grpSpPr>
          <a:xfrm>
            <a:off x="9373272" y="2681076"/>
            <a:ext cx="1904016" cy="1865935"/>
            <a:chOff x="499206" y="2642529"/>
            <a:chExt cx="1800000" cy="1764000"/>
          </a:xfrm>
        </p:grpSpPr>
        <p:sp>
          <p:nvSpPr>
            <p:cNvPr id="46" name="Oval 13">
              <a:extLst>
                <a:ext uri="{FF2B5EF4-FFF2-40B4-BE49-F238E27FC236}">
                  <a16:creationId xmlns:a16="http://schemas.microsoft.com/office/drawing/2014/main" id="{FCAD2207-586D-4C4C-8A9D-FEB427320031}"/>
                </a:ext>
              </a:extLst>
            </p:cNvPr>
            <p:cNvSpPr/>
            <p:nvPr/>
          </p:nvSpPr>
          <p:spPr>
            <a:xfrm>
              <a:off x="499206" y="2642529"/>
              <a:ext cx="1800000" cy="1764000"/>
            </a:xfrm>
            <a:prstGeom prst="ellipse">
              <a:avLst/>
            </a:prstGeom>
            <a:solidFill>
              <a:srgbClr val="006647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279400" dir="5400000" algn="t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672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6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7" name="Obraz 46" descr="Obraz zawierający tekst, znak, zewnętrzne, grafika wektorowa&#10;&#10;Opis wygenerowany automatycznie">
              <a:extLst>
                <a:ext uri="{FF2B5EF4-FFF2-40B4-BE49-F238E27FC236}">
                  <a16:creationId xmlns:a16="http://schemas.microsoft.com/office/drawing/2014/main" id="{434407BB-438D-4D15-8CC3-459BB197D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846" y="2740813"/>
              <a:ext cx="1601646" cy="1601646"/>
            </a:xfrm>
            <a:prstGeom prst="rect">
              <a:avLst/>
            </a:prstGeom>
          </p:spPr>
        </p:pic>
      </p:grpSp>
      <p:sp>
        <p:nvSpPr>
          <p:cNvPr id="48" name="Symbol zastępczy tekstu 1">
            <a:extLst>
              <a:ext uri="{FF2B5EF4-FFF2-40B4-BE49-F238E27FC236}">
                <a16:creationId xmlns:a16="http://schemas.microsoft.com/office/drawing/2014/main" id="{E71FEF4B-F98A-4D07-BEE7-D52E88A43C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330" y="291078"/>
            <a:ext cx="9758362" cy="888861"/>
          </a:xfrm>
        </p:spPr>
        <p:txBody>
          <a:bodyPr/>
          <a:lstStyle/>
          <a:p>
            <a:r>
              <a:rPr lang="pl-PL" sz="2400" dirty="0"/>
              <a:t>Szeroki zakres usług</a:t>
            </a:r>
          </a:p>
        </p:txBody>
      </p:sp>
    </p:spTree>
    <p:extLst>
      <p:ext uri="{BB962C8B-B14F-4D97-AF65-F5344CB8AC3E}">
        <p14:creationId xmlns:p14="http://schemas.microsoft.com/office/powerpoint/2010/main" val="2608737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FB70C3B-8D2F-4AA0-9CDD-FC3C0E7B9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789121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Kolory BOŚ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F41"/>
      </a:accent1>
      <a:accent2>
        <a:srgbClr val="3AD299"/>
      </a:accent2>
      <a:accent3>
        <a:srgbClr val="0058A5"/>
      </a:accent3>
      <a:accent4>
        <a:srgbClr val="878787"/>
      </a:accent4>
      <a:accent5>
        <a:srgbClr val="575756"/>
      </a:accent5>
      <a:accent6>
        <a:srgbClr val="70AD47"/>
      </a:accent6>
      <a:hlink>
        <a:srgbClr val="0058A5"/>
      </a:hlink>
      <a:folHlink>
        <a:srgbClr val="A13B7F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Ś">
  <a:themeElements>
    <a:clrScheme name="BOŚ Kolory">
      <a:dk1>
        <a:srgbClr val="3F3F3F"/>
      </a:dk1>
      <a:lt1>
        <a:sysClr val="window" lastClr="FFFFFF"/>
      </a:lt1>
      <a:dk2>
        <a:srgbClr val="595959"/>
      </a:dk2>
      <a:lt2>
        <a:srgbClr val="F2F2F2"/>
      </a:lt2>
      <a:accent1>
        <a:srgbClr val="005F42"/>
      </a:accent1>
      <a:accent2>
        <a:srgbClr val="3FA535"/>
      </a:accent2>
      <a:accent3>
        <a:srgbClr val="0058A6"/>
      </a:accent3>
      <a:accent4>
        <a:srgbClr val="009FE3"/>
      </a:accent4>
      <a:accent5>
        <a:srgbClr val="575757"/>
      </a:accent5>
      <a:accent6>
        <a:srgbClr val="878787"/>
      </a:accent6>
      <a:hlink>
        <a:srgbClr val="009FE3"/>
      </a:hlink>
      <a:folHlink>
        <a:srgbClr val="878787"/>
      </a:folHlink>
    </a:clrScheme>
    <a:fontScheme name="BOŚ FONTY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OŚ">
  <a:themeElements>
    <a:clrScheme name="BOŚ Kolory">
      <a:dk1>
        <a:srgbClr val="3F3F3F"/>
      </a:dk1>
      <a:lt1>
        <a:sysClr val="window" lastClr="FFFFFF"/>
      </a:lt1>
      <a:dk2>
        <a:srgbClr val="595959"/>
      </a:dk2>
      <a:lt2>
        <a:srgbClr val="F2F2F2"/>
      </a:lt2>
      <a:accent1>
        <a:srgbClr val="005F42"/>
      </a:accent1>
      <a:accent2>
        <a:srgbClr val="3FA535"/>
      </a:accent2>
      <a:accent3>
        <a:srgbClr val="0058A6"/>
      </a:accent3>
      <a:accent4>
        <a:srgbClr val="009FE3"/>
      </a:accent4>
      <a:accent5>
        <a:srgbClr val="575757"/>
      </a:accent5>
      <a:accent6>
        <a:srgbClr val="878787"/>
      </a:accent6>
      <a:hlink>
        <a:srgbClr val="009FE3"/>
      </a:hlink>
      <a:folHlink>
        <a:srgbClr val="878787"/>
      </a:folHlink>
    </a:clrScheme>
    <a:fontScheme name="BOŚ FONTY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oppins">
    <a:majorFont>
      <a:latin typeface="Poppins"/>
      <a:ea typeface=""/>
      <a:cs typeface=""/>
    </a:majorFont>
    <a:minorFont>
      <a:latin typeface="Poppins"/>
      <a:ea typeface=""/>
      <a:cs typeface=""/>
    </a:minorFont>
  </a:fontScheme>
  <a:fmtScheme name="Motyw pakietu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3429</TotalTime>
  <Words>594</Words>
  <Application>Microsoft Office PowerPoint</Application>
  <PresentationFormat>Panoramiczny</PresentationFormat>
  <Paragraphs>159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8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Montserrat</vt:lpstr>
      <vt:lpstr>Montserrat </vt:lpstr>
      <vt:lpstr>Montserrat Light</vt:lpstr>
      <vt:lpstr>Open Sans</vt:lpstr>
      <vt:lpstr>Poppins</vt:lpstr>
      <vt:lpstr>Wingdings</vt:lpstr>
      <vt:lpstr>Motyw pakietu Office</vt:lpstr>
      <vt:lpstr>BOŚ</vt:lpstr>
      <vt:lpstr>1_BOŚ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Mariusz Salach</dc:creator>
  <cp:lastModifiedBy>Spodzieja Agnieszka</cp:lastModifiedBy>
  <cp:revision>19</cp:revision>
  <cp:lastPrinted>2022-06-21T19:22:59Z</cp:lastPrinted>
  <dcterms:created xsi:type="dcterms:W3CDTF">2021-12-13T09:34:29Z</dcterms:created>
  <dcterms:modified xsi:type="dcterms:W3CDTF">2022-06-27T12:52:56Z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0d7ebb-8d5f-4d70-ab59-1b8ea1828e86_Enabled">
    <vt:lpwstr>true</vt:lpwstr>
  </property>
  <property fmtid="{D5CDD505-2E9C-101B-9397-08002B2CF9AE}" pid="3" name="MSIP_Label_da0d7ebb-8d5f-4d70-ab59-1b8ea1828e86_SetDate">
    <vt:lpwstr>2022-04-14T09:10:20Z</vt:lpwstr>
  </property>
  <property fmtid="{D5CDD505-2E9C-101B-9397-08002B2CF9AE}" pid="4" name="MSIP_Label_da0d7ebb-8d5f-4d70-ab59-1b8ea1828e86_Method">
    <vt:lpwstr>Privileged</vt:lpwstr>
  </property>
  <property fmtid="{D5CDD505-2E9C-101B-9397-08002B2CF9AE}" pid="5" name="MSIP_Label_da0d7ebb-8d5f-4d70-ab59-1b8ea1828e86_Name">
    <vt:lpwstr>da0d7ebb-8d5f-4d70-ab59-1b8ea1828e86</vt:lpwstr>
  </property>
  <property fmtid="{D5CDD505-2E9C-101B-9397-08002B2CF9AE}" pid="6" name="MSIP_Label_da0d7ebb-8d5f-4d70-ab59-1b8ea1828e86_SiteId">
    <vt:lpwstr>f496e8ac-cda8-4c70-b009-f8e1cc805d20</vt:lpwstr>
  </property>
  <property fmtid="{D5CDD505-2E9C-101B-9397-08002B2CF9AE}" pid="7" name="MSIP_Label_da0d7ebb-8d5f-4d70-ab59-1b8ea1828e86_ActionId">
    <vt:lpwstr>02f16a2b-4060-4bba-8dec-99399b2dfd56</vt:lpwstr>
  </property>
  <property fmtid="{D5CDD505-2E9C-101B-9397-08002B2CF9AE}" pid="8" name="MSIP_Label_da0d7ebb-8d5f-4d70-ab59-1b8ea1828e86_ContentBits">
    <vt:lpwstr>0</vt:lpwstr>
  </property>
</Properties>
</file>