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8" r:id="rId2"/>
    <p:sldMasterId id="2147483666" r:id="rId3"/>
  </p:sldMasterIdLst>
  <p:notesMasterIdLst>
    <p:notesMasterId r:id="rId19"/>
  </p:notesMasterIdLst>
  <p:handoutMasterIdLst>
    <p:handoutMasterId r:id="rId20"/>
  </p:handoutMasterIdLst>
  <p:sldIdLst>
    <p:sldId id="256" r:id="rId4"/>
    <p:sldId id="309" r:id="rId5"/>
    <p:sldId id="311" r:id="rId6"/>
    <p:sldId id="340" r:id="rId7"/>
    <p:sldId id="330" r:id="rId8"/>
    <p:sldId id="321" r:id="rId9"/>
    <p:sldId id="331" r:id="rId10"/>
    <p:sldId id="333" r:id="rId11"/>
    <p:sldId id="339" r:id="rId12"/>
    <p:sldId id="336" r:id="rId13"/>
    <p:sldId id="322" r:id="rId14"/>
    <p:sldId id="323" r:id="rId15"/>
    <p:sldId id="338" r:id="rId16"/>
    <p:sldId id="329" r:id="rId17"/>
    <p:sldId id="267" r:id="rId18"/>
  </p:sldIdLst>
  <p:sldSz cx="20104100" cy="11309350"/>
  <p:notesSz cx="20104100" cy="113093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utor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182A"/>
    <a:srgbClr val="C00000"/>
    <a:srgbClr val="99999C"/>
    <a:srgbClr val="A7A7A7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E25E649-3F16-4E02-A733-19D2CDBF48F0}" styleName="Styl pośredni 3 — Ak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Styl pośredni 3 — 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8603FDC-E32A-4AB5-989C-0864C3EAD2B8}" styleName="Styl z motywem 2 — Ak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Styl pośredn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5BE263C-DBD7-4A20-BB59-AAB30ACAA65A}" styleName="Styl pośredni 3 — 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788" autoAdjust="0"/>
  </p:normalViewPr>
  <p:slideViewPr>
    <p:cSldViewPr>
      <p:cViewPr varScale="1">
        <p:scale>
          <a:sx n="67" d="100"/>
          <a:sy n="67" d="100"/>
        </p:scale>
        <p:origin x="43" y="71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1075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Arkusz_programu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val>
            <c:numRef>
              <c:f>Arkusz1!$B$2:$B$13</c:f>
              <c:numCache>
                <c:formatCode>General</c:formatCode>
                <c:ptCount val="12"/>
                <c:pt idx="0">
                  <c:v>47984</c:v>
                </c:pt>
                <c:pt idx="1">
                  <c:v>144</c:v>
                </c:pt>
                <c:pt idx="2">
                  <c:v>48</c:v>
                </c:pt>
                <c:pt idx="3">
                  <c:v>353</c:v>
                </c:pt>
                <c:pt idx="4">
                  <c:v>85</c:v>
                </c:pt>
                <c:pt idx="5">
                  <c:v>77</c:v>
                </c:pt>
                <c:pt idx="6">
                  <c:v>15</c:v>
                </c:pt>
                <c:pt idx="7">
                  <c:v>37</c:v>
                </c:pt>
                <c:pt idx="8">
                  <c:v>56</c:v>
                </c:pt>
                <c:pt idx="9">
                  <c:v>18</c:v>
                </c:pt>
                <c:pt idx="10">
                  <c:v>14</c:v>
                </c:pt>
                <c:pt idx="11">
                  <c:v>153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Arkusz1!$B$1</c15:sqref>
                        </c15:formulaRef>
                      </c:ext>
                    </c:extLst>
                    <c:strCache>
                      <c:ptCount val="1"/>
                      <c:pt idx="0">
                        <c:v>Liczba założonych kont z podziałem na kraj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Arkusz1!$A$2:$A$13</c15:sqref>
                        </c15:formulaRef>
                      </c:ext>
                    </c:extLst>
                    <c:strCache>
                      <c:ptCount val="12"/>
                      <c:pt idx="0">
                        <c:v>PL</c:v>
                      </c:pt>
                      <c:pt idx="1">
                        <c:v>UA</c:v>
                      </c:pt>
                      <c:pt idx="2">
                        <c:v>BY</c:v>
                      </c:pt>
                      <c:pt idx="3">
                        <c:v>DE</c:v>
                      </c:pt>
                      <c:pt idx="4">
                        <c:v>CZ</c:v>
                      </c:pt>
                      <c:pt idx="5">
                        <c:v>LT</c:v>
                      </c:pt>
                      <c:pt idx="6">
                        <c:v>PT</c:v>
                      </c:pt>
                      <c:pt idx="7">
                        <c:v>LV</c:v>
                      </c:pt>
                      <c:pt idx="8">
                        <c:v>SK</c:v>
                      </c:pt>
                      <c:pt idx="9">
                        <c:v>RU</c:v>
                      </c:pt>
                      <c:pt idx="10">
                        <c:v>BG</c:v>
                      </c:pt>
                      <c:pt idx="11">
                        <c:v>inne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5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4000" b="1" dirty="0" smtClean="0">
                <a:solidFill>
                  <a:schemeClr val="tx1"/>
                </a:solidFill>
                <a:latin typeface="Red Hat Display"/>
              </a:rPr>
              <a:t>Podział połączeń</a:t>
            </a:r>
            <a:r>
              <a:rPr lang="pl-PL" sz="4000" b="1" baseline="0" dirty="0" smtClean="0">
                <a:solidFill>
                  <a:schemeClr val="tx1"/>
                </a:solidFill>
                <a:latin typeface="Red Hat Display"/>
              </a:rPr>
              <a:t> - obsługiwane języki</a:t>
            </a:r>
            <a:endParaRPr lang="pl-PL" sz="4000" b="1" dirty="0">
              <a:solidFill>
                <a:schemeClr val="tx1"/>
              </a:solidFill>
              <a:latin typeface="Red Hat Display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18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26691402807402947"/>
                  <c:y val="-0.615888026297214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25706421962842679"/>
                  <c:y val="7.894495329885303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28145396140140244"/>
                  <c:y val="0.2445940011234295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5378811508994208"/>
                  <c:y val="7.377561153628864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Red Hat Display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Arkusz1!$A$2:$D$2</c:f>
              <c:numCache>
                <c:formatCode>General</c:formatCode>
                <c:ptCount val="4"/>
                <c:pt idx="0">
                  <c:v>30499</c:v>
                </c:pt>
                <c:pt idx="1">
                  <c:v>231</c:v>
                </c:pt>
                <c:pt idx="2">
                  <c:v>109</c:v>
                </c:pt>
                <c:pt idx="3">
                  <c:v>396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Arkusz1!$A$1:$D$1</c15:sqref>
                        </c15:formulaRef>
                      </c:ext>
                    </c:extLst>
                    <c:strCache>
                      <c:ptCount val="4"/>
                      <c:pt idx="0">
                        <c:v>Polski</c:v>
                      </c:pt>
                      <c:pt idx="1">
                        <c:v>Angielski</c:v>
                      </c:pt>
                      <c:pt idx="2">
                        <c:v>Niemiecki</c:v>
                      </c:pt>
                      <c:pt idx="3">
                        <c:v>Rosyjski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/>
              </a:solidFill>
              <a:latin typeface="Red Hat Display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7C4AFF-FA47-431A-8F89-E3037D5FF67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56BC076-8D24-4FB0-8734-F0DB77950A89}">
      <dgm:prSet phldrT="[Tekst]"/>
      <dgm:spPr>
        <a:solidFill>
          <a:schemeClr val="bg1"/>
        </a:solidFill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pl-PL" dirty="0" smtClean="0">
              <a:solidFill>
                <a:srgbClr val="99999C"/>
              </a:solidFill>
            </a:rPr>
            <a:t>Ruszył e-TOLL!</a:t>
          </a:r>
          <a:endParaRPr lang="pl-PL" dirty="0">
            <a:solidFill>
              <a:srgbClr val="99999C"/>
            </a:solidFill>
          </a:endParaRPr>
        </a:p>
      </dgm:t>
    </dgm:pt>
    <dgm:pt modelId="{2BE6E394-2B96-462D-B5B9-65CAD79E099D}" type="parTrans" cxnId="{06D6B889-F6FE-4D6E-A799-D021DAD1D80D}">
      <dgm:prSet/>
      <dgm:spPr/>
      <dgm:t>
        <a:bodyPr/>
        <a:lstStyle/>
        <a:p>
          <a:endParaRPr lang="pl-PL"/>
        </a:p>
      </dgm:t>
    </dgm:pt>
    <dgm:pt modelId="{9072ED14-B9C5-40F7-8F0D-4E364938F25E}" type="sibTrans" cxnId="{06D6B889-F6FE-4D6E-A799-D021DAD1D80D}">
      <dgm:prSet/>
      <dgm:spPr>
        <a:ln>
          <a:solidFill>
            <a:srgbClr val="C00000"/>
          </a:solidFill>
        </a:ln>
      </dgm:spPr>
      <dgm:t>
        <a:bodyPr/>
        <a:lstStyle/>
        <a:p>
          <a:endParaRPr lang="pl-PL"/>
        </a:p>
      </dgm:t>
    </dgm:pt>
    <dgm:pt modelId="{94C129AC-5E4E-4EDE-BDE8-4DC1B8B9AEAA}">
      <dgm:prSet phldrT="[Tekst]"/>
      <dgm:spPr>
        <a:solidFill>
          <a:schemeClr val="bg1"/>
        </a:solidFill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pl-PL" dirty="0" smtClean="0">
              <a:solidFill>
                <a:srgbClr val="99999C"/>
              </a:solidFill>
            </a:rPr>
            <a:t>Aktualne statystyki</a:t>
          </a:r>
          <a:endParaRPr lang="pl-PL" dirty="0">
            <a:solidFill>
              <a:srgbClr val="99999C"/>
            </a:solidFill>
          </a:endParaRPr>
        </a:p>
      </dgm:t>
    </dgm:pt>
    <dgm:pt modelId="{A0119D33-B54C-4795-B944-7737E663787A}" type="parTrans" cxnId="{5555FA80-15AD-4850-B05A-DBFBD38E621C}">
      <dgm:prSet/>
      <dgm:spPr/>
      <dgm:t>
        <a:bodyPr/>
        <a:lstStyle/>
        <a:p>
          <a:endParaRPr lang="pl-PL"/>
        </a:p>
      </dgm:t>
    </dgm:pt>
    <dgm:pt modelId="{F74AD1E8-921A-49DE-A998-66550C7F0BA1}" type="sibTrans" cxnId="{5555FA80-15AD-4850-B05A-DBFBD38E621C}">
      <dgm:prSet/>
      <dgm:spPr/>
      <dgm:t>
        <a:bodyPr/>
        <a:lstStyle/>
        <a:p>
          <a:endParaRPr lang="pl-PL"/>
        </a:p>
      </dgm:t>
    </dgm:pt>
    <dgm:pt modelId="{9E95E5AE-065E-489D-A289-CF547B10C5CA}">
      <dgm:prSet phldrT="[Tekst]"/>
      <dgm:spPr>
        <a:solidFill>
          <a:schemeClr val="bg1"/>
        </a:solidFill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pl-PL" dirty="0" smtClean="0">
              <a:solidFill>
                <a:srgbClr val="99999C"/>
              </a:solidFill>
            </a:rPr>
            <a:t>Organizacja ruchu</a:t>
          </a:r>
          <a:r>
            <a:rPr lang="pl-PL" baseline="0" dirty="0" smtClean="0">
              <a:solidFill>
                <a:srgbClr val="99999C"/>
              </a:solidFill>
            </a:rPr>
            <a:t> na autostradzie A2 i A4</a:t>
          </a:r>
          <a:endParaRPr lang="pl-PL" dirty="0">
            <a:solidFill>
              <a:srgbClr val="99999C"/>
            </a:solidFill>
          </a:endParaRPr>
        </a:p>
      </dgm:t>
    </dgm:pt>
    <dgm:pt modelId="{DF96057A-95F0-45D5-87DF-6424F6D6AAD2}" type="parTrans" cxnId="{C2A071B1-76E6-4E7F-BA2B-0D14E59AF0E9}">
      <dgm:prSet/>
      <dgm:spPr/>
      <dgm:t>
        <a:bodyPr/>
        <a:lstStyle/>
        <a:p>
          <a:endParaRPr lang="pl-PL"/>
        </a:p>
      </dgm:t>
    </dgm:pt>
    <dgm:pt modelId="{5A5CAC33-146F-4BDF-B2A3-F2F599B167A7}" type="sibTrans" cxnId="{C2A071B1-76E6-4E7F-BA2B-0D14E59AF0E9}">
      <dgm:prSet/>
      <dgm:spPr/>
      <dgm:t>
        <a:bodyPr/>
        <a:lstStyle/>
        <a:p>
          <a:endParaRPr lang="pl-PL"/>
        </a:p>
      </dgm:t>
    </dgm:pt>
    <dgm:pt modelId="{F6BCAE1A-B557-4335-BDD4-914CBF4C930F}">
      <dgm:prSet phldrT="[Tekst]"/>
      <dgm:spPr>
        <a:solidFill>
          <a:schemeClr val="bg1"/>
        </a:solidFill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pl-PL" dirty="0" smtClean="0">
              <a:solidFill>
                <a:srgbClr val="99999C"/>
              </a:solidFill>
            </a:rPr>
            <a:t>Wygaszenie </a:t>
          </a:r>
          <a:r>
            <a:rPr lang="pl-PL" dirty="0" err="1" smtClean="0">
              <a:solidFill>
                <a:srgbClr val="99999C"/>
              </a:solidFill>
            </a:rPr>
            <a:t>viaTOLL</a:t>
          </a:r>
          <a:endParaRPr lang="pl-PL" dirty="0">
            <a:solidFill>
              <a:srgbClr val="99999C"/>
            </a:solidFill>
          </a:endParaRPr>
        </a:p>
      </dgm:t>
    </dgm:pt>
    <dgm:pt modelId="{100EBD1C-37F3-47C2-845E-57D4A35473FE}" type="parTrans" cxnId="{186A3BE0-247B-41F0-9A6E-F672FBD8F20D}">
      <dgm:prSet/>
      <dgm:spPr/>
      <dgm:t>
        <a:bodyPr/>
        <a:lstStyle/>
        <a:p>
          <a:endParaRPr lang="pl-PL"/>
        </a:p>
      </dgm:t>
    </dgm:pt>
    <dgm:pt modelId="{E73DEB81-7BFC-42BF-9D64-920BCE404708}" type="sibTrans" cxnId="{186A3BE0-247B-41F0-9A6E-F672FBD8F20D}">
      <dgm:prSet/>
      <dgm:spPr/>
      <dgm:t>
        <a:bodyPr/>
        <a:lstStyle/>
        <a:p>
          <a:endParaRPr lang="pl-PL"/>
        </a:p>
      </dgm:t>
    </dgm:pt>
    <dgm:pt modelId="{32AABE78-73CC-4E9D-AC86-5D7F40106A2D}">
      <dgm:prSet/>
      <dgm:spPr>
        <a:solidFill>
          <a:schemeClr val="bg1"/>
        </a:solidFill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pl-PL" dirty="0" smtClean="0">
              <a:solidFill>
                <a:srgbClr val="99999C"/>
              </a:solidFill>
            </a:rPr>
            <a:t>Kolejne ułatwienia dla przewoźników</a:t>
          </a:r>
          <a:endParaRPr lang="pl-PL" dirty="0">
            <a:solidFill>
              <a:srgbClr val="99999C"/>
            </a:solidFill>
          </a:endParaRPr>
        </a:p>
      </dgm:t>
    </dgm:pt>
    <dgm:pt modelId="{4E5F8B26-7CC9-43D0-A427-1DDC4DC19095}" type="parTrans" cxnId="{142D2979-4EC7-4937-9423-6FC881A96CCA}">
      <dgm:prSet/>
      <dgm:spPr/>
      <dgm:t>
        <a:bodyPr/>
        <a:lstStyle/>
        <a:p>
          <a:endParaRPr lang="pl-PL"/>
        </a:p>
      </dgm:t>
    </dgm:pt>
    <dgm:pt modelId="{BA2D6031-85D6-4DF8-A9F1-90DB5A9ED411}" type="sibTrans" cxnId="{142D2979-4EC7-4937-9423-6FC881A96CCA}">
      <dgm:prSet/>
      <dgm:spPr/>
      <dgm:t>
        <a:bodyPr/>
        <a:lstStyle/>
        <a:p>
          <a:endParaRPr lang="pl-PL"/>
        </a:p>
      </dgm:t>
    </dgm:pt>
    <dgm:pt modelId="{CBB56AC3-CE26-4FBB-AAFB-404A531FD83D}" type="pres">
      <dgm:prSet presAssocID="{C27C4AFF-FA47-431A-8F89-E3037D5FF6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2E43DF40-4519-4191-B317-2757F8DB370F}" type="pres">
      <dgm:prSet presAssocID="{C27C4AFF-FA47-431A-8F89-E3037D5FF675}" presName="Name1" presStyleCnt="0"/>
      <dgm:spPr/>
      <dgm:t>
        <a:bodyPr/>
        <a:lstStyle/>
        <a:p>
          <a:endParaRPr lang="pl-PL"/>
        </a:p>
      </dgm:t>
    </dgm:pt>
    <dgm:pt modelId="{5447255B-5AB1-4BDE-B6FA-D158DF403AF4}" type="pres">
      <dgm:prSet presAssocID="{C27C4AFF-FA47-431A-8F89-E3037D5FF675}" presName="cycle" presStyleCnt="0"/>
      <dgm:spPr/>
      <dgm:t>
        <a:bodyPr/>
        <a:lstStyle/>
        <a:p>
          <a:endParaRPr lang="pl-PL"/>
        </a:p>
      </dgm:t>
    </dgm:pt>
    <dgm:pt modelId="{2CFC3A40-FAC1-49AE-BE41-718C285BA21E}" type="pres">
      <dgm:prSet presAssocID="{C27C4AFF-FA47-431A-8F89-E3037D5FF675}" presName="srcNode" presStyleLbl="node1" presStyleIdx="0" presStyleCnt="5"/>
      <dgm:spPr/>
      <dgm:t>
        <a:bodyPr/>
        <a:lstStyle/>
        <a:p>
          <a:endParaRPr lang="pl-PL"/>
        </a:p>
      </dgm:t>
    </dgm:pt>
    <dgm:pt modelId="{69D3E32D-26F0-4050-A727-D7266E2C4D90}" type="pres">
      <dgm:prSet presAssocID="{C27C4AFF-FA47-431A-8F89-E3037D5FF675}" presName="conn" presStyleLbl="parChTrans1D2" presStyleIdx="0" presStyleCnt="1"/>
      <dgm:spPr/>
      <dgm:t>
        <a:bodyPr/>
        <a:lstStyle/>
        <a:p>
          <a:endParaRPr lang="pl-PL"/>
        </a:p>
      </dgm:t>
    </dgm:pt>
    <dgm:pt modelId="{F193B4E2-B9A5-44DC-A4E8-0430CB85887D}" type="pres">
      <dgm:prSet presAssocID="{C27C4AFF-FA47-431A-8F89-E3037D5FF675}" presName="extraNode" presStyleLbl="node1" presStyleIdx="0" presStyleCnt="5"/>
      <dgm:spPr/>
      <dgm:t>
        <a:bodyPr/>
        <a:lstStyle/>
        <a:p>
          <a:endParaRPr lang="pl-PL"/>
        </a:p>
      </dgm:t>
    </dgm:pt>
    <dgm:pt modelId="{6568AF88-6F65-427F-BCCA-EB9FF3989C3F}" type="pres">
      <dgm:prSet presAssocID="{C27C4AFF-FA47-431A-8F89-E3037D5FF675}" presName="dstNode" presStyleLbl="node1" presStyleIdx="0" presStyleCnt="5"/>
      <dgm:spPr/>
      <dgm:t>
        <a:bodyPr/>
        <a:lstStyle/>
        <a:p>
          <a:endParaRPr lang="pl-PL"/>
        </a:p>
      </dgm:t>
    </dgm:pt>
    <dgm:pt modelId="{8591F706-DD98-4DF8-A179-E57173A6B82C}" type="pres">
      <dgm:prSet presAssocID="{356BC076-8D24-4FB0-8734-F0DB77950A8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35ABBCD-6A9D-46E4-BE6A-8C576B1C98B1}" type="pres">
      <dgm:prSet presAssocID="{356BC076-8D24-4FB0-8734-F0DB77950A89}" presName="accent_1" presStyleCnt="0"/>
      <dgm:spPr/>
      <dgm:t>
        <a:bodyPr/>
        <a:lstStyle/>
        <a:p>
          <a:endParaRPr lang="pl-PL"/>
        </a:p>
      </dgm:t>
    </dgm:pt>
    <dgm:pt modelId="{7A69BE3B-749A-443F-A417-2A2E8B4EE3DF}" type="pres">
      <dgm:prSet presAssocID="{356BC076-8D24-4FB0-8734-F0DB77950A89}" presName="accentRepeatNode" presStyleLbl="solidFgAcc1" presStyleIdx="0" presStyleCnt="5"/>
      <dgm:spPr>
        <a:solidFill>
          <a:srgbClr val="CE182A"/>
        </a:solidFill>
        <a:ln>
          <a:solidFill>
            <a:srgbClr val="C00000"/>
          </a:solidFill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l-PL"/>
        </a:p>
      </dgm:t>
    </dgm:pt>
    <dgm:pt modelId="{B9D0F44C-0800-45EC-AD25-5E8E54155353}" type="pres">
      <dgm:prSet presAssocID="{94C129AC-5E4E-4EDE-BDE8-4DC1B8B9AEA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CC131A9-3254-4D9B-ACF4-49E65F7D7F33}" type="pres">
      <dgm:prSet presAssocID="{94C129AC-5E4E-4EDE-BDE8-4DC1B8B9AEAA}" presName="accent_2" presStyleCnt="0"/>
      <dgm:spPr/>
      <dgm:t>
        <a:bodyPr/>
        <a:lstStyle/>
        <a:p>
          <a:endParaRPr lang="pl-PL"/>
        </a:p>
      </dgm:t>
    </dgm:pt>
    <dgm:pt modelId="{5BD65138-EF7C-4586-AF35-85069F1DBD55}" type="pres">
      <dgm:prSet presAssocID="{94C129AC-5E4E-4EDE-BDE8-4DC1B8B9AEAA}" presName="accentRepeatNode" presStyleLbl="solidFgAcc1" presStyleIdx="1" presStyleCnt="5"/>
      <dgm:spPr>
        <a:solidFill>
          <a:srgbClr val="CE182A"/>
        </a:solidFill>
        <a:ln>
          <a:solidFill>
            <a:srgbClr val="C00000"/>
          </a:solidFill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l-PL"/>
        </a:p>
      </dgm:t>
    </dgm:pt>
    <dgm:pt modelId="{F5D6C25B-84AD-4459-8A13-A25412C1E63F}" type="pres">
      <dgm:prSet presAssocID="{9E95E5AE-065E-489D-A289-CF547B10C5CA}" presName="text_3" presStyleLbl="node1" presStyleIdx="2" presStyleCnt="5" custLinFactNeighborX="-445" custLinFactNeighborY="-14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3336960-57A4-4F3E-9B09-9860BD192C53}" type="pres">
      <dgm:prSet presAssocID="{9E95E5AE-065E-489D-A289-CF547B10C5CA}" presName="accent_3" presStyleCnt="0"/>
      <dgm:spPr/>
      <dgm:t>
        <a:bodyPr/>
        <a:lstStyle/>
        <a:p>
          <a:endParaRPr lang="pl-PL"/>
        </a:p>
      </dgm:t>
    </dgm:pt>
    <dgm:pt modelId="{9D804973-CAEE-4AC7-8EC4-FCEEADCE74A3}" type="pres">
      <dgm:prSet presAssocID="{9E95E5AE-065E-489D-A289-CF547B10C5CA}" presName="accentRepeatNode" presStyleLbl="solidFgAcc1" presStyleIdx="2" presStyleCnt="5"/>
      <dgm:spPr>
        <a:solidFill>
          <a:srgbClr val="CE182A"/>
        </a:solidFill>
        <a:ln>
          <a:solidFill>
            <a:srgbClr val="C00000"/>
          </a:solidFill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l-PL"/>
        </a:p>
      </dgm:t>
    </dgm:pt>
    <dgm:pt modelId="{49F16DED-2B18-4C73-88EF-E83151193564}" type="pres">
      <dgm:prSet presAssocID="{32AABE78-73CC-4E9D-AC86-5D7F40106A2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668BA64-6151-47CC-9509-3270E2C98F2C}" type="pres">
      <dgm:prSet presAssocID="{32AABE78-73CC-4E9D-AC86-5D7F40106A2D}" presName="accent_4" presStyleCnt="0"/>
      <dgm:spPr/>
      <dgm:t>
        <a:bodyPr/>
        <a:lstStyle/>
        <a:p>
          <a:endParaRPr lang="pl-PL"/>
        </a:p>
      </dgm:t>
    </dgm:pt>
    <dgm:pt modelId="{25C048F3-D0ED-499D-831C-B5D5878B5A94}" type="pres">
      <dgm:prSet presAssocID="{32AABE78-73CC-4E9D-AC86-5D7F40106A2D}" presName="accentRepeatNode" presStyleLbl="solidFgAcc1" presStyleIdx="3" presStyleCnt="5"/>
      <dgm:spPr>
        <a:solidFill>
          <a:srgbClr val="CE182A"/>
        </a:solidFill>
        <a:ln>
          <a:solidFill>
            <a:srgbClr val="C00000"/>
          </a:solidFill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l-PL"/>
        </a:p>
      </dgm:t>
    </dgm:pt>
    <dgm:pt modelId="{B2AFAF0D-EFC4-4804-8426-7722927DC323}" type="pres">
      <dgm:prSet presAssocID="{F6BCAE1A-B557-4335-BDD4-914CBF4C930F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E4C069-9321-433E-B448-8428BEC17C44}" type="pres">
      <dgm:prSet presAssocID="{F6BCAE1A-B557-4335-BDD4-914CBF4C930F}" presName="accent_5" presStyleCnt="0"/>
      <dgm:spPr/>
    </dgm:pt>
    <dgm:pt modelId="{E8DE3B2B-4B2A-4C5C-BD73-5B746A6A8092}" type="pres">
      <dgm:prSet presAssocID="{F6BCAE1A-B557-4335-BDD4-914CBF4C930F}" presName="accentRepeatNode" presStyleLbl="solidFgAcc1" presStyleIdx="4" presStyleCnt="5"/>
      <dgm:spPr>
        <a:solidFill>
          <a:srgbClr val="CE182A"/>
        </a:solidFill>
        <a:ln>
          <a:solidFill>
            <a:srgbClr val="C00000"/>
          </a:solidFill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l-PL"/>
        </a:p>
      </dgm:t>
    </dgm:pt>
  </dgm:ptLst>
  <dgm:cxnLst>
    <dgm:cxn modelId="{468B24A2-0F70-4772-8638-1F6E8E40F509}" type="presOf" srcId="{C27C4AFF-FA47-431A-8F89-E3037D5FF675}" destId="{CBB56AC3-CE26-4FBB-AAFB-404A531FD83D}" srcOrd="0" destOrd="0" presId="urn:microsoft.com/office/officeart/2008/layout/VerticalCurvedList"/>
    <dgm:cxn modelId="{50C3AB76-5507-45E0-A9AB-DD0193BA0438}" type="presOf" srcId="{9072ED14-B9C5-40F7-8F0D-4E364938F25E}" destId="{69D3E32D-26F0-4050-A727-D7266E2C4D90}" srcOrd="0" destOrd="0" presId="urn:microsoft.com/office/officeart/2008/layout/VerticalCurvedList"/>
    <dgm:cxn modelId="{142D2979-4EC7-4937-9423-6FC881A96CCA}" srcId="{C27C4AFF-FA47-431A-8F89-E3037D5FF675}" destId="{32AABE78-73CC-4E9D-AC86-5D7F40106A2D}" srcOrd="3" destOrd="0" parTransId="{4E5F8B26-7CC9-43D0-A427-1DDC4DC19095}" sibTransId="{BA2D6031-85D6-4DF8-A9F1-90DB5A9ED411}"/>
    <dgm:cxn modelId="{06D6B889-F6FE-4D6E-A799-D021DAD1D80D}" srcId="{C27C4AFF-FA47-431A-8F89-E3037D5FF675}" destId="{356BC076-8D24-4FB0-8734-F0DB77950A89}" srcOrd="0" destOrd="0" parTransId="{2BE6E394-2B96-462D-B5B9-65CAD79E099D}" sibTransId="{9072ED14-B9C5-40F7-8F0D-4E364938F25E}"/>
    <dgm:cxn modelId="{5555FA80-15AD-4850-B05A-DBFBD38E621C}" srcId="{C27C4AFF-FA47-431A-8F89-E3037D5FF675}" destId="{94C129AC-5E4E-4EDE-BDE8-4DC1B8B9AEAA}" srcOrd="1" destOrd="0" parTransId="{A0119D33-B54C-4795-B944-7737E663787A}" sibTransId="{F74AD1E8-921A-49DE-A998-66550C7F0BA1}"/>
    <dgm:cxn modelId="{71CBAE4E-91D7-4D8C-9953-B1577855C2A4}" type="presOf" srcId="{94C129AC-5E4E-4EDE-BDE8-4DC1B8B9AEAA}" destId="{B9D0F44C-0800-45EC-AD25-5E8E54155353}" srcOrd="0" destOrd="0" presId="urn:microsoft.com/office/officeart/2008/layout/VerticalCurvedList"/>
    <dgm:cxn modelId="{BDB1F778-3F56-4BC0-A83A-5ABC249D97CB}" type="presOf" srcId="{356BC076-8D24-4FB0-8734-F0DB77950A89}" destId="{8591F706-DD98-4DF8-A179-E57173A6B82C}" srcOrd="0" destOrd="0" presId="urn:microsoft.com/office/officeart/2008/layout/VerticalCurvedList"/>
    <dgm:cxn modelId="{C2A071B1-76E6-4E7F-BA2B-0D14E59AF0E9}" srcId="{C27C4AFF-FA47-431A-8F89-E3037D5FF675}" destId="{9E95E5AE-065E-489D-A289-CF547B10C5CA}" srcOrd="2" destOrd="0" parTransId="{DF96057A-95F0-45D5-87DF-6424F6D6AAD2}" sibTransId="{5A5CAC33-146F-4BDF-B2A3-F2F599B167A7}"/>
    <dgm:cxn modelId="{4EFE6D20-10A2-44E0-8FE7-DFF19C99D696}" type="presOf" srcId="{9E95E5AE-065E-489D-A289-CF547B10C5CA}" destId="{F5D6C25B-84AD-4459-8A13-A25412C1E63F}" srcOrd="0" destOrd="0" presId="urn:microsoft.com/office/officeart/2008/layout/VerticalCurvedList"/>
    <dgm:cxn modelId="{186A3BE0-247B-41F0-9A6E-F672FBD8F20D}" srcId="{C27C4AFF-FA47-431A-8F89-E3037D5FF675}" destId="{F6BCAE1A-B557-4335-BDD4-914CBF4C930F}" srcOrd="4" destOrd="0" parTransId="{100EBD1C-37F3-47C2-845E-57D4A35473FE}" sibTransId="{E73DEB81-7BFC-42BF-9D64-920BCE404708}"/>
    <dgm:cxn modelId="{91E5BD65-0E5A-4330-934C-679E92045EF8}" type="presOf" srcId="{F6BCAE1A-B557-4335-BDD4-914CBF4C930F}" destId="{B2AFAF0D-EFC4-4804-8426-7722927DC323}" srcOrd="0" destOrd="0" presId="urn:microsoft.com/office/officeart/2008/layout/VerticalCurvedList"/>
    <dgm:cxn modelId="{754ED209-D533-4F6F-9E13-A5665EDCF10B}" type="presOf" srcId="{32AABE78-73CC-4E9D-AC86-5D7F40106A2D}" destId="{49F16DED-2B18-4C73-88EF-E83151193564}" srcOrd="0" destOrd="0" presId="urn:microsoft.com/office/officeart/2008/layout/VerticalCurvedList"/>
    <dgm:cxn modelId="{6DDFEAF6-40A3-41F2-9315-00EDB9CDD31D}" type="presParOf" srcId="{CBB56AC3-CE26-4FBB-AAFB-404A531FD83D}" destId="{2E43DF40-4519-4191-B317-2757F8DB370F}" srcOrd="0" destOrd="0" presId="urn:microsoft.com/office/officeart/2008/layout/VerticalCurvedList"/>
    <dgm:cxn modelId="{A9E22806-3503-4BA7-8F10-BD15F2E158A4}" type="presParOf" srcId="{2E43DF40-4519-4191-B317-2757F8DB370F}" destId="{5447255B-5AB1-4BDE-B6FA-D158DF403AF4}" srcOrd="0" destOrd="0" presId="urn:microsoft.com/office/officeart/2008/layout/VerticalCurvedList"/>
    <dgm:cxn modelId="{374FD7D2-5010-430C-88E3-A38707CC8ED0}" type="presParOf" srcId="{5447255B-5AB1-4BDE-B6FA-D158DF403AF4}" destId="{2CFC3A40-FAC1-49AE-BE41-718C285BA21E}" srcOrd="0" destOrd="0" presId="urn:microsoft.com/office/officeart/2008/layout/VerticalCurvedList"/>
    <dgm:cxn modelId="{A96AD0F5-054E-4FCF-8100-CBEC06A9C9D8}" type="presParOf" srcId="{5447255B-5AB1-4BDE-B6FA-D158DF403AF4}" destId="{69D3E32D-26F0-4050-A727-D7266E2C4D90}" srcOrd="1" destOrd="0" presId="urn:microsoft.com/office/officeart/2008/layout/VerticalCurvedList"/>
    <dgm:cxn modelId="{1E17AD5F-404E-40C2-8E0C-B599DED744AB}" type="presParOf" srcId="{5447255B-5AB1-4BDE-B6FA-D158DF403AF4}" destId="{F193B4E2-B9A5-44DC-A4E8-0430CB85887D}" srcOrd="2" destOrd="0" presId="urn:microsoft.com/office/officeart/2008/layout/VerticalCurvedList"/>
    <dgm:cxn modelId="{69B03A54-E636-492D-8E5A-2F91B945481A}" type="presParOf" srcId="{5447255B-5AB1-4BDE-B6FA-D158DF403AF4}" destId="{6568AF88-6F65-427F-BCCA-EB9FF3989C3F}" srcOrd="3" destOrd="0" presId="urn:microsoft.com/office/officeart/2008/layout/VerticalCurvedList"/>
    <dgm:cxn modelId="{049C6939-B932-47E5-BDCC-CB131F42DD70}" type="presParOf" srcId="{2E43DF40-4519-4191-B317-2757F8DB370F}" destId="{8591F706-DD98-4DF8-A179-E57173A6B82C}" srcOrd="1" destOrd="0" presId="urn:microsoft.com/office/officeart/2008/layout/VerticalCurvedList"/>
    <dgm:cxn modelId="{E9A1FBD9-0BC2-4D28-8BF8-C40A2A57031A}" type="presParOf" srcId="{2E43DF40-4519-4191-B317-2757F8DB370F}" destId="{335ABBCD-6A9D-46E4-BE6A-8C576B1C98B1}" srcOrd="2" destOrd="0" presId="urn:microsoft.com/office/officeart/2008/layout/VerticalCurvedList"/>
    <dgm:cxn modelId="{D2BB9174-66E3-4520-8AAD-D316C43EC32A}" type="presParOf" srcId="{335ABBCD-6A9D-46E4-BE6A-8C576B1C98B1}" destId="{7A69BE3B-749A-443F-A417-2A2E8B4EE3DF}" srcOrd="0" destOrd="0" presId="urn:microsoft.com/office/officeart/2008/layout/VerticalCurvedList"/>
    <dgm:cxn modelId="{E5051498-4C11-4EA0-9BAB-497169968854}" type="presParOf" srcId="{2E43DF40-4519-4191-B317-2757F8DB370F}" destId="{B9D0F44C-0800-45EC-AD25-5E8E54155353}" srcOrd="3" destOrd="0" presId="urn:microsoft.com/office/officeart/2008/layout/VerticalCurvedList"/>
    <dgm:cxn modelId="{7B487541-1C1F-4BD6-8CD1-C98D9B899FD7}" type="presParOf" srcId="{2E43DF40-4519-4191-B317-2757F8DB370F}" destId="{6CC131A9-3254-4D9B-ACF4-49E65F7D7F33}" srcOrd="4" destOrd="0" presId="urn:microsoft.com/office/officeart/2008/layout/VerticalCurvedList"/>
    <dgm:cxn modelId="{EE383E1E-19D1-46BA-9103-1E574B213B7E}" type="presParOf" srcId="{6CC131A9-3254-4D9B-ACF4-49E65F7D7F33}" destId="{5BD65138-EF7C-4586-AF35-85069F1DBD55}" srcOrd="0" destOrd="0" presId="urn:microsoft.com/office/officeart/2008/layout/VerticalCurvedList"/>
    <dgm:cxn modelId="{36F06174-9978-4B4E-88F5-728DDF4431F0}" type="presParOf" srcId="{2E43DF40-4519-4191-B317-2757F8DB370F}" destId="{F5D6C25B-84AD-4459-8A13-A25412C1E63F}" srcOrd="5" destOrd="0" presId="urn:microsoft.com/office/officeart/2008/layout/VerticalCurvedList"/>
    <dgm:cxn modelId="{EB22396D-4C34-4939-8E85-55A8E10E7903}" type="presParOf" srcId="{2E43DF40-4519-4191-B317-2757F8DB370F}" destId="{A3336960-57A4-4F3E-9B09-9860BD192C53}" srcOrd="6" destOrd="0" presId="urn:microsoft.com/office/officeart/2008/layout/VerticalCurvedList"/>
    <dgm:cxn modelId="{A4E825D2-541C-4BE7-AF8D-5757C5855224}" type="presParOf" srcId="{A3336960-57A4-4F3E-9B09-9860BD192C53}" destId="{9D804973-CAEE-4AC7-8EC4-FCEEADCE74A3}" srcOrd="0" destOrd="0" presId="urn:microsoft.com/office/officeart/2008/layout/VerticalCurvedList"/>
    <dgm:cxn modelId="{CCEA1E78-5EF5-45A3-869C-35FCFBF6F94D}" type="presParOf" srcId="{2E43DF40-4519-4191-B317-2757F8DB370F}" destId="{49F16DED-2B18-4C73-88EF-E83151193564}" srcOrd="7" destOrd="0" presId="urn:microsoft.com/office/officeart/2008/layout/VerticalCurvedList"/>
    <dgm:cxn modelId="{2F1B44E2-032A-45C7-93D2-80E558EFA5D6}" type="presParOf" srcId="{2E43DF40-4519-4191-B317-2757F8DB370F}" destId="{0668BA64-6151-47CC-9509-3270E2C98F2C}" srcOrd="8" destOrd="0" presId="urn:microsoft.com/office/officeart/2008/layout/VerticalCurvedList"/>
    <dgm:cxn modelId="{6DF92F9F-D9B3-43F0-B04F-51832D7EEB8C}" type="presParOf" srcId="{0668BA64-6151-47CC-9509-3270E2C98F2C}" destId="{25C048F3-D0ED-499D-831C-B5D5878B5A94}" srcOrd="0" destOrd="0" presId="urn:microsoft.com/office/officeart/2008/layout/VerticalCurvedList"/>
    <dgm:cxn modelId="{66931266-3806-4439-8C63-CAB0083CCBBC}" type="presParOf" srcId="{2E43DF40-4519-4191-B317-2757F8DB370F}" destId="{B2AFAF0D-EFC4-4804-8426-7722927DC323}" srcOrd="9" destOrd="0" presId="urn:microsoft.com/office/officeart/2008/layout/VerticalCurvedList"/>
    <dgm:cxn modelId="{7D65C074-FEC3-4808-8245-902BB041955A}" type="presParOf" srcId="{2E43DF40-4519-4191-B317-2757F8DB370F}" destId="{04E4C069-9321-433E-B448-8428BEC17C44}" srcOrd="10" destOrd="0" presId="urn:microsoft.com/office/officeart/2008/layout/VerticalCurvedList"/>
    <dgm:cxn modelId="{B18A155F-C2EA-4E8F-8CBD-C31D69A5F502}" type="presParOf" srcId="{04E4C069-9321-433E-B448-8428BEC17C44}" destId="{E8DE3B2B-4B2A-4C5C-BD73-5B746A6A80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3E32D-26F0-4050-A727-D7266E2C4D90}">
      <dsp:nvSpPr>
        <dsp:cNvPr id="0" name=""/>
        <dsp:cNvSpPr/>
      </dsp:nvSpPr>
      <dsp:spPr>
        <a:xfrm>
          <a:off x="-9134954" y="-1394702"/>
          <a:ext cx="10866743" cy="10866743"/>
        </a:xfrm>
        <a:prstGeom prst="blockArc">
          <a:avLst>
            <a:gd name="adj1" fmla="val 18900000"/>
            <a:gd name="adj2" fmla="val 2700000"/>
            <a:gd name="adj3" fmla="val 199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91F706-DD98-4DF8-A179-E57173A6B82C}">
      <dsp:nvSpPr>
        <dsp:cNvPr id="0" name=""/>
        <dsp:cNvSpPr/>
      </dsp:nvSpPr>
      <dsp:spPr>
        <a:xfrm>
          <a:off x="755395" y="504672"/>
          <a:ext cx="12180279" cy="1009990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168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800" kern="1200" dirty="0" smtClean="0">
              <a:solidFill>
                <a:srgbClr val="99999C"/>
              </a:solidFill>
            </a:rPr>
            <a:t>Ruszył e-TOLL!</a:t>
          </a:r>
          <a:endParaRPr lang="pl-PL" sz="4800" kern="1200" dirty="0">
            <a:solidFill>
              <a:srgbClr val="99999C"/>
            </a:solidFill>
          </a:endParaRPr>
        </a:p>
      </dsp:txBody>
      <dsp:txXfrm>
        <a:off x="755395" y="504672"/>
        <a:ext cx="12180279" cy="1009990"/>
      </dsp:txXfrm>
    </dsp:sp>
    <dsp:sp modelId="{7A69BE3B-749A-443F-A417-2A2E8B4EE3DF}">
      <dsp:nvSpPr>
        <dsp:cNvPr id="0" name=""/>
        <dsp:cNvSpPr/>
      </dsp:nvSpPr>
      <dsp:spPr>
        <a:xfrm>
          <a:off x="124151" y="378423"/>
          <a:ext cx="1262488" cy="1262488"/>
        </a:xfrm>
        <a:prstGeom prst="ellipse">
          <a:avLst/>
        </a:prstGeom>
        <a:solidFill>
          <a:srgbClr val="CE182A"/>
        </a:solidFill>
        <a:ln w="25400" cap="flat" cmpd="sng" algn="ctr">
          <a:solidFill>
            <a:srgbClr val="C00000"/>
          </a:solidFill>
          <a:prstDash val="solid"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D0F44C-0800-45EC-AD25-5E8E54155353}">
      <dsp:nvSpPr>
        <dsp:cNvPr id="0" name=""/>
        <dsp:cNvSpPr/>
      </dsp:nvSpPr>
      <dsp:spPr>
        <a:xfrm>
          <a:off x="1479124" y="2019173"/>
          <a:ext cx="11456550" cy="1009990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168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800" kern="1200" dirty="0" smtClean="0">
              <a:solidFill>
                <a:srgbClr val="99999C"/>
              </a:solidFill>
            </a:rPr>
            <a:t>Aktualne statystyki</a:t>
          </a:r>
          <a:endParaRPr lang="pl-PL" sz="4800" kern="1200" dirty="0">
            <a:solidFill>
              <a:srgbClr val="99999C"/>
            </a:solidFill>
          </a:endParaRPr>
        </a:p>
      </dsp:txBody>
      <dsp:txXfrm>
        <a:off x="1479124" y="2019173"/>
        <a:ext cx="11456550" cy="1009990"/>
      </dsp:txXfrm>
    </dsp:sp>
    <dsp:sp modelId="{5BD65138-EF7C-4586-AF35-85069F1DBD55}">
      <dsp:nvSpPr>
        <dsp:cNvPr id="0" name=""/>
        <dsp:cNvSpPr/>
      </dsp:nvSpPr>
      <dsp:spPr>
        <a:xfrm>
          <a:off x="847880" y="1892924"/>
          <a:ext cx="1262488" cy="1262488"/>
        </a:xfrm>
        <a:prstGeom prst="ellipse">
          <a:avLst/>
        </a:prstGeom>
        <a:solidFill>
          <a:srgbClr val="CE182A"/>
        </a:solidFill>
        <a:ln w="25400" cap="flat" cmpd="sng" algn="ctr">
          <a:solidFill>
            <a:srgbClr val="C00000"/>
          </a:solidFill>
          <a:prstDash val="solid"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6C25B-84AD-4459-8A13-A25412C1E63F}">
      <dsp:nvSpPr>
        <dsp:cNvPr id="0" name=""/>
        <dsp:cNvSpPr/>
      </dsp:nvSpPr>
      <dsp:spPr>
        <a:xfrm>
          <a:off x="1651258" y="3532179"/>
          <a:ext cx="11234423" cy="1009990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168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800" kern="1200" dirty="0" smtClean="0">
              <a:solidFill>
                <a:srgbClr val="99999C"/>
              </a:solidFill>
            </a:rPr>
            <a:t>Organizacja ruchu</a:t>
          </a:r>
          <a:r>
            <a:rPr lang="pl-PL" sz="4800" kern="1200" baseline="0" dirty="0" smtClean="0">
              <a:solidFill>
                <a:srgbClr val="99999C"/>
              </a:solidFill>
            </a:rPr>
            <a:t> na autostradzie A2 i A4</a:t>
          </a:r>
          <a:endParaRPr lang="pl-PL" sz="4800" kern="1200" dirty="0">
            <a:solidFill>
              <a:srgbClr val="99999C"/>
            </a:solidFill>
          </a:endParaRPr>
        </a:p>
      </dsp:txBody>
      <dsp:txXfrm>
        <a:off x="1651258" y="3532179"/>
        <a:ext cx="11234423" cy="1009990"/>
      </dsp:txXfrm>
    </dsp:sp>
    <dsp:sp modelId="{9D804973-CAEE-4AC7-8EC4-FCEEADCE74A3}">
      <dsp:nvSpPr>
        <dsp:cNvPr id="0" name=""/>
        <dsp:cNvSpPr/>
      </dsp:nvSpPr>
      <dsp:spPr>
        <a:xfrm>
          <a:off x="1070007" y="3407425"/>
          <a:ext cx="1262488" cy="1262488"/>
        </a:xfrm>
        <a:prstGeom prst="ellipse">
          <a:avLst/>
        </a:prstGeom>
        <a:solidFill>
          <a:srgbClr val="CE182A"/>
        </a:solidFill>
        <a:ln w="25400" cap="flat" cmpd="sng" algn="ctr">
          <a:solidFill>
            <a:srgbClr val="C00000"/>
          </a:solidFill>
          <a:prstDash val="solid"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F16DED-2B18-4C73-88EF-E83151193564}">
      <dsp:nvSpPr>
        <dsp:cNvPr id="0" name=""/>
        <dsp:cNvSpPr/>
      </dsp:nvSpPr>
      <dsp:spPr>
        <a:xfrm>
          <a:off x="1479124" y="5048175"/>
          <a:ext cx="11456550" cy="1009990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168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800" kern="1200" dirty="0" smtClean="0">
              <a:solidFill>
                <a:srgbClr val="99999C"/>
              </a:solidFill>
            </a:rPr>
            <a:t>Kolejne ułatwienia dla przewoźników</a:t>
          </a:r>
          <a:endParaRPr lang="pl-PL" sz="4800" kern="1200" dirty="0">
            <a:solidFill>
              <a:srgbClr val="99999C"/>
            </a:solidFill>
          </a:endParaRPr>
        </a:p>
      </dsp:txBody>
      <dsp:txXfrm>
        <a:off x="1479124" y="5048175"/>
        <a:ext cx="11456550" cy="1009990"/>
      </dsp:txXfrm>
    </dsp:sp>
    <dsp:sp modelId="{25C048F3-D0ED-499D-831C-B5D5878B5A94}">
      <dsp:nvSpPr>
        <dsp:cNvPr id="0" name=""/>
        <dsp:cNvSpPr/>
      </dsp:nvSpPr>
      <dsp:spPr>
        <a:xfrm>
          <a:off x="847880" y="4921926"/>
          <a:ext cx="1262488" cy="1262488"/>
        </a:xfrm>
        <a:prstGeom prst="ellipse">
          <a:avLst/>
        </a:prstGeom>
        <a:solidFill>
          <a:srgbClr val="CE182A"/>
        </a:solidFill>
        <a:ln w="25400" cap="flat" cmpd="sng" algn="ctr">
          <a:solidFill>
            <a:srgbClr val="C00000"/>
          </a:solidFill>
          <a:prstDash val="solid"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AFAF0D-EFC4-4804-8426-7722927DC323}">
      <dsp:nvSpPr>
        <dsp:cNvPr id="0" name=""/>
        <dsp:cNvSpPr/>
      </dsp:nvSpPr>
      <dsp:spPr>
        <a:xfrm>
          <a:off x="755395" y="6562676"/>
          <a:ext cx="12180279" cy="1009990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168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800" kern="1200" dirty="0" smtClean="0">
              <a:solidFill>
                <a:srgbClr val="99999C"/>
              </a:solidFill>
            </a:rPr>
            <a:t>Wygaszenie </a:t>
          </a:r>
          <a:r>
            <a:rPr lang="pl-PL" sz="4800" kern="1200" dirty="0" err="1" smtClean="0">
              <a:solidFill>
                <a:srgbClr val="99999C"/>
              </a:solidFill>
            </a:rPr>
            <a:t>viaTOLL</a:t>
          </a:r>
          <a:endParaRPr lang="pl-PL" sz="4800" kern="1200" dirty="0">
            <a:solidFill>
              <a:srgbClr val="99999C"/>
            </a:solidFill>
          </a:endParaRPr>
        </a:p>
      </dsp:txBody>
      <dsp:txXfrm>
        <a:off x="755395" y="6562676"/>
        <a:ext cx="12180279" cy="1009990"/>
      </dsp:txXfrm>
    </dsp:sp>
    <dsp:sp modelId="{E8DE3B2B-4B2A-4C5C-BD73-5B746A6A8092}">
      <dsp:nvSpPr>
        <dsp:cNvPr id="0" name=""/>
        <dsp:cNvSpPr/>
      </dsp:nvSpPr>
      <dsp:spPr>
        <a:xfrm>
          <a:off x="124151" y="6436427"/>
          <a:ext cx="1262488" cy="1262488"/>
        </a:xfrm>
        <a:prstGeom prst="ellipse">
          <a:avLst/>
        </a:prstGeom>
        <a:solidFill>
          <a:srgbClr val="CE182A"/>
        </a:solidFill>
        <a:ln w="25400" cap="flat" cmpd="sng" algn="ctr">
          <a:solidFill>
            <a:srgbClr val="C00000"/>
          </a:solidFill>
          <a:prstDash val="solid"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0.68111</cdr:x>
      <cdr:y>0.31881</cdr:y>
    </cdr:from>
    <cdr:to>
      <cdr:x>0.74514</cdr:x>
      <cdr:y>0.39159</cdr:y>
    </cdr:to>
    <cdr:cxnSp macro="">
      <cdr:nvCxnSpPr>
        <cdr:cNvPr id="4" name="Łącznik prosty 3"/>
        <cdr:cNvCxnSpPr/>
      </cdr:nvCxnSpPr>
      <cdr:spPr>
        <a:xfrm xmlns:a="http://schemas.openxmlformats.org/drawingml/2006/main" flipH="1">
          <a:off x="8105594" y="2362241"/>
          <a:ext cx="762000" cy="53925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0.25211</cdr:x>
      <cdr:y>0.25789</cdr:y>
    </cdr:from>
    <cdr:to>
      <cdr:x>0.48373</cdr:x>
      <cdr:y>0.31881</cdr:y>
    </cdr:to>
    <cdr:cxnSp macro="">
      <cdr:nvCxnSpPr>
        <cdr:cNvPr id="9" name="Łącznik prosty 8"/>
        <cdr:cNvCxnSpPr/>
      </cdr:nvCxnSpPr>
      <cdr:spPr>
        <a:xfrm xmlns:a="http://schemas.openxmlformats.org/drawingml/2006/main" flipV="1">
          <a:off x="2581403" y="1910851"/>
          <a:ext cx="2371597" cy="45135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D8168-A199-44C4-A4D4-858AF20D6AB6}" type="datetimeFigureOut">
              <a:rPr lang="pl-PL" smtClean="0"/>
              <a:t>22.07.2021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DACE7-0E94-446E-BA6C-5CDC685BE5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8339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B800E-4B20-43F4-9091-89EAC311419B}" type="datetimeFigureOut">
              <a:rPr lang="pl-PL" smtClean="0"/>
              <a:t>22.07.2021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1509B-45A7-47E5-9624-E63B7477AE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6485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509B-45A7-47E5-9624-E63B7477AE7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2151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509B-45A7-47E5-9624-E63B7477AE7F}" type="slidenum">
              <a:rPr lang="pl-PL" smtClean="0">
                <a:solidFill>
                  <a:prstClr val="black"/>
                </a:solidFill>
              </a:rPr>
              <a:pPr/>
              <a:t>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57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509B-45A7-47E5-9624-E63B7477AE7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3782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509B-45A7-47E5-9624-E63B7477AE7F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2369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509B-45A7-47E5-9624-E63B7477AE7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291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12669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7403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509B-45A7-47E5-9624-E63B7477AE7F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7309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tx1"/>
                </a:solidFill>
                <a:latin typeface="RedHatDisplay-Black"/>
                <a:cs typeface="RedHatDispla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tx1"/>
                </a:solidFill>
                <a:latin typeface="Red Hat Display"/>
                <a:cs typeface="Red Hat Display"/>
              </a:defRPr>
            </a:lvl1pPr>
          </a:lstStyle>
          <a:p>
            <a:endParaRPr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spcBef>
                <a:spcPts val="180"/>
              </a:spcBef>
            </a:pPr>
            <a:r>
              <a:rPr lang="pl-PL" spc="50" dirty="0" smtClean="0"/>
              <a:t>Warszawa, 17 marca 2021</a:t>
            </a:r>
            <a:endParaRPr lang="pl-PL" spc="55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lang="pl-PL" spc="105" smtClean="0"/>
              <a:t>MINISTERSTWO</a:t>
            </a:r>
            <a:r>
              <a:rPr lang="pl-PL" spc="200" smtClean="0"/>
              <a:t> </a:t>
            </a:r>
            <a:r>
              <a:rPr lang="pl-PL" spc="100" smtClean="0"/>
              <a:t>FINANSÓW</a:t>
            </a:r>
            <a:r>
              <a:rPr lang="pl-PL" spc="-185" smtClean="0"/>
              <a:t> </a:t>
            </a:r>
            <a:endParaRPr lang="pl-PL" spc="-185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180"/>
              </a:spcBef>
            </a:pPr>
            <a:r>
              <a:rPr lang="pl-PL" spc="-185" smtClean="0"/>
              <a:t> </a:t>
            </a:r>
            <a:endParaRPr lang="pl-PL" spc="-18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C60-4746-45F1-9A96-AF6C59BA222E}" type="datetimeFigureOut">
              <a:rPr lang="pl-PL" smtClean="0"/>
              <a:t>22.07.2021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32E7-7C3A-4446-8CB7-82EA2FA9E7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1464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C60-4746-45F1-9A96-AF6C59BA222E}" type="datetimeFigureOut">
              <a:rPr lang="pl-PL" smtClean="0"/>
              <a:t>22.07.2021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32E7-7C3A-4446-8CB7-82EA2FA9E7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336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84300" y="754063"/>
            <a:ext cx="6484938" cy="2638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547100" y="1628775"/>
            <a:ext cx="10177463" cy="80359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84300" y="3392488"/>
            <a:ext cx="6484938" cy="6286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C60-4746-45F1-9A96-AF6C59BA222E}" type="datetimeFigureOut">
              <a:rPr lang="pl-PL" smtClean="0"/>
              <a:t>22.07.2021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32E7-7C3A-4446-8CB7-82EA2FA9E7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7700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84300" y="754063"/>
            <a:ext cx="6484938" cy="2638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547100" y="1628775"/>
            <a:ext cx="10177463" cy="803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84300" y="3392488"/>
            <a:ext cx="6484938" cy="6286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C60-4746-45F1-9A96-AF6C59BA222E}" type="datetimeFigureOut">
              <a:rPr lang="pl-PL" smtClean="0"/>
              <a:t>22.07.2021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32E7-7C3A-4446-8CB7-82EA2FA9E7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1004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C60-4746-45F1-9A96-AF6C59BA222E}" type="datetimeFigureOut">
              <a:rPr lang="pl-PL" smtClean="0"/>
              <a:t>22.07.2021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32E7-7C3A-4446-8CB7-82EA2FA9E7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2868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4387513" y="601663"/>
            <a:ext cx="4333875" cy="95853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382713" y="601663"/>
            <a:ext cx="12852400" cy="95853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C60-4746-45F1-9A96-AF6C59BA222E}" type="datetimeFigureOut">
              <a:rPr lang="pl-PL" smtClean="0"/>
              <a:t>22.07.2021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32E7-7C3A-4446-8CB7-82EA2FA9E7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1587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tx1"/>
                </a:solidFill>
                <a:latin typeface="RedHatDisplay-Black"/>
                <a:cs typeface="RedHatDispla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tx1"/>
                </a:solidFill>
                <a:latin typeface="Red Hat Display"/>
                <a:cs typeface="Red Hat Displa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799152" y="10911030"/>
            <a:ext cx="2202180" cy="225425"/>
          </a:xfrm>
          <a:prstGeom prst="rect">
            <a:avLst/>
          </a:prstGeom>
        </p:spPr>
        <p:txBody>
          <a:bodyPr lIns="0" tIns="0" rIns="0" bIns="0"/>
          <a:lstStyle>
            <a:lvl1pPr>
              <a:defRPr sz="1150" b="0" i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pc="105" dirty="0"/>
              <a:t>MINISTERSTWO</a:t>
            </a:r>
            <a:r>
              <a:rPr spc="200" dirty="0"/>
              <a:t> </a:t>
            </a:r>
            <a:r>
              <a:rPr spc="100" dirty="0"/>
              <a:t>FINANSÓW</a:t>
            </a:r>
            <a:r>
              <a:rPr spc="-185" dirty="0"/>
              <a:t> 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495107" y="10914046"/>
            <a:ext cx="2165985" cy="176972"/>
          </a:xfrm>
          <a:prstGeom prst="rect">
            <a:avLst/>
          </a:prstGeom>
        </p:spPr>
        <p:txBody>
          <a:bodyPr lIns="0" tIns="0" rIns="0" bIns="0"/>
          <a:lstStyle>
            <a:lvl1pPr>
              <a:defRPr sz="1150" b="0" i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pPr marL="12700">
              <a:spcBef>
                <a:spcPts val="180"/>
              </a:spcBef>
            </a:pPr>
            <a:r>
              <a:rPr lang="pl-PL" spc="50" dirty="0" smtClean="0"/>
              <a:t>Warszawa, 17 marca 2021</a:t>
            </a:r>
            <a:endParaRPr lang="pl-PL" spc="5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18563" y="10911030"/>
            <a:ext cx="273050" cy="176972"/>
          </a:xfrm>
          <a:prstGeom prst="rect">
            <a:avLst/>
          </a:prstGeom>
        </p:spPr>
        <p:txBody>
          <a:bodyPr lIns="0" tIns="0" rIns="0" bIns="0"/>
          <a:lstStyle>
            <a:lvl1pPr>
              <a:defRPr sz="1150" b="1" i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pPr marL="381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dirty="0"/>
              <a:t>‹#›</a:t>
            </a:fld>
            <a:r>
              <a:rPr spc="-18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9300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036434" y="635"/>
            <a:ext cx="13067665" cy="11308715"/>
          </a:xfrm>
          <a:custGeom>
            <a:avLst/>
            <a:gdLst/>
            <a:ahLst/>
            <a:cxnLst/>
            <a:rect l="l" t="t" r="r" b="b"/>
            <a:pathLst>
              <a:path w="13067665" h="11308715">
                <a:moveTo>
                  <a:pt x="0" y="11308556"/>
                </a:moveTo>
                <a:lnTo>
                  <a:pt x="13067664" y="11308556"/>
                </a:lnTo>
                <a:lnTo>
                  <a:pt x="1306766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7036434" cy="11308715"/>
          </a:xfrm>
          <a:custGeom>
            <a:avLst/>
            <a:gdLst/>
            <a:ahLst/>
            <a:cxnLst/>
            <a:rect l="l" t="t" r="r" b="b"/>
            <a:pathLst>
              <a:path w="7036434" h="11308715">
                <a:moveTo>
                  <a:pt x="7036434" y="0"/>
                </a:moveTo>
                <a:lnTo>
                  <a:pt x="0" y="0"/>
                </a:lnTo>
                <a:lnTo>
                  <a:pt x="0" y="11308556"/>
                </a:lnTo>
                <a:lnTo>
                  <a:pt x="7036434" y="11308556"/>
                </a:lnTo>
                <a:lnTo>
                  <a:pt x="703643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65427" y="1130855"/>
            <a:ext cx="18973800" cy="9612630"/>
          </a:xfrm>
          <a:custGeom>
            <a:avLst/>
            <a:gdLst/>
            <a:ahLst/>
            <a:cxnLst/>
            <a:rect l="l" t="t" r="r" b="b"/>
            <a:pathLst>
              <a:path w="18973800" h="9612630">
                <a:moveTo>
                  <a:pt x="18973244" y="0"/>
                </a:moveTo>
                <a:lnTo>
                  <a:pt x="0" y="0"/>
                </a:lnTo>
                <a:lnTo>
                  <a:pt x="0" y="9612272"/>
                </a:lnTo>
                <a:lnTo>
                  <a:pt x="18973244" y="9612272"/>
                </a:lnTo>
                <a:lnTo>
                  <a:pt x="18973244" y="0"/>
                </a:lnTo>
                <a:close/>
              </a:path>
            </a:pathLst>
          </a:custGeom>
          <a:solidFill>
            <a:srgbClr val="FFFFFF"/>
          </a:solidFill>
          <a:ln w="76200">
            <a:solidFill>
              <a:srgbClr val="CE18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tx1"/>
                </a:solidFill>
                <a:latin typeface="RedHatDisplay-Black"/>
                <a:cs typeface="RedHatDisplay-Black"/>
              </a:defRPr>
            </a:lvl1pPr>
          </a:lstStyle>
          <a:p>
            <a:endParaRPr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4441" y="240346"/>
            <a:ext cx="4993057" cy="566977"/>
          </a:xfrm>
          <a:prstGeom prst="rect">
            <a:avLst/>
          </a:prstGeom>
        </p:spPr>
      </p:pic>
      <p:sp>
        <p:nvSpPr>
          <p:cNvPr id="10" name="Holder 4"/>
          <p:cNvSpPr txBox="1">
            <a:spLocks/>
          </p:cNvSpPr>
          <p:nvPr userDrawn="1"/>
        </p:nvSpPr>
        <p:spPr>
          <a:xfrm>
            <a:off x="16575775" y="10950554"/>
            <a:ext cx="2202180" cy="1769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150" b="0" i="0" kern="1200">
                <a:solidFill>
                  <a:schemeClr val="bg1"/>
                </a:solidFill>
                <a:latin typeface="Open Sans"/>
                <a:ea typeface="+mn-ea"/>
                <a:cs typeface="Open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80"/>
              </a:spcBef>
            </a:pPr>
            <a:r>
              <a:rPr lang="pl-PL" spc="105" dirty="0" smtClean="0"/>
              <a:t>gov.pl/finanse</a:t>
            </a:r>
            <a:endParaRPr lang="pl-PL" spc="-185" dirty="0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spcBef>
                <a:spcPts val="180"/>
              </a:spcBef>
            </a:pPr>
            <a:r>
              <a:rPr lang="pl-PL" spc="50" dirty="0" smtClean="0"/>
              <a:t>Warszawa, 17 marca 2021</a:t>
            </a:r>
            <a:endParaRPr lang="pl-PL" spc="55" dirty="0"/>
          </a:p>
        </p:txBody>
      </p:sp>
      <p:sp>
        <p:nvSpPr>
          <p:cNvPr id="15" name="Symbol zastępczy stopki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lang="pl-PL" spc="105" smtClean="0"/>
              <a:t>MINISTERSTWO</a:t>
            </a:r>
            <a:r>
              <a:rPr lang="pl-PL" spc="200" smtClean="0"/>
              <a:t> </a:t>
            </a:r>
            <a:r>
              <a:rPr lang="pl-PL" spc="100" smtClean="0"/>
              <a:t>FINANSÓW</a:t>
            </a:r>
            <a:r>
              <a:rPr lang="pl-PL" spc="-185" smtClean="0"/>
              <a:t> </a:t>
            </a:r>
            <a:endParaRPr lang="pl-PL" spc="-185" dirty="0"/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180"/>
              </a:spcBef>
            </a:pPr>
            <a:r>
              <a:rPr lang="pl-PL" spc="-185" smtClean="0"/>
              <a:t> </a:t>
            </a:r>
            <a:endParaRPr lang="pl-PL" spc="-18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036434" y="0"/>
            <a:ext cx="13067665" cy="11308715"/>
          </a:xfrm>
          <a:custGeom>
            <a:avLst/>
            <a:gdLst/>
            <a:ahLst/>
            <a:cxnLst/>
            <a:rect l="l" t="t" r="r" b="b"/>
            <a:pathLst>
              <a:path w="13067665" h="11308715">
                <a:moveTo>
                  <a:pt x="0" y="11308556"/>
                </a:moveTo>
                <a:lnTo>
                  <a:pt x="13067664" y="11308556"/>
                </a:lnTo>
                <a:lnTo>
                  <a:pt x="1306766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9999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pc="105" dirty="0"/>
              <a:t>MINISTERSTWO</a:t>
            </a:r>
            <a:r>
              <a:rPr spc="200" dirty="0"/>
              <a:t> </a:t>
            </a:r>
            <a:r>
              <a:rPr spc="100" dirty="0"/>
              <a:t>FINANSÓW</a:t>
            </a:r>
            <a:r>
              <a:rPr spc="-185" dirty="0"/>
              <a:t> 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9318563" y="10911030"/>
            <a:ext cx="273050" cy="176972"/>
          </a:xfrm>
        </p:spPr>
        <p:txBody>
          <a:bodyPr lIns="0" tIns="0" rIns="0" bIns="0"/>
          <a:lstStyle>
            <a:lvl1pPr>
              <a:defRPr sz="1150" b="1" i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pPr marL="38100">
              <a:lnSpc>
                <a:spcPct val="100000"/>
              </a:lnSpc>
              <a:spcBef>
                <a:spcPts val="180"/>
              </a:spcBef>
            </a:pPr>
            <a:r>
              <a:rPr spc="-185" dirty="0" smtClean="0"/>
              <a:t> </a:t>
            </a:r>
            <a:endParaRPr spc="-185" dirty="0"/>
          </a:p>
        </p:txBody>
      </p:sp>
      <p:sp>
        <p:nvSpPr>
          <p:cNvPr id="6" name="Holder 4"/>
          <p:cNvSpPr txBox="1">
            <a:spLocks/>
          </p:cNvSpPr>
          <p:nvPr userDrawn="1"/>
        </p:nvSpPr>
        <p:spPr>
          <a:xfrm>
            <a:off x="16575775" y="10950554"/>
            <a:ext cx="2202180" cy="1769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150" b="0" i="0" kern="1200">
                <a:solidFill>
                  <a:schemeClr val="bg1"/>
                </a:solidFill>
                <a:latin typeface="Open Sans"/>
                <a:ea typeface="+mn-ea"/>
                <a:cs typeface="Open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80"/>
              </a:spcBef>
            </a:pPr>
            <a:r>
              <a:rPr lang="pl-PL" spc="105" dirty="0" smtClean="0"/>
              <a:t>gov.pl/finanse</a:t>
            </a:r>
            <a:endParaRPr lang="pl-PL" spc="-18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495107" y="10914046"/>
            <a:ext cx="2165985" cy="176972"/>
          </a:xfrm>
        </p:spPr>
        <p:txBody>
          <a:bodyPr lIns="0" tIns="0" rIns="0" bIns="0"/>
          <a:lstStyle>
            <a:lvl1pPr>
              <a:defRPr sz="1150" b="0" i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pPr marL="12700">
              <a:spcBef>
                <a:spcPts val="180"/>
              </a:spcBef>
            </a:pPr>
            <a:r>
              <a:rPr lang="pl-PL" spc="50" dirty="0" smtClean="0"/>
              <a:t>Warszawa, 17 marca 2021</a:t>
            </a:r>
            <a:endParaRPr lang="pl-PL" spc="5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kst tytułowy"/>
          <p:cNvSpPr txBox="1">
            <a:spLocks noGrp="1"/>
          </p:cNvSpPr>
          <p:nvPr>
            <p:ph type="title"/>
          </p:nvPr>
        </p:nvSpPr>
        <p:spPr>
          <a:xfrm>
            <a:off x="7764144" y="1966088"/>
            <a:ext cx="4575810" cy="1769715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96087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3013" y="1851025"/>
            <a:ext cx="15078075" cy="3937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3013" y="5940425"/>
            <a:ext cx="15078075" cy="27305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C60-4746-45F1-9A96-AF6C59BA222E}" type="datetimeFigureOut">
              <a:rPr lang="pl-PL" smtClean="0"/>
              <a:t>22.07.2021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32E7-7C3A-4446-8CB7-82EA2FA9E7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034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C60-4746-45F1-9A96-AF6C59BA222E}" type="datetimeFigureOut">
              <a:rPr lang="pl-PL" smtClean="0"/>
              <a:t>22.07.2021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32E7-7C3A-4446-8CB7-82EA2FA9E7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595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2819400"/>
            <a:ext cx="17340263" cy="47037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71600" y="7567613"/>
            <a:ext cx="17340263" cy="2474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C60-4746-45F1-9A96-AF6C59BA222E}" type="datetimeFigureOut">
              <a:rPr lang="pl-PL" smtClean="0"/>
              <a:t>22.07.2021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32E7-7C3A-4446-8CB7-82EA2FA9E7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2228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382713" y="3009900"/>
            <a:ext cx="8593137" cy="7177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0128250" y="3009900"/>
            <a:ext cx="8593138" cy="7177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C60-4746-45F1-9A96-AF6C59BA222E}" type="datetimeFigureOut">
              <a:rPr lang="pl-PL" smtClean="0"/>
              <a:t>22.07.2021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32E7-7C3A-4446-8CB7-82EA2FA9E7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7911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84300" y="601663"/>
            <a:ext cx="17340263" cy="218598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84300" y="2771775"/>
            <a:ext cx="8505825" cy="13589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384300" y="4130675"/>
            <a:ext cx="8505825" cy="607695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0177463" y="2771775"/>
            <a:ext cx="8547100" cy="13589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0177463" y="4130675"/>
            <a:ext cx="8547100" cy="607695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C60-4746-45F1-9A96-AF6C59BA222E}" type="datetimeFigureOut">
              <a:rPr lang="pl-PL" smtClean="0"/>
              <a:t>22.07.2021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32E7-7C3A-4446-8CB7-82EA2FA9E7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057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036434" y="635"/>
            <a:ext cx="13067665" cy="11308715"/>
          </a:xfrm>
          <a:custGeom>
            <a:avLst/>
            <a:gdLst/>
            <a:ahLst/>
            <a:cxnLst/>
            <a:rect l="l" t="t" r="r" b="b"/>
            <a:pathLst>
              <a:path w="13067665" h="11308715">
                <a:moveTo>
                  <a:pt x="0" y="11308556"/>
                </a:moveTo>
                <a:lnTo>
                  <a:pt x="13067664" y="11308556"/>
                </a:lnTo>
                <a:lnTo>
                  <a:pt x="1306766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9999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 userDrawn="1"/>
        </p:nvSpPr>
        <p:spPr>
          <a:xfrm>
            <a:off x="0" y="635"/>
            <a:ext cx="7036434" cy="11308715"/>
          </a:xfrm>
          <a:custGeom>
            <a:avLst/>
            <a:gdLst/>
            <a:ahLst/>
            <a:cxnLst/>
            <a:rect l="l" t="t" r="r" b="b"/>
            <a:pathLst>
              <a:path w="7036434" h="11308715">
                <a:moveTo>
                  <a:pt x="7036434" y="0"/>
                </a:moveTo>
                <a:lnTo>
                  <a:pt x="0" y="0"/>
                </a:lnTo>
                <a:lnTo>
                  <a:pt x="0" y="11308556"/>
                </a:lnTo>
                <a:lnTo>
                  <a:pt x="7036434" y="11308556"/>
                </a:lnTo>
                <a:lnTo>
                  <a:pt x="7036434" y="0"/>
                </a:lnTo>
                <a:close/>
              </a:path>
            </a:pathLst>
          </a:custGeom>
          <a:solidFill>
            <a:srgbClr val="CE1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65427" y="1130855"/>
            <a:ext cx="18973800" cy="9612630"/>
          </a:xfrm>
          <a:custGeom>
            <a:avLst/>
            <a:gdLst/>
            <a:ahLst/>
            <a:cxnLst/>
            <a:rect l="l" t="t" r="r" b="b"/>
            <a:pathLst>
              <a:path w="18973800" h="9612630">
                <a:moveTo>
                  <a:pt x="18973244" y="0"/>
                </a:moveTo>
                <a:lnTo>
                  <a:pt x="0" y="0"/>
                </a:lnTo>
                <a:lnTo>
                  <a:pt x="0" y="9612272"/>
                </a:lnTo>
                <a:lnTo>
                  <a:pt x="18973244" y="9612272"/>
                </a:lnTo>
                <a:lnTo>
                  <a:pt x="18973244" y="0"/>
                </a:lnTo>
                <a:close/>
              </a:path>
            </a:pathLst>
          </a:custGeom>
          <a:solidFill>
            <a:srgbClr val="FFFFFF"/>
          </a:solidFill>
          <a:ln w="76200">
            <a:solidFill>
              <a:srgbClr val="CE18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64144" y="1966088"/>
            <a:ext cx="4575810" cy="1910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50" b="1" i="0">
                <a:solidFill>
                  <a:schemeClr val="tx1"/>
                </a:solidFill>
                <a:latin typeface="RedHatDisplay-Black"/>
                <a:cs typeface="RedHatDispla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5107" y="2971502"/>
            <a:ext cx="17113885" cy="4973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chemeClr val="tx1"/>
                </a:solidFill>
                <a:latin typeface="Red Hat Display"/>
                <a:cs typeface="Red Hat Displa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3244630" y="10886803"/>
            <a:ext cx="2202180" cy="225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" b="0" i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pc="105" dirty="0"/>
              <a:t>MINISTERSTWO</a:t>
            </a:r>
            <a:r>
              <a:rPr spc="200" dirty="0"/>
              <a:t> </a:t>
            </a:r>
            <a:r>
              <a:rPr spc="100" dirty="0"/>
              <a:t>FINANSÓW</a:t>
            </a:r>
            <a:r>
              <a:rPr spc="-185" dirty="0"/>
              <a:t> 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495107" y="10914046"/>
            <a:ext cx="2165985" cy="1769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" b="0" i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pPr marL="12700">
              <a:spcBef>
                <a:spcPts val="180"/>
              </a:spcBef>
            </a:pPr>
            <a:r>
              <a:rPr lang="pl-PL" spc="50" dirty="0" smtClean="0"/>
              <a:t>Warszawa, 17 marca 2021</a:t>
            </a:r>
            <a:endParaRPr lang="pl-PL" spc="5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18563" y="10911030"/>
            <a:ext cx="273050" cy="1769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" b="1" i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pPr marL="38100">
              <a:lnSpc>
                <a:spcPct val="100000"/>
              </a:lnSpc>
              <a:spcBef>
                <a:spcPts val="180"/>
              </a:spcBef>
            </a:pPr>
            <a:r>
              <a:rPr spc="-185" dirty="0" smtClean="0"/>
              <a:t> </a:t>
            </a:r>
            <a:endParaRPr spc="-185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2199" y="208188"/>
            <a:ext cx="4999153" cy="566977"/>
          </a:xfrm>
          <a:prstGeom prst="rect">
            <a:avLst/>
          </a:prstGeom>
        </p:spPr>
      </p:pic>
      <p:sp>
        <p:nvSpPr>
          <p:cNvPr id="13" name="Holder 4"/>
          <p:cNvSpPr txBox="1">
            <a:spLocks/>
          </p:cNvSpPr>
          <p:nvPr userDrawn="1"/>
        </p:nvSpPr>
        <p:spPr>
          <a:xfrm>
            <a:off x="16575775" y="10950554"/>
            <a:ext cx="2202180" cy="1769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150" b="0" i="0" kern="1200">
                <a:solidFill>
                  <a:schemeClr val="bg1"/>
                </a:solidFill>
                <a:latin typeface="Open Sans"/>
                <a:ea typeface="+mn-ea"/>
                <a:cs typeface="Open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80"/>
              </a:spcBef>
            </a:pPr>
            <a:r>
              <a:rPr lang="pl-PL" spc="105" dirty="0" smtClean="0"/>
              <a:t>gov.pl/finanse</a:t>
            </a:r>
            <a:endParaRPr lang="pl-PL" spc="-18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80" r:id="rId4"/>
  </p:sldLayoutIdLst>
  <p:timing>
    <p:tnLst>
      <p:par>
        <p:cTn id="1" dur="indefinite" restart="never" nodeType="tmRoot"/>
      </p:par>
    </p:tnLst>
  </p:timing>
  <p:hf sldNum="0"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382713" y="601663"/>
            <a:ext cx="17338675" cy="2185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82713" y="3009900"/>
            <a:ext cx="17338675" cy="7177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2BC60-4746-45F1-9A96-AF6C59BA222E}" type="datetimeFigureOut">
              <a:rPr lang="pl-PL" smtClean="0"/>
              <a:t>22.07.2021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4198600" y="10482263"/>
            <a:ext cx="4522788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932E7-7C3A-4446-8CB7-82EA2FA9E7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431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7036434" y="0"/>
            <a:ext cx="13067665" cy="11308715"/>
          </a:xfrm>
          <a:custGeom>
            <a:avLst/>
            <a:gdLst/>
            <a:ahLst/>
            <a:cxnLst/>
            <a:rect l="l" t="t" r="r" b="b"/>
            <a:pathLst>
              <a:path w="13067665" h="11308715">
                <a:moveTo>
                  <a:pt x="0" y="11308556"/>
                </a:moveTo>
                <a:lnTo>
                  <a:pt x="13067664" y="11308556"/>
                </a:lnTo>
                <a:lnTo>
                  <a:pt x="1306766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CE1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 userDrawn="1"/>
        </p:nvSpPr>
        <p:spPr>
          <a:xfrm>
            <a:off x="0" y="635"/>
            <a:ext cx="7036434" cy="11308715"/>
          </a:xfrm>
          <a:custGeom>
            <a:avLst/>
            <a:gdLst/>
            <a:ahLst/>
            <a:cxnLst/>
            <a:rect l="l" t="t" r="r" b="b"/>
            <a:pathLst>
              <a:path w="7036434" h="11308715">
                <a:moveTo>
                  <a:pt x="7036434" y="0"/>
                </a:moveTo>
                <a:lnTo>
                  <a:pt x="0" y="0"/>
                </a:lnTo>
                <a:lnTo>
                  <a:pt x="0" y="11308556"/>
                </a:lnTo>
                <a:lnTo>
                  <a:pt x="7036434" y="11308556"/>
                </a:lnTo>
                <a:lnTo>
                  <a:pt x="7036434" y="0"/>
                </a:lnTo>
                <a:close/>
              </a:path>
            </a:pathLst>
          </a:custGeom>
          <a:solidFill>
            <a:srgbClr val="CE1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65427" y="1130855"/>
            <a:ext cx="18973800" cy="9612630"/>
          </a:xfrm>
          <a:custGeom>
            <a:avLst/>
            <a:gdLst/>
            <a:ahLst/>
            <a:cxnLst/>
            <a:rect l="l" t="t" r="r" b="b"/>
            <a:pathLst>
              <a:path w="18973800" h="9612630">
                <a:moveTo>
                  <a:pt x="18973244" y="0"/>
                </a:moveTo>
                <a:lnTo>
                  <a:pt x="0" y="0"/>
                </a:lnTo>
                <a:lnTo>
                  <a:pt x="0" y="9612272"/>
                </a:lnTo>
                <a:lnTo>
                  <a:pt x="18973244" y="9612272"/>
                </a:lnTo>
                <a:lnTo>
                  <a:pt x="18973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64144" y="1966088"/>
            <a:ext cx="4575810" cy="1910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50" b="1" i="0">
                <a:solidFill>
                  <a:schemeClr val="tx1"/>
                </a:solidFill>
                <a:latin typeface="RedHatDisplay-Black"/>
                <a:cs typeface="RedHatDispla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5107" y="2971502"/>
            <a:ext cx="17113885" cy="4973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chemeClr val="tx1"/>
                </a:solidFill>
                <a:latin typeface="Red Hat Display"/>
                <a:cs typeface="Red Hat Display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23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etoll.gov.pl/ciezarowe/aktualnosci/przechodze-z-viatoll-do-e-toll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toll.gov.pl/ciezarowe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toll.gov.pl/lekkie/pob%C3%B3r-manualny/organizacja-miejsc-poboru-oplat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 txBox="1"/>
          <p:nvPr/>
        </p:nvSpPr>
        <p:spPr>
          <a:xfrm>
            <a:off x="7689850" y="1616075"/>
            <a:ext cx="11048999" cy="54063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1000"/>
              </a:lnSpc>
              <a:spcBef>
                <a:spcPts val="100"/>
              </a:spcBef>
            </a:pPr>
            <a:endParaRPr lang="pl-PL" sz="6000" b="1" spc="10" dirty="0" smtClean="0">
              <a:latin typeface="RedHatDisplay-Black"/>
              <a:cs typeface="RedHatDisplay-Black"/>
            </a:endParaRPr>
          </a:p>
          <a:p>
            <a:pPr marL="12700" marR="5080" algn="ctr">
              <a:lnSpc>
                <a:spcPct val="111000"/>
              </a:lnSpc>
              <a:spcBef>
                <a:spcPts val="100"/>
              </a:spcBef>
            </a:pPr>
            <a:endParaRPr lang="pl-PL" sz="6000" b="1" spc="10" dirty="0" smtClean="0">
              <a:latin typeface="RedHatDisplay-Black"/>
              <a:cs typeface="RedHatDisplay-Black"/>
            </a:endParaRPr>
          </a:p>
          <a:p>
            <a:pPr marL="12700" marR="5080" algn="ctr">
              <a:lnSpc>
                <a:spcPct val="111000"/>
              </a:lnSpc>
              <a:spcBef>
                <a:spcPts val="100"/>
              </a:spcBef>
            </a:pPr>
            <a:endParaRPr lang="pl-PL" sz="6000" b="1" spc="10" dirty="0" smtClean="0">
              <a:latin typeface="RedHatDisplay-Black"/>
              <a:cs typeface="RedHatDisplay-Black"/>
            </a:endParaRPr>
          </a:p>
          <a:p>
            <a:pPr marL="12700" marR="5080" algn="ctr">
              <a:lnSpc>
                <a:spcPct val="111000"/>
              </a:lnSpc>
              <a:spcBef>
                <a:spcPts val="100"/>
              </a:spcBef>
            </a:pPr>
            <a:endParaRPr lang="pl-PL" sz="6000" b="1" spc="10" dirty="0" smtClean="0">
              <a:latin typeface="RedHatDisplay-Black"/>
              <a:cs typeface="RedHatDisplay-Black"/>
            </a:endParaRPr>
          </a:p>
          <a:p>
            <a:pPr marL="12700" marR="5080" algn="ctr">
              <a:lnSpc>
                <a:spcPct val="111000"/>
              </a:lnSpc>
              <a:spcBef>
                <a:spcPts val="100"/>
              </a:spcBef>
            </a:pPr>
            <a:endParaRPr lang="pl-PL" sz="3600" b="1" spc="10" dirty="0" smtClean="0">
              <a:latin typeface="RedHatDisplay-Black"/>
              <a:cs typeface="RedHatDisplay-Black"/>
            </a:endParaRPr>
          </a:p>
          <a:p>
            <a:pPr marL="12700" marR="5080" algn="ctr">
              <a:lnSpc>
                <a:spcPct val="111000"/>
              </a:lnSpc>
              <a:spcBef>
                <a:spcPts val="100"/>
              </a:spcBef>
            </a:pPr>
            <a:endParaRPr lang="pl-PL" sz="3600" b="1" spc="10" dirty="0">
              <a:latin typeface="RedHatDisplay-Black"/>
              <a:cs typeface="RedHatDisplay-Black"/>
            </a:endParaRPr>
          </a:p>
        </p:txBody>
      </p:sp>
      <p:pic>
        <p:nvPicPr>
          <p:cNvPr id="31" name="Obraz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597275"/>
            <a:ext cx="6628382" cy="3164303"/>
          </a:xfrm>
          <a:prstGeom prst="rect">
            <a:avLst/>
          </a:prstGeom>
        </p:spPr>
      </p:pic>
      <p:sp>
        <p:nvSpPr>
          <p:cNvPr id="34" name="Tytuł 33"/>
          <p:cNvSpPr>
            <a:spLocks noGrp="1"/>
          </p:cNvSpPr>
          <p:nvPr>
            <p:ph type="title"/>
          </p:nvPr>
        </p:nvSpPr>
        <p:spPr>
          <a:xfrm>
            <a:off x="8959458" y="7254875"/>
            <a:ext cx="12241548" cy="615553"/>
          </a:xfrm>
        </p:spPr>
        <p:txBody>
          <a:bodyPr/>
          <a:lstStyle/>
          <a:p>
            <a:pPr algn="l"/>
            <a:r>
              <a:rPr lang="pl-PL" sz="4000" dirty="0" smtClean="0">
                <a:solidFill>
                  <a:srgbClr val="CE182A"/>
                </a:solidFill>
              </a:rPr>
              <a:t>System Poboru Opłaty Elektronicznej KAS</a:t>
            </a:r>
            <a:endParaRPr lang="pl-PL" sz="6000" dirty="0">
              <a:solidFill>
                <a:srgbClr val="CE182A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619" y="930275"/>
            <a:ext cx="7737231" cy="10058400"/>
          </a:xfrm>
          <a:prstGeom prst="rect">
            <a:avLst/>
          </a:prstGeom>
          <a:ln w="76200">
            <a:solidFill>
              <a:srgbClr val="CE182A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95107" y="1844675"/>
            <a:ext cx="17113885" cy="1508105"/>
          </a:xfrm>
        </p:spPr>
        <p:txBody>
          <a:bodyPr/>
          <a:lstStyle/>
          <a:p>
            <a:r>
              <a:rPr lang="pl-PL" sz="5400" dirty="0" smtClean="0">
                <a:solidFill>
                  <a:srgbClr val="C00000"/>
                </a:solidFill>
              </a:rPr>
              <a:t>Kolejny pakiet ułatwień dla przewoźników</a:t>
            </a:r>
            <a:br>
              <a:rPr lang="pl-PL" sz="5400" dirty="0" smtClean="0">
                <a:solidFill>
                  <a:srgbClr val="C00000"/>
                </a:solidFill>
              </a:rPr>
            </a:br>
            <a:r>
              <a:rPr lang="pl-PL" sz="4400" dirty="0" smtClean="0">
                <a:solidFill>
                  <a:srgbClr val="C00000"/>
                </a:solidFill>
              </a:rPr>
              <a:t>Zmiany wysokości opłat w e-TOLL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5" name="Symbol zastępczy tekstu 2"/>
          <p:cNvSpPr>
            <a:spLocks noGrp="1"/>
          </p:cNvSpPr>
          <p:nvPr>
            <p:ph type="body" idx="1"/>
          </p:nvPr>
        </p:nvSpPr>
        <p:spPr>
          <a:xfrm>
            <a:off x="1494154" y="4283075"/>
            <a:ext cx="17114838" cy="4770537"/>
          </a:xfrm>
        </p:spPr>
        <p:txBody>
          <a:bodyPr/>
          <a:lstStyle/>
          <a:p>
            <a:pPr rtl="0" fontAlgn="base">
              <a:spcBef>
                <a:spcPts val="1800"/>
              </a:spcBef>
            </a:pPr>
            <a:r>
              <a:rPr lang="pl-PL" sz="4000" dirty="0" smtClean="0"/>
              <a:t>Od dnia wejścia w życie ustawy zmieniającej, do dnia zakończenia okresu przejściowego (30.09.2021) dla użytkowników korzystających z sytemu </a:t>
            </a:r>
            <a:br>
              <a:rPr lang="pl-PL" sz="4000" dirty="0" smtClean="0"/>
            </a:br>
            <a:r>
              <a:rPr lang="pl-PL" sz="4000" dirty="0" smtClean="0"/>
              <a:t>e-TOLL:</a:t>
            </a:r>
          </a:p>
          <a:p>
            <a:pPr marL="571500" indent="-571500" rtl="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4000" dirty="0"/>
              <a:t>s</a:t>
            </a:r>
            <a:r>
              <a:rPr lang="pl-PL" sz="4000" dirty="0" smtClean="0"/>
              <a:t>tawka poboru opłaty elektronicznej będzie niższa o 25% niż stawka określona w przepisach,</a:t>
            </a:r>
          </a:p>
          <a:p>
            <a:pPr marL="571500" indent="-571500" rtl="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4000" dirty="0"/>
              <a:t>s</a:t>
            </a:r>
            <a:r>
              <a:rPr lang="pl-PL" sz="4000" dirty="0" smtClean="0"/>
              <a:t>tawka opłaty za przejazd autostradą będzie niższa o 25% niż stawka określona w przepisach.</a:t>
            </a:r>
          </a:p>
        </p:txBody>
      </p:sp>
    </p:spTree>
    <p:extLst>
      <p:ext uri="{BB962C8B-B14F-4D97-AF65-F5344CB8AC3E}">
        <p14:creationId xmlns:p14="http://schemas.microsoft.com/office/powerpoint/2010/main" val="56467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51850" y="1768475"/>
            <a:ext cx="10767696" cy="884858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Wygaszenie viaTOLL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5" name="Symbol zastępczy tekstu 2"/>
          <p:cNvSpPr>
            <a:spLocks noGrp="1"/>
          </p:cNvSpPr>
          <p:nvPr>
            <p:ph type="body" idx="1"/>
          </p:nvPr>
        </p:nvSpPr>
        <p:spPr>
          <a:xfrm>
            <a:off x="8451850" y="3063875"/>
            <a:ext cx="10972800" cy="5616922"/>
          </a:xfrm>
        </p:spPr>
        <p:txBody>
          <a:bodyPr/>
          <a:lstStyle/>
          <a:p>
            <a:pPr marL="571500" indent="-571500" rtl="0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l-PL" sz="4000" dirty="0" smtClean="0"/>
              <a:t>podpisany </a:t>
            </a:r>
            <a:r>
              <a:rPr lang="pl-PL" sz="4000" dirty="0"/>
              <a:t>został aneks do umowy na utrzymanie funkcjonowania systemu viaTOLL</a:t>
            </a:r>
          </a:p>
          <a:p>
            <a:pPr marL="571500" indent="-571500" rtl="0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l-PL" sz="4000" b="1" dirty="0">
                <a:solidFill>
                  <a:srgbClr val="C00000"/>
                </a:solidFill>
              </a:rPr>
              <a:t>viaTOLL będzie </a:t>
            </a:r>
            <a:r>
              <a:rPr lang="pl-PL" sz="4000" b="1" dirty="0" smtClean="0">
                <a:solidFill>
                  <a:srgbClr val="C00000"/>
                </a:solidFill>
              </a:rPr>
              <a:t>działać </a:t>
            </a:r>
            <a:r>
              <a:rPr lang="pl-PL" sz="4000" b="1" dirty="0">
                <a:solidFill>
                  <a:srgbClr val="C00000"/>
                </a:solidFill>
              </a:rPr>
              <a:t>do 30 września br.</a:t>
            </a:r>
          </a:p>
          <a:p>
            <a:pPr marL="571500" indent="-571500" rtl="0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l-PL" sz="4000" dirty="0"/>
              <a:t>d</a:t>
            </a:r>
            <a:r>
              <a:rPr lang="pl-PL" sz="4000" dirty="0" smtClean="0"/>
              <a:t>o tego momentu </a:t>
            </a:r>
            <a:r>
              <a:rPr lang="pl-PL" sz="4000" dirty="0"/>
              <a:t>obowiązuje okres przejściowy, w którym działają oba systemy</a:t>
            </a:r>
          </a:p>
          <a:p>
            <a:pPr marL="571500" indent="-571500" rtl="0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l-PL" sz="4000" dirty="0" smtClean="0"/>
              <a:t>po </a:t>
            </a:r>
            <a:r>
              <a:rPr lang="pl-PL" sz="4000" dirty="0"/>
              <a:t>zakończeniu okresu przejściowego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e-TOLL </a:t>
            </a:r>
            <a:r>
              <a:rPr lang="pl-PL" sz="4000" dirty="0"/>
              <a:t>będzie jedynym </a:t>
            </a:r>
            <a:r>
              <a:rPr lang="pl-PL" sz="4000" dirty="0" smtClean="0"/>
              <a:t>systemem </a:t>
            </a:r>
            <a:r>
              <a:rPr lang="pl-PL" sz="4000" dirty="0"/>
              <a:t>umożliwiającym wnoszenie opłat drogowych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3825875"/>
            <a:ext cx="7543800" cy="4263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3126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95107" y="1966088"/>
            <a:ext cx="17113885" cy="1769715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Wygaszenie viaTOLL – informacje dla użytkowników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5" name="Symbol zastępczy tekstu 2"/>
          <p:cNvSpPr>
            <a:spLocks noGrp="1"/>
          </p:cNvSpPr>
          <p:nvPr>
            <p:ph type="body" idx="1"/>
          </p:nvPr>
        </p:nvSpPr>
        <p:spPr>
          <a:xfrm>
            <a:off x="1463772" y="4134475"/>
            <a:ext cx="17145219" cy="5001369"/>
          </a:xfrm>
        </p:spPr>
        <p:txBody>
          <a:bodyPr/>
          <a:lstStyle/>
          <a:p>
            <a:pPr marL="571500" indent="-571500" algn="just" rtl="0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l-PL" sz="4000" dirty="0" smtClean="0"/>
              <a:t>użytkownicy </a:t>
            </a:r>
            <a:r>
              <a:rPr lang="pl-PL" sz="4000" dirty="0"/>
              <a:t>pojazdów ciężkich powinni już teraz przystąpić do rejestracji w systemie e-TOLL</a:t>
            </a:r>
          </a:p>
          <a:p>
            <a:pPr marL="571500" indent="-571500" algn="just" rtl="0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l-PL" sz="4000" dirty="0" smtClean="0"/>
              <a:t>rejestracja </a:t>
            </a:r>
            <a:r>
              <a:rPr lang="pl-PL" sz="4000" dirty="0"/>
              <a:t>w e-TOLL nie jest tożsama z wyrejestrowaniem z viaTOLL</a:t>
            </a:r>
          </a:p>
          <a:p>
            <a:pPr marL="571500" indent="-571500" algn="just" rtl="0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l-PL" sz="4000" b="1" dirty="0" smtClean="0"/>
              <a:t>aby </a:t>
            </a:r>
            <a:r>
              <a:rPr lang="pl-PL" sz="4000" b="1" dirty="0"/>
              <a:t>uniknąć podwójnego naliczania opłat, należy korzystać z urządzenia tylko w jednym </a:t>
            </a:r>
            <a:r>
              <a:rPr lang="pl-PL" sz="4000" b="1" dirty="0" smtClean="0"/>
              <a:t>systemie</a:t>
            </a:r>
          </a:p>
          <a:p>
            <a:pPr marL="571500" indent="-571500" rtl="0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endParaRPr lang="pl-PL" sz="4000" b="1" dirty="0"/>
          </a:p>
        </p:txBody>
      </p:sp>
      <p:sp>
        <p:nvSpPr>
          <p:cNvPr id="7" name="Symbol zastępczy tekstu 2"/>
          <p:cNvSpPr txBox="1">
            <a:spLocks/>
          </p:cNvSpPr>
          <p:nvPr/>
        </p:nvSpPr>
        <p:spPr>
          <a:xfrm>
            <a:off x="7660004" y="9525253"/>
            <a:ext cx="12444096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100" b="0" i="0">
                <a:solidFill>
                  <a:schemeClr val="tx1"/>
                </a:solidFill>
                <a:latin typeface="Red Hat Display"/>
                <a:ea typeface="+mn-ea"/>
                <a:cs typeface="Red Hat Display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rtl="0" fontAlgn="base">
              <a:spcBef>
                <a:spcPts val="1800"/>
              </a:spcBef>
            </a:pPr>
            <a:r>
              <a:rPr lang="pl-PL" sz="4400" b="1" kern="0" dirty="0" smtClean="0">
                <a:solidFill>
                  <a:srgbClr val="C00000"/>
                </a:solidFill>
              </a:rPr>
              <a:t>Komu w drogę temu e-TOLL</a:t>
            </a:r>
            <a:endParaRPr lang="pl-PL" sz="4400" b="1" kern="0" dirty="0">
              <a:solidFill>
                <a:srgbClr val="C0000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9850" y="8115208"/>
            <a:ext cx="4119962" cy="24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95107" y="1966088"/>
            <a:ext cx="17113885" cy="884858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Wygaszenie viaTOLL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5" name="Symbol zastępczy tekstu 2"/>
          <p:cNvSpPr>
            <a:spLocks noGrp="1"/>
          </p:cNvSpPr>
          <p:nvPr>
            <p:ph type="body" idx="1"/>
          </p:nvPr>
        </p:nvSpPr>
        <p:spPr>
          <a:xfrm>
            <a:off x="1495107" y="9083675"/>
            <a:ext cx="17113885" cy="1985159"/>
          </a:xfrm>
        </p:spPr>
        <p:txBody>
          <a:bodyPr/>
          <a:lstStyle/>
          <a:p>
            <a:pPr algn="just" rtl="0" fontAlgn="base">
              <a:spcBef>
                <a:spcPts val="1800"/>
              </a:spcBef>
            </a:pPr>
            <a:endParaRPr lang="pl-PL" sz="4000" dirty="0"/>
          </a:p>
          <a:p>
            <a:pPr algn="just"/>
            <a:r>
              <a:rPr lang="pl-PL" sz="2400" dirty="0"/>
              <a:t>*Szczegółowa instrukcja postępowania dostępna jest </a:t>
            </a:r>
            <a:r>
              <a:rPr lang="pl-PL" sz="2400" dirty="0" smtClean="0"/>
              <a:t>na:</a:t>
            </a:r>
          </a:p>
          <a:p>
            <a:pPr algn="just"/>
            <a:r>
              <a:rPr lang="pl-PL" sz="2400" dirty="0" smtClean="0"/>
              <a:t> </a:t>
            </a:r>
            <a:r>
              <a:rPr lang="pl-PL" sz="2400" dirty="0">
                <a:hlinkClick r:id="rId2"/>
              </a:rPr>
              <a:t>https://www.etoll.gov.pl/ciezarowe/aktualnosci/przechodze-z-viatoll-do-e-toll/</a:t>
            </a:r>
            <a:endParaRPr lang="pl-PL" sz="24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pl-PL" dirty="0" smtClean="0"/>
          </a:p>
        </p:txBody>
      </p:sp>
      <p:sp>
        <p:nvSpPr>
          <p:cNvPr id="4" name="pole tekstowe 3"/>
          <p:cNvSpPr txBox="1"/>
          <p:nvPr/>
        </p:nvSpPr>
        <p:spPr>
          <a:xfrm>
            <a:off x="1495106" y="3749675"/>
            <a:ext cx="85569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Użytkownicy do 30 września br. mogą szybko i sprawnie wyrejestrować się z viaTOLL, rozliczyć środki na swoim koncie, zwrócić urządzenie i odzyskać kaucję.*</a:t>
            </a:r>
            <a:endParaRPr lang="pl-PL" sz="4000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/>
          <a:srcRect l="2538" t="2778" r="3545"/>
          <a:stretch/>
        </p:blipFill>
        <p:spPr>
          <a:xfrm>
            <a:off x="11581490" y="3978275"/>
            <a:ext cx="6553871" cy="2235447"/>
          </a:xfrm>
          <a:prstGeom prst="rect">
            <a:avLst/>
          </a:prstGeom>
          <a:ln w="57150">
            <a:solidFill>
              <a:srgbClr val="C00000"/>
            </a:solidFill>
          </a:ln>
          <a:effectLst/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639" y="1966088"/>
            <a:ext cx="7077575" cy="707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7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95107" y="1616075"/>
            <a:ext cx="17113885" cy="884858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Działania informacyjne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5" name="Symbol zastępczy tekstu 2"/>
          <p:cNvSpPr>
            <a:spLocks noGrp="1"/>
          </p:cNvSpPr>
          <p:nvPr>
            <p:ph type="body" idx="1"/>
          </p:nvPr>
        </p:nvSpPr>
        <p:spPr>
          <a:xfrm>
            <a:off x="1504523" y="7179687"/>
            <a:ext cx="13119527" cy="3046988"/>
          </a:xfrm>
        </p:spPr>
        <p:txBody>
          <a:bodyPr/>
          <a:lstStyle/>
          <a:p>
            <a:pPr marL="571500" indent="-571500" algn="just" rtl="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2800" dirty="0" smtClean="0"/>
              <a:t>trwa dystrybucja ulotek informacyjnych w US, Urzędach Celno-Skarbowych, IAS oraz punktach obsługi bezpośredniej sieci viaTOLL i e-TOLL oraz w trakcie kontroli drogowych GITD</a:t>
            </a:r>
          </a:p>
          <a:p>
            <a:pPr marL="571500" indent="-571500" algn="just" rtl="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2800" dirty="0" smtClean="0"/>
              <a:t>przekazujemy aktualności o systemie w drodze masowego mailingu oraz w ramach współpracy z naszymi partnerami w kraju i zagranicą</a:t>
            </a:r>
          </a:p>
          <a:p>
            <a:pPr marL="571500" indent="-571500" algn="just" rtl="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2800" dirty="0"/>
              <a:t>r</a:t>
            </a:r>
            <a:r>
              <a:rPr lang="pl-PL" sz="2800" dirty="0" smtClean="0"/>
              <a:t>egularnie spotykamy się z branżą transportową </a:t>
            </a:r>
            <a:endParaRPr lang="pl-PL" sz="28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650" y="6949063"/>
            <a:ext cx="3244769" cy="29718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0" y="3902075"/>
            <a:ext cx="2689650" cy="24056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394450" y="3902075"/>
            <a:ext cx="134337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3200" dirty="0"/>
              <a:t>w ogólnopolskich rozgłośniach radiowych emitowany jest spot o e-TOLL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3200" dirty="0"/>
              <a:t>w powszechnie używanej aplikacji drogowej wyświetlane są banery informacyjne </a:t>
            </a:r>
            <a:endParaRPr lang="pl-PL" sz="32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3200" dirty="0"/>
              <a:t>na znakach zmiennej treść nad drogami w całej Polsce wyświetlane są komunikaty o systemie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sz="32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504523" y="3013715"/>
            <a:ext cx="1134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Prowadzimy szeroko zasięgowe działania informacyjne:</a:t>
            </a:r>
          </a:p>
        </p:txBody>
      </p:sp>
    </p:spTree>
    <p:extLst>
      <p:ext uri="{BB962C8B-B14F-4D97-AF65-F5344CB8AC3E}">
        <p14:creationId xmlns:p14="http://schemas.microsoft.com/office/powerpoint/2010/main" val="287728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343963" y="10921123"/>
            <a:ext cx="222250" cy="1904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b="1" spc="-185" dirty="0" smtClean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endParaRPr sz="1150" dirty="0">
              <a:latin typeface="Open Sans"/>
              <a:cs typeface="Open Sans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1746250" y="2624011"/>
            <a:ext cx="16383000" cy="1488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7600"/>
              </a:lnSpc>
              <a:spcBef>
                <a:spcPts val="90"/>
              </a:spcBef>
            </a:pPr>
            <a:r>
              <a:rPr sz="9600" spc="95" dirty="0" err="1" smtClean="0"/>
              <a:t>D</a:t>
            </a:r>
            <a:r>
              <a:rPr sz="9600" spc="130" dirty="0" err="1" smtClean="0"/>
              <a:t>z</a:t>
            </a:r>
            <a:r>
              <a:rPr sz="9600" spc="95" dirty="0" err="1" smtClean="0"/>
              <a:t>i</a:t>
            </a:r>
            <a:r>
              <a:rPr sz="9600" spc="120" dirty="0" err="1" smtClean="0"/>
              <a:t>ę</a:t>
            </a:r>
            <a:r>
              <a:rPr sz="9600" spc="110" dirty="0" err="1" smtClean="0"/>
              <a:t>k</a:t>
            </a:r>
            <a:r>
              <a:rPr sz="9600" spc="135" dirty="0" err="1" smtClean="0"/>
              <a:t>u</a:t>
            </a:r>
            <a:r>
              <a:rPr sz="9600" spc="80" dirty="0" err="1" smtClean="0"/>
              <a:t>j</a:t>
            </a:r>
            <a:r>
              <a:rPr sz="9600" spc="105" dirty="0" err="1" smtClean="0"/>
              <a:t>e</a:t>
            </a:r>
            <a:r>
              <a:rPr sz="9600" spc="-5" dirty="0" err="1" smtClean="0"/>
              <a:t>my</a:t>
            </a:r>
            <a:r>
              <a:rPr lang="pl-PL" sz="9600" spc="-5" dirty="0"/>
              <a:t> </a:t>
            </a:r>
            <a:r>
              <a:rPr sz="9600" b="0" spc="45" dirty="0" err="1" smtClean="0"/>
              <a:t>za</a:t>
            </a:r>
            <a:r>
              <a:rPr sz="9600" b="0" spc="275" dirty="0" smtClean="0"/>
              <a:t> </a:t>
            </a:r>
            <a:r>
              <a:rPr sz="9600" b="0" spc="70" dirty="0"/>
              <a:t>uwagę</a:t>
            </a:r>
          </a:p>
        </p:txBody>
      </p:sp>
      <p:pic>
        <p:nvPicPr>
          <p:cNvPr id="35" name="Obraz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050" y="4664075"/>
            <a:ext cx="7754182" cy="5174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/>
          </p:nvPr>
        </p:nvSpPr>
        <p:spPr>
          <a:xfrm>
            <a:off x="1593850" y="1692275"/>
            <a:ext cx="16306800" cy="1250187"/>
          </a:xfrm>
        </p:spPr>
        <p:txBody>
          <a:bodyPr/>
          <a:lstStyle/>
          <a:p>
            <a:r>
              <a:rPr lang="pl-PL" sz="5400" dirty="0" smtClean="0">
                <a:solidFill>
                  <a:srgbClr val="C00000"/>
                </a:solidFill>
              </a:rPr>
              <a:t>Plan spotkania</a:t>
            </a:r>
            <a:endParaRPr lang="pl-PL" sz="5400" dirty="0">
              <a:solidFill>
                <a:srgbClr val="C0000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93684015"/>
              </p:ext>
            </p:extLst>
          </p:nvPr>
        </p:nvGraphicFramePr>
        <p:xfrm>
          <a:off x="2554164" y="2634158"/>
          <a:ext cx="13054248" cy="8077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331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7950" y="1703315"/>
            <a:ext cx="17113885" cy="923330"/>
          </a:xfrm>
        </p:spPr>
        <p:txBody>
          <a:bodyPr/>
          <a:lstStyle/>
          <a:p>
            <a:r>
              <a:rPr lang="pl-PL" sz="6000" dirty="0" smtClean="0">
                <a:solidFill>
                  <a:srgbClr val="C00000"/>
                </a:solidFill>
              </a:rPr>
              <a:t>Ruszył e-TOLL!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248972" y="3597275"/>
            <a:ext cx="17278985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l-PL" sz="4800" b="1" kern="0" dirty="0" smtClean="0">
                <a:solidFill>
                  <a:prstClr val="black"/>
                </a:solidFill>
                <a:latin typeface="Red Hat Display"/>
              </a:rPr>
              <a:t>24 czerwca br. uruchomiony został system e-TOLL </a:t>
            </a:r>
          </a:p>
          <a:p>
            <a:pPr marL="571500" indent="-571500">
              <a:spcBef>
                <a:spcPts val="1800"/>
              </a:spcBef>
              <a:buFont typeface="Wingdings" panose="05000000000000000000" pitchFamily="2" charset="2"/>
              <a:buChar char="Ø"/>
            </a:pPr>
            <a:endParaRPr lang="pl-PL" sz="4000" b="1" kern="0" dirty="0" smtClean="0">
              <a:solidFill>
                <a:prstClr val="black"/>
              </a:solidFill>
              <a:latin typeface="Red Hat Display"/>
            </a:endParaRPr>
          </a:p>
          <a:p>
            <a:pPr marL="571500" indent="-5715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l-PL" sz="4000" kern="0" dirty="0">
                <a:solidFill>
                  <a:prstClr val="black"/>
                </a:solidFill>
                <a:latin typeface="Red Hat Display"/>
              </a:rPr>
              <a:t>w</a:t>
            </a:r>
            <a:r>
              <a:rPr lang="pl-PL" sz="4000" kern="0" dirty="0" smtClean="0">
                <a:solidFill>
                  <a:prstClr val="black"/>
                </a:solidFill>
                <a:latin typeface="Red Hat Display"/>
              </a:rPr>
              <a:t> sklepach Google Play i </a:t>
            </a:r>
            <a:r>
              <a:rPr lang="pl-PL" sz="4000" kern="0" dirty="0" err="1" smtClean="0">
                <a:solidFill>
                  <a:prstClr val="black"/>
                </a:solidFill>
                <a:latin typeface="Red Hat Display"/>
              </a:rPr>
              <a:t>App</a:t>
            </a:r>
            <a:r>
              <a:rPr lang="pl-PL" sz="4000" kern="0" dirty="0" smtClean="0">
                <a:solidFill>
                  <a:prstClr val="black"/>
                </a:solidFill>
                <a:latin typeface="Red Hat Display"/>
              </a:rPr>
              <a:t> </a:t>
            </a:r>
            <a:r>
              <a:rPr lang="pl-PL" sz="4000" kern="0" dirty="0" err="1" smtClean="0">
                <a:solidFill>
                  <a:prstClr val="black"/>
                </a:solidFill>
                <a:latin typeface="Red Hat Display"/>
              </a:rPr>
              <a:t>Store</a:t>
            </a:r>
            <a:r>
              <a:rPr lang="pl-PL" sz="4000" kern="0" dirty="0" smtClean="0">
                <a:solidFill>
                  <a:prstClr val="black"/>
                </a:solidFill>
                <a:latin typeface="Red Hat Display"/>
              </a:rPr>
              <a:t> udostępniona została aplikacja </a:t>
            </a:r>
            <a:br>
              <a:rPr lang="pl-PL" sz="4000" kern="0" dirty="0" smtClean="0">
                <a:solidFill>
                  <a:prstClr val="black"/>
                </a:solidFill>
                <a:latin typeface="Red Hat Display"/>
              </a:rPr>
            </a:br>
            <a:r>
              <a:rPr lang="pl-PL" sz="4000" b="1" kern="0" dirty="0" smtClean="0">
                <a:solidFill>
                  <a:prstClr val="black"/>
                </a:solidFill>
                <a:latin typeface="Red Hat Display"/>
              </a:rPr>
              <a:t>e-TOLL PL </a:t>
            </a:r>
            <a:r>
              <a:rPr lang="pl-PL" sz="4000" kern="0" dirty="0" smtClean="0">
                <a:solidFill>
                  <a:prstClr val="black"/>
                </a:solidFill>
                <a:latin typeface="Red Hat Display"/>
              </a:rPr>
              <a:t>do bezpłatnego pobrania</a:t>
            </a:r>
          </a:p>
          <a:p>
            <a:pPr marL="571500" indent="-5715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l-PL" sz="4000" kern="0" dirty="0">
                <a:solidFill>
                  <a:prstClr val="black"/>
                </a:solidFill>
                <a:latin typeface="Red Hat Display"/>
              </a:rPr>
              <a:t>o</a:t>
            </a:r>
            <a:r>
              <a:rPr lang="pl-PL" sz="4000" kern="0" dirty="0" smtClean="0">
                <a:solidFill>
                  <a:prstClr val="black"/>
                </a:solidFill>
                <a:latin typeface="Red Hat Display"/>
              </a:rPr>
              <a:t>twarte zostały pierwsze lokalizacje obsługi bezpośredniej użytkownika – aktualnie działa ich ok. 80 – lista dostępna jest na </a:t>
            </a:r>
            <a:r>
              <a:rPr lang="pl-PL" sz="4000" kern="0" dirty="0" smtClean="0">
                <a:solidFill>
                  <a:prstClr val="black"/>
                </a:solidFill>
                <a:latin typeface="Red Hat Display"/>
                <a:hlinkClick r:id="rId2"/>
              </a:rPr>
              <a:t>etoll.gov.pl</a:t>
            </a:r>
            <a:endParaRPr lang="pl-PL" sz="4000" b="1" kern="0" dirty="0" smtClean="0">
              <a:solidFill>
                <a:prstClr val="black"/>
              </a:solidFill>
              <a:latin typeface="Red Hat Display"/>
            </a:endParaRPr>
          </a:p>
          <a:p>
            <a:endParaRPr lang="pl-PL" sz="4000" b="1" kern="0" dirty="0" smtClean="0">
              <a:solidFill>
                <a:prstClr val="black"/>
              </a:solidFill>
              <a:latin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36257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95107" y="1966088"/>
            <a:ext cx="17113885" cy="884858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Aktualne statystyki - </a:t>
            </a:r>
            <a:r>
              <a:rPr lang="pl-PL" dirty="0">
                <a:solidFill>
                  <a:srgbClr val="C00000"/>
                </a:solidFill>
              </a:rPr>
              <a:t>r</a:t>
            </a:r>
            <a:r>
              <a:rPr lang="pl-PL" dirty="0" smtClean="0">
                <a:solidFill>
                  <a:srgbClr val="C00000"/>
                </a:solidFill>
              </a:rPr>
              <a:t>ejestracja w systemie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495107" y="3368675"/>
            <a:ext cx="8004493" cy="8510022"/>
          </a:xfrm>
        </p:spPr>
        <p:txBody>
          <a:bodyPr/>
          <a:lstStyle/>
          <a:p>
            <a:pPr marL="571500" indent="-5715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3600" b="1" dirty="0" smtClean="0"/>
              <a:t>Liczba pobrań aplikacji* – 59 tys.</a:t>
            </a:r>
          </a:p>
          <a:p>
            <a:pPr marL="1028700" lvl="1" indent="-5715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3600" dirty="0">
                <a:solidFill>
                  <a:schemeClr val="tx1"/>
                </a:solidFill>
                <a:latin typeface="Red Hat Display"/>
              </a:rPr>
              <a:t>Google Play: </a:t>
            </a:r>
            <a:r>
              <a:rPr lang="pl-PL" sz="3600" dirty="0" smtClean="0">
                <a:solidFill>
                  <a:schemeClr val="tx1"/>
                </a:solidFill>
                <a:latin typeface="Red Hat Display"/>
              </a:rPr>
              <a:t>38,2 tys.</a:t>
            </a:r>
            <a:endParaRPr lang="pl-PL" sz="3600" dirty="0">
              <a:solidFill>
                <a:schemeClr val="tx1"/>
              </a:solidFill>
              <a:latin typeface="Red Hat Display"/>
            </a:endParaRPr>
          </a:p>
          <a:p>
            <a:pPr marL="1028700" lvl="1" indent="-5715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3600" dirty="0" err="1">
                <a:solidFill>
                  <a:schemeClr val="tx1"/>
                </a:solidFill>
                <a:latin typeface="Red Hat Display"/>
              </a:rPr>
              <a:t>App</a:t>
            </a:r>
            <a:r>
              <a:rPr lang="pl-PL" sz="3600" dirty="0">
                <a:solidFill>
                  <a:schemeClr val="tx1"/>
                </a:solidFill>
                <a:latin typeface="Red Hat Display"/>
              </a:rPr>
              <a:t> </a:t>
            </a:r>
            <a:r>
              <a:rPr lang="pl-PL" sz="3600" dirty="0" err="1">
                <a:solidFill>
                  <a:schemeClr val="tx1"/>
                </a:solidFill>
                <a:latin typeface="Red Hat Display"/>
              </a:rPr>
              <a:t>Store</a:t>
            </a:r>
            <a:r>
              <a:rPr lang="pl-PL" sz="3600" dirty="0">
                <a:solidFill>
                  <a:schemeClr val="tx1"/>
                </a:solidFill>
                <a:latin typeface="Red Hat Display"/>
              </a:rPr>
              <a:t>: </a:t>
            </a:r>
            <a:r>
              <a:rPr lang="pl-PL" sz="3600" dirty="0" smtClean="0">
                <a:solidFill>
                  <a:schemeClr val="tx1"/>
                </a:solidFill>
                <a:latin typeface="Red Hat Display"/>
              </a:rPr>
              <a:t>20,8 tys.</a:t>
            </a:r>
            <a:endParaRPr lang="pl-PL" sz="3600" dirty="0">
              <a:solidFill>
                <a:schemeClr val="tx1"/>
              </a:solidFill>
              <a:latin typeface="Red Hat Display"/>
            </a:endParaRPr>
          </a:p>
          <a:p>
            <a:pPr marL="571500" indent="-5715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3600" b="1" dirty="0" smtClean="0"/>
              <a:t>Liczba założonych kont w IKK* – ok. 49 tys.</a:t>
            </a:r>
          </a:p>
          <a:p>
            <a:pPr marL="571500" indent="-5715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3600" b="1" dirty="0" smtClean="0"/>
              <a:t>Liczba zrejestrowanych pojazdów* – ok. 65 tys.</a:t>
            </a:r>
          </a:p>
          <a:p>
            <a:pPr marL="1028700" lvl="1" indent="-5715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3600" dirty="0" smtClean="0">
                <a:solidFill>
                  <a:schemeClr val="tx1"/>
                </a:solidFill>
                <a:latin typeface="Red Hat Display"/>
              </a:rPr>
              <a:t>Pojazdy ciężkie: ok. 47 tys.</a:t>
            </a:r>
          </a:p>
          <a:p>
            <a:pPr marL="1028700" lvl="1" indent="-5715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3600" dirty="0" smtClean="0">
                <a:solidFill>
                  <a:schemeClr val="tx1"/>
                </a:solidFill>
                <a:latin typeface="Red Hat Display"/>
              </a:rPr>
              <a:t>Pojazdy lekkie: ok. 18 tys.</a:t>
            </a:r>
          </a:p>
          <a:p>
            <a:pPr marL="1028700" lvl="1" indent="-571500"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pl-PL" sz="3600" dirty="0" smtClean="0">
              <a:solidFill>
                <a:schemeClr val="tx1"/>
              </a:solidFill>
              <a:latin typeface="Red Hat Display"/>
            </a:endParaRPr>
          </a:p>
          <a:p>
            <a:endParaRPr lang="pl-PL" b="1" dirty="0" smtClean="0">
              <a:solidFill>
                <a:srgbClr val="FF0000"/>
              </a:solidFill>
            </a:endParaRP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7" name="Symbol zastępczy tekstu 2"/>
          <p:cNvSpPr txBox="1">
            <a:spLocks/>
          </p:cNvSpPr>
          <p:nvPr/>
        </p:nvSpPr>
        <p:spPr>
          <a:xfrm>
            <a:off x="1746250" y="9849368"/>
            <a:ext cx="678529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100" b="0" i="0">
                <a:solidFill>
                  <a:schemeClr val="tx1"/>
                </a:solidFill>
                <a:latin typeface="Red Hat Display"/>
                <a:ea typeface="+mn-ea"/>
                <a:cs typeface="Red Hat Display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pl-PL" sz="3600" kern="0" dirty="0" smtClean="0"/>
              <a:t>*według stanu na 20.07.2021 r.</a:t>
            </a:r>
            <a:endParaRPr lang="pl-PL" kern="0" dirty="0"/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5990975"/>
              </p:ext>
            </p:extLst>
          </p:nvPr>
        </p:nvGraphicFramePr>
        <p:xfrm>
          <a:off x="9899650" y="5121275"/>
          <a:ext cx="8614508" cy="5040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8069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95107" y="1966088"/>
            <a:ext cx="17113885" cy="884858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Aktualne statystyki - przejazdy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495107" y="3954636"/>
            <a:ext cx="17113885" cy="4770537"/>
          </a:xfrm>
        </p:spPr>
        <p:txBody>
          <a:bodyPr/>
          <a:lstStyle/>
          <a:p>
            <a:pPr marL="571500" indent="-5715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l-PL" sz="4000" dirty="0" smtClean="0"/>
              <a:t>Liczba transakcji* – 163 tys.</a:t>
            </a:r>
          </a:p>
          <a:p>
            <a:pPr marL="571500" indent="-5715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l-PL" sz="4000" dirty="0"/>
              <a:t>Liczba </a:t>
            </a:r>
            <a:r>
              <a:rPr lang="pl-PL" sz="4000" dirty="0" smtClean="0"/>
              <a:t>kilometrów przejechanych z e-TOLL*– </a:t>
            </a:r>
            <a:r>
              <a:rPr lang="pl-PL" sz="4000" b="1" dirty="0" smtClean="0"/>
              <a:t>2 mln km</a:t>
            </a:r>
          </a:p>
          <a:p>
            <a:pPr marL="571500" indent="-571500"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pl-PL" sz="3600" b="1" dirty="0" smtClean="0"/>
          </a:p>
          <a:p>
            <a:pPr marL="1028700" lvl="1" indent="-571500"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pl-PL" sz="3600" dirty="0" smtClean="0">
              <a:solidFill>
                <a:schemeClr val="tx1"/>
              </a:solidFill>
              <a:latin typeface="Red Hat Display"/>
            </a:endParaRPr>
          </a:p>
          <a:p>
            <a:endParaRPr lang="pl-PL" b="1" dirty="0" smtClean="0">
              <a:solidFill>
                <a:srgbClr val="FF0000"/>
              </a:solidFill>
            </a:endParaRP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7" name="Symbol zastępczy tekstu 2"/>
          <p:cNvSpPr txBox="1">
            <a:spLocks/>
          </p:cNvSpPr>
          <p:nvPr/>
        </p:nvSpPr>
        <p:spPr>
          <a:xfrm>
            <a:off x="1746250" y="9849368"/>
            <a:ext cx="678529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100" b="0" i="0">
                <a:solidFill>
                  <a:schemeClr val="tx1"/>
                </a:solidFill>
                <a:latin typeface="Red Hat Display"/>
                <a:ea typeface="+mn-ea"/>
                <a:cs typeface="Red Hat Display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pl-PL" sz="3600" kern="0" dirty="0" smtClean="0"/>
              <a:t>*według stanu na 20.07.2021 r.</a:t>
            </a:r>
            <a:endParaRPr lang="pl-PL" kern="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229" y="6645275"/>
            <a:ext cx="16459200" cy="28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6650" y="1576223"/>
            <a:ext cx="17113885" cy="884858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Aktualne statystyki – </a:t>
            </a:r>
            <a:r>
              <a:rPr lang="pl-PL" dirty="0" smtClean="0">
                <a:solidFill>
                  <a:srgbClr val="C00000"/>
                </a:solidFill>
              </a:rPr>
              <a:t>TCOK (stan na 20.07.2021)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3661092" y="2977596"/>
            <a:ext cx="5051743" cy="2270328"/>
          </a:xfrm>
          <a:prstGeom prst="roundRect">
            <a:avLst/>
          </a:prstGeom>
          <a:solidFill>
            <a:srgbClr val="CE182A"/>
          </a:solidFill>
          <a:ln>
            <a:solidFill>
              <a:srgbClr val="9999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Połączenia obsłużone przez IVR</a:t>
            </a:r>
          </a:p>
          <a:p>
            <a:pPr algn="ctr"/>
            <a:endParaRPr lang="pl-PL" sz="2800" dirty="0"/>
          </a:p>
          <a:p>
            <a:pPr algn="ctr"/>
            <a:r>
              <a:rPr lang="pl-PL" sz="4800" b="1" dirty="0"/>
              <a:t>o</a:t>
            </a:r>
            <a:r>
              <a:rPr lang="pl-PL" sz="4800" b="1" dirty="0" smtClean="0"/>
              <a:t>k. 36 tys.</a:t>
            </a:r>
            <a:endParaRPr lang="pl-PL" sz="4800" b="1" dirty="0"/>
          </a:p>
        </p:txBody>
      </p:sp>
      <p:sp>
        <p:nvSpPr>
          <p:cNvPr id="6" name="Prostokąt zaokrąglony 5"/>
          <p:cNvSpPr/>
          <p:nvPr/>
        </p:nvSpPr>
        <p:spPr>
          <a:xfrm>
            <a:off x="3661092" y="5396097"/>
            <a:ext cx="5051743" cy="2270328"/>
          </a:xfrm>
          <a:prstGeom prst="roundRect">
            <a:avLst/>
          </a:prstGeom>
          <a:solidFill>
            <a:srgbClr val="CE182A"/>
          </a:solidFill>
          <a:ln>
            <a:solidFill>
              <a:srgbClr val="9999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Połączenia obsłużone przez konsultantów TCOK</a:t>
            </a:r>
          </a:p>
          <a:p>
            <a:pPr algn="ctr"/>
            <a:endParaRPr lang="pl-PL" sz="2800" dirty="0"/>
          </a:p>
          <a:p>
            <a:pPr algn="ctr"/>
            <a:r>
              <a:rPr lang="pl-PL" sz="4800" b="1" dirty="0"/>
              <a:t>o</a:t>
            </a:r>
            <a:r>
              <a:rPr lang="pl-PL" sz="4800" b="1" dirty="0" smtClean="0"/>
              <a:t>k. 32 tys.</a:t>
            </a:r>
            <a:endParaRPr lang="pl-PL" sz="4800" b="1" dirty="0"/>
          </a:p>
        </p:txBody>
      </p:sp>
      <p:graphicFrame>
        <p:nvGraphicFramePr>
          <p:cNvPr id="17" name="Wykres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901922"/>
              </p:ext>
            </p:extLst>
          </p:nvPr>
        </p:nvGraphicFramePr>
        <p:xfrm>
          <a:off x="9213850" y="2977596"/>
          <a:ext cx="10239194" cy="7409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Prostokąt zaokrąglony 17"/>
          <p:cNvSpPr/>
          <p:nvPr/>
        </p:nvSpPr>
        <p:spPr>
          <a:xfrm>
            <a:off x="3661092" y="7898201"/>
            <a:ext cx="5051743" cy="2270328"/>
          </a:xfrm>
          <a:prstGeom prst="roundRect">
            <a:avLst/>
          </a:prstGeom>
          <a:solidFill>
            <a:srgbClr val="CE182A"/>
          </a:solidFill>
          <a:ln>
            <a:solidFill>
              <a:srgbClr val="9999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Połączenia odebrane przez konsultantów w ciągu 20 sek.</a:t>
            </a:r>
          </a:p>
          <a:p>
            <a:pPr algn="ctr"/>
            <a:endParaRPr lang="pl-PL" sz="2800" dirty="0"/>
          </a:p>
          <a:p>
            <a:pPr algn="ctr"/>
            <a:r>
              <a:rPr lang="pl-PL" sz="4800" b="1" dirty="0" smtClean="0"/>
              <a:t>90%</a:t>
            </a:r>
            <a:endParaRPr lang="pl-PL" sz="4800" b="1" dirty="0"/>
          </a:p>
        </p:txBody>
      </p:sp>
      <p:sp>
        <p:nvSpPr>
          <p:cNvPr id="19" name="Prostokąt zaokrąglony 18"/>
          <p:cNvSpPr/>
          <p:nvPr/>
        </p:nvSpPr>
        <p:spPr>
          <a:xfrm>
            <a:off x="984250" y="5396097"/>
            <a:ext cx="2393950" cy="2270328"/>
          </a:xfrm>
          <a:prstGeom prst="roundRect">
            <a:avLst/>
          </a:prstGeom>
          <a:solidFill>
            <a:srgbClr val="CE182A"/>
          </a:solidFill>
          <a:ln>
            <a:solidFill>
              <a:srgbClr val="99999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5787176"/>
            <a:ext cx="1371600" cy="1371600"/>
          </a:xfrm>
          <a:prstGeom prst="rect">
            <a:avLst/>
          </a:prstGeom>
        </p:spPr>
      </p:pic>
      <p:sp>
        <p:nvSpPr>
          <p:cNvPr id="21" name="Prostokąt zaokrąglony 20"/>
          <p:cNvSpPr/>
          <p:nvPr/>
        </p:nvSpPr>
        <p:spPr>
          <a:xfrm>
            <a:off x="984250" y="2977596"/>
            <a:ext cx="2393950" cy="2270328"/>
          </a:xfrm>
          <a:prstGeom prst="roundRect">
            <a:avLst/>
          </a:prstGeom>
          <a:solidFill>
            <a:srgbClr val="CE182A"/>
          </a:solidFill>
          <a:ln>
            <a:solidFill>
              <a:srgbClr val="99999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05" y="3368212"/>
            <a:ext cx="1520235" cy="1520235"/>
          </a:xfrm>
          <a:prstGeom prst="rect">
            <a:avLst/>
          </a:prstGeom>
        </p:spPr>
      </p:pic>
      <p:sp>
        <p:nvSpPr>
          <p:cNvPr id="23" name="Prostokąt zaokrąglony 22"/>
          <p:cNvSpPr/>
          <p:nvPr/>
        </p:nvSpPr>
        <p:spPr>
          <a:xfrm>
            <a:off x="984250" y="7898201"/>
            <a:ext cx="2393950" cy="2270328"/>
          </a:xfrm>
          <a:prstGeom prst="roundRect">
            <a:avLst/>
          </a:prstGeom>
          <a:solidFill>
            <a:srgbClr val="CE182A"/>
          </a:solidFill>
          <a:ln>
            <a:solidFill>
              <a:srgbClr val="99999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04" y="8136067"/>
            <a:ext cx="1633407" cy="163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7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ierunki działania i rozwoju MF…"/>
          <p:cNvSpPr txBox="1">
            <a:spLocks/>
          </p:cNvSpPr>
          <p:nvPr/>
        </p:nvSpPr>
        <p:spPr>
          <a:xfrm>
            <a:off x="1094215" y="1439587"/>
            <a:ext cx="17131813" cy="873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1884" tIns="41884" rIns="41884" bIns="41884" anchor="t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9pPr>
          </a:lstStyle>
          <a:p>
            <a:pPr algn="l" defTabSz="353924">
              <a:defRPr sz="4471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pl-PL" sz="4947" b="1" dirty="0" smtClean="0">
                <a:solidFill>
                  <a:srgbClr val="C00000"/>
                </a:solidFill>
                <a:latin typeface="Red Hat Display"/>
                <a:ea typeface="Open Sans" panose="020B0606030504020204" pitchFamily="34" charset="0"/>
                <a:cs typeface="Open Sans" panose="020B0606030504020204" pitchFamily="34" charset="0"/>
                <a:sym typeface="Helvetica Neue Light"/>
              </a:rPr>
              <a:t>Organizacja ruchu </a:t>
            </a:r>
            <a:r>
              <a:rPr lang="pl-PL" sz="4947" b="1" dirty="0">
                <a:solidFill>
                  <a:srgbClr val="C00000"/>
                </a:solidFill>
                <a:latin typeface="Red Hat Display"/>
                <a:ea typeface="Open Sans" panose="020B0606030504020204" pitchFamily="34" charset="0"/>
                <a:cs typeface="Open Sans" panose="020B0606030504020204" pitchFamily="34" charset="0"/>
                <a:sym typeface="Helvetica Neue Light"/>
              </a:rPr>
              <a:t>na </a:t>
            </a:r>
            <a:r>
              <a:rPr lang="pl-PL" sz="4947" b="1" dirty="0" smtClean="0">
                <a:solidFill>
                  <a:srgbClr val="C00000"/>
                </a:solidFill>
                <a:latin typeface="Red Hat Display"/>
                <a:ea typeface="Open Sans" panose="020B0606030504020204" pitchFamily="34" charset="0"/>
                <a:cs typeface="Open Sans" panose="020B0606030504020204" pitchFamily="34" charset="0"/>
                <a:sym typeface="Helvetica Neue Light"/>
              </a:rPr>
              <a:t>autostradach A2 i A4*</a:t>
            </a:r>
            <a:endParaRPr lang="pl-PL" sz="4947" b="1" dirty="0">
              <a:solidFill>
                <a:srgbClr val="C00000"/>
              </a:solidFill>
              <a:latin typeface="Red Hat Display"/>
              <a:ea typeface="Open Sans" panose="020B0606030504020204" pitchFamily="34" charset="0"/>
              <a:cs typeface="Open Sans" panose="020B0606030504020204" pitchFamily="34" charset="0"/>
              <a:sym typeface="Helvetica Neue Light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965" y="3114343"/>
            <a:ext cx="5245298" cy="234589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55650" y="2538327"/>
            <a:ext cx="8529205" cy="656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1884" tIns="41884" rIns="41884" bIns="41884" numCol="1" spcCol="38100" rtlCol="0" anchor="ctr">
            <a:spAutoFit/>
          </a:bodyPr>
          <a:lstStyle/>
          <a:p>
            <a:pPr marL="376961" lvl="1" algn="just">
              <a:spcAft>
                <a:spcPts val="989"/>
              </a:spcAft>
              <a:defRPr/>
            </a:pPr>
            <a:r>
              <a:rPr lang="pl-PL" sz="2886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Tablice informacyjne przed Placami Poboru Opłat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08548" y="5565680"/>
            <a:ext cx="8081327" cy="656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1884" tIns="41884" rIns="41884" bIns="41884" numCol="1" spcCol="38100" rtlCol="0" anchor="ctr">
            <a:spAutoFit/>
          </a:bodyPr>
          <a:lstStyle/>
          <a:p>
            <a:pPr marL="376961" lvl="1" algn="just">
              <a:spcAft>
                <a:spcPts val="989"/>
              </a:spcAft>
              <a:defRPr/>
            </a:pPr>
            <a:r>
              <a:rPr lang="pl-PL" sz="2886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Oznakowanie pasów na Placach Poboru Opłat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51" b="4925"/>
          <a:stretch/>
        </p:blipFill>
        <p:spPr>
          <a:xfrm>
            <a:off x="12033250" y="2740476"/>
            <a:ext cx="7475388" cy="536286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51"/>
          <a:stretch/>
        </p:blipFill>
        <p:spPr>
          <a:xfrm>
            <a:off x="984251" y="6131460"/>
            <a:ext cx="11506200" cy="437579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0731500" y="2117603"/>
            <a:ext cx="8183919" cy="656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1884" tIns="41884" rIns="41884" bIns="41884" numCol="1" spcCol="38100" rtlCol="0" anchor="ctr">
            <a:spAutoFit/>
          </a:bodyPr>
          <a:lstStyle/>
          <a:p>
            <a:pPr marL="376961" lvl="1" algn="just">
              <a:spcAft>
                <a:spcPts val="989"/>
              </a:spcAft>
              <a:defRPr/>
            </a:pPr>
            <a:r>
              <a:rPr lang="pl-PL" sz="2886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Oznakowanie pasów na Stacjach Poboru Opłat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3637344" y="8931275"/>
            <a:ext cx="4724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* Szczegółowe informacje na: </a:t>
            </a:r>
            <a:r>
              <a:rPr lang="pl-PL" dirty="0" smtClean="0">
                <a:hlinkClick r:id="rId6"/>
              </a:rPr>
              <a:t>https://</a:t>
            </a:r>
            <a:r>
              <a:rPr lang="pl-PL" sz="2000" dirty="0" smtClean="0">
                <a:hlinkClick r:id="rId6"/>
              </a:rPr>
              <a:t>etoll.gov.pl/lekkie/pob%C3%B3r-manualny/organizacja-miejsc-poboru-oplat</a:t>
            </a:r>
            <a:r>
              <a:rPr lang="pl-PL" dirty="0" smtClean="0">
                <a:hlinkClick r:id="rId6"/>
              </a:rPr>
              <a:t>/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351712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ierunki działania i rozwoju MF…"/>
          <p:cNvSpPr txBox="1">
            <a:spLocks/>
          </p:cNvSpPr>
          <p:nvPr/>
        </p:nvSpPr>
        <p:spPr>
          <a:xfrm>
            <a:off x="908050" y="1298834"/>
            <a:ext cx="17131813" cy="873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1884" tIns="41884" rIns="41884" bIns="41884" anchor="t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 Thin"/>
              </a:defRPr>
            </a:lvl9pPr>
          </a:lstStyle>
          <a:p>
            <a:pPr algn="l" defTabSz="353924">
              <a:defRPr sz="4471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pl-PL" sz="4947" b="1" dirty="0" smtClean="0">
                <a:solidFill>
                  <a:srgbClr val="C00000"/>
                </a:solidFill>
                <a:latin typeface="Red Hat Display"/>
                <a:ea typeface="Open Sans" panose="020B0606030504020204" pitchFamily="34" charset="0"/>
                <a:cs typeface="Open Sans" panose="020B0606030504020204" pitchFamily="34" charset="0"/>
                <a:sym typeface="Helvetica Neue Light"/>
              </a:rPr>
              <a:t>Organizacja ruchu na autostradach A2 i A4</a:t>
            </a:r>
            <a:endParaRPr lang="pl-PL" sz="4947" b="1" dirty="0">
              <a:solidFill>
                <a:srgbClr val="C00000"/>
              </a:solidFill>
              <a:latin typeface="Red Hat Display"/>
              <a:ea typeface="Open Sans" panose="020B0606030504020204" pitchFamily="34" charset="0"/>
              <a:cs typeface="Open Sans" panose="020B0606030504020204" pitchFamily="34" charset="0"/>
              <a:sym typeface="Helvetica Neue Light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16" y="6150028"/>
            <a:ext cx="9046846" cy="4269304"/>
          </a:xfrm>
          <a:prstGeom prst="rect">
            <a:avLst/>
          </a:prstGeom>
        </p:spPr>
      </p:pic>
      <p:pic>
        <p:nvPicPr>
          <p:cNvPr id="1026" name="Obraz 16" descr="cid:image002.png@01D76F58.8BA8A7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7964" y="6080182"/>
            <a:ext cx="6277941" cy="202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id:image003.jpg@01D76F58.8BA8A7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6396" y="8410686"/>
            <a:ext cx="5981077" cy="200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449789" y="5356961"/>
            <a:ext cx="14607151" cy="720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1884" tIns="41884" rIns="41884" bIns="41884" numCol="1" spcCol="38100" rtlCol="0" anchor="ctr">
            <a:spAutoFit/>
          </a:bodyPr>
          <a:lstStyle/>
          <a:p>
            <a:pPr marL="376961" lvl="1" algn="just">
              <a:spcAft>
                <a:spcPts val="989"/>
              </a:spcAft>
              <a:defRPr/>
            </a:pPr>
            <a:r>
              <a:rPr lang="pl-PL" sz="329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Komunikaty na tablicach zmiennej treści zarządcy dróg krajowych GDDKiA: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679450" y="2262608"/>
            <a:ext cx="16585882" cy="24752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marL="376961" lvl="1" algn="just">
              <a:spcAft>
                <a:spcPts val="989"/>
              </a:spcAft>
              <a:defRPr/>
            </a:pPr>
            <a:r>
              <a:rPr lang="pl-PL" sz="3298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Ściśle współpracujemy </a:t>
            </a:r>
            <a:r>
              <a:rPr lang="pl-PL" sz="329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zarządcą państwowych autostrad płatnych GDDKiA:</a:t>
            </a:r>
          </a:p>
          <a:p>
            <a:pPr marL="848163" lvl="6" indent="-471202" algn="just">
              <a:spcAft>
                <a:spcPts val="989"/>
              </a:spcAft>
              <a:buFont typeface="Wingdings" panose="05000000000000000000" pitchFamily="2" charset="2"/>
              <a:buChar char="ü"/>
              <a:defRPr/>
            </a:pPr>
            <a:r>
              <a:rPr lang="pl-PL" sz="296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zespół </a:t>
            </a:r>
            <a:r>
              <a:rPr lang="pl-PL" sz="2968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operacyjny składa </a:t>
            </a:r>
            <a:r>
              <a:rPr lang="pl-PL" sz="296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się przedstawicieli </a:t>
            </a:r>
            <a:r>
              <a:rPr lang="pl-PL" sz="2968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GDDKiA</a:t>
            </a:r>
            <a:r>
              <a:rPr lang="pl-PL" sz="2968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96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KAS,</a:t>
            </a:r>
          </a:p>
          <a:p>
            <a:pPr marL="848163" lvl="6" indent="-471202" algn="just">
              <a:spcAft>
                <a:spcPts val="989"/>
              </a:spcAft>
              <a:buFont typeface="Wingdings" panose="05000000000000000000" pitchFamily="2" charset="2"/>
              <a:buChar char="ü"/>
              <a:defRPr/>
            </a:pPr>
            <a:r>
              <a:rPr lang="pl-PL" sz="296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pl-PL" sz="2968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ozostajemy w stałym kontakcie telefonicznym i mailowym, reagujemy na bieżąco,</a:t>
            </a:r>
            <a:endParaRPr lang="pl-PL" sz="2968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48163" lvl="6" indent="-471202" algn="just">
              <a:spcAft>
                <a:spcPts val="989"/>
              </a:spcAft>
              <a:buFont typeface="Wingdings" panose="05000000000000000000" pitchFamily="2" charset="2"/>
              <a:buChar char="ü"/>
              <a:defRPr/>
            </a:pPr>
            <a:r>
              <a:rPr lang="pl-PL" sz="296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</a:t>
            </a:r>
            <a:r>
              <a:rPr lang="pl-PL" sz="2968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spólnie ustalamy działania i wymieniamy doświadczenia</a:t>
            </a:r>
            <a:endParaRPr lang="pl-PL" sz="2968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549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95107" y="1616075"/>
            <a:ext cx="17113885" cy="1508105"/>
          </a:xfrm>
        </p:spPr>
        <p:txBody>
          <a:bodyPr/>
          <a:lstStyle/>
          <a:p>
            <a:r>
              <a:rPr lang="pl-PL" sz="5400" dirty="0" smtClean="0">
                <a:solidFill>
                  <a:srgbClr val="C00000"/>
                </a:solidFill>
              </a:rPr>
              <a:t>Kolejny pakiet ułatwień dla przewoźników </a:t>
            </a:r>
            <a:br>
              <a:rPr lang="pl-PL" sz="5400" dirty="0" smtClean="0">
                <a:solidFill>
                  <a:srgbClr val="C00000"/>
                </a:solidFill>
              </a:rPr>
            </a:br>
            <a:r>
              <a:rPr lang="pl-PL" sz="4400" dirty="0" smtClean="0">
                <a:solidFill>
                  <a:srgbClr val="C00000"/>
                </a:solidFill>
              </a:rPr>
              <a:t>Zmiana zasad postępowania w przypadku awarii urządzeń GPS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5" name="Symbol zastępczy tekstu 2"/>
          <p:cNvSpPr>
            <a:spLocks noGrp="1"/>
          </p:cNvSpPr>
          <p:nvPr>
            <p:ph type="body" idx="1"/>
          </p:nvPr>
        </p:nvSpPr>
        <p:spPr>
          <a:xfrm>
            <a:off x="1494154" y="4206875"/>
            <a:ext cx="17114838" cy="6078587"/>
          </a:xfrm>
        </p:spPr>
        <p:txBody>
          <a:bodyPr/>
          <a:lstStyle/>
          <a:p>
            <a:pPr marL="571500" indent="-571500" algn="just" rtl="0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l-PL" sz="3200" dirty="0" smtClean="0"/>
              <a:t>Obecnie obowiązujące przepisy - w przypadku awarii urządzenia GPS trwającej dłużej niż 15 minut kierujący ma obowiązek zjechać z drogi płatnej lub skorzystać z parkingu</a:t>
            </a:r>
          </a:p>
          <a:p>
            <a:pPr marL="571500" indent="-571500" algn="just" rtl="0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l-PL" sz="3200" dirty="0" smtClean="0"/>
              <a:t>Po zmianach: w przypadku awarii kierujący może online uiść opłatę na podstawie deklarowanej trasy i kontynuować przejazd bez urządzenia GPS.</a:t>
            </a:r>
          </a:p>
          <a:p>
            <a:pPr marL="571500" indent="-571500" algn="just" rtl="0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l-PL" sz="3200" dirty="0"/>
              <a:t>Po zmianach: </a:t>
            </a:r>
            <a:r>
              <a:rPr lang="pl-PL" sz="3200" dirty="0" smtClean="0"/>
              <a:t>kierujący pojazdem może kontynuować przejazd i uiścić opłatę po jego zakończeniu (w terminie 3 dni) jeśli:</a:t>
            </a:r>
          </a:p>
          <a:p>
            <a:pPr rtl="0" fontAlgn="base">
              <a:spcBef>
                <a:spcPts val="1800"/>
              </a:spcBef>
            </a:pPr>
            <a:r>
              <a:rPr lang="pl-PL" sz="3200" dirty="0" smtClean="0"/>
              <a:t>	1) pojazd uczestniczy w akcji ratowniczej, </a:t>
            </a:r>
            <a:r>
              <a:rPr lang="pl-PL" sz="3200" dirty="0"/>
              <a:t>usuwaniu skutków klęsk </a:t>
            </a:r>
            <a:r>
              <a:rPr lang="pl-PL" sz="3200" dirty="0" smtClean="0"/>
              <a:t>żywiołowych, 	usuwaniu awarii,</a:t>
            </a:r>
          </a:p>
          <a:p>
            <a:pPr rtl="0" fontAlgn="base">
              <a:spcBef>
                <a:spcPts val="1800"/>
              </a:spcBef>
            </a:pPr>
            <a:r>
              <a:rPr lang="pl-PL" sz="3200" dirty="0" smtClean="0"/>
              <a:t>	2) przewozi określony ładunek np. beton, żywe zwierzęta,</a:t>
            </a:r>
          </a:p>
          <a:p>
            <a:pPr rtl="0" fontAlgn="base">
              <a:spcBef>
                <a:spcPts val="1800"/>
              </a:spcBef>
            </a:pPr>
            <a:r>
              <a:rPr lang="pl-PL" sz="3200" dirty="0" smtClean="0"/>
              <a:t>	3) jest to autobus przewożący pasażerów.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30920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76200">
          <a:solidFill>
            <a:srgbClr val="CE182A"/>
          </a:solidFill>
        </a:ln>
      </a:spPr>
      <a:bodyPr rtlCol="0" anchor="ctr"/>
      <a:lstStyle>
        <a:defPPr algn="ctr" fontAlgn="base">
          <a:spcBef>
            <a:spcPts val="1800"/>
          </a:spcBef>
          <a:defRPr sz="4400" b="1" dirty="0">
            <a:solidFill>
              <a:srgbClr val="C00000"/>
            </a:solidFill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iestandardowy 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F0000"/>
    </a:accent1>
    <a:accent2>
      <a:srgbClr val="DDDDDD"/>
    </a:accent2>
    <a:accent3>
      <a:srgbClr val="A5A5A5"/>
    </a:accent3>
    <a:accent4>
      <a:srgbClr val="7F7F7F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616</Words>
  <Application>Microsoft Office PowerPoint</Application>
  <PresentationFormat>Niestandardowy</PresentationFormat>
  <Paragraphs>103</Paragraphs>
  <Slides>15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Helvetica Neue Light</vt:lpstr>
      <vt:lpstr>Open Sans</vt:lpstr>
      <vt:lpstr>Red Hat Display</vt:lpstr>
      <vt:lpstr>RedHatDisplay-Black</vt:lpstr>
      <vt:lpstr>Wingdings</vt:lpstr>
      <vt:lpstr>Office Theme</vt:lpstr>
      <vt:lpstr>Projekt niestandardowy</vt:lpstr>
      <vt:lpstr>1_Office Theme</vt:lpstr>
      <vt:lpstr>System Poboru Opłaty Elektronicznej KAS</vt:lpstr>
      <vt:lpstr>Plan spotkania</vt:lpstr>
      <vt:lpstr>Ruszył e-TOLL!</vt:lpstr>
      <vt:lpstr>Aktualne statystyki - rejestracja w systemie</vt:lpstr>
      <vt:lpstr>Aktualne statystyki - przejazdy</vt:lpstr>
      <vt:lpstr>Aktualne statystyki – TCOK (stan na 20.07.2021)</vt:lpstr>
      <vt:lpstr>Prezentacja programu PowerPoint</vt:lpstr>
      <vt:lpstr>Prezentacja programu PowerPoint</vt:lpstr>
      <vt:lpstr>Kolejny pakiet ułatwień dla przewoźników  Zmiana zasad postępowania w przypadku awarii urządzeń GPS</vt:lpstr>
      <vt:lpstr>Kolejny pakiet ułatwień dla przewoźników Zmiany wysokości opłat w e-TOLL</vt:lpstr>
      <vt:lpstr>Wygaszenie viaTOLL</vt:lpstr>
      <vt:lpstr>Wygaszenie viaTOLL – informacje dla użytkowników</vt:lpstr>
      <vt:lpstr>Wygaszenie viaTOLL</vt:lpstr>
      <vt:lpstr>Działania informacyjne</vt:lpstr>
      <vt:lpstr>Dziękujemy za uwagę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revision>1</cp:revision>
  <dcterms:created xsi:type="dcterms:W3CDTF">2021-07-22T08:18:02Z</dcterms:created>
  <dcterms:modified xsi:type="dcterms:W3CDTF">2021-07-22T08:19:12Z</dcterms:modified>
</cp:coreProperties>
</file>