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00" r:id="rId2"/>
    <p:sldMasterId id="2147483648" r:id="rId3"/>
  </p:sldMasterIdLst>
  <p:notesMasterIdLst>
    <p:notesMasterId r:id="rId33"/>
  </p:notesMasterIdLst>
  <p:sldIdLst>
    <p:sldId id="293" r:id="rId4"/>
    <p:sldId id="297" r:id="rId5"/>
    <p:sldId id="259" r:id="rId6"/>
    <p:sldId id="265" r:id="rId7"/>
    <p:sldId id="264" r:id="rId8"/>
    <p:sldId id="263" r:id="rId9"/>
    <p:sldId id="258" r:id="rId10"/>
    <p:sldId id="261" r:id="rId11"/>
    <p:sldId id="266" r:id="rId12"/>
    <p:sldId id="271" r:id="rId13"/>
    <p:sldId id="270" r:id="rId14"/>
    <p:sldId id="269" r:id="rId15"/>
    <p:sldId id="268" r:id="rId16"/>
    <p:sldId id="267" r:id="rId17"/>
    <p:sldId id="279" r:id="rId18"/>
    <p:sldId id="278" r:id="rId19"/>
    <p:sldId id="274" r:id="rId20"/>
    <p:sldId id="277" r:id="rId21"/>
    <p:sldId id="276" r:id="rId22"/>
    <p:sldId id="275" r:id="rId23"/>
    <p:sldId id="283" r:id="rId24"/>
    <p:sldId id="285" r:id="rId25"/>
    <p:sldId id="288" r:id="rId26"/>
    <p:sldId id="287" r:id="rId27"/>
    <p:sldId id="286" r:id="rId28"/>
    <p:sldId id="294" r:id="rId29"/>
    <p:sldId id="295" r:id="rId30"/>
    <p:sldId id="289" r:id="rId31"/>
    <p:sldId id="291" r:id="rId3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17AE9F-C00A-2000-9EDA-BFE386744232}" v="413" dt="2021-02-23T14:45:37.529"/>
    <p1510:client id="{8548B09F-0015-2000-9EDA-BA98AA6B0CB4}" v="2" dt="2021-03-02T09:54:03.028"/>
    <p1510:client id="{977F6808-5564-AF0B-331B-4F1493833B6C}" v="32" dt="2021-03-02T09:50:00.8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40" autoAdjust="0"/>
    <p:restoredTop sz="88206" autoAdjust="0"/>
  </p:normalViewPr>
  <p:slideViewPr>
    <p:cSldViewPr snapToGrid="0">
      <p:cViewPr varScale="1">
        <p:scale>
          <a:sx n="75" d="100"/>
          <a:sy n="75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microsoft.com/office/2015/10/relationships/revisionInfo" Target="revisionInfo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Mazurkiewicz" userId="S::joanna.mazurkiewicz@firr.org.pl::8f9231b0-f9d8-49eb-8835-4e10db10f6e2" providerId="AD" clId="Web-{8548B09F-0015-2000-9EDA-BA98AA6B0CB4}"/>
    <pc:docChg chg="addSld delSld addMainMaster modMainMaster">
      <pc:chgData name="Joanna Mazurkiewicz" userId="S::joanna.mazurkiewicz@firr.org.pl::8f9231b0-f9d8-49eb-8835-4e10db10f6e2" providerId="AD" clId="Web-{8548B09F-0015-2000-9EDA-BA98AA6B0CB4}" dt="2021-03-02T09:54:03.028" v="1"/>
      <pc:docMkLst>
        <pc:docMk/>
      </pc:docMkLst>
      <pc:sldChg chg="del">
        <pc:chgData name="Joanna Mazurkiewicz" userId="S::joanna.mazurkiewicz@firr.org.pl::8f9231b0-f9d8-49eb-8835-4e10db10f6e2" providerId="AD" clId="Web-{8548B09F-0015-2000-9EDA-BA98AA6B0CB4}" dt="2021-03-02T09:54:03.028" v="1"/>
        <pc:sldMkLst>
          <pc:docMk/>
          <pc:sldMk cId="2351852988" sldId="296"/>
        </pc:sldMkLst>
      </pc:sldChg>
      <pc:sldChg chg="add">
        <pc:chgData name="Joanna Mazurkiewicz" userId="S::joanna.mazurkiewicz@firr.org.pl::8f9231b0-f9d8-49eb-8835-4e10db10f6e2" providerId="AD" clId="Web-{8548B09F-0015-2000-9EDA-BA98AA6B0CB4}" dt="2021-03-02T09:53:50.465" v="0"/>
        <pc:sldMkLst>
          <pc:docMk/>
          <pc:sldMk cId="1262729868" sldId="297"/>
        </pc:sldMkLst>
      </pc:sldChg>
      <pc:sldMasterChg chg="add addSldLayout">
        <pc:chgData name="Joanna Mazurkiewicz" userId="S::joanna.mazurkiewicz@firr.org.pl::8f9231b0-f9d8-49eb-8835-4e10db10f6e2" providerId="AD" clId="Web-{8548B09F-0015-2000-9EDA-BA98AA6B0CB4}" dt="2021-03-02T09:53:50.465" v="0"/>
        <pc:sldMasterMkLst>
          <pc:docMk/>
          <pc:sldMasterMk cId="912738511" sldId="2147483648"/>
        </pc:sldMasterMkLst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2845217324" sldId="2147483649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2876465506" sldId="2147483650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1614866141" sldId="2147483651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1635591322" sldId="2147483652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1696512932" sldId="2147483653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636320480" sldId="2147483654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2361429423" sldId="2147483655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1433101234" sldId="2147483656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3194251345" sldId="2147483657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2700891496" sldId="2147483658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1782480571" sldId="2147483659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3470132334" sldId="2147483660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2955165345" sldId="2147483661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2460390028" sldId="2147483662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4006396458" sldId="2147483663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688746642" sldId="2147483664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1731387902" sldId="2147483665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4153958474" sldId="2147483666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3715836513" sldId="2147483667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2589019016" sldId="2147483668"/>
          </pc:sldLayoutMkLst>
        </pc:sldLayoutChg>
        <pc:sldLayoutChg chg="ad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912738511" sldId="2147483648"/>
            <pc:sldLayoutMk cId="1949582132" sldId="2147483669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8548B09F-0015-2000-9EDA-BA98AA6B0CB4}" dt="2021-03-02T09:53:50.465" v="0"/>
        <pc:sldMasterMkLst>
          <pc:docMk/>
          <pc:sldMasterMk cId="385826047" sldId="2147483688"/>
        </pc:sldMasterMkLst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353080098" sldId="2147483689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731191814" sldId="2147483690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1711788661" sldId="2147483691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1471883198" sldId="2147483699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946693416" sldId="2147483701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2078826511" sldId="2147483702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2881488958" sldId="2147483703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1414179081" sldId="2147483704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2966935942" sldId="2147483705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2910973616" sldId="2147483706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1581136796" sldId="2147483707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385826047" sldId="2147483688"/>
            <pc:sldLayoutMk cId="3172049050" sldId="2147483708"/>
          </pc:sldLayoutMkLst>
        </pc:sldLayoutChg>
      </pc:sldMasterChg>
      <pc:sldMasterChg chg="replId modSldLayout">
        <pc:chgData name="Joanna Mazurkiewicz" userId="S::joanna.mazurkiewicz@firr.org.pl::8f9231b0-f9d8-49eb-8835-4e10db10f6e2" providerId="AD" clId="Web-{8548B09F-0015-2000-9EDA-BA98AA6B0CB4}" dt="2021-03-02T09:53:50.465" v="0"/>
        <pc:sldMasterMkLst>
          <pc:docMk/>
          <pc:sldMasterMk cId="198593481" sldId="2147483700"/>
        </pc:sldMasterMkLst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198593481" sldId="2147483700"/>
            <pc:sldLayoutMk cId="1253950079" sldId="2147483692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198593481" sldId="2147483700"/>
            <pc:sldLayoutMk cId="1770486473" sldId="2147483693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198593481" sldId="2147483700"/>
            <pc:sldLayoutMk cId="1990312551" sldId="2147483694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198593481" sldId="2147483700"/>
            <pc:sldLayoutMk cId="3538428812" sldId="2147483695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198593481" sldId="2147483700"/>
            <pc:sldLayoutMk cId="1515041907" sldId="2147483696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198593481" sldId="2147483700"/>
            <pc:sldLayoutMk cId="193064404" sldId="2147483697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198593481" sldId="2147483700"/>
            <pc:sldLayoutMk cId="1957911920" sldId="2147483698"/>
          </pc:sldLayoutMkLst>
        </pc:sldLayoutChg>
        <pc:sldLayoutChg chg="replId">
          <pc:chgData name="Joanna Mazurkiewicz" userId="S::joanna.mazurkiewicz@firr.org.pl::8f9231b0-f9d8-49eb-8835-4e10db10f6e2" providerId="AD" clId="Web-{8548B09F-0015-2000-9EDA-BA98AA6B0CB4}" dt="2021-03-02T09:53:50.465" v="0"/>
          <pc:sldLayoutMkLst>
            <pc:docMk/>
            <pc:sldMasterMk cId="198593481" sldId="2147483700"/>
            <pc:sldLayoutMk cId="1763248161" sldId="2147483709"/>
          </pc:sldLayoutMkLst>
        </pc:sldLayoutChg>
      </pc:sldMasterChg>
    </pc:docChg>
  </pc:docChgLst>
  <pc:docChgLst>
    <pc:chgData name="Natalia Wasielewska" userId="S::natalia.wasielewska@firr.org.pl::6a950395-ff1e-4d60-860f-189474a20705" providerId="AD" clId="Web-{3217AE9F-C00A-2000-9EDA-BFE386744232}"/>
    <pc:docChg chg="addSld delSld modSld">
      <pc:chgData name="Natalia Wasielewska" userId="S::natalia.wasielewska@firr.org.pl::6a950395-ff1e-4d60-860f-189474a20705" providerId="AD" clId="Web-{3217AE9F-C00A-2000-9EDA-BFE386744232}" dt="2021-02-23T14:45:28.997" v="248" actId="20577"/>
      <pc:docMkLst>
        <pc:docMk/>
      </pc:docMkLst>
      <pc:sldChg chg="del">
        <pc:chgData name="Natalia Wasielewska" userId="S::natalia.wasielewska@firr.org.pl::6a950395-ff1e-4d60-860f-189474a20705" providerId="AD" clId="Web-{3217AE9F-C00A-2000-9EDA-BFE386744232}" dt="2021-02-23T14:44:39.575" v="246"/>
        <pc:sldMkLst>
          <pc:docMk/>
          <pc:sldMk cId="3296809794" sldId="257"/>
        </pc:sldMkLst>
      </pc:sldChg>
      <pc:sldChg chg="delSp">
        <pc:chgData name="Natalia Wasielewska" userId="S::natalia.wasielewska@firr.org.pl::6a950395-ff1e-4d60-860f-189474a20705" providerId="AD" clId="Web-{3217AE9F-C00A-2000-9EDA-BFE386744232}" dt="2021-02-23T14:32:12.333" v="73"/>
        <pc:sldMkLst>
          <pc:docMk/>
          <pc:sldMk cId="1459476691" sldId="258"/>
        </pc:sldMkLst>
        <pc:picChg chg="del">
          <ac:chgData name="Natalia Wasielewska" userId="S::natalia.wasielewska@firr.org.pl::6a950395-ff1e-4d60-860f-189474a20705" providerId="AD" clId="Web-{3217AE9F-C00A-2000-9EDA-BFE386744232}" dt="2021-02-23T14:32:12.333" v="73"/>
          <ac:picMkLst>
            <pc:docMk/>
            <pc:sldMk cId="1459476691" sldId="258"/>
            <ac:picMk id="2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3217AE9F-C00A-2000-9EDA-BFE386744232}" dt="2021-02-23T14:32:47.974" v="78" actId="20577"/>
        <pc:sldMkLst>
          <pc:docMk/>
          <pc:sldMk cId="4141044124" sldId="261"/>
        </pc:sldMkLst>
        <pc:spChg chg="mod">
          <ac:chgData name="Natalia Wasielewska" userId="S::natalia.wasielewska@firr.org.pl::6a950395-ff1e-4d60-860f-189474a20705" providerId="AD" clId="Web-{3217AE9F-C00A-2000-9EDA-BFE386744232}" dt="2021-02-23T14:32:47.974" v="78" actId="20577"/>
          <ac:spMkLst>
            <pc:docMk/>
            <pc:sldMk cId="4141044124" sldId="261"/>
            <ac:spMk id="1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3217AE9F-C00A-2000-9EDA-BFE386744232}" dt="2021-02-23T14:32:19.896" v="74"/>
          <ac:picMkLst>
            <pc:docMk/>
            <pc:sldMk cId="4141044124" sldId="261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3217AE9F-C00A-2000-9EDA-BFE386744232}" dt="2021-02-23T14:32:20.990" v="75"/>
          <ac:picMkLst>
            <pc:docMk/>
            <pc:sldMk cId="4141044124" sldId="261"/>
            <ac:picMk id="9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3217AE9F-C00A-2000-9EDA-BFE386744232}" dt="2021-02-23T14:32:21.818" v="76"/>
          <ac:picMkLst>
            <pc:docMk/>
            <pc:sldMk cId="4141044124" sldId="261"/>
            <ac:picMk id="13" creationId="{00000000-0000-0000-0000-000000000000}"/>
          </ac:picMkLst>
        </pc:picChg>
      </pc:sldChg>
      <pc:sldChg chg="del">
        <pc:chgData name="Natalia Wasielewska" userId="S::natalia.wasielewska@firr.org.pl::6a950395-ff1e-4d60-860f-189474a20705" providerId="AD" clId="Web-{3217AE9F-C00A-2000-9EDA-BFE386744232}" dt="2021-02-23T14:32:42.255" v="77"/>
        <pc:sldMkLst>
          <pc:docMk/>
          <pc:sldMk cId="4198417981" sldId="262"/>
        </pc:sldMkLst>
      </pc:sldChg>
      <pc:sldChg chg="modSp">
        <pc:chgData name="Natalia Wasielewska" userId="S::natalia.wasielewska@firr.org.pl::6a950395-ff1e-4d60-860f-189474a20705" providerId="AD" clId="Web-{3217AE9F-C00A-2000-9EDA-BFE386744232}" dt="2021-02-23T14:32:51.380" v="79" actId="20577"/>
        <pc:sldMkLst>
          <pc:docMk/>
          <pc:sldMk cId="231567352" sldId="266"/>
        </pc:sldMkLst>
        <pc:spChg chg="mod">
          <ac:chgData name="Natalia Wasielewska" userId="S::natalia.wasielewska@firr.org.pl::6a950395-ff1e-4d60-860f-189474a20705" providerId="AD" clId="Web-{3217AE9F-C00A-2000-9EDA-BFE386744232}" dt="2021-02-23T14:32:51.380" v="79" actId="20577"/>
          <ac:spMkLst>
            <pc:docMk/>
            <pc:sldMk cId="231567352" sldId="266"/>
            <ac:spMk id="13" creationId="{00000000-0000-0000-0000-000000000000}"/>
          </ac:spMkLst>
        </pc:spChg>
      </pc:sldChg>
      <pc:sldChg chg="delSp">
        <pc:chgData name="Natalia Wasielewska" userId="S::natalia.wasielewska@firr.org.pl::6a950395-ff1e-4d60-860f-189474a20705" providerId="AD" clId="Web-{3217AE9F-C00A-2000-9EDA-BFE386744232}" dt="2021-02-23T14:32:01.364" v="72"/>
        <pc:sldMkLst>
          <pc:docMk/>
          <pc:sldMk cId="1167928425" sldId="269"/>
        </pc:sldMkLst>
        <pc:picChg chg="del">
          <ac:chgData name="Natalia Wasielewska" userId="S::natalia.wasielewska@firr.org.pl::6a950395-ff1e-4d60-860f-189474a20705" providerId="AD" clId="Web-{3217AE9F-C00A-2000-9EDA-BFE386744232}" dt="2021-02-23T14:32:01.364" v="72"/>
          <ac:picMkLst>
            <pc:docMk/>
            <pc:sldMk cId="1167928425" sldId="269"/>
            <ac:picMk id="2" creationId="{00000000-0000-0000-0000-000000000000}"/>
          </ac:picMkLst>
        </pc:picChg>
      </pc:sldChg>
      <pc:sldChg chg="delSp modSp">
        <pc:chgData name="Natalia Wasielewska" userId="S::natalia.wasielewska@firr.org.pl::6a950395-ff1e-4d60-860f-189474a20705" providerId="AD" clId="Web-{3217AE9F-C00A-2000-9EDA-BFE386744232}" dt="2021-02-23T14:34:31.631" v="112" actId="20577"/>
        <pc:sldMkLst>
          <pc:docMk/>
          <pc:sldMk cId="2036934277" sldId="270"/>
        </pc:sldMkLst>
        <pc:spChg chg="mod">
          <ac:chgData name="Natalia Wasielewska" userId="S::natalia.wasielewska@firr.org.pl::6a950395-ff1e-4d60-860f-189474a20705" providerId="AD" clId="Web-{3217AE9F-C00A-2000-9EDA-BFE386744232}" dt="2021-02-23T14:33:48.459" v="107" actId="14100"/>
          <ac:spMkLst>
            <pc:docMk/>
            <pc:sldMk cId="2036934277" sldId="270"/>
            <ac:spMk id="2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3217AE9F-C00A-2000-9EDA-BFE386744232}" dt="2021-02-23T14:34:31.631" v="112" actId="20577"/>
          <ac:spMkLst>
            <pc:docMk/>
            <pc:sldMk cId="2036934277" sldId="270"/>
            <ac:spMk id="15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3217AE9F-C00A-2000-9EDA-BFE386744232}" dt="2021-02-23T14:33:12.943" v="83"/>
          <ac:picMkLst>
            <pc:docMk/>
            <pc:sldMk cId="2036934277" sldId="270"/>
            <ac:picMk id="6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3217AE9F-C00A-2000-9EDA-BFE386744232}" dt="2021-02-23T14:33:11.224" v="82"/>
          <ac:picMkLst>
            <pc:docMk/>
            <pc:sldMk cId="2036934277" sldId="270"/>
            <ac:picMk id="7" creationId="{00000000-0000-0000-0000-000000000000}"/>
          </ac:picMkLst>
        </pc:picChg>
        <pc:picChg chg="del">
          <ac:chgData name="Natalia Wasielewska" userId="S::natalia.wasielewska@firr.org.pl::6a950395-ff1e-4d60-860f-189474a20705" providerId="AD" clId="Web-{3217AE9F-C00A-2000-9EDA-BFE386744232}" dt="2021-02-23T14:33:14.412" v="84"/>
          <ac:picMkLst>
            <pc:docMk/>
            <pc:sldMk cId="2036934277" sldId="270"/>
            <ac:picMk id="8" creationId="{00000000-0000-0000-0000-000000000000}"/>
          </ac:picMkLst>
        </pc:picChg>
      </pc:sldChg>
      <pc:sldChg chg="modSp">
        <pc:chgData name="Natalia Wasielewska" userId="S::natalia.wasielewska@firr.org.pl::6a950395-ff1e-4d60-860f-189474a20705" providerId="AD" clId="Web-{3217AE9F-C00A-2000-9EDA-BFE386744232}" dt="2021-02-23T14:34:05.116" v="109" actId="20577"/>
        <pc:sldMkLst>
          <pc:docMk/>
          <pc:sldMk cId="661197382" sldId="271"/>
        </pc:sldMkLst>
        <pc:spChg chg="mod">
          <ac:chgData name="Natalia Wasielewska" userId="S::natalia.wasielewska@firr.org.pl::6a950395-ff1e-4d60-860f-189474a20705" providerId="AD" clId="Web-{3217AE9F-C00A-2000-9EDA-BFE386744232}" dt="2021-02-23T14:34:05.116" v="109" actId="20577"/>
          <ac:spMkLst>
            <pc:docMk/>
            <pc:sldMk cId="661197382" sldId="271"/>
            <ac:spMk id="5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3217AE9F-C00A-2000-9EDA-BFE386744232}" dt="2021-02-23T14:33:03.256" v="81" actId="20577"/>
          <ac:spMkLst>
            <pc:docMk/>
            <pc:sldMk cId="661197382" sldId="271"/>
            <ac:spMk id="9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3217AE9F-C00A-2000-9EDA-BFE386744232}" dt="2021-02-23T14:32:56.599" v="80"/>
        <pc:sldMkLst>
          <pc:docMk/>
          <pc:sldMk cId="2322317579" sldId="272"/>
        </pc:sldMkLst>
      </pc:sldChg>
      <pc:sldChg chg="del">
        <pc:chgData name="Natalia Wasielewska" userId="S::natalia.wasielewska@firr.org.pl::6a950395-ff1e-4d60-860f-189474a20705" providerId="AD" clId="Web-{3217AE9F-C00A-2000-9EDA-BFE386744232}" dt="2021-02-23T14:34:14.444" v="110"/>
        <pc:sldMkLst>
          <pc:docMk/>
          <pc:sldMk cId="2616580335" sldId="273"/>
        </pc:sldMkLst>
      </pc:sldChg>
      <pc:sldChg chg="delSp modSp">
        <pc:chgData name="Natalia Wasielewska" userId="S::natalia.wasielewska@firr.org.pl::6a950395-ff1e-4d60-860f-189474a20705" providerId="AD" clId="Web-{3217AE9F-C00A-2000-9EDA-BFE386744232}" dt="2021-02-23T14:45:28.997" v="248" actId="20577"/>
        <pc:sldMkLst>
          <pc:docMk/>
          <pc:sldMk cId="209908293" sldId="275"/>
        </pc:sldMkLst>
        <pc:spChg chg="mod">
          <ac:chgData name="Natalia Wasielewska" userId="S::natalia.wasielewska@firr.org.pl::6a950395-ff1e-4d60-860f-189474a20705" providerId="AD" clId="Web-{3217AE9F-C00A-2000-9EDA-BFE386744232}" dt="2021-02-23T14:45:28.997" v="248" actId="20577"/>
          <ac:spMkLst>
            <pc:docMk/>
            <pc:sldMk cId="209908293" sldId="275"/>
            <ac:spMk id="2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3217AE9F-C00A-2000-9EDA-BFE386744232}" dt="2021-02-23T14:31:21.676" v="66"/>
          <ac:picMkLst>
            <pc:docMk/>
            <pc:sldMk cId="209908293" sldId="275"/>
            <ac:picMk id="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42.614" v="69"/>
        <pc:sldMkLst>
          <pc:docMk/>
          <pc:sldMk cId="3732371111" sldId="277"/>
        </pc:sldMkLst>
        <pc:picChg chg="del">
          <ac:chgData name="Natalia Wasielewska" userId="S::natalia.wasielewska@firr.org.pl::6a950395-ff1e-4d60-860f-189474a20705" providerId="AD" clId="Web-{3217AE9F-C00A-2000-9EDA-BFE386744232}" dt="2021-02-23T14:31:42.614" v="69"/>
          <ac:picMkLst>
            <pc:docMk/>
            <pc:sldMk cId="3732371111" sldId="277"/>
            <ac:picMk id="6" creationId="{88BD6622-5BC7-470B-9E33-A8271D8B4C48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51.614" v="70"/>
        <pc:sldMkLst>
          <pc:docMk/>
          <pc:sldMk cId="1377241387" sldId="278"/>
        </pc:sldMkLst>
        <pc:picChg chg="del">
          <ac:chgData name="Natalia Wasielewska" userId="S::natalia.wasielewska@firr.org.pl::6a950395-ff1e-4d60-860f-189474a20705" providerId="AD" clId="Web-{3217AE9F-C00A-2000-9EDA-BFE386744232}" dt="2021-02-23T14:31:51.614" v="70"/>
          <ac:picMkLst>
            <pc:docMk/>
            <pc:sldMk cId="1377241387" sldId="278"/>
            <ac:picMk id="13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55.536" v="71"/>
        <pc:sldMkLst>
          <pc:docMk/>
          <pc:sldMk cId="3657970894" sldId="279"/>
        </pc:sldMkLst>
        <pc:picChg chg="del">
          <ac:chgData name="Natalia Wasielewska" userId="S::natalia.wasielewska@firr.org.pl::6a950395-ff1e-4d60-860f-189474a20705" providerId="AD" clId="Web-{3217AE9F-C00A-2000-9EDA-BFE386744232}" dt="2021-02-23T14:31:55.536" v="71"/>
          <ac:picMkLst>
            <pc:docMk/>
            <pc:sldMk cId="3657970894" sldId="279"/>
            <ac:picMk id="8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04.286" v="64"/>
        <pc:sldMkLst>
          <pc:docMk/>
          <pc:sldMk cId="3552081185" sldId="286"/>
        </pc:sldMkLst>
        <pc:picChg chg="del">
          <ac:chgData name="Natalia Wasielewska" userId="S::natalia.wasielewska@firr.org.pl::6a950395-ff1e-4d60-860f-189474a20705" providerId="AD" clId="Web-{3217AE9F-C00A-2000-9EDA-BFE386744232}" dt="2021-02-23T14:31:04.286" v="64"/>
          <ac:picMkLst>
            <pc:docMk/>
            <pc:sldMk cId="3552081185" sldId="286"/>
            <ac:picMk id="2" creationId="{00000000-0000-0000-0000-000000000000}"/>
          </ac:picMkLst>
        </pc:picChg>
      </pc:sldChg>
      <pc:sldChg chg="delSp">
        <pc:chgData name="Natalia Wasielewska" userId="S::natalia.wasielewska@firr.org.pl::6a950395-ff1e-4d60-860f-189474a20705" providerId="AD" clId="Web-{3217AE9F-C00A-2000-9EDA-BFE386744232}" dt="2021-02-23T14:31:08.254" v="65"/>
        <pc:sldMkLst>
          <pc:docMk/>
          <pc:sldMk cId="767696992" sldId="287"/>
        </pc:sldMkLst>
        <pc:picChg chg="del">
          <ac:chgData name="Natalia Wasielewska" userId="S::natalia.wasielewska@firr.org.pl::6a950395-ff1e-4d60-860f-189474a20705" providerId="AD" clId="Web-{3217AE9F-C00A-2000-9EDA-BFE386744232}" dt="2021-02-23T14:31:08.254" v="65"/>
          <ac:picMkLst>
            <pc:docMk/>
            <pc:sldMk cId="767696992" sldId="287"/>
            <ac:picMk id="7" creationId="{00000000-0000-0000-0000-000000000000}"/>
          </ac:picMkLst>
        </pc:picChg>
      </pc:sldChg>
      <pc:sldChg chg="addSp delSp modSp mod modClrScheme chgLayout">
        <pc:chgData name="Natalia Wasielewska" userId="S::natalia.wasielewska@firr.org.pl::6a950395-ff1e-4d60-860f-189474a20705" providerId="AD" clId="Web-{3217AE9F-C00A-2000-9EDA-BFE386744232}" dt="2021-02-23T14:44:32.575" v="245" actId="20577"/>
        <pc:sldMkLst>
          <pc:docMk/>
          <pc:sldMk cId="622479141" sldId="293"/>
        </pc:sldMkLst>
        <pc:spChg chg="del mod">
          <ac:chgData name="Natalia Wasielewska" userId="S::natalia.wasielewska@firr.org.pl::6a950395-ff1e-4d60-860f-189474a20705" providerId="AD" clId="Web-{3217AE9F-C00A-2000-9EDA-BFE386744232}" dt="2021-02-23T14:43:29.231" v="236"/>
          <ac:spMkLst>
            <pc:docMk/>
            <pc:sldMk cId="622479141" sldId="293"/>
            <ac:spMk id="2" creationId="{00000000-0000-0000-0000-000000000000}"/>
          </ac:spMkLst>
        </pc:spChg>
        <pc:spChg chg="add mod ord">
          <ac:chgData name="Natalia Wasielewska" userId="S::natalia.wasielewska@firr.org.pl::6a950395-ff1e-4d60-860f-189474a20705" providerId="AD" clId="Web-{3217AE9F-C00A-2000-9EDA-BFE386744232}" dt="2021-02-23T14:44:19.684" v="243" actId="20577"/>
          <ac:spMkLst>
            <pc:docMk/>
            <pc:sldMk cId="622479141" sldId="293"/>
            <ac:spMk id="4" creationId="{4557516F-D902-4801-A51B-A08009CDFA2B}"/>
          </ac:spMkLst>
        </pc:spChg>
        <pc:spChg chg="del mod">
          <ac:chgData name="Natalia Wasielewska" userId="S::natalia.wasielewska@firr.org.pl::6a950395-ff1e-4d60-860f-189474a20705" providerId="AD" clId="Web-{3217AE9F-C00A-2000-9EDA-BFE386744232}" dt="2021-02-23T14:43:23.559" v="233"/>
          <ac:spMkLst>
            <pc:docMk/>
            <pc:sldMk cId="622479141" sldId="293"/>
            <ac:spMk id="5" creationId="{00000000-0000-0000-0000-000000000000}"/>
          </ac:spMkLst>
        </pc:spChg>
        <pc:spChg chg="add mod ord">
          <ac:chgData name="Natalia Wasielewska" userId="S::natalia.wasielewska@firr.org.pl::6a950395-ff1e-4d60-860f-189474a20705" providerId="AD" clId="Web-{3217AE9F-C00A-2000-9EDA-BFE386744232}" dt="2021-02-23T14:44:32.575" v="245" actId="20577"/>
          <ac:spMkLst>
            <pc:docMk/>
            <pc:sldMk cId="622479141" sldId="293"/>
            <ac:spMk id="6" creationId="{483D04A5-A4D6-4B12-BC7A-B989B09A3759}"/>
          </ac:spMkLst>
        </pc:spChg>
      </pc:sldChg>
      <pc:sldChg chg="modSp">
        <pc:chgData name="Natalia Wasielewska" userId="S::natalia.wasielewska@firr.org.pl::6a950395-ff1e-4d60-860f-189474a20705" providerId="AD" clId="Web-{3217AE9F-C00A-2000-9EDA-BFE386744232}" dt="2021-02-23T14:30:35.176" v="63" actId="20577"/>
        <pc:sldMkLst>
          <pc:docMk/>
          <pc:sldMk cId="2749774383" sldId="294"/>
        </pc:sldMkLst>
        <pc:spChg chg="mod">
          <ac:chgData name="Natalia Wasielewska" userId="S::natalia.wasielewska@firr.org.pl::6a950395-ff1e-4d60-860f-189474a20705" providerId="AD" clId="Web-{3217AE9F-C00A-2000-9EDA-BFE386744232}" dt="2021-02-23T14:30:35.176" v="63" actId="20577"/>
          <ac:spMkLst>
            <pc:docMk/>
            <pc:sldMk cId="2749774383" sldId="294"/>
            <ac:spMk id="5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3217AE9F-C00A-2000-9EDA-BFE386744232}" dt="2021-02-23T14:29:49.707" v="37" actId="14100"/>
        <pc:sldMkLst>
          <pc:docMk/>
          <pc:sldMk cId="2388208426" sldId="295"/>
        </pc:sldMkLst>
        <pc:spChg chg="mod">
          <ac:chgData name="Natalia Wasielewska" userId="S::natalia.wasielewska@firr.org.pl::6a950395-ff1e-4d60-860f-189474a20705" providerId="AD" clId="Web-{3217AE9F-C00A-2000-9EDA-BFE386744232}" dt="2021-02-23T14:29:49.707" v="37" actId="14100"/>
          <ac:spMkLst>
            <pc:docMk/>
            <pc:sldMk cId="2388208426" sldId="295"/>
            <ac:spMk id="3" creationId="{00000000-0000-0000-0000-000000000000}"/>
          </ac:spMkLst>
        </pc:spChg>
      </pc:sldChg>
      <pc:sldChg chg="add replId">
        <pc:chgData name="Natalia Wasielewska" userId="S::natalia.wasielewska@firr.org.pl::6a950395-ff1e-4d60-860f-189474a20705" providerId="AD" clId="Web-{3217AE9F-C00A-2000-9EDA-BFE386744232}" dt="2021-02-23T14:42:54.183" v="228"/>
        <pc:sldMkLst>
          <pc:docMk/>
          <pc:sldMk cId="2351852988" sldId="296"/>
        </pc:sldMkLst>
      </pc:sldChg>
      <pc:sldChg chg="del">
        <pc:chgData name="Natalia Wasielewska" userId="S::natalia.wasielewska@firr.org.pl::6a950395-ff1e-4d60-860f-189474a20705" providerId="AD" clId="Web-{3217AE9F-C00A-2000-9EDA-BFE386744232}" dt="2021-02-23T14:29:49.738" v="38"/>
        <pc:sldMkLst>
          <pc:docMk/>
          <pc:sldMk cId="4259178138" sldId="296"/>
        </pc:sldMkLst>
      </pc:sldChg>
    </pc:docChg>
  </pc:docChgLst>
  <pc:docChgLst>
    <pc:chgData name="Joanna Mazurkiewicz" userId="S::joanna.mazurkiewicz@firr.org.pl::8f9231b0-f9d8-49eb-8835-4e10db10f6e2" providerId="AD" clId="Web-{977F6808-5564-AF0B-331B-4F1493833B6C}"/>
    <pc:docChg chg="modSld">
      <pc:chgData name="Joanna Mazurkiewicz" userId="S::joanna.mazurkiewicz@firr.org.pl::8f9231b0-f9d8-49eb-8835-4e10db10f6e2" providerId="AD" clId="Web-{977F6808-5564-AF0B-331B-4F1493833B6C}" dt="2021-03-02T09:50:00.861" v="18" actId="1076"/>
      <pc:docMkLst>
        <pc:docMk/>
      </pc:docMkLst>
      <pc:sldChg chg="modSp">
        <pc:chgData name="Joanna Mazurkiewicz" userId="S::joanna.mazurkiewicz@firr.org.pl::8f9231b0-f9d8-49eb-8835-4e10db10f6e2" providerId="AD" clId="Web-{977F6808-5564-AF0B-331B-4F1493833B6C}" dt="2021-03-02T09:49:40.704" v="12" actId="1076"/>
        <pc:sldMkLst>
          <pc:docMk/>
          <pc:sldMk cId="622479141" sldId="293"/>
        </pc:sldMkLst>
        <pc:spChg chg="mod">
          <ac:chgData name="Joanna Mazurkiewicz" userId="S::joanna.mazurkiewicz@firr.org.pl::8f9231b0-f9d8-49eb-8835-4e10db10f6e2" providerId="AD" clId="Web-{977F6808-5564-AF0B-331B-4F1493833B6C}" dt="2021-03-02T09:49:40.704" v="12" actId="1076"/>
          <ac:spMkLst>
            <pc:docMk/>
            <pc:sldMk cId="622479141" sldId="293"/>
            <ac:spMk id="4" creationId="{4557516F-D902-4801-A51B-A08009CDFA2B}"/>
          </ac:spMkLst>
        </pc:spChg>
        <pc:spChg chg="mod">
          <ac:chgData name="Joanna Mazurkiewicz" userId="S::joanna.mazurkiewicz@firr.org.pl::8f9231b0-f9d8-49eb-8835-4e10db10f6e2" providerId="AD" clId="Web-{977F6808-5564-AF0B-331B-4F1493833B6C}" dt="2021-03-02T09:49:25.392" v="9" actId="1076"/>
          <ac:spMkLst>
            <pc:docMk/>
            <pc:sldMk cId="622479141" sldId="293"/>
            <ac:spMk id="6" creationId="{483D04A5-A4D6-4B12-BC7A-B989B09A3759}"/>
          </ac:spMkLst>
        </pc:spChg>
      </pc:sldChg>
      <pc:sldChg chg="modSp">
        <pc:chgData name="Joanna Mazurkiewicz" userId="S::joanna.mazurkiewicz@firr.org.pl::8f9231b0-f9d8-49eb-8835-4e10db10f6e2" providerId="AD" clId="Web-{977F6808-5564-AF0B-331B-4F1493833B6C}" dt="2021-03-02T09:50:00.861" v="18" actId="1076"/>
        <pc:sldMkLst>
          <pc:docMk/>
          <pc:sldMk cId="2351852988" sldId="296"/>
        </pc:sldMkLst>
        <pc:spChg chg="mod">
          <ac:chgData name="Joanna Mazurkiewicz" userId="S::joanna.mazurkiewicz@firr.org.pl::8f9231b0-f9d8-49eb-8835-4e10db10f6e2" providerId="AD" clId="Web-{977F6808-5564-AF0B-331B-4F1493833B6C}" dt="2021-03-02T09:50:00.861" v="18" actId="1076"/>
          <ac:spMkLst>
            <pc:docMk/>
            <pc:sldMk cId="2351852988" sldId="296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350A3-72A8-4CCE-9C2D-77DE2FF231F4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41CF7-7F86-432E-82D1-FCC4827266E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2911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Quiz – omawiamy na podstawie burzy mózgów – wymian opinii między uczestnikami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pl-PL" dirty="0"/>
              <a:t>Odpowiedzi:</a:t>
            </a:r>
          </a:p>
          <a:p>
            <a:pPr marL="228600" indent="-228600">
              <a:buFont typeface="+mj-lt"/>
              <a:buAutoNum type="arabicPeriod"/>
            </a:pPr>
            <a:r>
              <a:rPr lang="pl-PL" dirty="0"/>
              <a:t>Język migowy nie jest uniwersalny.</a:t>
            </a:r>
          </a:p>
          <a:p>
            <a:pPr marL="228600" indent="-228600">
              <a:buFont typeface="+mj-lt"/>
              <a:buAutoNum type="arabicPeriod"/>
            </a:pPr>
            <a:r>
              <a:rPr lang="pl-PL" dirty="0"/>
              <a:t>Różnice</a:t>
            </a:r>
            <a:r>
              <a:rPr lang="pl-PL" baseline="0" dirty="0"/>
              <a:t> miedzy PJM i SJM: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alt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PJM</a:t>
            </a:r>
            <a:r>
              <a:rPr lang="pl-PL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którym posługują się Głusi</a:t>
            </a:r>
          </a:p>
          <a:p>
            <a:pPr lvl="1">
              <a:buFontTx/>
              <a:buNone/>
            </a:pPr>
            <a:r>
              <a:rPr lang="pl-PL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Gramatyka wizualno-przestrzenna</a:t>
            </a:r>
          </a:p>
          <a:p>
            <a:pPr lvl="1">
              <a:buFontTx/>
              <a:buNone/>
            </a:pPr>
            <a:r>
              <a:rPr lang="pl-PL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Mimika</a:t>
            </a:r>
          </a:p>
          <a:p>
            <a:pPr lvl="1">
              <a:buFontTx/>
              <a:buNone/>
            </a:pPr>
            <a:r>
              <a:rPr lang="pl-PL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Nie używają przyimków „na”, „w”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System Językowo-Migowy </a:t>
            </a:r>
            <a:r>
              <a:rPr lang="pl-PL" sz="1200" b="1" dirty="0">
                <a:latin typeface="Arial" panose="020B0604020202020204" pitchFamily="34" charset="0"/>
                <a:cs typeface="Arial" panose="020B0604020202020204" pitchFamily="34" charset="0"/>
              </a:rPr>
              <a:t>SJM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, to nie naturalny język, to subkod języka polskiego</a:t>
            </a:r>
          </a:p>
          <a:p>
            <a:pPr marL="457200" lvl="1" indent="0">
              <a:buFontTx/>
              <a:buNone/>
            </a:pP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znaki (dokładność w pokazywaniu).</a:t>
            </a:r>
          </a:p>
          <a:p>
            <a:pPr marL="457200" lvl="1" indent="0">
              <a:buFontTx/>
              <a:buNone/>
            </a:pPr>
            <a:r>
              <a:rPr lang="pl-PL" dirty="0"/>
              <a:t>Osoby </a:t>
            </a:r>
            <a:r>
              <a:rPr lang="pl-PL" dirty="0" err="1"/>
              <a:t>Głuche</a:t>
            </a:r>
            <a:r>
              <a:rPr lang="pl-PL" sz="1200" dirty="0" err="1">
                <a:latin typeface="Arial" panose="020B0604020202020204" pitchFamily="34" charset="0"/>
                <a:cs typeface="Arial" panose="020B0604020202020204" pitchFamily="34" charset="0"/>
              </a:rPr>
              <a:t>Gramatyka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 języka polskiego</a:t>
            </a:r>
          </a:p>
          <a:p>
            <a:pPr marL="457200" lvl="1" indent="0">
              <a:buFontTx/>
              <a:buNone/>
            </a:pP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Sztuczne </a:t>
            </a:r>
            <a:r>
              <a:rPr lang="pl-PL" dirty="0"/>
              <a:t> są objęte systemem kształcenia jak wszyscy i w szkole uczą się języka polskiego ale maja z nim</a:t>
            </a:r>
            <a:r>
              <a:rPr lang="pl-PL" baseline="0" dirty="0"/>
              <a:t> trudność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Jak każdy ;) Mimika jest częścią znaków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JM to nie to samo co pantomima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Nie wszyscy migają – np. osoby starsze, które w późnym wieku utraciły słuch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Jakość słyszenia w aparacie jest gorsza niż osoby w normie słuchowej</a:t>
            </a:r>
          </a:p>
          <a:p>
            <a:pPr marL="228600" indent="-228600">
              <a:buFont typeface="+mj-lt"/>
              <a:buAutoNum type="arabicPeriod"/>
            </a:pPr>
            <a:r>
              <a:rPr lang="pl-PL" baseline="0" dirty="0"/>
              <a:t>Nie wszyscy głusi chcieliby słyszeć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pl-PL" baseline="0" dirty="0"/>
              <a:t>Nie - </a:t>
            </a:r>
            <a:r>
              <a:rPr kumimoji="0" lang="pl-PL" altLang="en-US" dirty="0"/>
              <a:t>Badania pokazują</a:t>
            </a:r>
            <a:r>
              <a:rPr lang="pl-PL" altLang="en-US" dirty="0"/>
              <a:t>, ze tylko ok. 25% tego co jest mówione może być odczytane z ruchu warg.</a:t>
            </a:r>
            <a:endParaRPr lang="pl-PL" baseline="0" dirty="0"/>
          </a:p>
          <a:p>
            <a:pPr marL="228600" indent="-228600">
              <a:buFont typeface="+mj-lt"/>
              <a:buAutoNum type="arabicPeriod"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20455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8022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Przykład ministra </a:t>
            </a: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Wdówika</a:t>
            </a:r>
            <a:endParaRPr lang="pl-P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251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Zasady postępowania – dobre praktyki (omówić)</a:t>
            </a:r>
          </a:p>
          <a:p>
            <a:r>
              <a:rPr lang="pl-PL" dirty="0"/>
              <a:t>2. Instruktaż jak prowadzić osoby niewidome – ćwiczenie spacer z białymi laskami (w zależności od sytuacji epidemiologicznej)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2902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l-PL" dirty="0"/>
              <a:t>Można pokazać nakładkę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Funkify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Disability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Simulator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20294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70465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493024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81520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Prezentacja książki napisane w ETR, dobra praktyka procedura wyrabiania dowodu w mieście Poznań (w ETR), </a:t>
            </a:r>
            <a:r>
              <a:rPr lang="pl-PL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Polin</a:t>
            </a: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Przed-przewodnik (w ETR)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220982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98715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Przykład - możliwość puszczenia filmu – Mój pierwszy dzień w pracy 360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291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0411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Zespół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Tourette’a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 </a:t>
            </a:r>
            <a:r>
              <a:rPr lang="pl-P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choroba neurologiczna o nieznanym pochodzeniu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która objawia się </a:t>
            </a:r>
            <a:r>
              <a:rPr lang="pl-P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mimowolnym wypowiadaniem słów (często wulgarnych) oraz wykonywaniem pewnych ruchów - zwanych tikami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Naukowcy wskazują na podłoże genetyczne choroby.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2257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ćwiczenia na wózkach, odczytywanie informacji z pozycji siedzącej.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773930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Osoby z niepełnosprawnością ruchu – ćwiczenia na wózkach, odczytywanie informacji z pozycji siedzącej. 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50526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Hiperłącze</a:t>
            </a:r>
            <a:r>
              <a:rPr lang="pl-PL" baseline="0" dirty="0"/>
              <a:t> – link do strony Programu Dostępność Plus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298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Dyskusja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9133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55482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281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15112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08052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Odsłuchujemy 4 nagrania – jak słyszy</a:t>
            </a:r>
            <a:r>
              <a:rPr lang="pl-PL" baseline="0" dirty="0"/>
              <a:t> osoba w normie słuchowej, z ubytkiem słuchu, w aparacie i z użyciem pętli indukcyjnej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30155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Projekcja filmiku o pętli indukcyjnej stanowiskowej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669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 Językowy </a:t>
            </a:r>
            <a:r>
              <a:rPr lang="pl-PL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Makaton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system gestów i symboli graficznych.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Makaton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nie odkrywa czegoś nowego, ale wykorzystuje to, co dziecko już zna - proste gesty i rysunki graficzne. W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Makatonie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oprócz znaków manualnych wykorzystywane są również symbole graficzne, z których korzystają osoby, które nie są w stanie wykonać gestu, wskazują wówczas na symbol i w ten sposób sygnalizują swoje potrzeby i zainteresowania.</a:t>
            </a:r>
          </a:p>
          <a:p>
            <a:r>
              <a:rPr lang="pl-PL" sz="1200" b="1" dirty="0">
                <a:latin typeface="Arial" panose="020B0604020202020204" pitchFamily="34" charset="0"/>
                <a:cs typeface="Arial" panose="020B0604020202020204" pitchFamily="34" charset="0"/>
              </a:rPr>
              <a:t>alfabet </a:t>
            </a:r>
            <a:r>
              <a:rPr lang="pl-PL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Lorma</a:t>
            </a:r>
            <a:r>
              <a:rPr lang="pl-PL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2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polega ona na kreśleniu linii i punktów osoby,  której chce się coś powiedzieć.</a:t>
            </a:r>
          </a:p>
          <a:p>
            <a:r>
              <a:rPr lang="pl-PL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Zalety używania alfabetu </a:t>
            </a:r>
            <a:r>
              <a:rPr lang="pl-PL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Lorma</a:t>
            </a:r>
            <a:endParaRPr lang="pl-P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Mogą go stosować wszyscy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 wymaga właściwego oświetlenia, nagłośnienia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Komunikaty przekazywane alfabetem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Lorma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są jednoznaczne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Można porozumiewać się w marszu, w tłoku, w tańcu, na tandemie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Zapewnia pełną dyskrecję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Sprawia, że nie zwraca się nadmiernie uwagi otoczenia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Małe ryzyko błędu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Szybkość przekazy w porównaniu do np. kreślenia liter łacińskich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Dowolność – lewa / prawa, zewnętrza / wewnętrzna strona ręki</a:t>
            </a:r>
          </a:p>
          <a:p>
            <a:r>
              <a:rPr lang="pl-PL" sz="1200" b="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Wady używania alfabetu </a:t>
            </a:r>
            <a:r>
              <a:rPr lang="pl-PL" sz="1200" b="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Lorma</a:t>
            </a:r>
            <a:endParaRPr lang="pl-PL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Nie jest w stanie oddać w pełni ekspresji czy emocji zawartych w czyich wypowiedziach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Literowanie słów </a:t>
            </a:r>
            <a:r>
              <a:rPr lang="pl-PL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lormem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trwa dłużej od komunikacji werbalnej czy języka gestów.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1CF7-7F86-432E-82D1-FCC4827266EB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2539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7911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15041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8428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90312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39500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064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70486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63248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1149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45045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1702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2006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9003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54543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99944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4547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678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43154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9181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6486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42366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0242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8531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07844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5052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34378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 hasCustomPrompt="1"/>
          </p:nvPr>
        </p:nvSpPr>
        <p:spPr>
          <a:xfrm>
            <a:off x="2552699" y="425511"/>
            <a:ext cx="7086600" cy="1477703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aseline="0"/>
            </a:lvl1pPr>
          </a:lstStyle>
          <a:p>
            <a:r>
              <a:rPr lang="pl-PL" dirty="0"/>
              <a:t>Tutaj wpisz nazwę szkolenia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 hasCustomPrompt="1"/>
          </p:nvPr>
        </p:nvSpPr>
        <p:spPr>
          <a:xfrm>
            <a:off x="3693367" y="1893885"/>
            <a:ext cx="4805265" cy="1655762"/>
          </a:xfrm>
        </p:spPr>
        <p:txBody>
          <a:bodyPr/>
          <a:lstStyle>
            <a:lvl1pPr marL="0" indent="0" algn="ctr">
              <a:buNone/>
              <a:defRPr sz="2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Tutaj wpisz numer i nazwę części szkoleniowej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521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646550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55913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2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838200" y="2090592"/>
            <a:ext cx="4986559" cy="3030048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5383599" cy="3030048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39584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3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4561294" y="403188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8901901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4 grafi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006946" y="2090592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5970201" y="2090592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13879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5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1785405" y="2043753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4739952" y="2040805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3006946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5970202" y="4223471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7694499" y="204080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87466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6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838200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838200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4687092" y="38140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4687093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8535987" y="1861010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8535987" y="3821185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063964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_8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3"/>
          </p:nvPr>
        </p:nvSpPr>
        <p:spPr>
          <a:xfrm>
            <a:off x="224229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8" name="Symbol zastępczy obrazu 6"/>
          <p:cNvSpPr>
            <a:spLocks noGrp="1"/>
          </p:cNvSpPr>
          <p:nvPr>
            <p:ph type="pic" sz="quarter" idx="14"/>
          </p:nvPr>
        </p:nvSpPr>
        <p:spPr>
          <a:xfrm>
            <a:off x="224228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9" name="Symbol zastępczy obrazu 6"/>
          <p:cNvSpPr>
            <a:spLocks noGrp="1"/>
          </p:cNvSpPr>
          <p:nvPr>
            <p:ph type="pic" sz="quarter" idx="15"/>
          </p:nvPr>
        </p:nvSpPr>
        <p:spPr>
          <a:xfrm>
            <a:off x="3178776" y="4077267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Symbol zastępczy obrazu 6"/>
          <p:cNvSpPr>
            <a:spLocks noGrp="1"/>
          </p:cNvSpPr>
          <p:nvPr>
            <p:ph type="pic" sz="quarter" idx="16"/>
          </p:nvPr>
        </p:nvSpPr>
        <p:spPr>
          <a:xfrm>
            <a:off x="3178776" y="1894276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1" name="Symbol zastępczy obrazu 6"/>
          <p:cNvSpPr>
            <a:spLocks noGrp="1"/>
          </p:cNvSpPr>
          <p:nvPr>
            <p:ph type="pic" sz="quarter" idx="17"/>
          </p:nvPr>
        </p:nvSpPr>
        <p:spPr>
          <a:xfrm>
            <a:off x="6133323" y="1891328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2" name="Symbol zastępczy obrazu 6"/>
          <p:cNvSpPr>
            <a:spLocks noGrp="1"/>
          </p:cNvSpPr>
          <p:nvPr>
            <p:ph type="pic" sz="quarter" idx="18"/>
          </p:nvPr>
        </p:nvSpPr>
        <p:spPr>
          <a:xfrm>
            <a:off x="6133323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3" name="Symbol zastępczy obrazu 6"/>
          <p:cNvSpPr>
            <a:spLocks noGrp="1"/>
          </p:cNvSpPr>
          <p:nvPr>
            <p:ph type="pic" sz="quarter" idx="19"/>
          </p:nvPr>
        </p:nvSpPr>
        <p:spPr>
          <a:xfrm>
            <a:off x="9087870" y="4073994"/>
            <a:ext cx="2817813" cy="1782762"/>
          </a:xfrm>
        </p:spPr>
        <p:txBody>
          <a:bodyPr/>
          <a:lstStyle/>
          <a:p>
            <a:endParaRPr lang="pl-PL"/>
          </a:p>
        </p:txBody>
      </p:sp>
      <p:sp>
        <p:nvSpPr>
          <p:cNvPr id="14" name="Symbol zastępczy obrazu 6"/>
          <p:cNvSpPr>
            <a:spLocks noGrp="1"/>
          </p:cNvSpPr>
          <p:nvPr>
            <p:ph type="pic" sz="quarter" idx="20"/>
          </p:nvPr>
        </p:nvSpPr>
        <p:spPr>
          <a:xfrm>
            <a:off x="9087870" y="1891328"/>
            <a:ext cx="2817813" cy="1782762"/>
          </a:xfrm>
        </p:spPr>
        <p:txBody>
          <a:bodyPr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58365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pis tre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pl-PL" dirty="0"/>
              <a:t>Tutaj wpisz „Spis treści”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514350" indent="-514350">
              <a:buFont typeface="+mj-lt"/>
              <a:buAutoNum type="arabicPeriod"/>
              <a:defRPr/>
            </a:lvl1pPr>
            <a:lvl2pPr marL="914400" indent="-457200">
              <a:buFont typeface="+mj-lt"/>
              <a:buAutoNum type="arabicPeriod"/>
              <a:defRPr/>
            </a:lvl2pPr>
            <a:lvl3pPr marL="1371600" indent="-457200">
              <a:buFont typeface="+mj-lt"/>
              <a:buAutoNum type="arabicPeriod"/>
              <a:defRPr/>
            </a:lvl3pPr>
            <a:lvl4pPr marL="1714500" indent="-342900">
              <a:buFont typeface="+mj-lt"/>
              <a:buAutoNum type="arabicPeriod"/>
              <a:defRPr/>
            </a:lvl4pPr>
            <a:lvl5pPr marL="21717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03900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rug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dirty="0"/>
              <a:t>Tutaj wpisz tytuł slajdu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99566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 dirty="0"/>
              <a:t>Tutaj wpisz treść slajdu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13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tat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hasCustomPrompt="1"/>
          </p:nvPr>
        </p:nvSpPr>
        <p:spPr>
          <a:xfrm>
            <a:off x="838200" y="2156603"/>
            <a:ext cx="10515600" cy="1325563"/>
          </a:xfrm>
        </p:spPr>
        <p:txBody>
          <a:bodyPr/>
          <a:lstStyle>
            <a:lvl1pPr algn="ctr">
              <a:defRPr baseline="0"/>
            </a:lvl1pPr>
          </a:lstStyle>
          <a:p>
            <a:r>
              <a:rPr lang="pl-PL" dirty="0"/>
              <a:t>Tutaj wpisz „Dziękujemy za uwagę!”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  <p:pic>
        <p:nvPicPr>
          <p:cNvPr id="7" name="Obraz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669" y="5821294"/>
            <a:ext cx="7635551" cy="9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653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48661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5129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63204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14294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31012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425134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08914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24805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958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701" r:id="rId3"/>
    <p:sldLayoutId id="214748369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859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6" r:id="rId2"/>
    <p:sldLayoutId id="2147483695" r:id="rId3"/>
    <p:sldLayoutId id="2147483694" r:id="rId4"/>
    <p:sldLayoutId id="2147483692" r:id="rId5"/>
    <p:sldLayoutId id="2147483697" r:id="rId6"/>
    <p:sldLayoutId id="2147483693" r:id="rId7"/>
    <p:sldLayoutId id="214748370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D9BBF-FB83-455A-B977-6DB4CACD993C}" type="datetimeFigureOut">
              <a:rPr lang="pl-PL" smtClean="0"/>
              <a:t>02.03.2021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4D18-E70E-4409-954A-13FBF447BA6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273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6" r:id="rId4"/>
    <p:sldLayoutId id="2147483668" r:id="rId5"/>
    <p:sldLayoutId id="2147483665" r:id="rId6"/>
    <p:sldLayoutId id="2147483664" r:id="rId7"/>
    <p:sldLayoutId id="2147483663" r:id="rId8"/>
    <p:sldLayoutId id="2147483667" r:id="rId9"/>
    <p:sldLayoutId id="2147483662" r:id="rId10"/>
    <p:sldLayoutId id="2147483660" r:id="rId11"/>
    <p:sldLayoutId id="2147483661" r:id="rId12"/>
    <p:sldLayoutId id="2147483651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gios.pl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jasnopis.pl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4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psoni.org.pl/nasze-publikacje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ower.gov.pl/media/13597/informacja-dla-wszystkich.pdf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arszawarodzinna.um.warszawa.pl/przyjazne-warunki-dla-rodziny/urz-dy-przyjazne-rodzinie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unduszeeuropejskie.gov.pl/strony/o-funduszach/fundusze-europejskie-bez-barier/dostepnosc-plus/multimedia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  <p:sp>
        <p:nvSpPr>
          <p:cNvPr id="4" name="Tytuł 3">
            <a:extLst>
              <a:ext uri="{FF2B5EF4-FFF2-40B4-BE49-F238E27FC236}">
                <a16:creationId xmlns:a16="http://schemas.microsoft.com/office/drawing/2014/main" id="{4557516F-D902-4801-A51B-A08009CDF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1711" y="1002048"/>
            <a:ext cx="11219446" cy="10541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3200" b="1" dirty="0">
                <a:latin typeface="Arial"/>
                <a:cs typeface="Arial"/>
              </a:rPr>
              <a:t>Szkolenie – obsługa klienta ze szczególnymi potrzebami</a:t>
            </a:r>
            <a:endParaRPr lang="en-US" sz="3200">
              <a:cs typeface="Calibri Light" panose="020F0302020204030204"/>
            </a:endParaRP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483D04A5-A4D6-4B12-BC7A-B989B09A37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060616"/>
            <a:ext cx="9144000" cy="6531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latin typeface="Arial"/>
                <a:cs typeface="Arial"/>
              </a:rPr>
              <a:t>2.3. Regulamin/standardy obsługi klienta. 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22479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3000" b="1" dirty="0">
                <a:latin typeface="Arial"/>
                <a:cs typeface="Arial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/>
                <a:cs typeface="Arial"/>
              </a:rPr>
              <a:t>z mową werbalną (6)</a:t>
            </a:r>
          </a:p>
        </p:txBody>
      </p:sp>
      <p:sp>
        <p:nvSpPr>
          <p:cNvPr id="5" name="Symbol zastępczy zawartości 2"/>
          <p:cNvSpPr txBox="1">
            <a:spLocks/>
          </p:cNvSpPr>
          <p:nvPr/>
        </p:nvSpPr>
        <p:spPr>
          <a:xfrm>
            <a:off x="830929" y="1318095"/>
            <a:ext cx="10985939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b="1" dirty="0">
                <a:latin typeface="Arial"/>
                <a:cs typeface="Arial"/>
              </a:rPr>
              <a:t>Osoby słabosłyszące: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Aparat słuchowy lub implant nie oznacza, że komunikat zostanie zrozumiany.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Dla osób z niedosłuchem głównym problemem nie jest słyszenie, ale rozumienie mowy. Osoby te często używają określenia: „słyszę, ale nie rozumiem”.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przypadku osób korzystających z resztek słuchu, utrudniona lub całkowicie niemożliwa jest komunikacja w niekorzystnych warunkach (tłok, hałas, towarzyszące głośne rozmowy).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Ważne jest umiarkowane tempo wypowiedzi.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97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3000" b="1" dirty="0">
                <a:latin typeface="Arial"/>
                <a:cs typeface="Arial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/>
                <a:cs typeface="Arial"/>
              </a:rPr>
              <a:t>z mową werbalną (7)</a:t>
            </a:r>
          </a:p>
        </p:txBody>
      </p:sp>
      <p:sp>
        <p:nvSpPr>
          <p:cNvPr id="2" name="Prostokąt 1"/>
          <p:cNvSpPr/>
          <p:nvPr/>
        </p:nvSpPr>
        <p:spPr>
          <a:xfrm>
            <a:off x="2429185" y="2469748"/>
            <a:ext cx="7212707" cy="57785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l-PL" altLang="pl-PL" sz="2400" b="1" dirty="0">
                <a:latin typeface="Arial"/>
                <a:cs typeface="Arial"/>
              </a:rPr>
              <a:t>Przedstawienie działania pętli indukcyjnej</a:t>
            </a:r>
          </a:p>
        </p:txBody>
      </p:sp>
    </p:spTree>
    <p:extLst>
      <p:ext uri="{BB962C8B-B14F-4D97-AF65-F5344CB8AC3E}">
        <p14:creationId xmlns:p14="http://schemas.microsoft.com/office/powerpoint/2010/main" val="2036934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652566" y="426761"/>
            <a:ext cx="110676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3. Alternatywne i wspomagające metody komunikacji (ACC)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572217" y="1281947"/>
            <a:ext cx="12129991" cy="495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Niektóre osoby mające trudności w komunikowaniu się korzystają z </a:t>
            </a: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alternatywnych </a:t>
            </a:r>
            <a:b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i wspomagających metod komunikacji </a:t>
            </a:r>
            <a:b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(ACC – ang. </a:t>
            </a:r>
            <a:r>
              <a:rPr 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augmentative</a:t>
            </a:r>
            <a:r>
              <a:rPr 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alternative</a:t>
            </a:r>
            <a:r>
              <a:rPr 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Mogą to być np. książki komunikacyjne, Program Językowy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Makaton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– system gestów i symboli graficznych, alfabet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Lorma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, syntezatory mowy.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Użytkownikami ACC mogą być osoby, które: 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rozumieją mowę innych, ale same nie mogą mówić, 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mają poważne problemy z rozumieniem mowy,</a:t>
            </a:r>
          </a:p>
          <a:p>
            <a:pPr marL="800100" lvl="1" indent="-34290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posługują się mową werbalną,  ale wyrazistość ich wypowiedzi jest mocno ograniczona.</a:t>
            </a:r>
          </a:p>
        </p:txBody>
      </p:sp>
    </p:spTree>
    <p:extLst>
      <p:ext uri="{BB962C8B-B14F-4D97-AF65-F5344CB8AC3E}">
        <p14:creationId xmlns:p14="http://schemas.microsoft.com/office/powerpoint/2010/main" val="1167928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723305" y="368403"/>
            <a:ext cx="70606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Komunikacja – ważne wskazówki</a:t>
            </a:r>
          </a:p>
        </p:txBody>
      </p:sp>
      <p:sp>
        <p:nvSpPr>
          <p:cNvPr id="2" name="Prostokąt 1"/>
          <p:cNvSpPr/>
          <p:nvPr/>
        </p:nvSpPr>
        <p:spPr>
          <a:xfrm>
            <a:off x="1104172" y="1106355"/>
            <a:ext cx="102989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Pamiętaj – cierpliwości!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Osoby jąkające się, słabosłyszące czy z niepełnosprawnością intelektualną mogą wymagać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więcej czasu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, dla nawiązania kontaktu.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Nie zgaduj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– pozwól klientowi  się wypowiedzieć.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Nie kończ 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zdania za osoby jąkające się.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Jeśli nie zrozumiałeś – </a:t>
            </a: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poproś o powtórzenie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Jeśli wydaje ci się, że osoba głucha jest nerwowa pamiętaj, że to może być jej sposób komunikowania się.</a:t>
            </a:r>
          </a:p>
        </p:txBody>
      </p:sp>
    </p:spTree>
    <p:extLst>
      <p:ext uri="{BB962C8B-B14F-4D97-AF65-F5344CB8AC3E}">
        <p14:creationId xmlns:p14="http://schemas.microsoft.com/office/powerpoint/2010/main" val="1343537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087552" y="266171"/>
            <a:ext cx="8180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 (1)</a:t>
            </a:r>
          </a:p>
        </p:txBody>
      </p:sp>
      <p:sp>
        <p:nvSpPr>
          <p:cNvPr id="2" name="Prostokąt 1"/>
          <p:cNvSpPr/>
          <p:nvPr/>
        </p:nvSpPr>
        <p:spPr>
          <a:xfrm>
            <a:off x="869794" y="1097168"/>
            <a:ext cx="1061596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 kontakcie z osobami niewidomymi nie używaj zwrotów „tu”, „tam” – one nie pomagają.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Wskazuj kierunek np. w lewo, po prawej lub posługując się wskazówkami zegara </a:t>
            </a:r>
            <a:b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np. na 12, na 3.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Kierując do krzesła dla klienta zaproponuj wsparcie – nie wiesz jak pomóc? Zapytaj!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Opisz co się dzieje, jak wygląda rozmieszczenie pomieszczeń, mebli.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Osoby niewidome od urodzenia mogą nie rozumieć pojęć związanych </a:t>
            </a:r>
            <a:b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z widzeniem perspektywy czy kolorami.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Kontakt wzrokowy dotyczy także osób niewidomych, które słyszą, czy mówi się do nich.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Osoba niewidoma może się podpisać samodzielnie – użyj ramki jeśli klient będzie miał taką potrzebę. </a:t>
            </a:r>
          </a:p>
        </p:txBody>
      </p:sp>
    </p:spTree>
    <p:extLst>
      <p:ext uri="{BB962C8B-B14F-4D97-AF65-F5344CB8AC3E}">
        <p14:creationId xmlns:p14="http://schemas.microsoft.com/office/powerpoint/2010/main" val="2775240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984145" y="270753"/>
            <a:ext cx="81895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 (2)</a:t>
            </a:r>
          </a:p>
        </p:txBody>
      </p:sp>
      <p:sp>
        <p:nvSpPr>
          <p:cNvPr id="5" name="Prostokąt 4"/>
          <p:cNvSpPr/>
          <p:nvPr/>
        </p:nvSpPr>
        <p:spPr>
          <a:xfrm>
            <a:off x="927297" y="1101750"/>
            <a:ext cx="8827163" cy="9600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Ustawa z dnia 27 sierpnia 1997 r. o rehabilitacji zawodowej i społecznej </a:t>
            </a:r>
            <a:br>
              <a:rPr lang="pl-PL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zatrudnianiu osób niepełnosprawnych</a:t>
            </a:r>
            <a:endParaRPr lang="pl-PL" sz="1600" b="1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528192" y="2061756"/>
            <a:ext cx="11101410" cy="4039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6240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Osoba niepełnosprawna wraz z psem asystującym ma prawo wstępu do obiektów użyteczności publicznej, w szczególności: budynków i ich otoczenia przeznaczonych na potrzeby administracji publicznej, wymiaru sprawiedliwości, kultury, oświaty, szkolnictwa wyższego, nauki, opieki zdrowotnej, opieki społecznej i socjalnej, obsługi bankowej, handlu, gastronomii, usług, turystyki, sportu, obsługi pasażerów w transporcie kolejowym, drogowym, lotniczym, morskim lub wodnym śródlądowym, świadczenia usług pocztowych lub telekomunikacyjnych </a:t>
            </a:r>
            <a:b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oraz innych ogólnodostępnych budynków przeznaczonych </a:t>
            </a:r>
            <a:b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wykonywania podobnych funkcji, w tym także budynków biurowych </a:t>
            </a:r>
            <a:b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socjalnych.</a:t>
            </a:r>
          </a:p>
        </p:txBody>
      </p:sp>
    </p:spTree>
    <p:extLst>
      <p:ext uri="{BB962C8B-B14F-4D97-AF65-F5344CB8AC3E}">
        <p14:creationId xmlns:p14="http://schemas.microsoft.com/office/powerpoint/2010/main" val="3657970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rostokąt 13"/>
          <p:cNvSpPr/>
          <p:nvPr/>
        </p:nvSpPr>
        <p:spPr>
          <a:xfrm>
            <a:off x="2260025" y="318597"/>
            <a:ext cx="844808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  <a:t>6. Osoby słabowidzące </a:t>
            </a:r>
            <a:b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  <a:t>– dostępność materiałów drukowanych (3)</a:t>
            </a:r>
          </a:p>
        </p:txBody>
      </p:sp>
      <p:sp>
        <p:nvSpPr>
          <p:cNvPr id="9" name="Symbol zastępczy zawartości 4">
            <a:extLst>
              <a:ext uri="{FF2B5EF4-FFF2-40B4-BE49-F238E27FC236}">
                <a16:creationId xmlns:a16="http://schemas.microsoft.com/office/drawing/2014/main" id="{CF9271AE-6123-1E44-A533-84B25A8CA6DF}"/>
              </a:ext>
            </a:extLst>
          </p:cNvPr>
          <p:cNvSpPr txBox="1">
            <a:spLocks/>
          </p:cNvSpPr>
          <p:nvPr/>
        </p:nvSpPr>
        <p:spPr>
          <a:xfrm>
            <a:off x="945533" y="1371329"/>
            <a:ext cx="9998692" cy="41607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zastosować czcionkę o wielkości co najmniej 12 lub 14.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używać czcionek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bezszeryfowych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używać czcionki i koloru papieru dostosowanych do preferencji użytkownika.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zapewnić alternatywne wersje dokumentu np. w języku Braille’a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(na prośbę) lub w formacie dużego druku.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Jako alternatywę należy zapewnić elektroniczną kopię pliku.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Należy wyrównywać tekst do lewej strony.</a:t>
            </a:r>
          </a:p>
          <a:p>
            <a:pPr algn="l">
              <a:lnSpc>
                <a:spcPct val="150000"/>
              </a:lnSpc>
            </a:pP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241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560250" y="294079"/>
            <a:ext cx="91386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1041815" y="1131513"/>
            <a:ext cx="10686359" cy="52494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70000"/>
              </a:lnSpc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Klient z niepełnosprawnością intelektualną ma takie same prawa jak inni. </a:t>
            </a:r>
            <a:b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W kontakcie z osobami z niepełnosprawnością intelektualną należy posługiwać się </a:t>
            </a:r>
            <a:b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  <a:t>prostym językiem</a:t>
            </a: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Unikaj</a:t>
            </a:r>
            <a:r>
              <a:rPr lang="pl-PL" sz="2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skomplikowanego i wyszukanego słownictwa oraz zdań podrzędnie złożonych,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Upewnij się, że komunikat został dobrze zrozumiany,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Pamiętaj, że język prosty nie oznacza mówienia jak do dzieci!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Nie mów do osoby z niepełnosprawnością na „ty”! 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pl-PL" sz="2900" dirty="0">
                <a:latin typeface="Arial" panose="020B0604020202020204" pitchFamily="34" charset="0"/>
                <a:cs typeface="Arial" panose="020B0604020202020204" pitchFamily="34" charset="0"/>
              </a:rPr>
              <a:t>Nie używaj języka infantylnego.</a:t>
            </a: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785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368380" y="471710"/>
            <a:ext cx="1014540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8. Tekst łatwy do czytania i zrozumienia – ETR (1)</a:t>
            </a:r>
          </a:p>
        </p:txBody>
      </p:sp>
      <p:sp>
        <p:nvSpPr>
          <p:cNvPr id="5" name="Prostokąt 4"/>
          <p:cNvSpPr/>
          <p:nvPr/>
        </p:nvSpPr>
        <p:spPr>
          <a:xfrm>
            <a:off x="1148625" y="1204175"/>
            <a:ext cx="996186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Z ang. </a:t>
            </a:r>
            <a:r>
              <a:rPr lang="pl-PL" alt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Easy</a:t>
            </a:r>
            <a:r>
              <a:rPr lang="pl-PL" alt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pl-PL" alt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pl-PL" alt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pl-PL" altLang="pl-PL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r>
              <a:rPr lang="pl-PL" altLang="pl-PL" sz="2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tekst łatwy do czytania i zrozumienia </a:t>
            </a: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(tekst ETR) jest odpowiedzią na potrzeby dostępu do informacji osób z niepełnosprawnością intelektualną.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  <a:defRPr/>
            </a:pP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Może być wykorzystywany i przydatny także dla osób z niepełnosprawnością psychiczną (w tym osób z autyzmem), słuchu, wzroku (osób słabowidzących, niedowidzących), osób starszych, z demencją oraz dla osób bez niepełnosprawności (osób słabo wykształconych, obcokrajowców, osób które są laikami, a chcą </a:t>
            </a:r>
            <a:b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wiedzieć więcej). </a:t>
            </a:r>
          </a:p>
        </p:txBody>
      </p:sp>
    </p:spTree>
    <p:extLst>
      <p:ext uri="{BB962C8B-B14F-4D97-AF65-F5344CB8AC3E}">
        <p14:creationId xmlns:p14="http://schemas.microsoft.com/office/powerpoint/2010/main" val="3732371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986589" y="403588"/>
            <a:ext cx="99563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Tekst łatwy do czytania i zrozumienia – ETR (2)</a:t>
            </a:r>
          </a:p>
        </p:txBody>
      </p:sp>
      <p:sp>
        <p:nvSpPr>
          <p:cNvPr id="6" name="Symbol zastępczy zawartości 2">
            <a:extLst>
              <a:ext uri="{FF2B5EF4-FFF2-40B4-BE49-F238E27FC236}">
                <a16:creationId xmlns:a16="http://schemas.microsoft.com/office/drawing/2014/main" id="{B3417D75-1C5F-C24F-906E-F0BCBEE5F4EC}"/>
              </a:ext>
            </a:extLst>
          </p:cNvPr>
          <p:cNvSpPr txBox="1">
            <a:spLocks/>
          </p:cNvSpPr>
          <p:nvPr/>
        </p:nvSpPr>
        <p:spPr>
          <a:xfrm>
            <a:off x="812390" y="1270618"/>
            <a:ext cx="10932502" cy="47701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defRPr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Tekst łatwy to nie język prosty!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Język prosty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(z ang. </a:t>
            </a:r>
            <a:r>
              <a:rPr lang="pl-P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plain</a:t>
            </a:r>
            <a:r>
              <a:rPr lang="pl-PL" sz="18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) – standard językowy zalecany wszystkim autorom i instytucjom piszącym teksty adresowane do masowego odbiorcy (ogłoszenia, obwieszczenia, formularze, ankiety).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Język prosty jest stylem pisania tekstów, tworzonym po to, aby jak najwięcej odbiorców  zrozumiało przekaz. Nie uwzględnia jednak specyfiki percepcji osób z uszkodzonym centralnym układem nerwowym.</a:t>
            </a:r>
          </a:p>
          <a:p>
            <a:pPr algn="l">
              <a:lnSpc>
                <a:spcPct val="150000"/>
              </a:lnSpc>
              <a:spcBef>
                <a:spcPts val="1350"/>
              </a:spcBef>
              <a:spcAft>
                <a:spcPts val="600"/>
              </a:spcAft>
              <a:defRPr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Przystępność (prostotę) tekstu można sprawdzić na stronach: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Logios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http://www.logios.pl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Jasnopis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https://jasnopis.pl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>
              <a:lnSpc>
                <a:spcPct val="150000"/>
              </a:lnSpc>
              <a:spcBef>
                <a:spcPts val="1350"/>
              </a:spcBef>
              <a:defRPr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5757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8200" y="530589"/>
            <a:ext cx="10515600" cy="80120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/>
              <a:t>Informacje o projekcie „Samorząd bez barier”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8200" y="1567479"/>
            <a:ext cx="10515600" cy="373604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/>
              <a:t>Szkolenie realizowane w ramach projektu pn. „Samorząd bez barier”.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Projekt dofinansowany jest ze środków Unii Europejskiej oraz budżetu państwa.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Autorzy</a:t>
            </a:r>
            <a:r>
              <a:rPr lang="pl-PL" dirty="0"/>
              <a:t>: Fundacja Instytut Rozwoju Regionalnego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l-PL" b="1" dirty="0"/>
              <a:t>Strona projektu</a:t>
            </a:r>
            <a:r>
              <a:rPr lang="pl-PL" dirty="0"/>
              <a:t>: </a:t>
            </a:r>
            <a:r>
              <a:rPr lang="pl-PL" dirty="0">
                <a:hlinkClick r:id="rId2"/>
              </a:rPr>
              <a:t>Strona internetowa projektu Samorząd bez barier</a:t>
            </a:r>
            <a:r>
              <a:rPr lang="pl-PL" dirty="0"/>
              <a:t> 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pl-PL" b="1" dirty="0"/>
              <a:t>Prawa autorskie</a:t>
            </a:r>
            <a:r>
              <a:rPr lang="pl-PL" dirty="0"/>
              <a:t>: Prezentacja udostępniana jest na licencji Creative </a:t>
            </a:r>
            <a:r>
              <a:rPr lang="pl-PL" dirty="0" err="1"/>
              <a:t>Commons</a:t>
            </a:r>
            <a:r>
              <a:rPr lang="pl-PL" dirty="0"/>
              <a:t>: uznanie autorstwa, na tych samych warunkach 3.0 Polska (CC BY-SA 3.0). Pewne prawa zastrzeżone na rzecz autorów. </a:t>
            </a:r>
            <a:r>
              <a:rPr lang="pl-PL" dirty="0">
                <a:hlinkClick r:id="rId3"/>
              </a:rPr>
              <a:t>Strona internetowa Creative </a:t>
            </a:r>
            <a:r>
              <a:rPr lang="pl-PL" dirty="0" err="1">
                <a:hlinkClick r:id="rId3"/>
              </a:rPr>
              <a:t>Commons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62729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842211" y="403588"/>
            <a:ext cx="98566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Tekst łatwy do czytania i zrozumienia – ETR (3)</a:t>
            </a:r>
          </a:p>
        </p:txBody>
      </p:sp>
      <p:sp>
        <p:nvSpPr>
          <p:cNvPr id="2" name="Prostokąt 1"/>
          <p:cNvSpPr/>
          <p:nvPr/>
        </p:nvSpPr>
        <p:spPr>
          <a:xfrm>
            <a:off x="1151946" y="1423116"/>
            <a:ext cx="9481728" cy="390074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pl-PL" sz="2800" dirty="0">
                <a:latin typeface="Arial"/>
                <a:cs typeface="Arial"/>
              </a:rPr>
              <a:t>Przykładowe publikacje w ETR:</a:t>
            </a:r>
            <a:r>
              <a:rPr lang="pl-PL" sz="2800" b="1" dirty="0">
                <a:latin typeface="Arial"/>
                <a:cs typeface="Arial"/>
              </a:rPr>
              <a:t> </a:t>
            </a:r>
            <a:r>
              <a:rPr lang="pl-PL" sz="2800" dirty="0">
                <a:latin typeface="Arial"/>
                <a:ea typeface="+mn-lt"/>
                <a:cs typeface="+mn-lt"/>
                <a:hlinkClick r:id="rId3"/>
              </a:rPr>
              <a:t>https://psoni.org.pl/nasze-publikacje/</a:t>
            </a:r>
            <a:r>
              <a:rPr lang="pl-PL" sz="2800" dirty="0">
                <a:latin typeface="Arial"/>
                <a:ea typeface="+mn-lt"/>
                <a:cs typeface="+mn-lt"/>
              </a:rPr>
              <a:t> (data wejścia na stronę 18.02.2021)</a:t>
            </a:r>
            <a:endParaRPr lang="pl-PL">
              <a:latin typeface="Arial"/>
            </a:endParaRPr>
          </a:p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pl-PL" sz="2800" dirty="0">
                <a:latin typeface="Arial"/>
                <a:ea typeface="+mn-lt"/>
                <a:cs typeface="+mn-lt"/>
              </a:rPr>
              <a:t>Informacja dla wszystkich: </a:t>
            </a:r>
            <a:r>
              <a:rPr lang="pl-PL" sz="2800" dirty="0">
                <a:latin typeface="Arial"/>
                <a:ea typeface="+mn-lt"/>
                <a:cs typeface="+mn-lt"/>
                <a:hlinkClick r:id="rId4"/>
              </a:rPr>
              <a:t>https://www.power.gov.pl/media/13597/informacja-dla-wszystkich.pdf</a:t>
            </a:r>
            <a:r>
              <a:rPr lang="pl-PL" sz="2800" dirty="0">
                <a:latin typeface="Arial"/>
                <a:ea typeface="+mn-lt"/>
                <a:cs typeface="+mn-lt"/>
              </a:rPr>
              <a:t> </a:t>
            </a:r>
            <a:r>
              <a:rPr lang="pl-PL" sz="2800" dirty="0">
                <a:latin typeface="Arial"/>
                <a:cs typeface="Calibri"/>
              </a:rPr>
              <a:t>(data wejścia na stronę 18.02.2021)</a:t>
            </a:r>
            <a:endParaRPr lang="pl-PL" sz="2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908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460995" y="395305"/>
            <a:ext cx="73652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ze spektrum autyzmu (1)</a:t>
            </a:r>
          </a:p>
        </p:txBody>
      </p:sp>
      <p:sp>
        <p:nvSpPr>
          <p:cNvPr id="3" name="Prostokąt 2"/>
          <p:cNvSpPr/>
          <p:nvPr/>
        </p:nvSpPr>
        <p:spPr>
          <a:xfrm>
            <a:off x="706752" y="1121032"/>
            <a:ext cx="1087374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Osoby ze spektrum autyzmu mogą mieć problem z naprzemiennością wypowiedzi, z odnoszeniem się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wypowiedzi innych oraz z dostosowaniem stylu wypowiedzi do rozmówcy.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Mogą nie zdawać sobie sprawy, że popełniają gafy, a ich komentarze, czy pytania są odbierane jako niestosowne.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dirty="0">
                <a:latin typeface="Arial" panose="020B0604020202020204" pitchFamily="34" charset="0"/>
                <a:cs typeface="Arial" panose="020B0604020202020204" pitchFamily="34" charset="0"/>
              </a:rPr>
              <a:t>Bywa, że osoby ze spektrum autyzmu są szczere (aż do bólu).</a:t>
            </a:r>
          </a:p>
          <a:p>
            <a:pPr>
              <a:lnSpc>
                <a:spcPct val="150000"/>
              </a:lnSpc>
            </a:pPr>
            <a:r>
              <a:rPr lang="pl-PL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Jak rozmawiać?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Mów patrząc w oczy rozmówcy. Skieruj twarz i sylwetkę w jego stronę.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Stosuj zgodne komunikaty werbalne i niewerbalne.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Mów o konkretach – krótkie, proste komunikaty werbalne.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Jasno formułuj swoje oczekiwania - osoby z zaburzeniami ze spektrum autyzmu nie czytają między wierszami, mają duże trudności, żeby domyślić się, co czują lub myślą inne osoby, jakie mają intencje.</a:t>
            </a:r>
          </a:p>
        </p:txBody>
      </p:sp>
    </p:spTree>
    <p:extLst>
      <p:ext uri="{BB962C8B-B14F-4D97-AF65-F5344CB8AC3E}">
        <p14:creationId xmlns:p14="http://schemas.microsoft.com/office/powerpoint/2010/main" val="1024411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2658785" y="415183"/>
            <a:ext cx="72930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ze spektrum autyzmu (2)</a:t>
            </a:r>
          </a:p>
        </p:txBody>
      </p:sp>
      <p:sp>
        <p:nvSpPr>
          <p:cNvPr id="5" name="Symbol zastępczy zawartości 4"/>
          <p:cNvSpPr txBox="1">
            <a:spLocks/>
          </p:cNvSpPr>
          <p:nvPr/>
        </p:nvSpPr>
        <p:spPr>
          <a:xfrm>
            <a:off x="694859" y="1099659"/>
            <a:ext cx="1122091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pl-PL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Jak rozmawiać?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Pamiętaj, że niektóre osoby z zaburzeniami ze spektrum autyzmu potrzebują dokładnej instrukcji wykonania czynności lub zadania, pomocne będzie więc przygotowanie szczegółowego schematu postępowania, najlepiej w formie pisemnej (regulamin, instrukcja).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Upewniaj się, czy zrozumiałeś, co powiedział klient np. poprzez korzystanie z parafrazy, </a:t>
            </a:r>
            <a:b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czyli powtarzaj własnymi słowami, to co oznajmił rozmówca.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Unikaj sarkazmu, ironii, wypowiedzi wieloznacznych, związków frazeologicznych, przysłów, przenośni, jeśli nie masz pewności, czy Twój rozmówca je zna i rozumie.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Skorzystaj z pokoju wyciszenia, czyli miejsca, w którym nie ma dużej ilości czynników rozpraszających.</a:t>
            </a:r>
          </a:p>
          <a:p>
            <a:pPr algn="l">
              <a:lnSpc>
                <a:spcPct val="150000"/>
              </a:lnSpc>
            </a:pPr>
            <a:endParaRPr lang="pl-PL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pl-PL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50000"/>
              </a:lnSpc>
            </a:pPr>
            <a:endParaRPr lang="pl-PL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pl-PL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56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2086585" y="530843"/>
            <a:ext cx="76495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10.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po kryzysach psychicznych</a:t>
            </a:r>
          </a:p>
        </p:txBody>
      </p:sp>
      <p:sp>
        <p:nvSpPr>
          <p:cNvPr id="4" name="Prostokąt 3"/>
          <p:cNvSpPr/>
          <p:nvPr/>
        </p:nvSpPr>
        <p:spPr>
          <a:xfrm>
            <a:off x="883040" y="1381542"/>
            <a:ext cx="10661259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Jeżeli u osoby z zespołem </a:t>
            </a:r>
            <a:r>
              <a:rPr lang="pl-PL" sz="2200" dirty="0" err="1">
                <a:latin typeface="Arial" panose="020B0604020202020204" pitchFamily="34" charset="0"/>
                <a:cs typeface="Arial" panose="020B0604020202020204" pitchFamily="34" charset="0"/>
              </a:rPr>
              <a:t>Tourette’a</a:t>
            </a: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 podczas rozmowy pojawiają się tiki wokalne, po prostu poczekaj, aż miną, a następnie spokojnie kontynuuj rozmowę.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Może się zdarzyć, że klient będzie mieć problem z higieną lub będzie ubrany nieadekwatnie do wieku, pory roku – okaż szacunek i zrozumienie.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Osoby będące pod wpływem leków mogą czasem zachowywać się nieadekwatnie do sytuacji np. być bardziej ospałe, a ich wypowiedzi bardziej flegmatyczne lub wykonywać powtarzające się gesty. </a:t>
            </a:r>
          </a:p>
        </p:txBody>
      </p:sp>
    </p:spTree>
    <p:extLst>
      <p:ext uri="{BB962C8B-B14F-4D97-AF65-F5344CB8AC3E}">
        <p14:creationId xmlns:p14="http://schemas.microsoft.com/office/powerpoint/2010/main" val="11880505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724220" y="422169"/>
            <a:ext cx="8524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11.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ruchową</a:t>
            </a:r>
          </a:p>
        </p:txBody>
      </p:sp>
      <p:sp>
        <p:nvSpPr>
          <p:cNvPr id="3" name="Prostokąt 2"/>
          <p:cNvSpPr/>
          <p:nvPr/>
        </p:nvSpPr>
        <p:spPr>
          <a:xfrm>
            <a:off x="611953" y="1142988"/>
            <a:ext cx="1079168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Ułatwienia: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Tablica zawieszona na odpowiedniej wysokości, tak by tekst był widoczny także dla osoby poruszającej się na wózku.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Lada recepcji lub stanowisko obsługi, przynajmniej na odcinku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 szerokości 90 cm, powinny znajdować się nie wyżej niż 90 cm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od posadzki – optymalna wysokość to 70-80 cm.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Pod blatem zaleca się zapewnienie przestrzeni umożliwiającej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podjechanie pod blat przodem wózka.</a:t>
            </a:r>
          </a:p>
        </p:txBody>
      </p:sp>
    </p:spTree>
    <p:extLst>
      <p:ext uri="{BB962C8B-B14F-4D97-AF65-F5344CB8AC3E}">
        <p14:creationId xmlns:p14="http://schemas.microsoft.com/office/powerpoint/2010/main" val="767696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/>
          <p:cNvSpPr/>
          <p:nvPr/>
        </p:nvSpPr>
        <p:spPr>
          <a:xfrm>
            <a:off x="1928637" y="422168"/>
            <a:ext cx="81055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12.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Odpowiednia aranżacja pomieszczeń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851670" y="1253787"/>
            <a:ext cx="10321155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Brak możliwości dojazdu na wózku pomiędzy biurkami, utrudnia dostęp.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Źle ustawione biurko (szyba, komputer na biurku) może być barierą między Tobą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 rozmówcą,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Miejsce pod drzwiami i twarzą do okna zmniejszają poczucie bezpieczeństwa.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Miejsca źle oświetlone (lub oślepiające) utrudniają koncentrację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i wywołują zmęczenie.</a:t>
            </a:r>
          </a:p>
          <a:p>
            <a:pPr marL="342900" indent="-342900" algn="l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Hałas, gwar czy brak intymności mogą powodować utrudnienie 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w kontakcie.</a:t>
            </a:r>
          </a:p>
          <a:p>
            <a:pPr algn="l">
              <a:lnSpc>
                <a:spcPct val="160000"/>
              </a:lnSpc>
            </a:pP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5520811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13. Obsługa klienta – rodzice z dziećmi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838200" y="1461732"/>
            <a:ext cx="10515600" cy="4351338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Dobra praktyka: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Kącik do zabawy dla dzieci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Miejsce do karmienia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Przewijak w toalecie damskiej i męskiej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Możliwość rezerwacji wizyty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Informacja o dostosowaniu urzędu do rodziców z dziećmi na stronie urzędu </a:t>
            </a:r>
          </a:p>
          <a:p>
            <a:pPr>
              <a:lnSpc>
                <a:spcPct val="150000"/>
              </a:lnSpc>
            </a:pPr>
            <a:r>
              <a:rPr lang="pl-PL" dirty="0">
                <a:latin typeface="Arial"/>
                <a:cs typeface="Arial"/>
              </a:rPr>
              <a:t>Przykład: </a:t>
            </a:r>
            <a:r>
              <a:rPr lang="pl-PL" dirty="0">
                <a:latin typeface="Arial"/>
                <a:cs typeface="Arial"/>
                <a:hlinkClick r:id="rId2"/>
              </a:rPr>
              <a:t>Warszawa rodzinna UM Warszawa</a:t>
            </a:r>
            <a:r>
              <a:rPr lang="pl-PL" dirty="0">
                <a:latin typeface="Arial"/>
                <a:cs typeface="Arial"/>
              </a:rPr>
              <a:t> (data wejścia na stronę 19.02.2021)</a:t>
            </a:r>
            <a:endParaRPr lang="pl-P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74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19539" y="352768"/>
            <a:ext cx="10515600" cy="1325563"/>
          </a:xfrm>
        </p:spPr>
        <p:txBody>
          <a:bodyPr/>
          <a:lstStyle/>
          <a:p>
            <a:pPr algn="ctr"/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14. Dobre przykłady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19539" y="1176943"/>
            <a:ext cx="10716883" cy="550152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l-PL" sz="2400" dirty="0">
                <a:latin typeface="Arial"/>
                <a:cs typeface="Arial"/>
              </a:rPr>
              <a:t>  </a:t>
            </a:r>
            <a:r>
              <a:rPr lang="pl-PL" sz="2400" dirty="0">
                <a:latin typeface="Arial"/>
                <a:ea typeface="+mn-lt"/>
                <a:cs typeface="+mn-lt"/>
                <a:hlinkClick r:id="rId3"/>
              </a:rPr>
              <a:t>https://www.funduszeeuropejskie.gov.pl/strony/o-funduszach/fundusze-europejskie-bez-barier/dostepnosc-plus/multimedia/</a:t>
            </a:r>
            <a:r>
              <a:rPr lang="pl-PL" sz="2400" dirty="0">
                <a:ea typeface="+mn-lt"/>
                <a:cs typeface="+mn-lt"/>
              </a:rPr>
              <a:t> </a:t>
            </a:r>
            <a:r>
              <a:rPr lang="pl-PL" sz="2400" dirty="0">
                <a:latin typeface="Arial"/>
                <a:cs typeface="Arial"/>
              </a:rPr>
              <a:t>(data wejścia na stronę 19.02.2021):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Dostosowanie instytucji/usług publicznych do potrzeb osób z problemami zdrowia psychicznego (wersja z tłumaczeniem PJM).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Dostosowanie instytucji/usług publicznych do potrzeb osób z problemami zdrowia psychicznego (wersja z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audiodeskrypcją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 i tłumaczeniem PJM).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Dostosowanie instytucji/usług publicznych do potrzeb osób z niepełnosprawnością intelektualną (wersja z </a:t>
            </a:r>
            <a:r>
              <a:rPr lang="pl-PL" sz="2400" dirty="0" err="1">
                <a:latin typeface="Arial" panose="020B0604020202020204" pitchFamily="34" charset="0"/>
                <a:cs typeface="Arial" panose="020B0604020202020204" pitchFamily="34" charset="0"/>
              </a:rPr>
              <a:t>audiodeskrypcją</a:t>
            </a:r>
            <a:r>
              <a:rPr lang="pl-PL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3882084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3159831" y="660236"/>
            <a:ext cx="5853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15. </a:t>
            </a: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Procedura obsługi klienta</a:t>
            </a:r>
          </a:p>
        </p:txBody>
      </p:sp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1514475" y="1798638"/>
            <a:ext cx="9144000" cy="2387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Czy w Państwa Urzędach funkcjonuje procedura dotycząca obsługi klienta </a:t>
            </a:r>
            <a:b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ze szczególnymi potrzebami?</a:t>
            </a:r>
          </a:p>
        </p:txBody>
      </p:sp>
    </p:spTree>
    <p:extLst>
      <p:ext uri="{BB962C8B-B14F-4D97-AF65-F5344CB8AC3E}">
        <p14:creationId xmlns:p14="http://schemas.microsoft.com/office/powerpoint/2010/main" val="16809004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>
          <a:xfrm>
            <a:off x="1390650" y="2314575"/>
            <a:ext cx="9144000" cy="833438"/>
          </a:xfrm>
        </p:spPr>
        <p:txBody>
          <a:bodyPr>
            <a:norm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659" y="5587193"/>
            <a:ext cx="9889099" cy="1270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88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844507" y="533241"/>
            <a:ext cx="2002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Spis treści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844507" y="1177092"/>
            <a:ext cx="10737894" cy="517064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Quiz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głuche, słabosłyszące oraz mające problem z mową werbalną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Alternatywne i wspomagające metody komunikacji (ACC)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Komunikacja – ważne wskazówki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niewidome i słabowidzące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słabowidzące – dostępność materiałów drukowanych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z niepełnosprawnością intelektualną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alt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Tekst łatwy do czytania i zrozumienia (ETR)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Osoby ze spektrum autyzmu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Osoby po kryzysach psychicznych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Osoby z niepełnosprawnością ruchową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Odpowiednia aranżacja pomieszczeń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Obsługa klienta- rodzice z dziećmi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Dobre praktyki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l-PL" sz="2000" b="1" dirty="0">
                <a:latin typeface="Arial" panose="020B0604020202020204" pitchFamily="34" charset="0"/>
                <a:cs typeface="Arial" panose="020B0604020202020204" pitchFamily="34" charset="0"/>
              </a:rPr>
              <a:t> Procedura obsługi klienta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5421672" y="352803"/>
            <a:ext cx="1557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200" b="1" dirty="0">
                <a:latin typeface="Arial" panose="020B0604020202020204" pitchFamily="34" charset="0"/>
                <a:cs typeface="Arial" panose="020B0604020202020204" pitchFamily="34" charset="0"/>
              </a:rPr>
              <a:t>1. Quiz</a:t>
            </a:r>
          </a:p>
        </p:txBody>
      </p:sp>
      <p:sp>
        <p:nvSpPr>
          <p:cNvPr id="7" name="Prostokąt 6"/>
          <p:cNvSpPr/>
          <p:nvPr/>
        </p:nvSpPr>
        <p:spPr>
          <a:xfrm>
            <a:off x="1111468" y="937578"/>
            <a:ext cx="10764846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PRAWDA czy FAŁSZ?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Język migowy jest uniwersalny.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Nieważne czy migasz w Systemie Językowo Migowym (SJM) czy w Polskim Języku Migowym (PJM).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Głusi są analfabetami.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Głusi są nerwowi.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Język migowy to pantomima.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Wszystkie osoby z wadą słuchu używają języka migowego.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Jeśli głuchy/słabosłyszący dostaje aparat lub implant to słyszy jak osoba słysząca.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Wszyscy głusi chcieliby słyszeć.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altLang="en-US" sz="1900" dirty="0">
                <a:latin typeface="Arial" panose="020B0604020202020204" pitchFamily="34" charset="0"/>
                <a:cs typeface="Arial" panose="020B0604020202020204" pitchFamily="34" charset="0"/>
              </a:rPr>
              <a:t>Każdy głuchy umie czytać z ruchu warg.</a:t>
            </a:r>
          </a:p>
        </p:txBody>
      </p:sp>
    </p:spTree>
    <p:extLst>
      <p:ext uri="{BB962C8B-B14F-4D97-AF65-F5344CB8AC3E}">
        <p14:creationId xmlns:p14="http://schemas.microsoft.com/office/powerpoint/2010/main" val="2254994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/>
          <p:nvPr/>
        </p:nvSpPr>
        <p:spPr>
          <a:xfrm>
            <a:off x="987742" y="343226"/>
            <a:ext cx="1005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z mową werbalną (1)</a:t>
            </a:r>
          </a:p>
        </p:txBody>
      </p:sp>
      <p:sp>
        <p:nvSpPr>
          <p:cNvPr id="8" name="Symbol zastępczy zawartości 4"/>
          <p:cNvSpPr txBox="1">
            <a:spLocks/>
          </p:cNvSpPr>
          <p:nvPr/>
        </p:nvSpPr>
        <p:spPr>
          <a:xfrm>
            <a:off x="872839" y="1798109"/>
            <a:ext cx="10288206" cy="33913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Jak obsługiwać głuchego klienta?</a:t>
            </a:r>
          </a:p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Chcesz zadać osobie głuchej pytanie, ale ona na Ciebie nie patrzy. Jak zwrócisz jej uwagę?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Trzy sposoby nawiązania komunikacji: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machanie,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klepanie,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proszenie inne osoby o zawołanie.</a:t>
            </a:r>
          </a:p>
        </p:txBody>
      </p:sp>
    </p:spTree>
    <p:extLst>
      <p:ext uri="{BB962C8B-B14F-4D97-AF65-F5344CB8AC3E}">
        <p14:creationId xmlns:p14="http://schemas.microsoft.com/office/powerpoint/2010/main" val="339711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z mową werbalną (2)</a:t>
            </a:r>
          </a:p>
        </p:txBody>
      </p:sp>
      <p:sp>
        <p:nvSpPr>
          <p:cNvPr id="6" name="Symbol zastępczy zawartości 4"/>
          <p:cNvSpPr txBox="1">
            <a:spLocks/>
          </p:cNvSpPr>
          <p:nvPr/>
        </p:nvSpPr>
        <p:spPr>
          <a:xfrm>
            <a:off x="985327" y="1446028"/>
            <a:ext cx="10673273" cy="4032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Jak obsługiwać głuchego klienta?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Osoba głucha podchodzi i zaczyna do Ciebie coś migać, ale nie jesteś w stanie jej zrozumieć. Jak się zachowujesz?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Poproś o zapisanie, tego co miga na kartce. 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Jeśli głuchy nie zna języka polskiego właściwą formą komunikacji będzie komunikacja oparta o Polski Język Migowy (PJM), dzięki: 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możliwości połączenia się z </a:t>
            </a:r>
            <a:r>
              <a:rPr lang="pl-PL" b="1" dirty="0" err="1">
                <a:latin typeface="Arial" panose="020B0604020202020204" pitchFamily="34" charset="0"/>
                <a:cs typeface="Arial" panose="020B0604020202020204" pitchFamily="34" charset="0"/>
              </a:rPr>
              <a:t>wideotłumaczem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obecności 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tłumacza języka migowego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sytuacji komunikacyjnej na żywo,</a:t>
            </a:r>
          </a:p>
          <a:p>
            <a:pPr marL="800100" lvl="1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znajomości języka głuchych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Polaków wśród pracowników administracji publicznej.</a:t>
            </a:r>
          </a:p>
        </p:txBody>
      </p:sp>
    </p:spTree>
    <p:extLst>
      <p:ext uri="{BB962C8B-B14F-4D97-AF65-F5344CB8AC3E}">
        <p14:creationId xmlns:p14="http://schemas.microsoft.com/office/powerpoint/2010/main" val="88369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7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  <a:t>z mową werbalną (3)</a:t>
            </a:r>
          </a:p>
        </p:txBody>
      </p:sp>
      <p:sp>
        <p:nvSpPr>
          <p:cNvPr id="14" name="Symbol zastępczy zawartości 1"/>
          <p:cNvSpPr txBox="1">
            <a:spLocks/>
          </p:cNvSpPr>
          <p:nvPr/>
        </p:nvSpPr>
        <p:spPr>
          <a:xfrm>
            <a:off x="822960" y="1523379"/>
            <a:ext cx="10900954" cy="40770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Ustawa o języku migowym i innych środkach komunikowania się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(01.04.2012 r.)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Ustawa uznała Polski Język Migowy (PJM) jako naturalny sposób komunikowania się osób niesłyszących.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Urząd ma obowiązek zapewnić tłumacza języka migowego (usługa bezpłatna).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Rejestry tłumaczy języka migowego – Urzędy Wojewódzkie.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Zapewnienie swobodnego komunikowania się osobom słabosłyszącym </a:t>
            </a:r>
            <a:b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np. poprzez instalację pętli indukcyjnej w pomieszczeniu</a:t>
            </a:r>
            <a:r>
              <a:rPr lang="pl-PL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3000" b="1" dirty="0">
                <a:latin typeface="Arial"/>
                <a:cs typeface="Arial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/>
                <a:cs typeface="Arial"/>
              </a:rPr>
              <a:t>z mową werbalną (4)</a:t>
            </a: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987742" y="1622841"/>
            <a:ext cx="5934540" cy="2796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Oznaczenie miejsc ważnych np.: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Stanowisko z możliwością obsługi w PJM,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Stanowisko z </a:t>
            </a:r>
            <a:r>
              <a:rPr lang="pl-PL" sz="2000" dirty="0" err="1">
                <a:latin typeface="Arial" panose="020B0604020202020204" pitchFamily="34" charset="0"/>
                <a:cs typeface="Arial" panose="020B0604020202020204" pitchFamily="34" charset="0"/>
              </a:rPr>
              <a:t>wideotłumaczem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342900" indent="-342900"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Stanowisko wyposażone w pętlę indukcyjną.</a:t>
            </a:r>
          </a:p>
        </p:txBody>
      </p:sp>
    </p:spTree>
    <p:extLst>
      <p:ext uri="{BB962C8B-B14F-4D97-AF65-F5344CB8AC3E}">
        <p14:creationId xmlns:p14="http://schemas.microsoft.com/office/powerpoint/2010/main" val="4141044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987742" y="256140"/>
            <a:ext cx="10058400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l-PL" sz="3000" b="1" dirty="0">
                <a:latin typeface="Arial"/>
                <a:cs typeface="Arial"/>
              </a:rPr>
              <a:t>2. Osoby głuche, słabosłyszące oraz mające problem </a:t>
            </a:r>
            <a:br>
              <a:rPr lang="pl-PL" sz="3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3000" b="1" dirty="0">
                <a:latin typeface="Arial"/>
                <a:cs typeface="Arial"/>
              </a:rPr>
              <a:t>z mową werbalną (5)</a:t>
            </a:r>
          </a:p>
        </p:txBody>
      </p:sp>
      <p:sp>
        <p:nvSpPr>
          <p:cNvPr id="7" name="Symbol zastępczy zawartości 4"/>
          <p:cNvSpPr txBox="1">
            <a:spLocks/>
          </p:cNvSpPr>
          <p:nvPr/>
        </p:nvSpPr>
        <p:spPr>
          <a:xfrm>
            <a:off x="1254728" y="1386217"/>
            <a:ext cx="1001198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pl-PL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Osoba głucha przychodzi z tłumaczem języka migowego.</a:t>
            </a:r>
          </a:p>
          <a:p>
            <a:pPr algn="l">
              <a:lnSpc>
                <a:spcPct val="100000"/>
              </a:lnSpc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Wskazówki: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Nie należy od razu krzyczeć na podchodzące razem dwie osoby i mówić im, </a:t>
            </a:r>
            <a:b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że nie potrafią czytać, bo na kartce jest napisane, żeby podchodzić pojedynczo,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Należy zwracać się </a:t>
            </a:r>
            <a:r>
              <a:rPr lang="pl-PL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do osoby głuchej</a:t>
            </a: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a nie do tłumacza,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Nie zwracać się do osoby głuchej używając 3. osoby liczby pojedynczej.</a:t>
            </a:r>
          </a:p>
          <a:p>
            <a:pPr algn="l">
              <a:lnSpc>
                <a:spcPct val="100000"/>
              </a:lnSpc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Przykład: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„Proszę powiedzieć tej Pani, żeby pokazała dowód osobisty” – ŹLE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„Proszę pokazać dowód osobisty” – DOBRZE</a:t>
            </a:r>
          </a:p>
        </p:txBody>
      </p:sp>
    </p:spTree>
    <p:extLst>
      <p:ext uri="{BB962C8B-B14F-4D97-AF65-F5344CB8AC3E}">
        <p14:creationId xmlns:p14="http://schemas.microsoft.com/office/powerpoint/2010/main" val="23156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ezentacja_aktualna_wersja_szkolenie_koordynatorów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2735</Words>
  <Application>Microsoft Office PowerPoint</Application>
  <PresentationFormat>Panoramiczny</PresentationFormat>
  <Paragraphs>252</Paragraphs>
  <Slides>29</Slides>
  <Notes>24</Notes>
  <HiddenSlides>0</HiddenSlides>
  <MMClips>0</MMClips>
  <ScaleCrop>false</ScaleCrop>
  <HeadingPairs>
    <vt:vector size="4" baseType="variant">
      <vt:variant>
        <vt:lpstr>Motyw</vt:lpstr>
      </vt:variant>
      <vt:variant>
        <vt:i4>3</vt:i4>
      </vt:variant>
      <vt:variant>
        <vt:lpstr>Tytuły slajdów</vt:lpstr>
      </vt:variant>
      <vt:variant>
        <vt:i4>29</vt:i4>
      </vt:variant>
    </vt:vector>
  </HeadingPairs>
  <TitlesOfParts>
    <vt:vector size="32" baseType="lpstr">
      <vt:lpstr>Motyw pakietu Office</vt:lpstr>
      <vt:lpstr>Prezentacja_aktualna_wersja_szkolenie_koordynatorów</vt:lpstr>
      <vt:lpstr>Motyw pakietu Office</vt:lpstr>
      <vt:lpstr>Szkolenie – obsługa klienta ze szczególnymi potrzebami</vt:lpstr>
      <vt:lpstr>Informacje o projekcie „Samorząd bez barier”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13. Obsługa klienta – rodzice z dziećmi</vt:lpstr>
      <vt:lpstr>14. Dobre przykłady</vt:lpstr>
      <vt:lpstr>Czy w Państwa Urzędach funkcjonuje procedura dotycząca obsługi klienta  ze szczególnymi potrzebami?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155</cp:revision>
  <dcterms:created xsi:type="dcterms:W3CDTF">2020-10-09T08:17:34Z</dcterms:created>
  <dcterms:modified xsi:type="dcterms:W3CDTF">2021-03-02T09:54:03Z</dcterms:modified>
</cp:coreProperties>
</file>