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  <p:sldMasterId id="2147483757" r:id="rId2"/>
  </p:sldMasterIdLst>
  <p:notesMasterIdLst>
    <p:notesMasterId r:id="rId25"/>
  </p:notesMasterIdLst>
  <p:sldIdLst>
    <p:sldId id="257" r:id="rId3"/>
    <p:sldId id="258" r:id="rId4"/>
    <p:sldId id="273" r:id="rId5"/>
    <p:sldId id="262" r:id="rId6"/>
    <p:sldId id="264" r:id="rId7"/>
    <p:sldId id="260" r:id="rId8"/>
    <p:sldId id="265" r:id="rId9"/>
    <p:sldId id="266" r:id="rId10"/>
    <p:sldId id="267" r:id="rId11"/>
    <p:sldId id="277" r:id="rId12"/>
    <p:sldId id="272" r:id="rId13"/>
    <p:sldId id="269" r:id="rId14"/>
    <p:sldId id="270" r:id="rId15"/>
    <p:sldId id="275" r:id="rId16"/>
    <p:sldId id="278" r:id="rId17"/>
    <p:sldId id="280" r:id="rId18"/>
    <p:sldId id="281" r:id="rId19"/>
    <p:sldId id="282" r:id="rId20"/>
    <p:sldId id="283" r:id="rId21"/>
    <p:sldId id="284" r:id="rId22"/>
    <p:sldId id="279" r:id="rId23"/>
    <p:sldId id="261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ED7A9-1326-4EB3-9B24-BF608BD7E1EE}" type="datetimeFigureOut">
              <a:rPr lang="pl-PL" smtClean="0"/>
              <a:pPr/>
              <a:t>20.02.2019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345A0-C935-4214-B1B2-9792EF1CB5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99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4F7997-4707-45BE-BEFA-CD3E80683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C0DD5A9-3066-4F70-BED0-2C9A7E3A9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EE6A50-66BD-4A04-BAD9-152B0F9C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F595-C9D1-406D-AA6B-D532A3C9FC61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3D92CD-7766-46C5-901C-7A79CBCC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DD2160-9FC8-4E0D-8B15-7C282AC9B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24611A73-3F9B-4A6D-928B-1234FD18FC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1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C9CBE-FCD3-4B4E-A15C-580A38F0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FEB3871-5EFD-4DD0-AA2D-AE718FCA7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00106D7-3B9D-4E04-AB14-5A91C1526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462A14D-BDCA-4D9C-A9F0-6977829C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AF72-A1C4-475D-AD8D-84B0723EC3C8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1AD0960-B341-4C92-BB4E-01026963B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FE8625-A5D9-4A4E-B69E-1F666EC2B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A4F11180-2F85-4084-A214-D1DBAB3DA6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49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D8A6EB-8C16-4E7C-9E7F-9B6B91AC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557943E-29ED-4415-A384-E26E260FB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76F1EE-B6A5-4BD0-96D4-F9D5F535C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7D36-70F1-4E7E-9CB5-A50A45F6936C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353EA7-9AED-4D0B-8CB0-EC7AB1456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9E1A1ED-B0E2-4EEE-A38C-3B8E743D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322A979-00A2-4ED5-83FF-A5E728E12F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94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EFE0CDC-80A6-45D2-A224-5D716431B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73A9CCA-A7A9-46E1-9AC9-FFB9EE907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921BFD-F1B1-4808-AE80-96DFC3FA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897FE-83FD-4FE3-952A-37DE76EC327A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F78796-A6B5-4F46-90E5-8E57FCCF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34780A-AB41-4038-93C7-C97E35F8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152D46B-9E51-432E-ACF3-63C795BC8C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5265" y="207838"/>
            <a:ext cx="1101468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16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A4060E-4E6C-495A-A249-82848E93C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4FF6598-2BB3-4920-A500-76016534C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8C278B-1D50-4649-9271-2A5D1058B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DA16D-BA05-44A6-BC0C-14B9A3301424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B30C44-13F6-4818-875E-88300F0BC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412843-2855-49FD-8D16-C22C7D29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5538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F9F9A-0FA1-4522-BDFF-33A94526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92CAD7-89A7-4583-BCF7-678276B95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C7438C-F48B-4809-BC57-9BF55C31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38D4-D202-438D-861D-5175345FD712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2676C4-458F-4C96-BF24-C4C359140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17731E-8DED-49DB-A294-1F933E2B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3788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EA6DE-941B-48E6-996C-96AD070B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CF516F-5DCD-4F31-83E2-89522220C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4762FB-1DA0-4159-8006-66C5F186B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195A-11FD-42A7-A747-67B979DF0890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86914D-9607-4609-9DA8-8CE95D64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F0C528-95FA-4C0E-BC3A-7985CEA7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644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5CEA10-E6C6-4122-B353-C5A2DC81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EB8BBF-562C-453F-80A4-F8E2BCDD1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1C7C065-E9D9-48F3-A9B4-B98C95E12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87CB93-94DC-4518-A83E-F183FF61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8150-780A-4038-98AE-3CA8A7803576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10E575-A03D-4AF1-BA38-C74EB7056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526F5CD-F2A0-4B1B-A010-8592D566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823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ECB6D5-200A-46F8-8EF5-4C64FAF78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30183D-8D06-4DAB-881B-FB6081E1C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05A9F5-AC0D-4F07-B900-DCA023D29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104A89E-933B-4D56-9920-C103D9DB4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CB57026-5B00-4950-A96F-75EB73AD0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FBF7E52-0D5E-4310-9C83-AC4D2521C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8980-FBCB-45B8-9559-26068413E28E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609CC73-3B30-44EA-B933-7C6928CE5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81547E3-2D69-426C-8F90-E7143B34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621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72C05-ED51-46D4-A92C-572303A84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E80B1BE-79D9-4283-972F-CFC428F8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7746-4019-4A73-BED0-ED2811906844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BE49306-8D7C-40FA-823E-3B24CABD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B51024D-DB46-4674-965B-2724E454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058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9B8678B-4CFB-47A3-A98B-FE5A19C8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9B30-4585-4AD4-A14A-89E3E4C2EA67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1AE2EBD-2148-45DB-8212-2A141BD0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25E8AF6-D5B0-4E02-999B-7F8BEB56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20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086DAB-34C9-4983-93FB-FA2A1459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D987E-1996-4C69-A546-B0D7929DA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ACE164-8C2D-4E6A-B4D4-F22A3C48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F223-9B6D-4BA9-955C-D108DB1C8442}" type="datetime1">
              <a:rPr lang="pl-PL" smtClean="0"/>
              <a:pPr/>
              <a:t>20.02.2019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714168-68F9-4A8A-807D-67C4124E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B29F05-CF2A-49EB-8828-C34DBEE5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74399B3E-99B7-4A52-9613-2FEFF9FEBA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3795">
            <a:off x="9787207" y="365125"/>
            <a:ext cx="2049193" cy="1061285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B4EB9D4F-C125-4F74-8EE7-B25C91CA96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7" y="5994711"/>
            <a:ext cx="11979965" cy="72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00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34D870-9D82-4AB2-959B-1C3DC1869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489FFB-1190-4830-92E8-032CB3CFA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559296-A13B-42D8-84C3-F5868FBC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254067-2FA3-42B4-9663-9F72704E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E16A-E09C-4227-B403-F24FCF5AB589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A3DEFB-AFAE-47C1-9C58-5DF1304C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A912F29-89F6-46BC-A842-6474FBC6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211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5039FB-C1CB-47F5-BF58-C3DA7EE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72200EB-4B12-48E8-9D94-109471D8C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5C05824-9202-4D64-9558-351C973D8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393E3A-F140-4D2A-A32D-BDF4B06E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40C4-C1BF-4B70-9234-CFCB4748936E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6D042FE-4C57-443D-B499-FE64840E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27C6C0-5044-4258-A5AC-FE76A455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8384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C3630B-F371-4184-98A0-6D3C8B43A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99D906A-B936-4DAE-9847-9045EF07F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51726E-66B6-4ED4-9A45-AD192E041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67F5-EB8A-411F-94FA-87E759F3E8F8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2DFDD5-D8BA-4D0B-B5B8-745824815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605E5B-9D08-404F-BF75-6E5444E8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7450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BC7ED65-6658-4050-A463-62AF0465A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86AE857-214D-42BF-8693-B6935271E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E98839-AE99-4C56-B8A7-8DB1187C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42739-A2E9-4277-99B3-9601ABB1008F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001BC2-EFA1-4570-BFDE-41E0BF3C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78C7EE-261C-428C-A32E-4C282278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67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361C7-4E35-460A-9DFE-1D54DD2A6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6E11B85-9B4C-4686-A01F-20BFF7FE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63E8-24E2-44CD-A5D3-8F73EB24E142}" type="datetime1">
              <a:rPr lang="pl-PL" smtClean="0"/>
              <a:pPr/>
              <a:t>20.02.2019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7BFADBD-0ED7-455F-8FE1-B04B139D9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AA0A2A8-1193-4C10-9E4A-0A6CCDF9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836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2BE729-F461-41C0-AE0E-6E917B9D5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3F72BE-AAE2-4FEE-B104-6CBBEFC6A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FFF397-2B51-4EE6-BEAC-FFDA2CF9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D5A1-32AA-4579-A23B-B58ED7C300D6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D73B12-F32F-4C87-B2D2-8E0C97C8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79C9AF4-F224-4297-A5CE-EEDBABD6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C1EB58C-2AB9-4819-9B3D-EBF42E3028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C4E74-AC10-4E14-B936-CC6BA1E5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6F6BD9-5BE3-46B8-8609-3B4BE5851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B5875CF-7A09-4619-8402-0B4CFCA3D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2C38B44-243E-455F-808E-D84DE34BA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34FE-5006-4C94-BC8A-58E5DB78D7B7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EBB689-80D3-4F42-B5B6-C10573A7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14EABC6-0228-4D14-A8A2-1DF4500F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E54588D-D611-4A6A-8ABC-D1023F221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67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D903C4-8B44-44AE-9797-B82225F4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FB175C3-2973-4BD9-A669-B7BCC6DF8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B9AC213-5AAE-4799-9C5C-B98633BA1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9A0783E-1A9A-4DAA-8C5B-0F4F8552B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9B4989F-AF7B-4620-BA0A-F008469A9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E7C7554-301F-4497-BD5D-8087FE69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ED47-9153-4064-B8D4-3FA8462F3E5B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2AB45B7-F23A-45CB-8E87-5828A849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6CAA2DC-CF36-4B3B-A406-7979B7D3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484E523-D379-47AA-B152-388915FF96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7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612D74-D706-43BA-84BA-6D444B05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FF177B5-3796-4760-AEA0-D8086FEE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15B7D-CFDF-4AC9-9071-CF5E5FF7C24A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5EF6655-8B41-40D3-B346-E93AECE2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CE04398-FD99-4BD4-A785-4CF3EEBE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0A390D4-CB99-49E8-B5F7-4649A9052D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9A1119B-C97B-4F8F-ADBA-D9CBEFDBD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43A4-1B81-423E-B5B0-8DF7225DFEF3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A550D1A-ED47-4EC3-9721-E32985D4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C8B71E-BB99-4792-A100-DA194D93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6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3206A6-8408-4BD4-85C8-315DFF8B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791013-7E9D-4230-995E-1DCDE9BC5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3A8BDA6-8B37-4E19-BE13-37F752990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BB56FC-8CD4-49F3-AF40-3D2F5EC5D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E630-4A79-4F33-9165-89A4687844E3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E7A9C4-5B9F-4B3E-BD16-0EC45EE34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515209E-8923-4ED7-9CF1-D064F8FC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5A06EF64-EF86-49CD-93DD-DAB9EF7821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07" y="365125"/>
            <a:ext cx="2049193" cy="10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5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B890EE8-A256-41C9-8BE0-FE262AEAF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B75CFB-D92E-425B-AA69-EE7471F18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A4D50B-F446-42E2-9257-85CCABB9E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550B-BECA-49B3-B2D9-67D7C6DFF7B6}" type="datetime1">
              <a:rPr lang="pl-PL" smtClean="0"/>
              <a:pPr/>
              <a:t>20.02.2019</a:t>
            </a:fld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29FC05-BFCE-4AA9-86D0-221674FEA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617C72-7E93-483E-A620-32AB1996A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0A0C3-A4BA-4C28-8890-8D7601750323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901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FEE6F2C-9615-4274-AF35-B5F5E7292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A76CB1-47B7-4F20-A5AD-27E40429E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336A36-93F2-4B5B-B8BD-38F1F1FD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7268-6836-473B-8E0E-3FC61891385E}" type="datetime1">
              <a:rPr lang="pl-PL" smtClean="0"/>
              <a:pPr/>
              <a:t>20.02.2019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5B7A9A-A1C6-4335-9C45-38B9BDBB2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EEA6B6-EFF2-41F5-AC9F-8AA93E6E5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617B-F3CA-4CD2-B9AE-E6BEDEA32F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874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oswiata.zdrowotna@psse-oborniki.p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E341F14-A022-42C9-B616-145B039FF40E}"/>
              </a:ext>
            </a:extLst>
          </p:cNvPr>
          <p:cNvSpPr txBox="1"/>
          <p:nvPr/>
        </p:nvSpPr>
        <p:spPr>
          <a:xfrm>
            <a:off x="1697382" y="3429000"/>
            <a:ext cx="9459843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Program dla dzieci w wieku przedszkolnym </a:t>
            </a:r>
          </a:p>
          <a:p>
            <a:pPr algn="ctr"/>
            <a:r>
              <a:rPr lang="pl-PL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(5-6 letnich, ich rodziców i opiekunów)</a:t>
            </a:r>
          </a:p>
          <a:p>
            <a:pPr algn="ctr"/>
            <a:r>
              <a:rPr lang="pl-PL" sz="2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Realizacja Programu przez kadrę przedszkolną </a:t>
            </a:r>
            <a:br>
              <a:rPr lang="pl-PL" sz="2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pl-PL" sz="2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powiatu obornickiego w roku szkolnym 2018/2019</a:t>
            </a:r>
          </a:p>
          <a:p>
            <a:pPr algn="ctr"/>
            <a:endParaRPr lang="pl-PL" sz="2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0B80C77-F601-4028-A3EA-7515B8DC4A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318" y="519175"/>
            <a:ext cx="6529362" cy="29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12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44702F-0393-4460-A7E0-AE1BAD0C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654"/>
            <a:ext cx="10515600" cy="1325563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Łamigłówki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01EC10-875B-4E8A-A0D5-2E00B19D9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597"/>
            <a:ext cx="9263332" cy="1129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Treści merytoryczne przeplatają się z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różnorodnymi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zadaniami - „łamigłówkami”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do wykonania przez dzieci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z pomocą rodziców/opiekunów.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7A89C57-BEF1-4094-BE60-83EB342E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10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691600E4-9E3F-4EE5-8C06-64FA03A09F8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7244" y="2642160"/>
            <a:ext cx="3505950" cy="3090934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61BADC0D-5362-4BD0-8BD4-93DCF8BD43E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77136">
            <a:off x="8300775" y="2699607"/>
            <a:ext cx="3362850" cy="261746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34120BAE-B9AD-48E2-B44E-AA61F846EF1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925927">
            <a:off x="423784" y="2807976"/>
            <a:ext cx="3398625" cy="207253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76BFB960-A487-416D-9ABC-4C6015BC4E6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0012" y="5242310"/>
            <a:ext cx="3541725" cy="5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5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3D1156-24B0-4DC5-8986-53124399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11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26B5C9A-42B6-4A1A-AC6E-34EB08AFB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068" y="1641205"/>
            <a:ext cx="10644996" cy="3318984"/>
          </a:xfr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Broszura opatrzona jest wstępem: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1000" u="sng" dirty="0">
              <a:solidFill>
                <a:schemeClr val="tx2">
                  <a:lumMod val="75000"/>
                </a:schemeClr>
              </a:solidFill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n. med. Andrzeja Trybusza -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Wielkopolskiego Państwowego Wojewódzkiego Inspektora Sanitarnego 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n. hum. Ewy Kasperek-Golimowskiej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 z</a:t>
            </a:r>
            <a:r>
              <a:rPr lang="pl-PL" sz="2200" dirty="0">
                <a:solidFill>
                  <a:srgbClr val="FF0000"/>
                </a:solidFill>
              </a:rPr>
              <a:t>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Pracowni Edukacji </a:t>
            </a:r>
            <a:br>
              <a:rPr lang="pl-PL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Zdrowotnej Wydziału Studiów Edukacyjnych Uniwersytetu </a:t>
            </a:r>
            <a:br>
              <a:rPr lang="pl-PL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im. Adama Mickiewicza w Poznaniu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36195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3B25E620-6D9F-4B43-8CCB-BE2FBEE1887E}"/>
              </a:ext>
            </a:extLst>
          </p:cNvPr>
          <p:cNvSpPr txBox="1">
            <a:spLocks/>
          </p:cNvSpPr>
          <p:nvPr/>
        </p:nvSpPr>
        <p:spPr>
          <a:xfrm>
            <a:off x="751936" y="5263611"/>
            <a:ext cx="10515600" cy="145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l-PL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BE56B96D-553D-4658-B919-89048BCB5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486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Treści programowe</a:t>
            </a:r>
          </a:p>
        </p:txBody>
      </p:sp>
    </p:spTree>
    <p:extLst>
      <p:ext uri="{BB962C8B-B14F-4D97-AF65-F5344CB8AC3E}">
        <p14:creationId xmlns:p14="http://schemas.microsoft.com/office/powerpoint/2010/main" val="1613847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E802A6-5CD2-4D88-BF51-2EF6D5B80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233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Metodyka realizacji Programu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A362BB-74BC-464C-9A08-73B6C586D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8825"/>
            <a:ext cx="10515600" cy="3255334"/>
          </a:xfrm>
        </p:spPr>
        <p:txBody>
          <a:bodyPr>
            <a:normAutofit/>
          </a:bodyPr>
          <a:lstStyle/>
          <a:p>
            <a:pPr marL="266700" indent="-266700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266700" algn="l"/>
                <a:tab pos="449263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Dostarczenie materiałów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edukacyjnych do placówek przedszkolnych:</a:t>
            </a:r>
          </a:p>
          <a:p>
            <a:pPr marL="534988" indent="180975" defTabSz="715963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tabLst>
                <a:tab pos="361950" algn="l"/>
                <a:tab pos="449263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wykonawcy: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pracownicy ds. OZiPZ PSSE</a:t>
            </a:r>
          </a:p>
          <a:p>
            <a:pPr marL="534988" indent="180975" defTabSz="715963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tabLst>
                <a:tab pos="361950" algn="l"/>
                <a:tab pos="449263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terminy: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styczeń - luty 2019r.</a:t>
            </a:r>
          </a:p>
          <a:p>
            <a:pPr marL="534988" indent="0" defTabSz="715963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None/>
              <a:tabLst>
                <a:tab pos="361950" algn="l"/>
                <a:tab pos="449263" algn="l"/>
              </a:tabLst>
            </a:pPr>
            <a:endParaRPr lang="pl-PL" altLang="pl-PL" sz="2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266700" algn="l"/>
                <a:tab pos="449263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Prowadzenie działań edukacyjnych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skierowanych do dzieci 5-6 letnich  ich rodziców/opiekunów - realizacja Programu w placówkach przedszkolnych:</a:t>
            </a:r>
            <a:endParaRPr lang="pl-PL" altLang="pl-PL" sz="2200" dirty="0">
              <a:solidFill>
                <a:srgbClr val="FF0000"/>
              </a:solidFill>
            </a:endParaRPr>
          </a:p>
          <a:p>
            <a:pPr marL="715963" indent="-180975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tabLst>
                <a:tab pos="361950" algn="l"/>
                <a:tab pos="449263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wykonawcy: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wychowawcy przedszkolni, pracownicy ds. OZiPZ PSSE</a:t>
            </a:r>
          </a:p>
          <a:p>
            <a:pPr marL="715963" indent="-180975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tabLst>
                <a:tab pos="361950" algn="l"/>
                <a:tab pos="449263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termin: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styczeń - czerwiec 2019r.</a:t>
            </a:r>
          </a:p>
          <a:p>
            <a:pPr marL="723900" lvl="1" indent="-366713" algn="ctr" defTabSz="749300">
              <a:lnSpc>
                <a:spcPct val="80000"/>
              </a:lnSpc>
              <a:buFont typeface="Wingdings" panose="05000000000000000000" pitchFamily="2" charset="2"/>
              <a:buNone/>
              <a:tabLst>
                <a:tab pos="812800" algn="l"/>
                <a:tab pos="3683000" algn="l"/>
              </a:tabLst>
            </a:pPr>
            <a:endParaRPr lang="pl-PL" altLang="pl-PL" sz="2000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19666AE-043F-47EB-9DB3-019AEF0A3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12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6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FF7FAB-FDD8-45D4-B470-28A1A136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57891" cy="1040981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Metodyka realizacji Programu </a:t>
            </a:r>
            <a:b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przez kadrę przedszkolną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8858F6-B59A-404B-9CB5-B6458804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862"/>
            <a:ext cx="10515600" cy="3572130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449263" algn="l"/>
                <a:tab pos="3492500" algn="l"/>
                <a:tab pos="3771900" algn="l"/>
                <a:tab pos="3949700" algn="l"/>
              </a:tabLst>
            </a:pPr>
            <a: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  <a:t>Przedstawienie Programu rodzicom dzieci 5-6 letnich i zachęcenie </a:t>
            </a:r>
            <a:b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  <a:t>ich do zapoznania się z jego treściami oraz wspólnego spędzania czasu z  dziećmi podczas rozwiązywania zadań.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None/>
              <a:tabLst>
                <a:tab pos="449263" algn="l"/>
                <a:tab pos="3492500" algn="l"/>
                <a:tab pos="3771900" algn="l"/>
                <a:tab pos="3949700" algn="l"/>
              </a:tabLst>
            </a:pPr>
            <a:endParaRPr lang="pl-PL" altLang="pl-PL" sz="1100" dirty="0">
              <a:solidFill>
                <a:schemeClr val="tx2">
                  <a:lumMod val="75000"/>
                </a:schemeClr>
              </a:solidFill>
            </a:endParaRP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449263" algn="l"/>
                <a:tab pos="3492500" algn="l"/>
                <a:tab pos="3771900" algn="l"/>
                <a:tab pos="3949700" algn="l"/>
              </a:tabLst>
            </a:pPr>
            <a: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  <a:t>Dystrybucja materiałów: po jednym komplecie (broszura + kredki) </a:t>
            </a:r>
            <a:b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  <a:t>dla każdego dziecka w grupie wiekowej 5-6 lat.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None/>
              <a:tabLst>
                <a:tab pos="449263" algn="l"/>
                <a:tab pos="3492500" algn="l"/>
                <a:tab pos="3771900" algn="l"/>
                <a:tab pos="3949700" algn="l"/>
              </a:tabLst>
            </a:pPr>
            <a:endParaRPr lang="pl-PL" altLang="pl-PL" sz="1100" dirty="0">
              <a:solidFill>
                <a:schemeClr val="tx2">
                  <a:lumMod val="75000"/>
                </a:schemeClr>
              </a:solidFill>
            </a:endParaRP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449263" algn="l"/>
                <a:tab pos="3492500" algn="l"/>
                <a:tab pos="3771900" algn="l"/>
                <a:tab pos="3949700" algn="l"/>
              </a:tabLst>
            </a:pPr>
            <a:r>
              <a:rPr lang="pl-PL" altLang="pl-PL" sz="2400" dirty="0">
                <a:solidFill>
                  <a:schemeClr val="tx2">
                    <a:lumMod val="75000"/>
                  </a:schemeClr>
                </a:solidFill>
              </a:rPr>
              <a:t>Wykorzystanie treści zawartych w broszurze w trakcie realizacji bieżących działań tematycznych przez kadrę przedszkolną w grupie dzieci 5-6 letnich.</a:t>
            </a:r>
            <a:r>
              <a:rPr lang="pl-PL" altLang="pl-PL" sz="2400" b="1" dirty="0">
                <a:solidFill>
                  <a:schemeClr val="tx2">
                    <a:lumMod val="75000"/>
                  </a:schemeClr>
                </a:solidFill>
              </a:rPr>
              <a:t>          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B125281-3A99-4B9B-9B23-06B59F29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13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95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BE9596-AD35-4037-9CBA-B081A66D9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i ocena realizacji </a:t>
            </a:r>
            <a:b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96EB33-6E98-42EE-998B-4B05D475E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46238"/>
            <a:ext cx="10695317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  <a:tabLst>
                <a:tab pos="0" algn="l"/>
                <a:tab pos="622300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Dokonanie podsumowania i oceny realizacji I edycji Programu </a:t>
            </a:r>
            <a:b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na terenie placówki przez kadrę przedszkolną z uwzględnieniem następujących danych:</a:t>
            </a:r>
            <a:endParaRPr lang="pl-PL" altLang="pl-PL" sz="1000" dirty="0">
              <a:solidFill>
                <a:schemeClr val="tx2">
                  <a:lumMod val="75000"/>
                </a:schemeClr>
              </a:solidFill>
            </a:endParaRPr>
          </a:p>
          <a:p>
            <a:pPr marL="630238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533400" algn="l"/>
                <a:tab pos="622300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liczby dzieci objętych Programem</a:t>
            </a:r>
          </a:p>
          <a:p>
            <a:pPr marL="630238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533400" algn="l"/>
                <a:tab pos="622300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liczby rodziców objętych</a:t>
            </a:r>
            <a:r>
              <a:rPr lang="pl-PL" altLang="pl-PL" sz="2200" dirty="0">
                <a:solidFill>
                  <a:srgbClr val="FF0000"/>
                </a:solidFill>
              </a:rPr>
              <a:t> </a:t>
            </a: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Programem</a:t>
            </a:r>
          </a:p>
          <a:p>
            <a:pPr marL="630238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533400" algn="l"/>
                <a:tab pos="622300" algn="l"/>
              </a:tabLst>
            </a:pPr>
            <a:r>
              <a:rPr lang="pl-PL" altLang="pl-PL" sz="2200" dirty="0">
                <a:solidFill>
                  <a:schemeClr val="tx2">
                    <a:lumMod val="75000"/>
                  </a:schemeClr>
                </a:solidFill>
              </a:rPr>
              <a:t>zakresu prowadzonych działań przez kadrę pedagogiczną w danym przedszkolu w tym:</a:t>
            </a:r>
          </a:p>
          <a:p>
            <a:pPr marL="1087438" lvl="1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tabLst>
                <a:tab pos="533400" algn="l"/>
                <a:tab pos="622300" algn="l"/>
              </a:tabLst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dystrybucja materiałów (ilość)</a:t>
            </a:r>
          </a:p>
          <a:p>
            <a:pPr marL="1087438" lvl="1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tabLst>
                <a:tab pos="533400" algn="l"/>
                <a:tab pos="622300" algn="l"/>
              </a:tabLst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spotkania z rodzicami na których przedstawiany był Program (liczba)</a:t>
            </a:r>
          </a:p>
          <a:p>
            <a:pPr marL="1087438" lvl="1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tabLst>
                <a:tab pos="533400" algn="l"/>
                <a:tab pos="622300" algn="l"/>
              </a:tabLst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wykorzystanie treści programowych w bieżącej pracy </a:t>
            </a:r>
            <a:br>
              <a:rPr lang="pl-PL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z dziećmi w trakcie zajęć przedszkolnych (w jakim zakresie?).</a:t>
            </a:r>
          </a:p>
          <a:p>
            <a:pPr marL="1087438" lvl="1" indent="-363538">
              <a:lnSpc>
                <a:spcPct val="10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>
                <a:tab pos="533400" algn="l"/>
                <a:tab pos="622300" algn="l"/>
              </a:tabLst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E64D49-FC66-444F-B244-6C85C006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14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3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9F3FA7-45F0-4DEE-B078-5099A4C03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838" y="2136176"/>
            <a:ext cx="10515600" cy="325745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Przekazanie wypełnionego druku sprawozdawczego do pracownika </a:t>
            </a:r>
            <a:br>
              <a:rPr 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ds. oświaty zdrowotnej i promocji zdrowia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 do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Powiatowej Stacji </a:t>
            </a:r>
            <a:r>
              <a:rPr lang="pl-PL" sz="2200" dirty="0" err="1">
                <a:solidFill>
                  <a:schemeClr val="tx2">
                    <a:lumMod val="75000"/>
                  </a:schemeClr>
                </a:solidFill>
              </a:rPr>
              <a:t>Sanitarno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 – Epidemiologicznej w Obornikach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ul. </a:t>
            </a:r>
            <a:r>
              <a:rPr lang="pl-PL" sz="2200" dirty="0" err="1">
                <a:solidFill>
                  <a:schemeClr val="tx2">
                    <a:lumMod val="75000"/>
                  </a:schemeClr>
                </a:solidFill>
              </a:rPr>
              <a:t>Piłsudskieego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 76 - w wersji papierowej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lub na adres: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  <a:hlinkClick r:id="rId2"/>
              </a:rPr>
              <a:t>oswiata.zdrowotna@psse-oborniki.pl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 - w wersji elektronicznej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200" b="1" dirty="0">
                <a:solidFill>
                  <a:schemeClr val="tx2">
                    <a:lumMod val="75000"/>
                  </a:schemeClr>
                </a:solidFill>
              </a:rPr>
              <a:t>do 7 czerwca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D72700C-0DD0-4435-AD1F-BAAAF97B1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15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C4B15586-192D-44EE-95CF-AC8A27FD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181"/>
            <a:ext cx="10515600" cy="1281113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i ocena realizacji </a:t>
            </a:r>
            <a:b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Programu</a:t>
            </a:r>
          </a:p>
        </p:txBody>
      </p:sp>
    </p:spTree>
    <p:extLst>
      <p:ext uri="{BB962C8B-B14F-4D97-AF65-F5344CB8AC3E}">
        <p14:creationId xmlns:p14="http://schemas.microsoft.com/office/powerpoint/2010/main" val="1312541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7BD7EC-E49A-45C8-A0F0-2DEC41E4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AA501C-B0D8-43DF-9C59-1925F5453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700" i="1" dirty="0"/>
              <a:t>                                                                                               …………………………………………</a:t>
            </a:r>
            <a:endParaRPr lang="pl-PL" sz="1700" dirty="0"/>
          </a:p>
          <a:p>
            <a:pPr marL="0" indent="0">
              <a:buNone/>
            </a:pPr>
            <a:r>
              <a:rPr lang="pl-PL" sz="1700" i="1" dirty="0"/>
              <a:t>                                                                                                     (miejscowość i data)                     </a:t>
            </a:r>
            <a:endParaRPr lang="pl-PL" sz="1700" dirty="0"/>
          </a:p>
          <a:p>
            <a:pPr marL="0" indent="0">
              <a:buNone/>
            </a:pPr>
            <a:r>
              <a:rPr lang="pl-PL" sz="1700" dirty="0"/>
              <a:t> </a:t>
            </a:r>
          </a:p>
          <a:p>
            <a:pPr marL="0" indent="0" algn="ctr">
              <a:buNone/>
            </a:pPr>
            <a:r>
              <a:rPr lang="pl-PL" sz="1700" b="1" dirty="0"/>
              <a:t>INFORMACJA Z REALIZACJI PROGRAMU NA TERENIE PLACÓWKI</a:t>
            </a:r>
            <a:endParaRPr lang="pl-PL" sz="1700" dirty="0"/>
          </a:p>
          <a:p>
            <a:pPr marL="0" indent="0">
              <a:buNone/>
            </a:pPr>
            <a:endParaRPr lang="pl-PL" sz="1700" dirty="0"/>
          </a:p>
          <a:p>
            <a:pPr marL="0" lvl="0" indent="0">
              <a:buNone/>
            </a:pPr>
            <a:r>
              <a:rPr lang="pl-PL" sz="1700" dirty="0"/>
              <a:t>1. Dane placówki (adres, nazwa):</a:t>
            </a:r>
          </a:p>
          <a:p>
            <a:pPr marL="0" indent="0">
              <a:buNone/>
            </a:pPr>
            <a:endParaRPr lang="pl-PL" sz="1700" dirty="0"/>
          </a:p>
          <a:p>
            <a:pPr marL="0" lvl="0" indent="0">
              <a:buNone/>
            </a:pPr>
            <a:r>
              <a:rPr lang="pl-PL" sz="1700" dirty="0"/>
              <a:t>2. Termin realizacji Programu (semestr, rok szkolny): </a:t>
            </a:r>
          </a:p>
          <a:p>
            <a:pPr marL="0" lvl="0" indent="0">
              <a:buNone/>
            </a:pPr>
            <a:endParaRPr lang="pl-PL" sz="1700" dirty="0"/>
          </a:p>
          <a:p>
            <a:pPr marL="0" lvl="0" indent="0">
              <a:buNone/>
            </a:pPr>
            <a:r>
              <a:rPr lang="pl-PL" sz="1700" b="1" dirty="0">
                <a:solidFill>
                  <a:srgbClr val="FF0000"/>
                </a:solidFill>
              </a:rPr>
              <a:t>Proszę wpisać: II semestr roku szkolnego 2018/2019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DBAA0DF-6B5B-4551-BC3A-6270B14E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1751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009CD7-8060-4A7C-9CFD-C10F71DE9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1000"/>
              </a:spcBef>
            </a:pPr>
            <a:r>
              <a:rPr lang="pl-PL" sz="1700" dirty="0">
                <a:solidFill>
                  <a:prstClr val="black"/>
                </a:solidFill>
                <a:latin typeface="Verdana"/>
                <a:ea typeface="+mn-ea"/>
                <a:cs typeface="+mn-cs"/>
              </a:rPr>
              <a:t>3. Adresaci Programu:</a:t>
            </a:r>
            <a:br>
              <a:rPr lang="pl-PL" sz="1700" dirty="0">
                <a:solidFill>
                  <a:prstClr val="black"/>
                </a:solidFill>
                <a:latin typeface="Verdana"/>
                <a:ea typeface="+mn-ea"/>
                <a:cs typeface="+mn-cs"/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76EC6C1-69F1-45CA-866E-0BA6FCF20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15129"/>
              </p:ext>
            </p:extLst>
          </p:nvPr>
        </p:nvGraphicFramePr>
        <p:xfrm>
          <a:off x="3130867" y="838261"/>
          <a:ext cx="5930265" cy="2340036"/>
        </p:xfrm>
        <a:graphic>
          <a:graphicData uri="http://schemas.openxmlformats.org/drawingml/2006/table">
            <a:tbl>
              <a:tblPr firstRow="1" firstCol="1" bandRow="1"/>
              <a:tblGrid>
                <a:gridCol w="2510155">
                  <a:extLst>
                    <a:ext uri="{9D8B030D-6E8A-4147-A177-3AD203B41FA5}">
                      <a16:colId xmlns:a16="http://schemas.microsoft.com/office/drawing/2014/main" val="426559397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32592151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893533930"/>
                    </a:ext>
                  </a:extLst>
                </a:gridCol>
              </a:tblGrid>
              <a:tr h="1309835">
                <a:tc rowSpan="3"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dzieci objętych Programem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Proszę wpisać taką liczbę jak ilość otrzymanych materiałów 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584305"/>
                  </a:ext>
                </a:extLst>
              </a:tr>
              <a:tr h="3085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5-latki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681823"/>
                  </a:ext>
                </a:extLst>
              </a:tr>
              <a:tr h="3796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6-latki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631406"/>
                  </a:ext>
                </a:extLst>
              </a:tr>
              <a:tr h="30856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rodziców objętych Programem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712960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5D9A4C-5CD2-49BB-A396-18944064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3790122"/>
            <a:ext cx="2743200" cy="2931353"/>
          </a:xfrm>
        </p:spPr>
        <p:txBody>
          <a:bodyPr/>
          <a:lstStyle/>
          <a:p>
            <a:endParaRPr lang="pl-PL" sz="2000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6AE47FC-49CE-41E0-9636-90CA897F4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13872"/>
              </p:ext>
            </p:extLst>
          </p:nvPr>
        </p:nvGraphicFramePr>
        <p:xfrm>
          <a:off x="3130867" y="3909391"/>
          <a:ext cx="5930265" cy="2110349"/>
        </p:xfrm>
        <a:graphic>
          <a:graphicData uri="http://schemas.openxmlformats.org/drawingml/2006/table">
            <a:tbl>
              <a:tblPr firstRow="1" firstCol="1" bandRow="1"/>
              <a:tblGrid>
                <a:gridCol w="2928157">
                  <a:extLst>
                    <a:ext uri="{9D8B030D-6E8A-4147-A177-3AD203B41FA5}">
                      <a16:colId xmlns:a16="http://schemas.microsoft.com/office/drawing/2014/main" val="1807707004"/>
                    </a:ext>
                  </a:extLst>
                </a:gridCol>
                <a:gridCol w="3002108">
                  <a:extLst>
                    <a:ext uri="{9D8B030D-6E8A-4147-A177-3AD203B41FA5}">
                      <a16:colId xmlns:a16="http://schemas.microsoft.com/office/drawing/2014/main" val="2760565470"/>
                    </a:ext>
                  </a:extLst>
                </a:gridCol>
              </a:tblGrid>
              <a:tr h="10475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otrzymanych od PSSE kompletów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kompletów rozdanych rodzicom/dzieciom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845525"/>
                  </a:ext>
                </a:extLst>
              </a:tr>
              <a:tr h="1062795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100" b="1" dirty="0">
                          <a:solidFill>
                            <a:srgbClr val="FF0000"/>
                          </a:solidFill>
                        </a:rPr>
                        <a:t>Proszę wpisać taką liczbę jak ilość otrzymanych materiałów </a:t>
                      </a: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100" b="1" dirty="0">
                          <a:solidFill>
                            <a:srgbClr val="FF0000"/>
                          </a:solidFill>
                        </a:rPr>
                        <a:t>Proszę wpisać taką liczbę jak ilość otrzymanych materiałów </a:t>
                      </a:r>
                    </a:p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78285"/>
                  </a:ext>
                </a:extLst>
              </a:tr>
            </a:tbl>
          </a:graphicData>
        </a:graphic>
      </p:graphicFrame>
      <p:sp>
        <p:nvSpPr>
          <p:cNvPr id="8" name="Prostokąt 7">
            <a:extLst>
              <a:ext uri="{FF2B5EF4-FFF2-40B4-BE49-F238E27FC236}">
                <a16:creationId xmlns:a16="http://schemas.microsoft.com/office/drawing/2014/main" id="{3376B2E3-3A4C-4FB9-97B0-E46CFD4EE920}"/>
              </a:ext>
            </a:extLst>
          </p:cNvPr>
          <p:cNvSpPr/>
          <p:nvPr/>
        </p:nvSpPr>
        <p:spPr>
          <a:xfrm>
            <a:off x="858036" y="3144854"/>
            <a:ext cx="8203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Liczba rozdystrybuowanych kompletów materiałów (broszura + kredki):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1731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692F93-270C-4162-AD48-224C55C68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</a:pPr>
            <a:r>
              <a:rPr lang="pl-PL" sz="22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Zakres działań prowadzonych przez kadrę przedszkolną w ramach Programu:</a:t>
            </a:r>
            <a:b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pl-PL" sz="22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Sposób przekazania informacji o Programie rodzicom/opiekunom dzieci </a:t>
            </a:r>
            <a:br>
              <a:rPr lang="pl-PL" sz="22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2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5-6 letnich:</a:t>
            </a:r>
            <a:b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200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C229108-C901-485C-8E97-C53E64F1F9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25217" y="1431236"/>
          <a:ext cx="9077740" cy="4333459"/>
        </p:xfrm>
        <a:graphic>
          <a:graphicData uri="http://schemas.openxmlformats.org/drawingml/2006/table">
            <a:tbl>
              <a:tblPr firstRow="1" firstCol="1" bandRow="1"/>
              <a:tblGrid>
                <a:gridCol w="5072375">
                  <a:extLst>
                    <a:ext uri="{9D8B030D-6E8A-4147-A177-3AD203B41FA5}">
                      <a16:colId xmlns:a16="http://schemas.microsoft.com/office/drawing/2014/main" val="2310474070"/>
                    </a:ext>
                  </a:extLst>
                </a:gridCol>
                <a:gridCol w="1237430">
                  <a:extLst>
                    <a:ext uri="{9D8B030D-6E8A-4147-A177-3AD203B41FA5}">
                      <a16:colId xmlns:a16="http://schemas.microsoft.com/office/drawing/2014/main" val="3830504739"/>
                    </a:ext>
                  </a:extLst>
                </a:gridCol>
                <a:gridCol w="1237430">
                  <a:extLst>
                    <a:ext uri="{9D8B030D-6E8A-4147-A177-3AD203B41FA5}">
                      <a16:colId xmlns:a16="http://schemas.microsoft.com/office/drawing/2014/main" val="2397132690"/>
                    </a:ext>
                  </a:extLst>
                </a:gridCol>
                <a:gridCol w="1530505">
                  <a:extLst>
                    <a:ext uri="{9D8B030D-6E8A-4147-A177-3AD203B41FA5}">
                      <a16:colId xmlns:a16="http://schemas.microsoft.com/office/drawing/2014/main" val="67851653"/>
                    </a:ext>
                  </a:extLst>
                </a:gridCol>
              </a:tblGrid>
              <a:tr h="66553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Sposób przekazania informacji o Programie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spotkań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17763"/>
                  </a:ext>
                </a:extLst>
              </a:tr>
              <a:tr h="665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zaplanowanym zebraniu organizacyjnym </a:t>
                      </a:r>
                      <a:b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rodzicami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441939"/>
                  </a:ext>
                </a:extLst>
              </a:tr>
              <a:tr h="665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spotkaniu tematycznym dot. realizacji Programu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729501"/>
                  </a:ext>
                </a:extLst>
              </a:tr>
              <a:tr h="665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spotkaniach indywidualnych z rodzicami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606172"/>
                  </a:ext>
                </a:extLst>
              </a:tr>
              <a:tr h="1005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odbywały się żadne spotkania </a:t>
                      </a:r>
                      <a:b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rodzicami; materiały do Programu zostały rozdane bezpośrednio dzieciom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328866"/>
                  </a:ext>
                </a:extLst>
              </a:tr>
              <a:tr h="66553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inne (jakie?):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071871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E25536-6FEB-46F7-87F0-C53320C3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5954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4334BD-167A-427B-A876-E422403A4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  <a:spcAft>
                <a:spcPts val="800"/>
              </a:spcAft>
            </a:pPr>
            <a:r>
              <a:rPr lang="pl-PL" sz="22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Sposób wykorzystania treści programowych w bieżącej pracy kadry przedszkolnej: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7757BB6D-B7BC-4F96-A5AE-BADF916B6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668386"/>
              </p:ext>
            </p:extLst>
          </p:nvPr>
        </p:nvGraphicFramePr>
        <p:xfrm>
          <a:off x="1404730" y="1510748"/>
          <a:ext cx="8984973" cy="3829880"/>
        </p:xfrm>
        <a:graphic>
          <a:graphicData uri="http://schemas.openxmlformats.org/drawingml/2006/table">
            <a:tbl>
              <a:tblPr firstRow="1" firstCol="1" bandRow="1"/>
              <a:tblGrid>
                <a:gridCol w="6247843">
                  <a:extLst>
                    <a:ext uri="{9D8B030D-6E8A-4147-A177-3AD203B41FA5}">
                      <a16:colId xmlns:a16="http://schemas.microsoft.com/office/drawing/2014/main" val="2730996516"/>
                    </a:ext>
                  </a:extLst>
                </a:gridCol>
                <a:gridCol w="1372869">
                  <a:extLst>
                    <a:ext uri="{9D8B030D-6E8A-4147-A177-3AD203B41FA5}">
                      <a16:colId xmlns:a16="http://schemas.microsoft.com/office/drawing/2014/main" val="3399550675"/>
                    </a:ext>
                  </a:extLst>
                </a:gridCol>
                <a:gridCol w="1364261">
                  <a:extLst>
                    <a:ext uri="{9D8B030D-6E8A-4147-A177-3AD203B41FA5}">
                      <a16:colId xmlns:a16="http://schemas.microsoft.com/office/drawing/2014/main" val="1607354272"/>
                    </a:ext>
                  </a:extLst>
                </a:gridCol>
              </a:tblGrid>
              <a:tr h="765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Czy kadra przedszkolna zapoznała się z treścią broszury?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790454"/>
                  </a:ext>
                </a:extLst>
              </a:tr>
              <a:tr h="765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Czy treści zawarte w broszurze są pomocne w pracy </a:t>
                      </a:r>
                      <a:b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dziećmi?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081127"/>
                  </a:ext>
                </a:extLst>
              </a:tr>
              <a:tr h="765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Czy treści zawarte w broszurze zostały wykorzystane przez wychowawców w bieżącej pracy z dziećmi?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169213"/>
                  </a:ext>
                </a:extLst>
              </a:tr>
              <a:tr h="765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Czy wychowawcy na zajęciach rozwiązywali wspólnie </a:t>
                      </a:r>
                      <a:b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dziećmi zadania zawarte w broszurze?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640426"/>
                  </a:ext>
                </a:extLst>
              </a:tr>
              <a:tr h="76597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Inne możliwości wykorzystana broszury w pracy kadry przedszkolnej (jakie?):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04138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FAA55C4-A355-4D84-A0CF-F478F814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828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77735BE-5DA5-4CA3-B96F-7F9276D3A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4332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ogólny Programu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DF85527-01A8-402F-AB97-A07DB0F6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915"/>
            <a:ext cx="10238117" cy="2639915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Zwrócenie uwagi rodziców i opiekunów dzieci 5-6 letnich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 specyfikę ich rozwoju, istotę zmian fizycznych i psychicznych, których doświadczają, ze szczególnym naciskiem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 ich potrzeby, słabości i kryzysy.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60CBDA-E657-46F4-AD9C-A61B8B6A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63C5E-76C0-4CE6-8D3E-A8E4AD93AA81}" type="slidenum">
              <a:rPr lang="pl-PL" sz="1000" b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pPr/>
              <a:t>2</a:t>
            </a:fld>
            <a:endParaRPr lang="pl-PL" sz="1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21316291-F250-4B32-AFE2-EC6BD56C61B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279097">
            <a:off x="671980" y="4427582"/>
            <a:ext cx="743058" cy="743058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921DA272-D743-4825-A444-9AC85ECEE7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588495">
            <a:off x="1874344" y="3899301"/>
            <a:ext cx="841217" cy="83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890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20CF55-36DB-4B00-808B-A491ED89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31E6D2-8BB6-4F44-91E0-0DE7C37F7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dirty="0"/>
              <a:t>6</a:t>
            </a:r>
            <a:r>
              <a:rPr lang="pl-PL" dirty="0"/>
              <a:t>. </a:t>
            </a:r>
            <a:r>
              <a:rPr lang="pl-PL" sz="2000" dirty="0"/>
              <a:t>Uwagi kadry przedszkolnej do Programu: </a:t>
            </a:r>
          </a:p>
          <a:p>
            <a:pPr marL="0" lvl="0" indent="0">
              <a:buNone/>
            </a:pPr>
            <a:r>
              <a:rPr lang="pl-PL" sz="2000" b="1" dirty="0">
                <a:solidFill>
                  <a:srgbClr val="FF0000"/>
                </a:solidFill>
              </a:rPr>
              <a:t>               Sugestie dotyczące programu są mile widziane.</a:t>
            </a:r>
          </a:p>
          <a:p>
            <a:pPr marL="0" lvl="0" indent="0">
              <a:buNone/>
            </a:pPr>
            <a:endParaRPr lang="pl-PL" sz="2000" dirty="0"/>
          </a:p>
          <a:p>
            <a:pPr marL="0" lvl="0" indent="0">
              <a:buNone/>
            </a:pPr>
            <a:endParaRPr lang="pl-PL" sz="2000" dirty="0"/>
          </a:p>
          <a:p>
            <a:pPr marL="0" lvl="0" indent="0">
              <a:buNone/>
            </a:pPr>
            <a:r>
              <a:rPr lang="pl-PL" sz="2000" dirty="0"/>
              <a:t>7. Uwagi ze strony rodziców do Programu: </a:t>
            </a:r>
          </a:p>
          <a:p>
            <a:pPr marL="0" indent="0">
              <a:buNone/>
            </a:pPr>
            <a:r>
              <a:rPr lang="pl-PL" sz="2000" b="1" dirty="0">
                <a:solidFill>
                  <a:srgbClr val="FF0000"/>
                </a:solidFill>
              </a:rPr>
              <a:t>               Sugestie dotyczące programu są mile widziane.</a:t>
            </a:r>
          </a:p>
          <a:p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                                                ……………………………………………………</a:t>
            </a:r>
          </a:p>
          <a:p>
            <a:pPr marL="0" indent="0">
              <a:buNone/>
            </a:pPr>
            <a:r>
              <a:rPr lang="pl-PL" sz="2000" i="1" dirty="0"/>
              <a:t>                                       (czytelny podpis osoby sporządzającej informację)</a:t>
            </a:r>
            <a:endParaRPr lang="pl-PL" sz="2000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ED68D2A-EC40-4A9D-812D-CFEDD8A0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829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1813417-E8E1-4FA4-A5B8-3B0C6FFA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21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A89F5F6-41F4-46AD-B7C7-FEE0EFE8C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511" y="43392"/>
            <a:ext cx="4193297" cy="601261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40C957F-E75A-4E34-872E-FC227738F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8542" y="60385"/>
            <a:ext cx="4117397" cy="602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058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B5E660-3DFB-4C71-98D4-B6ABA71D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020418"/>
            <a:ext cx="11320670" cy="5156546"/>
          </a:xfrm>
        </p:spPr>
        <p:txBody>
          <a:bodyPr/>
          <a:lstStyle/>
          <a:p>
            <a:pPr marL="0" indent="0" algn="r">
              <a:buNone/>
            </a:pPr>
            <a:endParaRPr lang="pl-PL" u="sng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                 </a:t>
            </a:r>
          </a:p>
          <a:p>
            <a:pPr marL="0" indent="0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pl-PL" sz="4800" u="sng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Dziękuję za uwagę!</a:t>
            </a:r>
          </a:p>
          <a:p>
            <a:pPr marL="0" indent="0" algn="r">
              <a:buNone/>
            </a:pPr>
            <a:endParaRPr lang="pl-PL" u="sng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pl-PL" sz="2400" u="sng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pl-PL" sz="2400" u="sng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pl-PL" sz="2400" u="sng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pl-PL" sz="2400" u="sng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F636188-1214-47DC-A3A7-AA433C51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22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081671-B70B-495D-A361-5343B856E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0596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 szczegółowe Programu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D97BB7-651E-40D0-805E-F7F1F59D2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700"/>
            <a:ext cx="10515600" cy="4048964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lnSpc>
                <a:spcPct val="17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Podniesienie poziomu wiedzy rodziców i opiekunów na temat wybranych elementów rozwoju </a:t>
            </a:r>
            <a:b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emocjonalnego, psychicznego i społecznego dzieci 5-6 letnich.</a:t>
            </a: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Uwrażliwienie rodziców na ich kluczową rolę w rozwoju własnego dziecka.</a:t>
            </a: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Ukształtowanie prawidłowych nawyków i umiejętności prozdrowotnych wśród dzieci 5-6 letnich,  </a:t>
            </a:r>
            <a:b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ich rodziców i opiekunów.</a:t>
            </a: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Uświadomienie rodzicom i opiekunom ich roli w kształtowaniu prawidłowych nawyków prozdrowotnych </a:t>
            </a:r>
            <a:b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u dzieci.</a:t>
            </a: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Przekonanie  rodziców i opiekunów o słuszności podejmowanych działań profilaktycznych w domu </a:t>
            </a:r>
            <a:b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i w środowisku przedszkolnym, które służą poprawie i umacnianiu właściwych zachowań sprzyjających zdrowiu fizycznemu, psychicznemu i społecznemu.</a:t>
            </a: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pl-PL" altLang="pl-PL" sz="2900" dirty="0">
                <a:solidFill>
                  <a:schemeClr val="tx2">
                    <a:lumMod val="75000"/>
                  </a:schemeClr>
                </a:solidFill>
              </a:rPr>
              <a:t>Zachęcenie do wspólnego spędzenie czasu rodziców/opiekunów z dziećmi w trakcie rozwiązywania zadań.</a:t>
            </a:r>
          </a:p>
          <a:p>
            <a:pPr marL="514350" indent="-514350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pl-PL" altLang="pl-PL" sz="2400" dirty="0"/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C3E9D9-7CE2-4EF1-9B27-C3D969993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3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1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9878BD-7ED5-49ED-B04C-41755AA40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233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Adresaci Programu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BA0A25-C1D5-4E96-A98D-B923281BF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185"/>
            <a:ext cx="5631611" cy="153797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361950" indent="-361950">
              <a:buClr>
                <a:schemeClr val="accent6">
                  <a:lumMod val="75000"/>
                </a:schemeClr>
              </a:buClr>
              <a:buSzPct val="70000"/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dzieci 5-6 letnie, ich rodzice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i opiekunowie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B6A9528-4904-4D54-BFFB-6255BAF8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4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6B843DA-8F0B-4552-A742-010F36F4E5A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43677">
            <a:off x="6505886" y="1773646"/>
            <a:ext cx="4357391" cy="383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23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FAA4A-B188-460D-B40E-4B780C9F1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871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Czas trwania Programu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D8E22C-18E1-47CD-B32C-411533F19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94284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I edycja (pilotażowa) </a:t>
            </a:r>
          </a:p>
          <a:p>
            <a:pPr marL="361950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None/>
            </a:pP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II semestr roku szkolnego 2018/2019</a:t>
            </a:r>
          </a:p>
          <a:p>
            <a:pPr marL="361950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None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styczeń – czerwiec 2019 </a:t>
            </a:r>
            <a:endParaRPr lang="pl-PL" sz="2400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0E9253-1721-4E06-A658-CB53A71A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5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69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9878BD-7ED5-49ED-B04C-41755AA40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970" y="365125"/>
            <a:ext cx="10394830" cy="109273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Organizatorzy Programu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BA0A25-C1D5-4E96-A98D-B923281BF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494"/>
            <a:ext cx="10515600" cy="1092739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Pracownicy Oddziału Oświaty Zdrowotnej i Promocji Zdrowia Wojewódzkiej Stacji Sanitarno-Epidemiologicznej w Poznaniu (OZiPZ WSSE)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B6A9528-4904-4D54-BFFB-6255BAF8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6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80CB92D6-2C5D-4370-945B-5C037B9D14C5}"/>
              </a:ext>
            </a:extLst>
          </p:cNvPr>
          <p:cNvSpPr txBox="1">
            <a:spLocks/>
          </p:cNvSpPr>
          <p:nvPr/>
        </p:nvSpPr>
        <p:spPr>
          <a:xfrm>
            <a:off x="958970" y="2416713"/>
            <a:ext cx="10515600" cy="1092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Realizatorzy Programu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4672E23A-137E-46E7-9FA5-9EC0DF260B15}"/>
              </a:ext>
            </a:extLst>
          </p:cNvPr>
          <p:cNvSpPr txBox="1">
            <a:spLocks/>
          </p:cNvSpPr>
          <p:nvPr/>
        </p:nvSpPr>
        <p:spPr>
          <a:xfrm>
            <a:off x="898585" y="3497641"/>
            <a:ext cx="10515600" cy="1941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600" indent="-45720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  <a:t>Poziom powiatowy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: pracownicy ds. oświaty zdrowotnej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i promocji zdrowia powiatowych stacji sanitarno–epidemiologicznych z terenu woj. wielkopolskiego (OZiPZ PSSE)</a:t>
            </a:r>
          </a:p>
          <a:p>
            <a:pPr marL="23400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  <a:p>
            <a:pPr marL="480600" indent="-45720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  <a:t>Poziom przedszkolny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: dyrektorzy i wychowawcy przedszkolni</a:t>
            </a:r>
          </a:p>
        </p:txBody>
      </p:sp>
    </p:spTree>
    <p:extLst>
      <p:ext uri="{BB962C8B-B14F-4D97-AF65-F5344CB8AC3E}">
        <p14:creationId xmlns:p14="http://schemas.microsoft.com/office/powerpoint/2010/main" val="200953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945AD-69A4-4331-888A-78DB7A29E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871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Materiały i pomoce programowe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896A83-2C9E-4883-ABB4-C485AE510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010"/>
            <a:ext cx="7538049" cy="3212201"/>
          </a:xfrm>
        </p:spPr>
        <p:txBody>
          <a:bodyPr>
            <a:normAutofit/>
          </a:bodyPr>
          <a:lstStyle/>
          <a:p>
            <a:pPr marL="361950" indent="-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Broszura wspólna dla dzieci (5-6 letnich)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i ich rodziców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Zestaw kredek woskowych (6 sztuk)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dla każdego dziecka biorącego udział </a:t>
            </a:r>
            <a:br>
              <a:rPr lang="pl-P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w Programie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Prezentacja multimedialna dot. realizacji Programu dla kadry przedszkolnej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58CADFD-B440-4D67-B97E-01399442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7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702925B-9AA1-455A-B84B-87FB25CA9B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9776">
            <a:off x="8224506" y="1528652"/>
            <a:ext cx="2963296" cy="430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8740C7-14C4-4F80-B04B-2B20BABBE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9607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Treści programowe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654139-E63C-4CE8-96FD-A7F26A8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3629085"/>
          </a:xfrm>
        </p:spPr>
        <p:txBody>
          <a:bodyPr/>
          <a:lstStyle/>
          <a:p>
            <a:pPr marL="0" indent="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I część merytoryczna </a:t>
            </a:r>
            <a:r>
              <a:rPr lang="pl-P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„OCZAMI DZIECKA”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1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nas widzą, tak o nas mówią …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Świat jest ciekawy, a my go odkrywamy …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Cały świat kręci się wokół nas …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Strach ma wielkie oczy …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Nasze ciało to MY …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Jesteśmy tym co jemy …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361950">
              <a:buClr>
                <a:schemeClr val="accent6">
                  <a:lumMod val="75000"/>
                </a:schemeClr>
              </a:buClr>
              <a:buSzPct val="8000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5BB871A-D671-4A5D-A8DC-4E97AE67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8</a:t>
            </a:fld>
            <a:endParaRPr lang="pl-PL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04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59D9CF-E691-4C1B-8C08-3335783A8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5101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Treści programowe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5A37C3-430C-4B45-B7C8-3AFAB880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A0C3-A4BA-4C28-8890-8D7601750323}" type="slidenum">
              <a:rPr lang="pl-PL" sz="1000" b="1" smtClean="0">
                <a:solidFill>
                  <a:srgbClr val="002060"/>
                </a:solidFill>
              </a:rPr>
              <a:pPr/>
              <a:t>9</a:t>
            </a:fld>
            <a:endParaRPr lang="pl-PL" sz="1000" b="1" dirty="0">
              <a:solidFill>
                <a:srgbClr val="002060"/>
              </a:solidFill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F97108C-2317-4CD5-9611-64D536775031}"/>
              </a:ext>
            </a:extLst>
          </p:cNvPr>
          <p:cNvSpPr txBox="1">
            <a:spLocks/>
          </p:cNvSpPr>
          <p:nvPr/>
        </p:nvSpPr>
        <p:spPr>
          <a:xfrm>
            <a:off x="838200" y="1460499"/>
            <a:ext cx="10515600" cy="3803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II część merytoryczna </a:t>
            </a:r>
            <a:r>
              <a:rPr lang="pl-P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„OD AUTORÓW”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Font typeface="Arial" panose="020B0604020202020204" pitchFamily="34" charset="0"/>
              <a:buNone/>
            </a:pPr>
            <a:endParaRPr lang="pl-PL" sz="1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Żywienie dzieci w wieku przedszkolnym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Prawidłowy rozwój mowy u dziecka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Szczepienia ochronne</a:t>
            </a:r>
          </a:p>
          <a:p>
            <a:pPr marL="801688" lvl="1" indent="-344488">
              <a:buClr>
                <a:schemeClr val="accent6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nas gryzie?</a:t>
            </a:r>
          </a:p>
          <a:p>
            <a:pPr marL="1165225" indent="-182563" defTabSz="449263">
              <a:buClr>
                <a:schemeClr val="accent6">
                  <a:lumMod val="75000"/>
                </a:schemeClr>
              </a:buClr>
              <a:buSzPct val="80000"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Wszawica </a:t>
            </a:r>
          </a:p>
          <a:p>
            <a:pPr marL="1165225" indent="-182563" defTabSz="449263">
              <a:buClr>
                <a:schemeClr val="accent6">
                  <a:lumMod val="75000"/>
                </a:schemeClr>
              </a:buClr>
              <a:buSzPct val="80000"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Kleszcze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Font typeface="Arial" panose="020B0604020202020204" pitchFamily="34" charset="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Font typeface="Arial" panose="020B0604020202020204" pitchFamily="34" charset="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80000"/>
              <a:buFont typeface="Arial" panose="020B0604020202020204" pitchFamily="34" charset="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361950">
              <a:buClr>
                <a:schemeClr val="accent6">
                  <a:lumMod val="75000"/>
                </a:schemeClr>
              </a:buClr>
              <a:buSzPct val="80000"/>
              <a:buFont typeface="Arial" panose="020B0604020202020204" pitchFamily="34" charset="0"/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745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547</Words>
  <Application>Microsoft Office PowerPoint</Application>
  <PresentationFormat>Panoramiczny</PresentationFormat>
  <Paragraphs>199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Verdana</vt:lpstr>
      <vt:lpstr>Wingdings</vt:lpstr>
      <vt:lpstr>Motyw pakietu Office</vt:lpstr>
      <vt:lpstr>Projekt niestandardowy</vt:lpstr>
      <vt:lpstr>Prezentacja programu PowerPoint</vt:lpstr>
      <vt:lpstr>Cel ogólny Programu</vt:lpstr>
      <vt:lpstr>Cele szczegółowe Programu</vt:lpstr>
      <vt:lpstr>Adresaci Programu</vt:lpstr>
      <vt:lpstr>Czas trwania Programu</vt:lpstr>
      <vt:lpstr>Organizatorzy Programu</vt:lpstr>
      <vt:lpstr>Materiały i pomoce programowe</vt:lpstr>
      <vt:lpstr>Treści programowe</vt:lpstr>
      <vt:lpstr>Treści programowe</vt:lpstr>
      <vt:lpstr>Łamigłówki</vt:lpstr>
      <vt:lpstr>Treści programowe</vt:lpstr>
      <vt:lpstr>Metodyka realizacji Programu</vt:lpstr>
      <vt:lpstr>Metodyka realizacji Programu  przez kadrę przedszkolną</vt:lpstr>
      <vt:lpstr>Podsumowanie i ocena realizacji  Programu</vt:lpstr>
      <vt:lpstr>Podsumowanie i ocena realizacji  Programu</vt:lpstr>
      <vt:lpstr>Prezentacja programu PowerPoint</vt:lpstr>
      <vt:lpstr>3. Adresaci Programu: </vt:lpstr>
      <vt:lpstr>5. Zakres działań prowadzonych przez kadrę przedszkolną w ramach Programu: A. Sposób przekazania informacji o Programie rodzicom/opiekunom dzieci         5-6 letnich: </vt:lpstr>
      <vt:lpstr>B. Sposób wykorzystania treści programowych w bieżącej pracy kadry przedszkolnej: 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AMiller</dc:creator>
  <cp:lastModifiedBy>Monika Osak</cp:lastModifiedBy>
  <cp:revision>88</cp:revision>
  <dcterms:created xsi:type="dcterms:W3CDTF">2018-11-08T09:18:28Z</dcterms:created>
  <dcterms:modified xsi:type="dcterms:W3CDTF">2019-02-20T08:37:50Z</dcterms:modified>
</cp:coreProperties>
</file>