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1" r:id="rId5"/>
    <p:sldId id="261" r:id="rId6"/>
    <p:sldId id="262" r:id="rId7"/>
    <p:sldId id="263" r:id="rId8"/>
    <p:sldId id="264" r:id="rId9"/>
    <p:sldId id="266" r:id="rId10"/>
    <p:sldId id="267" r:id="rId11"/>
    <p:sldId id="268" r:id="rId12"/>
  </p:sldIdLst>
  <p:sldSz cx="12192000" cy="6858000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0883368937775555"/>
          <c:y val="6.9433930524013796E-2"/>
          <c:w val="0.74041432460140699"/>
          <c:h val="0.747972495584153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4BD5-40BA-A340-B2A350ACBE9F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4BD5-40BA-A340-B2A350ACBE9F}"/>
              </c:ext>
            </c:extLst>
          </c:dPt>
          <c:dLbls>
            <c:dLbl>
              <c:idx val="0"/>
              <c:layout>
                <c:manualLayout>
                  <c:x val="1.60335720273505E-3"/>
                  <c:y val="0.22964531342316999"/>
                </c:manualLayout>
              </c:layout>
              <c:tx>
                <c:rich>
                  <a:bodyPr wrap="square"/>
                  <a:lstStyle/>
                  <a:p>
                    <a:pPr>
                      <a:defRPr sz="1100" b="1" strike="noStrike" spc="-1">
                        <a:solidFill>
                          <a:srgbClr val="FFFFFF"/>
                        </a:solidFill>
                        <a:latin typeface="Calibri"/>
                      </a:defRPr>
                    </a:pPr>
                    <a:r>
                      <a:rPr lang="en-US" dirty="0"/>
                      <a:t>4 599 042,05 </a:t>
                    </a:r>
                    <a:r>
                      <a:rPr lang="en-US" dirty="0" err="1"/>
                      <a:t>zł</a:t>
                    </a:r>
                    <a:endParaRPr lang="en-US" dirty="0"/>
                  </a:p>
                </c:rich>
              </c:tx>
              <c:numFmt formatCode="#,##0.00&quot; zł&quot;" sourceLinked="0"/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BD5-40BA-A340-B2A350ACBE9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757816992751799E-16"/>
                  <c:y val="0.28839178895002798"/>
                </c:manualLayout>
              </c:layout>
              <c:numFmt formatCode="#,##0.00&quot; zł&quot;" sourceLinked="0"/>
              <c:spPr/>
              <c:txPr>
                <a:bodyPr wrap="square"/>
                <a:lstStyle/>
                <a:p>
                  <a:pPr>
                    <a:defRPr sz="11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BD5-40BA-A340-B2A350ACBE9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&quot; zł&quot;" sourceLinked="0"/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100" b="1" strike="noStrike" spc="-1">
                    <a:solidFill>
                      <a:srgbClr val="FFFFFF"/>
                    </a:solidFill>
                    <a:latin typeface="Calibri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#,##0.00</c:formatCode>
                <c:ptCount val="2"/>
                <c:pt idx="0" formatCode="General">
                  <c:v>4599042.05</c:v>
                </c:pt>
                <c:pt idx="1">
                  <c:v>4341480.42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BD5-40BA-A340-B2A350ACBE9F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4BD5-40BA-A340-B2A350ACBE9F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4BD5-40BA-A340-B2A350ACBE9F}"/>
              </c:ext>
            </c:extLst>
          </c:dPt>
          <c:dLbls>
            <c:dLbl>
              <c:idx val="0"/>
              <c:layout>
                <c:manualLayout>
                  <c:x val="-5.8789084963758997E-17"/>
                  <c:y val="0.26702943421298803"/>
                </c:manualLayout>
              </c:layout>
              <c:numFmt formatCode="#,##0.00&quot; zł&quot;" sourceLinked="0"/>
              <c:spPr/>
              <c:txPr>
                <a:bodyPr wrap="square"/>
                <a:lstStyle/>
                <a:p>
                  <a:pPr>
                    <a:defRPr sz="11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BD5-40BA-A340-B2A350ACBE9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757816992751799E-16"/>
                  <c:y val="0.277710611581508"/>
                </c:manualLayout>
              </c:layout>
              <c:numFmt formatCode="#,##0.00&quot; zł&quot;" sourceLinked="0"/>
              <c:spPr/>
              <c:txPr>
                <a:bodyPr wrap="square"/>
                <a:lstStyle/>
                <a:p>
                  <a:pPr>
                    <a:defRPr sz="11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BD5-40BA-A340-B2A350ACBE9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_(&quot;zł&quot;* #,##0.00_);_(&quot;zł&quot;* \(#,##0.00\);_(&quot;zł&quot;* \-??_);_(@_)" sourceLinked="0"/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100" b="0" strike="noStrike" spc="-1">
                    <a:solidFill>
                      <a:srgbClr val="404040"/>
                    </a:solidFill>
                    <a:latin typeface="Calibri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#,##0.00</c:formatCode>
                <c:ptCount val="2"/>
                <c:pt idx="0" formatCode="General">
                  <c:v>3892169.28</c:v>
                </c:pt>
                <c:pt idx="1">
                  <c:v>3674194.88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4BD5-40BA-A340-B2A350ACBE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242025680"/>
        <c:axId val="242026856"/>
      </c:barChart>
      <c:catAx>
        <c:axId val="242025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600" b="0" strike="noStrike" spc="-1">
                <a:solidFill>
                  <a:srgbClr val="595959"/>
                </a:solidFill>
                <a:latin typeface="Calibri"/>
              </a:defRPr>
            </a:pPr>
            <a:endParaRPr lang="pl-PL"/>
          </a:p>
        </c:txPr>
        <c:crossAx val="242026856"/>
        <c:crosses val="autoZero"/>
        <c:auto val="1"/>
        <c:lblAlgn val="ctr"/>
        <c:lblOffset val="100"/>
        <c:noMultiLvlLbl val="0"/>
      </c:catAx>
      <c:valAx>
        <c:axId val="242026856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#,##0.00&quot; zł&quot;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900" b="0" strike="noStrike" spc="-1">
                <a:solidFill>
                  <a:srgbClr val="595959"/>
                </a:solidFill>
                <a:latin typeface="Calibri"/>
              </a:defRPr>
            </a:pPr>
            <a:endParaRPr lang="pl-PL"/>
          </a:p>
        </c:txPr>
        <c:crossAx val="242025680"/>
        <c:crosses val="autoZero"/>
        <c:crossBetween val="between"/>
      </c:valAx>
      <c:spPr>
        <a:noFill/>
        <a:ln w="0">
          <a:noFill/>
        </a:ln>
      </c:spPr>
    </c:plotArea>
    <c:legend>
      <c:legendPos val="r"/>
      <c:layout/>
      <c:overlay val="0"/>
      <c:spPr>
        <a:noFill/>
        <a:ln w="0">
          <a:noFill/>
        </a:ln>
      </c:spPr>
      <c:txPr>
        <a:bodyPr/>
        <a:lstStyle/>
        <a:p>
          <a:pPr>
            <a:defRPr sz="900" b="0" strike="noStrike" spc="-1">
              <a:solidFill>
                <a:srgbClr val="595959"/>
              </a:solidFill>
              <a:latin typeface="Calibri"/>
            </a:defRPr>
          </a:pPr>
          <a:endParaRPr lang="pl-PL"/>
        </a:p>
      </c:txPr>
    </c:legend>
    <c:plotVisOnly val="1"/>
    <c:dispBlanksAs val="gap"/>
    <c:showDLblsOverMax val="1"/>
  </c:chart>
  <c:spPr>
    <a:noFill/>
    <a:ln w="9360"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923A2-FB43-45A2-92F7-10C161DBA2DC}" type="datetimeFigureOut">
              <a:rPr lang="pl-PL" smtClean="0"/>
              <a:t>22.02.2022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84BB2-19CA-4774-A1FC-F06EAEB857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683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84BB2-19CA-4774-A1FC-F06EAEB85761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3962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B84BB2-19CA-4774-A1FC-F06EAEB8576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91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B84BB2-19CA-4774-A1FC-F06EAEB85761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0668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pl-PL" sz="6000" b="0" strike="noStrike" spc="-1">
                <a:solidFill>
                  <a:srgbClr val="000000"/>
                </a:solidFill>
                <a:latin typeface="Calibri Light"/>
              </a:rPr>
              <a:t>Kliknij, aby edytować styl</a:t>
            </a:r>
            <a:endParaRPr lang="pl-PL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92594A8B-658B-45A2-A13F-FDAF7D7D25DC}" type="datetime">
              <a:rPr lang="pl-PL" sz="1200" b="0" strike="noStrike" spc="-1">
                <a:solidFill>
                  <a:srgbClr val="8B8B8B"/>
                </a:solidFill>
                <a:latin typeface="Calibri"/>
              </a:rPr>
              <a:t>22.02.2022</a:t>
            </a:fld>
            <a:endParaRPr lang="pl-PL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27FD7FC-AC15-4703-BE4B-013C0F9D1AE3}" type="slidenum">
              <a:rPr lang="pl-PL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pl-PL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ole tekstowe 107"/>
          <p:cNvSpPr/>
          <p:nvPr/>
        </p:nvSpPr>
        <p:spPr>
          <a:xfrm>
            <a:off x="755640" y="2146320"/>
            <a:ext cx="8039880" cy="378419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4800" b="1" strike="noStrike" spc="-1" dirty="0">
                <a:solidFill>
                  <a:schemeClr val="bg1"/>
                </a:solidFill>
                <a:latin typeface="Calibri"/>
              </a:rPr>
              <a:t>Ucyfrowienie zasobów akademickich regionu kujawsko-pomorskiego dla potrzeb nauki i dydaktyki całego kraju</a:t>
            </a:r>
            <a:endParaRPr lang="pl-PL" sz="48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42" name="Łącznik prosty ze strzałką 66"/>
          <p:cNvSpPr/>
          <p:nvPr/>
        </p:nvSpPr>
        <p:spPr>
          <a:xfrm flipH="1">
            <a:off x="11795760" y="13034160"/>
            <a:ext cx="623160" cy="335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B9BD5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Łącznik prosty ze strzałką 66"/>
          <p:cNvSpPr/>
          <p:nvPr/>
        </p:nvSpPr>
        <p:spPr>
          <a:xfrm flipH="1">
            <a:off x="11795760" y="13034160"/>
            <a:ext cx="623160" cy="335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B9BD5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1" name="Podtytuł 2"/>
          <p:cNvSpPr/>
          <p:nvPr/>
        </p:nvSpPr>
        <p:spPr>
          <a:xfrm>
            <a:off x="1723269" y="1371429"/>
            <a:ext cx="8509320" cy="75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</a:rPr>
              <a:t>TRWAŁOŚĆ PROJEKTU</a:t>
            </a:r>
            <a:endParaRPr lang="pl-PL" sz="4000" b="0" strike="noStrike" spc="-1" dirty="0">
              <a:latin typeface="Arial"/>
            </a:endParaRPr>
          </a:p>
        </p:txBody>
      </p:sp>
      <p:sp>
        <p:nvSpPr>
          <p:cNvPr id="122" name="pole tekstowe 4"/>
          <p:cNvSpPr/>
          <p:nvPr/>
        </p:nvSpPr>
        <p:spPr>
          <a:xfrm>
            <a:off x="613569" y="2121669"/>
            <a:ext cx="10728719" cy="140405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70000" indent="-26964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2060"/>
                </a:solidFill>
                <a:latin typeface="Calibri"/>
              </a:rPr>
              <a:t>Okres trwałości: </a:t>
            </a:r>
            <a:r>
              <a:rPr lang="pl-PL" sz="1800" b="0" strike="noStrike" spc="-1" dirty="0">
                <a:solidFill>
                  <a:srgbClr val="002060"/>
                </a:solidFill>
                <a:latin typeface="Calibri"/>
                <a:ea typeface="NimbusSanL-Regu"/>
              </a:rPr>
              <a:t>minimum 5 lat (lata 2021 – 2026)</a:t>
            </a:r>
            <a:endParaRPr lang="pl-PL" sz="1800" b="0" strike="noStrike" spc="-1" dirty="0">
              <a:latin typeface="Arial"/>
            </a:endParaRPr>
          </a:p>
          <a:p>
            <a:pPr marL="270000" indent="-26964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2060"/>
                </a:solidFill>
                <a:latin typeface="Calibri"/>
              </a:rPr>
              <a:t>Źródło finansowania utrzymania produktów projektu: budżet obu uczelni: Uniwersytetu Mikołaja Kopernika </a:t>
            </a:r>
            <a:r>
              <a:rPr lang="pl-PL" sz="1800" b="0" strike="noStrike" spc="-1" dirty="0" smtClean="0">
                <a:solidFill>
                  <a:srgbClr val="002060"/>
                </a:solidFill>
                <a:latin typeface="Calibri"/>
              </a:rPr>
              <a:t>               w </a:t>
            </a:r>
            <a:r>
              <a:rPr lang="pl-PL" sz="1800" b="0" strike="noStrike" spc="-1" dirty="0">
                <a:solidFill>
                  <a:srgbClr val="002060"/>
                </a:solidFill>
                <a:latin typeface="Calibri"/>
              </a:rPr>
              <a:t>Toruniu (Lider), Uniwersytetu Kazimierza Wielkiego w Bydgoszczy (Partner)</a:t>
            </a:r>
            <a:endParaRPr lang="pl-PL" sz="1800" b="0" strike="noStrike" spc="-1" dirty="0">
              <a:latin typeface="Arial"/>
            </a:endParaRPr>
          </a:p>
          <a:p>
            <a:pPr marL="270000" indent="-26964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2060"/>
                </a:solidFill>
                <a:latin typeface="Calibri"/>
              </a:rPr>
              <a:t>Najważniejsze ryzyka:</a:t>
            </a:r>
            <a:endParaRPr lang="pl-PL" sz="1800" b="0" strike="noStrike" spc="-1" dirty="0">
              <a:latin typeface="Arial"/>
            </a:endParaRPr>
          </a:p>
        </p:txBody>
      </p:sp>
      <p:graphicFrame>
        <p:nvGraphicFramePr>
          <p:cNvPr id="123" name="Tabela 5"/>
          <p:cNvGraphicFramePr/>
          <p:nvPr>
            <p:extLst>
              <p:ext uri="{D42A27DB-BD31-4B8C-83A1-F6EECF244321}">
                <p14:modId xmlns:p14="http://schemas.microsoft.com/office/powerpoint/2010/main" val="3009192350"/>
              </p:ext>
            </p:extLst>
          </p:nvPr>
        </p:nvGraphicFramePr>
        <p:xfrm>
          <a:off x="348788" y="3982928"/>
          <a:ext cx="11585863" cy="1645920"/>
        </p:xfrm>
        <a:graphic>
          <a:graphicData uri="http://schemas.openxmlformats.org/drawingml/2006/table">
            <a:tbl>
              <a:tblPr/>
              <a:tblGrid>
                <a:gridCol w="27275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158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9035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6521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Nazwa ryzyka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Siła oddziaływania 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Prawdopodobieństwo wystąpienia ryzyka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Reakcja na ryzyko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Ryzyko techniczne – utrata danych spowodowana awarią systemu </a:t>
                      </a:r>
                    </a:p>
                    <a:p>
                      <a:endParaRPr lang="pl-PL" sz="1600" dirty="0"/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duża</a:t>
                      </a:r>
                    </a:p>
                  </a:txBody>
                  <a:tcPr>
                    <a:lnL w="1224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znikome</a:t>
                      </a:r>
                    </a:p>
                  </a:txBody>
                  <a:tcPr>
                    <a:lnL w="1224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pl-PL" sz="14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Zmniejszenie zagrożenia</a:t>
                      </a:r>
                    </a:p>
                  </a:txBody>
                  <a:tcPr>
                    <a:lnL w="1224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44546A"/>
                      </a:solidFill>
                    </a:lnR>
                    <a:lnT w="1224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ole tekstowe 107"/>
          <p:cNvSpPr/>
          <p:nvPr/>
        </p:nvSpPr>
        <p:spPr>
          <a:xfrm>
            <a:off x="801720" y="2807280"/>
            <a:ext cx="8039880" cy="821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4800" b="1" strike="noStrike" spc="-1">
                <a:solidFill>
                  <a:srgbClr val="FFFFFF"/>
                </a:solidFill>
                <a:latin typeface="Calibri"/>
              </a:rPr>
              <a:t>Dziękuję za uwagę</a:t>
            </a:r>
            <a:endParaRPr lang="pl-PL" sz="4800" b="0" strike="noStrike" spc="-1">
              <a:latin typeface="Arial"/>
            </a:endParaRPr>
          </a:p>
        </p:txBody>
      </p:sp>
      <p:sp>
        <p:nvSpPr>
          <p:cNvPr id="125" name="Łącznik prosty ze strzałką 66"/>
          <p:cNvSpPr/>
          <p:nvPr/>
        </p:nvSpPr>
        <p:spPr>
          <a:xfrm flipH="1">
            <a:off x="11795760" y="13034160"/>
            <a:ext cx="623160" cy="335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B9BD5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Łącznik prosty ze strzałką 66"/>
          <p:cNvSpPr/>
          <p:nvPr/>
        </p:nvSpPr>
        <p:spPr>
          <a:xfrm flipH="1">
            <a:off x="11795760" y="13034160"/>
            <a:ext cx="623160" cy="335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B9BD5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Podtytuł 2"/>
          <p:cNvSpPr txBox="1"/>
          <p:nvPr/>
        </p:nvSpPr>
        <p:spPr>
          <a:xfrm>
            <a:off x="292608" y="1208314"/>
            <a:ext cx="11503152" cy="121920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88000"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i="1" strike="noStrike" spc="-1" dirty="0">
                <a:solidFill>
                  <a:srgbClr val="002060"/>
                </a:solidFill>
                <a:latin typeface="Calibri Light"/>
              </a:rPr>
              <a:t>Ucyfrowienie zasobów akademickich regionu </a:t>
            </a:r>
            <a:r>
              <a:rPr lang="pl-PL" sz="4000" b="1" i="1" strike="noStrike" spc="-1" dirty="0" smtClean="0">
                <a:solidFill>
                  <a:srgbClr val="002060"/>
                </a:solidFill>
                <a:latin typeface="Calibri Light"/>
              </a:rPr>
              <a:t>                             kujawsko-pomorskiego </a:t>
            </a:r>
            <a:r>
              <a:rPr lang="pl-PL" sz="4000" b="1" i="1" strike="noStrike" spc="-1" dirty="0">
                <a:solidFill>
                  <a:srgbClr val="002060"/>
                </a:solidFill>
                <a:latin typeface="Calibri Light"/>
              </a:rPr>
              <a:t>dla potrzeb nauki i dydaktyki całego kraju</a:t>
            </a:r>
            <a:endParaRPr lang="pl-PL" sz="4000" b="0" strike="noStrike" spc="-1" dirty="0">
              <a:latin typeface="Arial"/>
            </a:endParaRPr>
          </a:p>
        </p:txBody>
      </p:sp>
      <p:sp>
        <p:nvSpPr>
          <p:cNvPr id="45" name="pole tekstowe 4"/>
          <p:cNvSpPr/>
          <p:nvPr/>
        </p:nvSpPr>
        <p:spPr>
          <a:xfrm>
            <a:off x="395639" y="2427514"/>
            <a:ext cx="10461771" cy="186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70000" indent="-26964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2060"/>
                </a:solidFill>
                <a:latin typeface="Calibri"/>
                <a:ea typeface="Microsoft YaHei"/>
              </a:rPr>
              <a:t>Wnioskodawca: U</a:t>
            </a:r>
            <a:r>
              <a:rPr lang="pl-PL" sz="1800" b="0" strike="noStrike" spc="-1" dirty="0">
                <a:solidFill>
                  <a:srgbClr val="002060"/>
                </a:solidFill>
                <a:latin typeface="Calibri"/>
              </a:rPr>
              <a:t>niwersytet Mikołaja Kopernika w Toruniu</a:t>
            </a:r>
            <a:endParaRPr lang="pl-PL" sz="1800" b="0" strike="noStrike" spc="-1" dirty="0">
              <a:latin typeface="Arial"/>
            </a:endParaRPr>
          </a:p>
          <a:p>
            <a:pPr marL="270000" indent="-26964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2060"/>
                </a:solidFill>
                <a:latin typeface="Calibri"/>
              </a:rPr>
              <a:t>Beneficjent: Uniwersytet Mikołaja Kopernika w Toruniu</a:t>
            </a:r>
            <a:endParaRPr lang="pl-PL" sz="1800" b="0" strike="noStrike" spc="-1" dirty="0">
              <a:latin typeface="Arial"/>
            </a:endParaRPr>
          </a:p>
          <a:p>
            <a:pPr marL="270000" indent="-26964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2060"/>
                </a:solidFill>
                <a:latin typeface="Calibri"/>
              </a:rPr>
              <a:t>Partnerzy: Uniwersytet Kazimierza Wielkiego w Bydgoszczy</a:t>
            </a:r>
            <a:endParaRPr lang="pl-PL" sz="1800" b="0" strike="noStrike" spc="-1" dirty="0">
              <a:latin typeface="Arial"/>
            </a:endParaRPr>
          </a:p>
          <a:p>
            <a:pPr marL="270000" indent="-26964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2060"/>
                </a:solidFill>
                <a:latin typeface="Calibri"/>
              </a:rPr>
              <a:t>Źródło finansowania:   POPC Poddziałanie 2.3.1 - fundusze europejskie EFRR i budżet państwa</a:t>
            </a:r>
            <a:endParaRPr lang="pl-PL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endParaRPr lang="pl-PL" sz="1800" b="0" strike="noStrike" spc="-1" dirty="0">
              <a:latin typeface="Arial"/>
            </a:endParaRPr>
          </a:p>
        </p:txBody>
      </p:sp>
      <p:sp>
        <p:nvSpPr>
          <p:cNvPr id="46" name="Podtytuł 2"/>
          <p:cNvSpPr/>
          <p:nvPr/>
        </p:nvSpPr>
        <p:spPr>
          <a:xfrm>
            <a:off x="240" y="4179024"/>
            <a:ext cx="12191760" cy="75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</a:rPr>
              <a:t>CEL PROJEKTU</a:t>
            </a:r>
            <a:endParaRPr lang="pl-PL" sz="4000" b="0" strike="noStrike" spc="-1" dirty="0">
              <a:latin typeface="Arial"/>
            </a:endParaRPr>
          </a:p>
        </p:txBody>
      </p:sp>
      <p:sp>
        <p:nvSpPr>
          <p:cNvPr id="47" name="pole tekstowe 6"/>
          <p:cNvSpPr/>
          <p:nvPr/>
        </p:nvSpPr>
        <p:spPr>
          <a:xfrm>
            <a:off x="512064" y="5068096"/>
            <a:ext cx="10908792" cy="147587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16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Zwiększenie powszechnego dostępu do wysokiej jakości informacji sektora publicznego ze źródeł nauki pozostających w dyspozycji Uniwersytetu Mikołaja Kopernika w Toruniu i Uniwersytetu Kazimierza Wielkiego </a:t>
            </a:r>
            <a:r>
              <a:rPr lang="pl-PL" sz="1600" b="0" i="1" strike="noStrike" spc="-1" dirty="0" smtClean="0">
                <a:solidFill>
                  <a:srgbClr val="0070C0"/>
                </a:solidFill>
                <a:latin typeface="Calibri"/>
                <a:ea typeface="Times New Roman"/>
              </a:rPr>
              <a:t>w </a:t>
            </a:r>
            <a:r>
              <a:rPr lang="pl-PL" sz="16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Bydgoszczy, a także umożliwienie ich ponownego wykorzystania.</a:t>
            </a:r>
          </a:p>
          <a:p>
            <a:pPr>
              <a:lnSpc>
                <a:spcPct val="100000"/>
              </a:lnSpc>
            </a:pPr>
            <a:endParaRPr lang="pl-PL" sz="1000" i="1" spc="-1" dirty="0">
              <a:solidFill>
                <a:srgbClr val="0070C0"/>
              </a:solidFill>
              <a:latin typeface="Calibri"/>
              <a:ea typeface="Times New Roman"/>
            </a:endParaRPr>
          </a:p>
          <a:p>
            <a:pPr>
              <a:lnSpc>
                <a:spcPct val="100000"/>
              </a:lnSpc>
            </a:pPr>
            <a:r>
              <a:rPr lang="pl-PL" sz="16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Poszerzenie otwartej naukowej bazy źródłowej o 28tys. obiektów cyfrowych i 15tys.nowych elektronicznych opisów bibliograficznych dostępnych w Internecie dla każdego bez ograniczeń.</a:t>
            </a:r>
            <a:endParaRPr lang="pl-PL" sz="1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odtytuł 2"/>
          <p:cNvSpPr/>
          <p:nvPr/>
        </p:nvSpPr>
        <p:spPr>
          <a:xfrm>
            <a:off x="1831896" y="1258200"/>
            <a:ext cx="8509320" cy="75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</a:rPr>
              <a:t>OKRES REALIZACJI PROJEKTU</a:t>
            </a:r>
            <a:endParaRPr lang="pl-PL" sz="4000" b="0" strike="noStrike" spc="-1" dirty="0">
              <a:latin typeface="Arial"/>
            </a:endParaRPr>
          </a:p>
        </p:txBody>
      </p:sp>
      <p:graphicFrame>
        <p:nvGraphicFramePr>
          <p:cNvPr id="50" name="Tabela 9"/>
          <p:cNvGraphicFramePr/>
          <p:nvPr>
            <p:extLst>
              <p:ext uri="{D42A27DB-BD31-4B8C-83A1-F6EECF244321}">
                <p14:modId xmlns:p14="http://schemas.microsoft.com/office/powerpoint/2010/main" val="1156448220"/>
              </p:ext>
            </p:extLst>
          </p:nvPr>
        </p:nvGraphicFramePr>
        <p:xfrm>
          <a:off x="635760" y="2133000"/>
          <a:ext cx="10946160" cy="838800"/>
        </p:xfrm>
        <a:graphic>
          <a:graphicData uri="http://schemas.openxmlformats.org/drawingml/2006/table">
            <a:tbl>
              <a:tblPr/>
              <a:tblGrid>
                <a:gridCol w="168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96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666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06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Planowany: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2018 -08-01</a:t>
                      </a:r>
                      <a:endParaRPr lang="pl-PL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2021-07-31</a:t>
                      </a:r>
                      <a:endParaRPr lang="pl-PL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81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Faktyczny: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2018 -08-01</a:t>
                      </a:r>
                      <a:endParaRPr lang="pl-PL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2021-07-31</a:t>
                      </a:r>
                      <a:endParaRPr lang="pl-PL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" name="Podtytuł 2"/>
          <p:cNvSpPr/>
          <p:nvPr/>
        </p:nvSpPr>
        <p:spPr>
          <a:xfrm>
            <a:off x="12960" y="3166020"/>
            <a:ext cx="12191760" cy="75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</a:rPr>
              <a:t>KOSZT REALIZACJI PROJEKTU</a:t>
            </a:r>
            <a:endParaRPr lang="pl-PL" sz="4000" b="0" strike="noStrike" spc="-1" dirty="0">
              <a:latin typeface="Arial"/>
            </a:endParaRPr>
          </a:p>
        </p:txBody>
      </p:sp>
      <p:graphicFrame>
        <p:nvGraphicFramePr>
          <p:cNvPr id="52" name="Wykres 11"/>
          <p:cNvGraphicFramePr/>
          <p:nvPr>
            <p:extLst>
              <p:ext uri="{D42A27DB-BD31-4B8C-83A1-F6EECF244321}">
                <p14:modId xmlns:p14="http://schemas.microsoft.com/office/powerpoint/2010/main" val="3110718700"/>
              </p:ext>
            </p:extLst>
          </p:nvPr>
        </p:nvGraphicFramePr>
        <p:xfrm>
          <a:off x="1965960" y="4110480"/>
          <a:ext cx="8089920" cy="2590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Łącznik prosty ze strzałką 66"/>
          <p:cNvSpPr/>
          <p:nvPr/>
        </p:nvSpPr>
        <p:spPr>
          <a:xfrm flipH="1">
            <a:off x="11795760" y="13034160"/>
            <a:ext cx="623160" cy="335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B9BD5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Podtytuł 2"/>
          <p:cNvSpPr/>
          <p:nvPr/>
        </p:nvSpPr>
        <p:spPr>
          <a:xfrm>
            <a:off x="0" y="1066628"/>
            <a:ext cx="12191760" cy="75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3600" b="1" strike="noStrike" spc="-1" dirty="0">
                <a:solidFill>
                  <a:srgbClr val="002060"/>
                </a:solidFill>
                <a:latin typeface="Calibri"/>
              </a:rPr>
              <a:t>ZAKRES PROJEKTU</a:t>
            </a:r>
            <a:endParaRPr lang="pl-PL" sz="3600" b="0" strike="noStrike" spc="-1" dirty="0">
              <a:latin typeface="Arial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="" xmlns:a16="http://schemas.microsoft.com/office/drawing/2014/main" id="{14FA81DE-89E9-42A2-A90E-E6C213C1E339}"/>
              </a:ext>
            </a:extLst>
          </p:cNvPr>
          <p:cNvSpPr txBox="1"/>
          <p:nvPr/>
        </p:nvSpPr>
        <p:spPr>
          <a:xfrm>
            <a:off x="1023658" y="1586035"/>
            <a:ext cx="9554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Wszystkie kamienie milowe i zaplanowane wskaźniki zostały osiągnięte w czasie wyznaczonym na realizację projektu.</a:t>
            </a:r>
          </a:p>
        </p:txBody>
      </p:sp>
      <p:graphicFrame>
        <p:nvGraphicFramePr>
          <p:cNvPr id="3" name="Tabela 3">
            <a:extLst>
              <a:ext uri="{FF2B5EF4-FFF2-40B4-BE49-F238E27FC236}">
                <a16:creationId xmlns="" xmlns:a16="http://schemas.microsoft.com/office/drawing/2014/main" id="{9BC230AF-AD6F-4A9F-8847-DB766351C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663860"/>
              </p:ext>
            </p:extLst>
          </p:nvPr>
        </p:nvGraphicFramePr>
        <p:xfrm>
          <a:off x="178406" y="1893812"/>
          <a:ext cx="11834948" cy="4847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6826">
                  <a:extLst>
                    <a:ext uri="{9D8B030D-6E8A-4147-A177-3AD203B41FA5}">
                      <a16:colId xmlns="" xmlns:a16="http://schemas.microsoft.com/office/drawing/2014/main" val="2091108979"/>
                    </a:ext>
                  </a:extLst>
                </a:gridCol>
                <a:gridCol w="950976">
                  <a:extLst>
                    <a:ext uri="{9D8B030D-6E8A-4147-A177-3AD203B41FA5}">
                      <a16:colId xmlns="" xmlns:a16="http://schemas.microsoft.com/office/drawing/2014/main" val="3601257424"/>
                    </a:ext>
                  </a:extLst>
                </a:gridCol>
                <a:gridCol w="935180">
                  <a:extLst>
                    <a:ext uri="{9D8B030D-6E8A-4147-A177-3AD203B41FA5}">
                      <a16:colId xmlns="" xmlns:a16="http://schemas.microsoft.com/office/drawing/2014/main" val="3985198549"/>
                    </a:ext>
                  </a:extLst>
                </a:gridCol>
                <a:gridCol w="4841966">
                  <a:extLst>
                    <a:ext uri="{9D8B030D-6E8A-4147-A177-3AD203B41FA5}">
                      <a16:colId xmlns="" xmlns:a16="http://schemas.microsoft.com/office/drawing/2014/main" val="2425218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Nazwa zadania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Planowany termin osiągnięcia</a:t>
                      </a:r>
                      <a:endParaRPr lang="pl-PL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Rzeczywisty termin </a:t>
                      </a:r>
                      <a:r>
                        <a:rPr lang="pl-PL" sz="1000" dirty="0">
                          <a:effectLst/>
                        </a:rPr>
                        <a:t>osiągnięcia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Status realizacji kamienia milowego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/>
                </a:tc>
                <a:extLst>
                  <a:ext uri="{0D108BD9-81ED-4DB2-BD59-A6C34878D82A}">
                    <a16:rowId xmlns="" xmlns:a16="http://schemas.microsoft.com/office/drawing/2014/main" val="2335653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000" b="1" dirty="0"/>
                        <a:t>Zadanie 1 – Przygotowanie projektu </a:t>
                      </a:r>
                      <a:r>
                        <a:rPr lang="pl-PL" sz="1000" dirty="0"/>
                        <a:t>: wybór wykonawcy studium wykonalności projektu, opracowanie SW, aktualizacja SW, zawarcie umowy partnerskiej między UMK i UKW, publiczna prezentacja, wniosek o ocenę do KRMC, pozytywna ocena KRMC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2017-10-31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2017-11-24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000" b="1" dirty="0"/>
                        <a:t>Osiągnięto</a:t>
                      </a:r>
                      <a:r>
                        <a:rPr lang="pl-PL" sz="1000" dirty="0"/>
                        <a:t> wszystkie 10 kamieni, w tym 4 po terminie planowanym z powodu opóźnienia w dostarczeniu SW; dalej przygotowano niezbędne </a:t>
                      </a:r>
                      <a:r>
                        <a:rPr lang="pl-PL" sz="1000" dirty="0" smtClean="0"/>
                        <a:t>załączniki                </a:t>
                      </a:r>
                      <a:r>
                        <a:rPr lang="pl-PL" sz="1000" dirty="0"/>
                        <a:t>i dokumenty.</a:t>
                      </a:r>
                    </a:p>
                    <a:p>
                      <a:r>
                        <a:rPr lang="pl-PL" sz="1000" dirty="0"/>
                        <a:t>Rzeczywiste termin osiągnięcia kamieni nie przekroczyły daty punktu ostatecznego.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20995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000" b="1" dirty="0"/>
                        <a:t>Zadanie 2 - Digitalizacja etap 1: selekcja zasobów do digitalizacji i konserwacja zachowawcza </a:t>
                      </a:r>
                      <a:r>
                        <a:rPr lang="pl-PL" sz="1000" dirty="0"/>
                        <a:t>: Zatrudnienie bibliotekarzy, archiwistów, konserwatora, selekcja zasobów i konserwacja zachowawcza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2021-05-03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2021-05-03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000" b="1" dirty="0"/>
                        <a:t>Osiągnięte</a:t>
                      </a:r>
                      <a:r>
                        <a:rPr lang="pl-PL" sz="1000" dirty="0"/>
                        <a:t> wszystkie 2 kamienie, w tym 1 po terminie planowanym: Zatrudnienie: Podpisanie umowy o dofinansowanie nastąpiło 01.08.2018, minimalny czas procedowania zatrudnienia na uczelni to miesiąc. </a:t>
                      </a:r>
                      <a:r>
                        <a:rPr lang="pl-PL" sz="1000" dirty="0" smtClean="0"/>
                        <a:t>Data </a:t>
                      </a:r>
                      <a:r>
                        <a:rPr lang="pl-PL" sz="1000" dirty="0"/>
                        <a:t>osiągnięcia tego kamienia 31.08.2018 nie przekroczyła Daty punktu ostatecznego.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02602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000" b="1" dirty="0"/>
                        <a:t>Zadanie 3 - Digitalizacja etap 2: skanowanie i przetwarzanie obrazów oraz przygotowanie metadanych technicznych</a:t>
                      </a:r>
                      <a:r>
                        <a:rPr lang="pl-PL" sz="1000" dirty="0"/>
                        <a:t> : wybór dostawcy, zakup, zainstalowanie oprogramowania i sprzętu, zaangażowanie pracowników do skanowania, skanowanie, wybór dostawcy i wykonanie prac do spełnienia standardów WCAG, wybór wykonawcy i wykonanie prac związanych ze skanowaniem 11 srebrnych opraw, zaangażowanie pracowników do przetwarzania plików po skanowaniu, przetwarzanie plików.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2021-07-31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2021-07-31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r>
                        <a:rPr lang="pl-PL" sz="1000" b="1" dirty="0"/>
                        <a:t>Osiągnięte</a:t>
                      </a:r>
                      <a:r>
                        <a:rPr lang="pl-PL" sz="1000" dirty="0"/>
                        <a:t> wszystkie 12 kamieni, w tym 7 po terminie planowanym. Powód opóźnień: duże obciążenia zadaniami pracowników uczelni prowadzących wymaganą przepisami prawa procedurę wyłonienia dostawców, brak ofert, oferty przekroczyły przekraczały przewidziane środki na zakup, konieczność przeprowadzenie dodatkowych rozmów technicznych dot. szczegółów przeprowadzenie prac.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37119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000" b="1" dirty="0"/>
                        <a:t>Zadanie 4 - Digitalizacja etap 3: zabezpieczenie zasobów cyfrowych, opracowanie metadanych opisowych oraz upowszechnienie w Internecie:</a:t>
                      </a:r>
                      <a:r>
                        <a:rPr lang="pl-PL" sz="1000" dirty="0"/>
                        <a:t> Zaangażowanie pracowników, przygotowanie metadanych opisowych, upowszechnienie w Internecie, wybór wykonawcy i przeprowadzenie audytu zewnętrznego, zabezpieczenie danych.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2021-07-31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2021-07-31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r>
                        <a:rPr lang="pl-PL" sz="1000" b="1" dirty="0"/>
                        <a:t>Osiągnięte</a:t>
                      </a:r>
                      <a:r>
                        <a:rPr lang="pl-PL" sz="1000" dirty="0"/>
                        <a:t> wszystkie 7 kamieni, w tym 3 po terminie planowanym. Powód opóźnień: duże obciążenie obowiązkami pracowników oraz praca w trybie hybrydowym.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33690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000" b="1" dirty="0"/>
                        <a:t>Zadanie 5 - </a:t>
                      </a:r>
                      <a:r>
                        <a:rPr lang="pl-PL" sz="1000" b="1" dirty="0" err="1"/>
                        <a:t>Retrokonwersja</a:t>
                      </a:r>
                      <a:r>
                        <a:rPr lang="pl-PL" sz="1000" b="1" dirty="0"/>
                        <a:t> zasobów naukowych: </a:t>
                      </a:r>
                      <a:r>
                        <a:rPr lang="pl-PL" sz="1000" dirty="0"/>
                        <a:t>zaangażowanie pracowników </a:t>
                      </a:r>
                      <a:r>
                        <a:rPr lang="pl-PL" sz="1000" dirty="0" smtClean="0"/>
                        <a:t>               i </a:t>
                      </a:r>
                      <a:r>
                        <a:rPr lang="pl-PL" sz="1000" dirty="0"/>
                        <a:t>wykonanie </a:t>
                      </a:r>
                      <a:r>
                        <a:rPr lang="pl-PL" sz="1000" dirty="0" err="1"/>
                        <a:t>retrokonwersji</a:t>
                      </a:r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2020-07-31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2020-09-30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000" b="1" dirty="0"/>
                        <a:t>Osiągnięte</a:t>
                      </a:r>
                      <a:r>
                        <a:rPr lang="pl-PL" sz="1000" dirty="0"/>
                        <a:t> wszystkie 2 kamienie, w tym 1 po terminie planowanym: Powód opóźnienia: Wybuch pandemii wymusił częściową pracę zdalna i spowolnił pracę.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89047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000" b="1" dirty="0"/>
                        <a:t>Zadanie 6 – Promocja projektu</a:t>
                      </a:r>
                      <a:r>
                        <a:rPr lang="pl-PL" sz="1000" dirty="0"/>
                        <a:t>: Przygotowanie tablic info., pamiątkowych, utworzenie zakładek na stronach www UMK i UKW, przygotowanie broszur, plakatów, </a:t>
                      </a:r>
                      <a:r>
                        <a:rPr lang="pl-PL" sz="1000" dirty="0" err="1"/>
                        <a:t>roll-up'ów</a:t>
                      </a:r>
                      <a:r>
                        <a:rPr lang="pl-PL" sz="1000" dirty="0"/>
                        <a:t>, wykonanie wystaw ruchomych, organizacja konferencji podsumowującej, upowszechnianie informacji o projekcie.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2021-07-31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2021-07-31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000" b="1" dirty="0"/>
                        <a:t>Osiągnięte</a:t>
                      </a:r>
                      <a:r>
                        <a:rPr lang="pl-PL" sz="1000" dirty="0"/>
                        <a:t> wszystkie 7 kamieni, w tym 3 po terminie planowanym: Powód opóźnienia:  duże obciążenie zadaniami pracowników uczelni prowadzących wymaganą przepisami prawa procedurę wyłonienia dostawców.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8709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91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odtytuł 2"/>
          <p:cNvSpPr txBox="1"/>
          <p:nvPr/>
        </p:nvSpPr>
        <p:spPr>
          <a:xfrm>
            <a:off x="1775519" y="1376654"/>
            <a:ext cx="8509320" cy="750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</a:rPr>
              <a:t>PRODUKTY PROJEKTU</a:t>
            </a:r>
            <a:endParaRPr lang="pl-PL" sz="4000" b="0" strike="noStrike" spc="-1" dirty="0">
              <a:latin typeface="Arial"/>
            </a:endParaRPr>
          </a:p>
        </p:txBody>
      </p:sp>
      <p:graphicFrame>
        <p:nvGraphicFramePr>
          <p:cNvPr id="61" name="Tabela 10"/>
          <p:cNvGraphicFramePr/>
          <p:nvPr>
            <p:extLst>
              <p:ext uri="{D42A27DB-BD31-4B8C-83A1-F6EECF244321}">
                <p14:modId xmlns:p14="http://schemas.microsoft.com/office/powerpoint/2010/main" val="2353741162"/>
              </p:ext>
            </p:extLst>
          </p:nvPr>
        </p:nvGraphicFramePr>
        <p:xfrm>
          <a:off x="649212" y="2514592"/>
          <a:ext cx="10761935" cy="2830476"/>
        </p:xfrm>
        <a:graphic>
          <a:graphicData uri="http://schemas.openxmlformats.org/drawingml/2006/table">
            <a:tbl>
              <a:tblPr/>
              <a:tblGrid>
                <a:gridCol w="74883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465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2704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96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Nazwa produktu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Planowany termin wdrożenia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Faktyczny termin wdrożenia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9917">
                <a:tc>
                  <a:txBody>
                    <a:bodyPr/>
                    <a:lstStyle/>
                    <a:p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Zdigitalizowane i udostępnione w otwartym Internecie zasoby pochodzące ze zbiorów UMK i UKW – 28 000 sztuk: wydawnictwa zwarte, wydawnictwa ciągłe, rękopisy, starodruki, nagrania dźwiękowe, zbiory graficzne (pocztówki z przełomu wieku, zdjęcia), kartograficzne, muzykalia, dokumenty życia społecznego.</a:t>
                      </a:r>
                    </a:p>
                    <a:p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/>
                        <a:t>2021-07-31</a:t>
                      </a:r>
                    </a:p>
                  </a:txBody>
                  <a:tcPr marL="45720" marR="45720" anchor="ctr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/>
                        <a:t>2021-07-31</a:t>
                      </a:r>
                    </a:p>
                  </a:txBody>
                  <a:tcPr marL="45720" marR="45720" anchor="ctr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87107">
                <a:tc>
                  <a:txBody>
                    <a:bodyPr/>
                    <a:lstStyle/>
                    <a:p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Nowe elektroniczne opisy bibliograficzne – 15 000 sztuk: </a:t>
                      </a:r>
                      <a:r>
                        <a:rPr lang="pl-PL" sz="1600" b="0" strike="noStrike" kern="1200" spc="-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przeniesienie opisów </a:t>
                      </a:r>
                      <a:r>
                        <a:rPr lang="pl-PL" sz="1600" b="0" strike="noStrike" kern="1200" spc="-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              z </a:t>
                      </a:r>
                      <a:r>
                        <a:rPr lang="pl-PL" sz="1600" b="0" strike="noStrike" kern="1200" spc="-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katalogów kartkowych do cyfrowych systemów bibliotecznych dostępnych </a:t>
                      </a:r>
                      <a:r>
                        <a:rPr lang="pl-PL" sz="1600" b="0" strike="noStrike" kern="1200" spc="-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                    w </a:t>
                      </a:r>
                      <a:r>
                        <a:rPr lang="pl-PL" sz="1600" b="0" strike="noStrike" kern="1200" spc="-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Internecie dla każdego bez ograniczeń.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dirty="0"/>
                        <a:t>2020-07-31</a:t>
                      </a:r>
                    </a:p>
                    <a:p>
                      <a:pPr algn="ctr"/>
                      <a:endParaRPr lang="pl-PL" sz="1500" dirty="0"/>
                    </a:p>
                  </a:txBody>
                  <a:tcPr marL="45720" marR="45720" anchor="ctr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dirty="0"/>
                        <a:t>2020-09-30</a:t>
                      </a:r>
                    </a:p>
                    <a:p>
                      <a:pPr algn="ctr"/>
                      <a:endParaRPr lang="pl-PL" sz="1500" dirty="0"/>
                    </a:p>
                  </a:txBody>
                  <a:tcPr marL="45720" marR="45720" anchor="ctr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Łącznik prosty ze strzałką 66"/>
          <p:cNvSpPr/>
          <p:nvPr/>
        </p:nvSpPr>
        <p:spPr>
          <a:xfrm flipH="1">
            <a:off x="12015216" y="12979296"/>
            <a:ext cx="623160" cy="335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B9BD5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4" name="Podtytuł 2"/>
          <p:cNvSpPr txBox="1"/>
          <p:nvPr/>
        </p:nvSpPr>
        <p:spPr>
          <a:xfrm>
            <a:off x="1838987" y="1078519"/>
            <a:ext cx="8640720" cy="750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</a:rPr>
              <a:t>PRODUKTY PROJEKTU </a:t>
            </a:r>
            <a:r>
              <a:rPr lang="pl-PL" sz="2400" b="1" strike="noStrike" spc="-1" dirty="0">
                <a:solidFill>
                  <a:srgbClr val="002060"/>
                </a:solidFill>
                <a:latin typeface="Calibri"/>
              </a:rPr>
              <a:t>– interoperacyjność</a:t>
            </a:r>
            <a:endParaRPr lang="pl-PL" sz="2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pl-PL" sz="2400" b="1" strike="noStrike" spc="-1" dirty="0">
                <a:solidFill>
                  <a:srgbClr val="002060"/>
                </a:solidFill>
                <a:latin typeface="Calibri"/>
              </a:rPr>
              <a:t>(widok kooperacji aplikacji)</a:t>
            </a:r>
            <a:endParaRPr lang="pl-PL" sz="2400" b="0" strike="noStrike" spc="-1" dirty="0">
              <a:latin typeface="Arial"/>
            </a:endParaRPr>
          </a:p>
        </p:txBody>
      </p:sp>
      <p:sp>
        <p:nvSpPr>
          <p:cNvPr id="104" name="pole tekstowe 83"/>
          <p:cNvSpPr/>
          <p:nvPr/>
        </p:nvSpPr>
        <p:spPr>
          <a:xfrm>
            <a:off x="8930376" y="2432016"/>
            <a:ext cx="1776960" cy="1431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b="0" strike="noStrike" spc="-1" dirty="0">
                <a:solidFill>
                  <a:srgbClr val="44546A"/>
                </a:solidFill>
                <a:latin typeface="Calibri"/>
              </a:rPr>
              <a:t>Oznaczenia powiązanych </a:t>
            </a:r>
            <a:endParaRPr lang="pl-PL" sz="1200" b="0" strike="noStrike" spc="-1" dirty="0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 dirty="0">
                <a:solidFill>
                  <a:srgbClr val="44546A"/>
                </a:solidFill>
                <a:latin typeface="Calibri"/>
              </a:rPr>
              <a:t>systemów:</a:t>
            </a:r>
            <a:endParaRPr lang="pl-PL" sz="1200" b="0" strike="noStrike" spc="-1" dirty="0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 dirty="0">
                <a:solidFill>
                  <a:srgbClr val="44546A"/>
                </a:solidFill>
                <a:latin typeface="Calibri"/>
              </a:rPr>
              <a:t>        planowany</a:t>
            </a:r>
            <a:endParaRPr lang="pl-PL" sz="1200" b="0" strike="noStrike" spc="-1" dirty="0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 dirty="0">
                <a:solidFill>
                  <a:srgbClr val="44546A"/>
                </a:solidFill>
                <a:latin typeface="Calibri"/>
              </a:rPr>
              <a:t>        modyfikowany</a:t>
            </a:r>
            <a:endParaRPr lang="pl-PL" sz="1200" b="0" strike="noStrike" spc="-1" dirty="0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 dirty="0">
                <a:solidFill>
                  <a:srgbClr val="44546A"/>
                </a:solidFill>
                <a:latin typeface="Calibri"/>
              </a:rPr>
              <a:t>        istniejący</a:t>
            </a:r>
            <a:endParaRPr lang="pl-PL" sz="1200" b="0" strike="noStrike" spc="-1" dirty="0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 dirty="0">
                <a:solidFill>
                  <a:srgbClr val="44546A"/>
                </a:solidFill>
                <a:latin typeface="Calibri"/>
              </a:rPr>
              <a:t>dot. systemów własnych oraz innych jednostek</a:t>
            </a:r>
            <a:endParaRPr lang="pl-PL" sz="1200" b="0" strike="noStrike" spc="-1" dirty="0">
              <a:latin typeface="Arial"/>
            </a:endParaRPr>
          </a:p>
        </p:txBody>
      </p:sp>
      <p:sp>
        <p:nvSpPr>
          <p:cNvPr id="105" name="Prostokąt 84"/>
          <p:cNvSpPr/>
          <p:nvPr/>
        </p:nvSpPr>
        <p:spPr>
          <a:xfrm>
            <a:off x="9051696" y="2870136"/>
            <a:ext cx="143640" cy="14364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Prostokąt 85"/>
          <p:cNvSpPr/>
          <p:nvPr/>
        </p:nvSpPr>
        <p:spPr>
          <a:xfrm>
            <a:off x="9051696" y="3059136"/>
            <a:ext cx="143640" cy="14364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Prostokąt 86"/>
          <p:cNvSpPr/>
          <p:nvPr/>
        </p:nvSpPr>
        <p:spPr>
          <a:xfrm>
            <a:off x="9051696" y="3246336"/>
            <a:ext cx="143640" cy="14364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Prostokąt 44">
            <a:extLst>
              <a:ext uri="{FF2B5EF4-FFF2-40B4-BE49-F238E27FC236}">
                <a16:creationId xmlns="" xmlns:a16="http://schemas.microsoft.com/office/drawing/2014/main" id="{64226C45-C386-4DB5-A9B8-88C3C7877A36}"/>
              </a:ext>
            </a:extLst>
          </p:cNvPr>
          <p:cNvSpPr/>
          <p:nvPr/>
        </p:nvSpPr>
        <p:spPr>
          <a:xfrm>
            <a:off x="4875336" y="2870136"/>
            <a:ext cx="1493640" cy="992880"/>
          </a:xfrm>
          <a:prstGeom prst="rect">
            <a:avLst/>
          </a:prstGeom>
          <a:solidFill>
            <a:schemeClr val="bg1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Kujawsko-Pomorska </a:t>
            </a:r>
            <a:r>
              <a:rPr lang="pl-PL" sz="900" dirty="0"/>
              <a:t>Biblioteka Cyfrowa</a:t>
            </a:r>
          </a:p>
        </p:txBody>
      </p:sp>
      <p:sp>
        <p:nvSpPr>
          <p:cNvPr id="51" name="Łącznik prosty 47">
            <a:extLst>
              <a:ext uri="{FF2B5EF4-FFF2-40B4-BE49-F238E27FC236}">
                <a16:creationId xmlns="" xmlns:a16="http://schemas.microsoft.com/office/drawing/2014/main" id="{666D6FB6-AD2E-4D10-A39A-159F9A4CB039}"/>
              </a:ext>
            </a:extLst>
          </p:cNvPr>
          <p:cNvSpPr/>
          <p:nvPr/>
        </p:nvSpPr>
        <p:spPr>
          <a:xfrm>
            <a:off x="4746456" y="3080736"/>
            <a:ext cx="128520" cy="5040"/>
          </a:xfrm>
          <a:prstGeom prst="line">
            <a:avLst/>
          </a:prstGeom>
          <a:ln w="25400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Łącznik prosty 48">
            <a:extLst>
              <a:ext uri="{FF2B5EF4-FFF2-40B4-BE49-F238E27FC236}">
                <a16:creationId xmlns="" xmlns:a16="http://schemas.microsoft.com/office/drawing/2014/main" id="{97117F02-8657-4F46-A428-8499D572F062}"/>
              </a:ext>
            </a:extLst>
          </p:cNvPr>
          <p:cNvSpPr/>
          <p:nvPr/>
        </p:nvSpPr>
        <p:spPr>
          <a:xfrm flipV="1">
            <a:off x="4746456" y="2581776"/>
            <a:ext cx="0" cy="50796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Łącznik prosty ze strzałką 49">
            <a:extLst>
              <a:ext uri="{FF2B5EF4-FFF2-40B4-BE49-F238E27FC236}">
                <a16:creationId xmlns="" xmlns:a16="http://schemas.microsoft.com/office/drawing/2014/main" id="{B939A7D6-FABB-4B1B-87ED-66DE97553ABC}"/>
              </a:ext>
            </a:extLst>
          </p:cNvPr>
          <p:cNvSpPr/>
          <p:nvPr/>
        </p:nvSpPr>
        <p:spPr>
          <a:xfrm flipH="1">
            <a:off x="4453416" y="2582136"/>
            <a:ext cx="293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rgbClr val="0070C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Łącznik prosty ze strzałką 52">
            <a:extLst>
              <a:ext uri="{FF2B5EF4-FFF2-40B4-BE49-F238E27FC236}">
                <a16:creationId xmlns="" xmlns:a16="http://schemas.microsoft.com/office/drawing/2014/main" id="{51111EFB-E840-4236-AD07-526724E6A739}"/>
              </a:ext>
            </a:extLst>
          </p:cNvPr>
          <p:cNvSpPr/>
          <p:nvPr/>
        </p:nvSpPr>
        <p:spPr>
          <a:xfrm rot="11582432" flipV="1">
            <a:off x="2575662" y="2704651"/>
            <a:ext cx="378916" cy="90883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rgbClr val="0070C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5" name="Łącznik prosty 53">
            <a:extLst>
              <a:ext uri="{FF2B5EF4-FFF2-40B4-BE49-F238E27FC236}">
                <a16:creationId xmlns="" xmlns:a16="http://schemas.microsoft.com/office/drawing/2014/main" id="{DF23CF9F-ECE3-47C6-A161-1D7A01972344}"/>
              </a:ext>
            </a:extLst>
          </p:cNvPr>
          <p:cNvSpPr/>
          <p:nvPr/>
        </p:nvSpPr>
        <p:spPr>
          <a:xfrm>
            <a:off x="6387336" y="3059136"/>
            <a:ext cx="144000" cy="360"/>
          </a:xfrm>
          <a:prstGeom prst="line">
            <a:avLst/>
          </a:prstGeom>
          <a:ln w="25400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6" name="Łącznik prosty 54">
            <a:extLst>
              <a:ext uri="{FF2B5EF4-FFF2-40B4-BE49-F238E27FC236}">
                <a16:creationId xmlns="" xmlns:a16="http://schemas.microsoft.com/office/drawing/2014/main" id="{1BF98272-653B-4068-9659-44F7A145D730}"/>
              </a:ext>
            </a:extLst>
          </p:cNvPr>
          <p:cNvSpPr/>
          <p:nvPr/>
        </p:nvSpPr>
        <p:spPr>
          <a:xfrm flipV="1">
            <a:off x="6531336" y="2501136"/>
            <a:ext cx="360" cy="57096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Łącznik prosty ze strzałką 55">
            <a:extLst>
              <a:ext uri="{FF2B5EF4-FFF2-40B4-BE49-F238E27FC236}">
                <a16:creationId xmlns="" xmlns:a16="http://schemas.microsoft.com/office/drawing/2014/main" id="{C4D887F7-1300-4BF4-8235-FF3807DCF72A}"/>
              </a:ext>
            </a:extLst>
          </p:cNvPr>
          <p:cNvSpPr/>
          <p:nvPr/>
        </p:nvSpPr>
        <p:spPr>
          <a:xfrm>
            <a:off x="6531336" y="2510136"/>
            <a:ext cx="215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rgbClr val="5B9BD5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8" name="Łącznik prosty 56">
            <a:extLst>
              <a:ext uri="{FF2B5EF4-FFF2-40B4-BE49-F238E27FC236}">
                <a16:creationId xmlns="" xmlns:a16="http://schemas.microsoft.com/office/drawing/2014/main" id="{A6574514-C796-4307-8453-786063566BEF}"/>
              </a:ext>
            </a:extLst>
          </p:cNvPr>
          <p:cNvSpPr/>
          <p:nvPr/>
        </p:nvSpPr>
        <p:spPr>
          <a:xfrm>
            <a:off x="6387336" y="3265776"/>
            <a:ext cx="263520" cy="36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Łącznik prosty 57">
            <a:extLst>
              <a:ext uri="{FF2B5EF4-FFF2-40B4-BE49-F238E27FC236}">
                <a16:creationId xmlns="" xmlns:a16="http://schemas.microsoft.com/office/drawing/2014/main" id="{2A10D4D0-63A1-4D05-B84E-887FEA8BEEB4}"/>
              </a:ext>
            </a:extLst>
          </p:cNvPr>
          <p:cNvSpPr/>
          <p:nvPr/>
        </p:nvSpPr>
        <p:spPr>
          <a:xfrm flipV="1">
            <a:off x="6639336" y="3265776"/>
            <a:ext cx="360" cy="39636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Łącznik prosty ze strzałką 58">
            <a:extLst>
              <a:ext uri="{FF2B5EF4-FFF2-40B4-BE49-F238E27FC236}">
                <a16:creationId xmlns="" xmlns:a16="http://schemas.microsoft.com/office/drawing/2014/main" id="{4522F84D-BFCA-4FC9-A669-40C01DB09A2C}"/>
              </a:ext>
            </a:extLst>
          </p:cNvPr>
          <p:cNvSpPr/>
          <p:nvPr/>
        </p:nvSpPr>
        <p:spPr>
          <a:xfrm>
            <a:off x="6639336" y="3662136"/>
            <a:ext cx="125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rgbClr val="5B9BD5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Prostokąt 63">
            <a:extLst>
              <a:ext uri="{FF2B5EF4-FFF2-40B4-BE49-F238E27FC236}">
                <a16:creationId xmlns="" xmlns:a16="http://schemas.microsoft.com/office/drawing/2014/main" id="{D1B14254-1424-4C23-A541-667FDE67CC43}"/>
              </a:ext>
            </a:extLst>
          </p:cNvPr>
          <p:cNvSpPr/>
          <p:nvPr/>
        </p:nvSpPr>
        <p:spPr>
          <a:xfrm>
            <a:off x="4096081" y="5100490"/>
            <a:ext cx="1493640" cy="977760"/>
          </a:xfrm>
          <a:prstGeom prst="rect">
            <a:avLst/>
          </a:prstGeom>
          <a:solidFill>
            <a:schemeClr val="bg1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900" dirty="0"/>
              <a:t>Systemy biblioteczne Horizon </a:t>
            </a:r>
          </a:p>
          <a:p>
            <a:pPr algn="ctr">
              <a:lnSpc>
                <a:spcPct val="100000"/>
              </a:lnSpc>
            </a:pPr>
            <a:r>
              <a:rPr lang="pl-PL" sz="900" dirty="0"/>
              <a:t>Alma</a:t>
            </a:r>
            <a:br>
              <a:rPr lang="pl-PL" sz="900" dirty="0"/>
            </a:br>
            <a:endParaRPr lang="pl-PL" sz="900" dirty="0"/>
          </a:p>
        </p:txBody>
      </p:sp>
      <p:sp>
        <p:nvSpPr>
          <p:cNvPr id="111" name="Łącznik prosty 65">
            <a:extLst>
              <a:ext uri="{FF2B5EF4-FFF2-40B4-BE49-F238E27FC236}">
                <a16:creationId xmlns="" xmlns:a16="http://schemas.microsoft.com/office/drawing/2014/main" id="{5AAEB36B-A2AF-454B-9585-6EA7E1C5634A}"/>
              </a:ext>
            </a:extLst>
          </p:cNvPr>
          <p:cNvSpPr/>
          <p:nvPr/>
        </p:nvSpPr>
        <p:spPr>
          <a:xfrm>
            <a:off x="3959667" y="5532670"/>
            <a:ext cx="128520" cy="5040"/>
          </a:xfrm>
          <a:prstGeom prst="line">
            <a:avLst/>
          </a:prstGeom>
          <a:ln w="25400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Łącznik prosty 67">
            <a:extLst>
              <a:ext uri="{FF2B5EF4-FFF2-40B4-BE49-F238E27FC236}">
                <a16:creationId xmlns="" xmlns:a16="http://schemas.microsoft.com/office/drawing/2014/main" id="{BE167FD8-FA4E-40A6-BF14-1A5D7BA2E379}"/>
              </a:ext>
            </a:extLst>
          </p:cNvPr>
          <p:cNvSpPr/>
          <p:nvPr/>
        </p:nvSpPr>
        <p:spPr>
          <a:xfrm flipV="1">
            <a:off x="3933933" y="5034070"/>
            <a:ext cx="0" cy="50796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Łącznik prosty ze strzałką 68">
            <a:extLst>
              <a:ext uri="{FF2B5EF4-FFF2-40B4-BE49-F238E27FC236}">
                <a16:creationId xmlns="" xmlns:a16="http://schemas.microsoft.com/office/drawing/2014/main" id="{98EDABF9-531E-4006-93BF-FE6518F3702B}"/>
              </a:ext>
            </a:extLst>
          </p:cNvPr>
          <p:cNvSpPr/>
          <p:nvPr/>
        </p:nvSpPr>
        <p:spPr>
          <a:xfrm flipH="1">
            <a:off x="3640533" y="5034070"/>
            <a:ext cx="293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rgbClr val="0070C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4" name="Łącznik prosty 69">
            <a:extLst>
              <a:ext uri="{FF2B5EF4-FFF2-40B4-BE49-F238E27FC236}">
                <a16:creationId xmlns="" xmlns:a16="http://schemas.microsoft.com/office/drawing/2014/main" id="{2F6F94E4-F669-4A68-97BE-9A98929C3AEF}"/>
              </a:ext>
            </a:extLst>
          </p:cNvPr>
          <p:cNvSpPr/>
          <p:nvPr/>
        </p:nvSpPr>
        <p:spPr>
          <a:xfrm>
            <a:off x="3640533" y="5391910"/>
            <a:ext cx="146520" cy="360"/>
          </a:xfrm>
          <a:prstGeom prst="line">
            <a:avLst/>
          </a:prstGeom>
          <a:ln w="25400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Łącznik prosty 70">
            <a:extLst>
              <a:ext uri="{FF2B5EF4-FFF2-40B4-BE49-F238E27FC236}">
                <a16:creationId xmlns="" xmlns:a16="http://schemas.microsoft.com/office/drawing/2014/main" id="{B235CACD-96C4-4FBB-953A-C6D1AEB73490}"/>
              </a:ext>
            </a:extLst>
          </p:cNvPr>
          <p:cNvSpPr/>
          <p:nvPr/>
        </p:nvSpPr>
        <p:spPr>
          <a:xfrm>
            <a:off x="3787053" y="5391910"/>
            <a:ext cx="360" cy="43416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Łącznik prosty ze strzałką 71">
            <a:extLst>
              <a:ext uri="{FF2B5EF4-FFF2-40B4-BE49-F238E27FC236}">
                <a16:creationId xmlns="" xmlns:a16="http://schemas.microsoft.com/office/drawing/2014/main" id="{F567D633-9593-4BD1-9EE8-66E779B7E61B}"/>
              </a:ext>
            </a:extLst>
          </p:cNvPr>
          <p:cNvSpPr/>
          <p:nvPr/>
        </p:nvSpPr>
        <p:spPr>
          <a:xfrm>
            <a:off x="3813147" y="5826070"/>
            <a:ext cx="275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rgbClr val="0070C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Prostokąt 61">
            <a:extLst>
              <a:ext uri="{FF2B5EF4-FFF2-40B4-BE49-F238E27FC236}">
                <a16:creationId xmlns="" xmlns:a16="http://schemas.microsoft.com/office/drawing/2014/main" id="{5BF4BC72-1AC7-494A-945C-54E5FAC176CE}"/>
              </a:ext>
            </a:extLst>
          </p:cNvPr>
          <p:cNvSpPr/>
          <p:nvPr/>
        </p:nvSpPr>
        <p:spPr>
          <a:xfrm>
            <a:off x="2975709" y="2263798"/>
            <a:ext cx="1493640" cy="79164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1000" b="0" i="1" strike="noStrike" spc="-1" dirty="0">
                <a:solidFill>
                  <a:srgbClr val="FFFFFF"/>
                </a:solidFill>
                <a:latin typeface="Calibri"/>
              </a:rPr>
              <a:t>Federacja Bibliotek Cyfrowych</a:t>
            </a:r>
            <a:endParaRPr lang="pl-PL" sz="1000" b="0" strike="noStrike" spc="-1" dirty="0">
              <a:latin typeface="Arial"/>
            </a:endParaRPr>
          </a:p>
        </p:txBody>
      </p:sp>
      <p:sp>
        <p:nvSpPr>
          <p:cNvPr id="131" name="Prostokąt 61">
            <a:extLst>
              <a:ext uri="{FF2B5EF4-FFF2-40B4-BE49-F238E27FC236}">
                <a16:creationId xmlns="" xmlns:a16="http://schemas.microsoft.com/office/drawing/2014/main" id="{802FC386-642B-45E7-8FC9-5922646722E9}"/>
              </a:ext>
            </a:extLst>
          </p:cNvPr>
          <p:cNvSpPr/>
          <p:nvPr/>
        </p:nvSpPr>
        <p:spPr>
          <a:xfrm>
            <a:off x="1082022" y="2246976"/>
            <a:ext cx="1493640" cy="79164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1000" b="0" i="1" strike="noStrike" spc="-1" dirty="0" err="1">
                <a:solidFill>
                  <a:srgbClr val="FFFFFF"/>
                </a:solidFill>
                <a:latin typeface="Calibri"/>
              </a:rPr>
              <a:t>Europeana</a:t>
            </a:r>
            <a:endParaRPr lang="pl-PL" sz="1000" b="0" strike="noStrike" spc="-1" dirty="0">
              <a:latin typeface="Arial"/>
            </a:endParaRPr>
          </a:p>
        </p:txBody>
      </p:sp>
      <p:sp>
        <p:nvSpPr>
          <p:cNvPr id="132" name="Prostokąt 80">
            <a:extLst>
              <a:ext uri="{FF2B5EF4-FFF2-40B4-BE49-F238E27FC236}">
                <a16:creationId xmlns="" xmlns:a16="http://schemas.microsoft.com/office/drawing/2014/main" id="{BC5487A7-0B55-4675-A333-40264FDF9EEA}"/>
              </a:ext>
            </a:extLst>
          </p:cNvPr>
          <p:cNvSpPr/>
          <p:nvPr/>
        </p:nvSpPr>
        <p:spPr>
          <a:xfrm>
            <a:off x="2147724" y="4822848"/>
            <a:ext cx="1493640" cy="79164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1000" b="0" i="1" strike="noStrike" spc="-1" dirty="0">
                <a:solidFill>
                  <a:srgbClr val="FFFFFF"/>
                </a:solidFill>
                <a:latin typeface="Calibri"/>
              </a:rPr>
              <a:t>NUKAT </a:t>
            </a:r>
          </a:p>
          <a:p>
            <a:pPr algn="ctr">
              <a:lnSpc>
                <a:spcPct val="100000"/>
              </a:lnSpc>
            </a:pPr>
            <a:r>
              <a:rPr lang="pl-PL" sz="1000" i="1" spc="-1" dirty="0">
                <a:solidFill>
                  <a:srgbClr val="FFFFFF"/>
                </a:solidFill>
                <a:latin typeface="Calibri"/>
              </a:rPr>
              <a:t>Katalog zbiorów polskich  bibliotek naukowych</a:t>
            </a:r>
            <a:endParaRPr lang="pl-PL" sz="1000" b="0" strike="noStrike" spc="-1" dirty="0">
              <a:latin typeface="Arial"/>
            </a:endParaRPr>
          </a:p>
        </p:txBody>
      </p:sp>
      <p:sp>
        <p:nvSpPr>
          <p:cNvPr id="133" name="Łącznik prosty ze strzałką 68">
            <a:extLst>
              <a:ext uri="{FF2B5EF4-FFF2-40B4-BE49-F238E27FC236}">
                <a16:creationId xmlns="" xmlns:a16="http://schemas.microsoft.com/office/drawing/2014/main" id="{4FD5B4ED-7B18-4963-90C2-59A22DCD0524}"/>
              </a:ext>
            </a:extLst>
          </p:cNvPr>
          <p:cNvSpPr/>
          <p:nvPr/>
        </p:nvSpPr>
        <p:spPr>
          <a:xfrm flipH="1">
            <a:off x="1828258" y="5233428"/>
            <a:ext cx="293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rgbClr val="0070C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Prostokąt 80">
            <a:extLst>
              <a:ext uri="{FF2B5EF4-FFF2-40B4-BE49-F238E27FC236}">
                <a16:creationId xmlns="" xmlns:a16="http://schemas.microsoft.com/office/drawing/2014/main" id="{D8CD9474-699F-4017-8704-D5B19D546736}"/>
              </a:ext>
            </a:extLst>
          </p:cNvPr>
          <p:cNvSpPr/>
          <p:nvPr/>
        </p:nvSpPr>
        <p:spPr>
          <a:xfrm>
            <a:off x="323844" y="4822848"/>
            <a:ext cx="1493640" cy="79164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1000" b="0" i="1" strike="noStrike" spc="-1" dirty="0" err="1">
                <a:solidFill>
                  <a:srgbClr val="FFFFFF"/>
                </a:solidFill>
                <a:latin typeface="Calibri"/>
              </a:rPr>
              <a:t>WorldCat</a:t>
            </a:r>
            <a:endParaRPr lang="pl-PL" sz="1000" b="0" strike="noStrike" spc="-1" dirty="0">
              <a:latin typeface="Arial"/>
            </a:endParaRPr>
          </a:p>
        </p:txBody>
      </p:sp>
      <p:sp>
        <p:nvSpPr>
          <p:cNvPr id="135" name="Prostokąt 61">
            <a:extLst>
              <a:ext uri="{FF2B5EF4-FFF2-40B4-BE49-F238E27FC236}">
                <a16:creationId xmlns="" xmlns:a16="http://schemas.microsoft.com/office/drawing/2014/main" id="{8EF34F96-FCD5-491F-BE61-F81BD38268DC}"/>
              </a:ext>
            </a:extLst>
          </p:cNvPr>
          <p:cNvSpPr/>
          <p:nvPr/>
        </p:nvSpPr>
        <p:spPr>
          <a:xfrm>
            <a:off x="6752820" y="2337797"/>
            <a:ext cx="1493640" cy="610649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1000" b="0" i="1" strike="noStrike" spc="-1" dirty="0">
                <a:solidFill>
                  <a:srgbClr val="FFFFFF"/>
                </a:solidFill>
                <a:latin typeface="Calibri"/>
              </a:rPr>
              <a:t>BASE</a:t>
            </a:r>
          </a:p>
          <a:p>
            <a:pPr algn="ctr">
              <a:lnSpc>
                <a:spcPct val="100000"/>
              </a:lnSpc>
            </a:pPr>
            <a:r>
              <a:rPr lang="pl-PL" sz="1000" i="1" spc="-1" dirty="0">
                <a:solidFill>
                  <a:srgbClr val="FFFFFF"/>
                </a:solidFill>
                <a:latin typeface="Calibri"/>
              </a:rPr>
              <a:t>Bielefeld </a:t>
            </a:r>
            <a:r>
              <a:rPr lang="pl-PL" sz="1000" i="1" spc="-1" dirty="0" err="1">
                <a:solidFill>
                  <a:srgbClr val="FFFFFF"/>
                </a:solidFill>
                <a:latin typeface="Calibri"/>
              </a:rPr>
              <a:t>Academic</a:t>
            </a:r>
            <a:r>
              <a:rPr lang="pl-PL" sz="1000" i="1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pl-PL" sz="1000" i="1" spc="-1" dirty="0" err="1">
                <a:solidFill>
                  <a:srgbClr val="FFFFFF"/>
                </a:solidFill>
                <a:latin typeface="Calibri"/>
              </a:rPr>
              <a:t>Search</a:t>
            </a:r>
            <a:r>
              <a:rPr lang="pl-PL" sz="1000" i="1" spc="-1" dirty="0">
                <a:solidFill>
                  <a:srgbClr val="FFFFFF"/>
                </a:solidFill>
                <a:latin typeface="Calibri"/>
              </a:rPr>
              <a:t> Engine</a:t>
            </a:r>
            <a:endParaRPr lang="pl-PL" sz="1000" b="0" strike="noStrike" spc="-1" dirty="0">
              <a:latin typeface="Arial"/>
            </a:endParaRPr>
          </a:p>
        </p:txBody>
      </p:sp>
      <p:sp>
        <p:nvSpPr>
          <p:cNvPr id="136" name="Prostokąt 61">
            <a:extLst>
              <a:ext uri="{FF2B5EF4-FFF2-40B4-BE49-F238E27FC236}">
                <a16:creationId xmlns="" xmlns:a16="http://schemas.microsoft.com/office/drawing/2014/main" id="{1F2CDB26-A981-4D46-B563-730300D6548F}"/>
              </a:ext>
            </a:extLst>
          </p:cNvPr>
          <p:cNvSpPr/>
          <p:nvPr/>
        </p:nvSpPr>
        <p:spPr>
          <a:xfrm>
            <a:off x="6778413" y="3234679"/>
            <a:ext cx="1493640" cy="610649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1000" b="0" i="1" strike="noStrike" spc="-1" dirty="0">
                <a:solidFill>
                  <a:srgbClr val="FFFFFF"/>
                </a:solidFill>
                <a:latin typeface="Calibri"/>
              </a:rPr>
              <a:t>Google</a:t>
            </a:r>
            <a:endParaRPr lang="pl-PL" sz="1000" b="0" strike="noStrike" spc="-1" dirty="0">
              <a:latin typeface="Arial"/>
            </a:endParaRPr>
          </a:p>
        </p:txBody>
      </p:sp>
      <p:sp>
        <p:nvSpPr>
          <p:cNvPr id="137" name="Łącznik prosty 56">
            <a:extLst>
              <a:ext uri="{FF2B5EF4-FFF2-40B4-BE49-F238E27FC236}">
                <a16:creationId xmlns="" xmlns:a16="http://schemas.microsoft.com/office/drawing/2014/main" id="{A6740AF9-3962-4D9C-9852-376997B2AAC0}"/>
              </a:ext>
            </a:extLst>
          </p:cNvPr>
          <p:cNvSpPr/>
          <p:nvPr/>
        </p:nvSpPr>
        <p:spPr>
          <a:xfrm>
            <a:off x="6375636" y="3784838"/>
            <a:ext cx="263520" cy="36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Łącznik prosty 57">
            <a:extLst>
              <a:ext uri="{FF2B5EF4-FFF2-40B4-BE49-F238E27FC236}">
                <a16:creationId xmlns="" xmlns:a16="http://schemas.microsoft.com/office/drawing/2014/main" id="{0BF6343C-72ED-477E-B15E-00A9D8605D21}"/>
              </a:ext>
            </a:extLst>
          </p:cNvPr>
          <p:cNvSpPr/>
          <p:nvPr/>
        </p:nvSpPr>
        <p:spPr>
          <a:xfrm flipV="1">
            <a:off x="6614431" y="3793298"/>
            <a:ext cx="360" cy="39636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Łącznik prosty ze strzałką 58">
            <a:extLst>
              <a:ext uri="{FF2B5EF4-FFF2-40B4-BE49-F238E27FC236}">
                <a16:creationId xmlns="" xmlns:a16="http://schemas.microsoft.com/office/drawing/2014/main" id="{3CEDA5DF-C5A5-4A07-A7B3-CD20DB7FB112}"/>
              </a:ext>
            </a:extLst>
          </p:cNvPr>
          <p:cNvSpPr/>
          <p:nvPr/>
        </p:nvSpPr>
        <p:spPr>
          <a:xfrm>
            <a:off x="6615430" y="4180478"/>
            <a:ext cx="125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rgbClr val="5B9BD5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Prostokąt 61">
            <a:extLst>
              <a:ext uri="{FF2B5EF4-FFF2-40B4-BE49-F238E27FC236}">
                <a16:creationId xmlns="" xmlns:a16="http://schemas.microsoft.com/office/drawing/2014/main" id="{5C86D440-54F6-45AA-8DD9-91F64BC283C1}"/>
              </a:ext>
            </a:extLst>
          </p:cNvPr>
          <p:cNvSpPr/>
          <p:nvPr/>
        </p:nvSpPr>
        <p:spPr>
          <a:xfrm>
            <a:off x="6778413" y="4104512"/>
            <a:ext cx="1493640" cy="610649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1000" b="0" i="1" strike="noStrike" spc="-1" dirty="0">
                <a:solidFill>
                  <a:srgbClr val="FFFFFF"/>
                </a:solidFill>
                <a:latin typeface="Calibri"/>
              </a:rPr>
              <a:t>Google Scholar</a:t>
            </a:r>
            <a:endParaRPr lang="pl-PL" sz="1000" b="0" strike="noStrike" spc="-1" dirty="0">
              <a:latin typeface="Arial"/>
            </a:endParaRPr>
          </a:p>
        </p:txBody>
      </p:sp>
      <p:sp>
        <p:nvSpPr>
          <p:cNvPr id="141" name="Łącznik prosty 57">
            <a:extLst>
              <a:ext uri="{FF2B5EF4-FFF2-40B4-BE49-F238E27FC236}">
                <a16:creationId xmlns="" xmlns:a16="http://schemas.microsoft.com/office/drawing/2014/main" id="{E3522D1E-9273-4DD2-A5B0-969AEC380447}"/>
              </a:ext>
            </a:extLst>
          </p:cNvPr>
          <p:cNvSpPr/>
          <p:nvPr/>
        </p:nvSpPr>
        <p:spPr>
          <a:xfrm flipV="1">
            <a:off x="6244940" y="3863016"/>
            <a:ext cx="360" cy="103401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2" name="Łącznik prosty ze strzałką 71">
            <a:extLst>
              <a:ext uri="{FF2B5EF4-FFF2-40B4-BE49-F238E27FC236}">
                <a16:creationId xmlns="" xmlns:a16="http://schemas.microsoft.com/office/drawing/2014/main" id="{14B396ED-4CE4-4A6F-AF3C-B96CDAEFF060}"/>
              </a:ext>
            </a:extLst>
          </p:cNvPr>
          <p:cNvSpPr/>
          <p:nvPr/>
        </p:nvSpPr>
        <p:spPr>
          <a:xfrm>
            <a:off x="6231456" y="4897394"/>
            <a:ext cx="2140706" cy="47061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rgbClr val="0070C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Prostokąt 61">
            <a:extLst>
              <a:ext uri="{FF2B5EF4-FFF2-40B4-BE49-F238E27FC236}">
                <a16:creationId xmlns="" xmlns:a16="http://schemas.microsoft.com/office/drawing/2014/main" id="{AE71DBD4-F98F-41FC-B12C-8C4D4E833539}"/>
              </a:ext>
            </a:extLst>
          </p:cNvPr>
          <p:cNvSpPr/>
          <p:nvPr/>
        </p:nvSpPr>
        <p:spPr>
          <a:xfrm>
            <a:off x="8373602" y="4496410"/>
            <a:ext cx="1493640" cy="79164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1000" b="0" i="1" strike="noStrike" spc="-1" dirty="0">
                <a:solidFill>
                  <a:srgbClr val="FFFFFF"/>
                </a:solidFill>
                <a:latin typeface="Calibri"/>
              </a:rPr>
              <a:t>Wikipedia</a:t>
            </a:r>
            <a:endParaRPr lang="pl-PL" sz="1000" b="0" strike="noStrike" spc="-1" dirty="0">
              <a:latin typeface="Arial"/>
            </a:endParaRPr>
          </a:p>
        </p:txBody>
      </p:sp>
      <p:sp>
        <p:nvSpPr>
          <p:cNvPr id="144" name="Prostokąt 61">
            <a:extLst>
              <a:ext uri="{FF2B5EF4-FFF2-40B4-BE49-F238E27FC236}">
                <a16:creationId xmlns="" xmlns:a16="http://schemas.microsoft.com/office/drawing/2014/main" id="{6FBD7BA7-170B-4AEC-BDD0-10D0796E1D7B}"/>
              </a:ext>
            </a:extLst>
          </p:cNvPr>
          <p:cNvSpPr/>
          <p:nvPr/>
        </p:nvSpPr>
        <p:spPr>
          <a:xfrm>
            <a:off x="2959946" y="3200518"/>
            <a:ext cx="1493640" cy="79164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1000" b="0" i="1" strike="noStrike" spc="-1" dirty="0">
                <a:solidFill>
                  <a:srgbClr val="FFFFFF"/>
                </a:solidFill>
                <a:latin typeface="Calibri"/>
              </a:rPr>
              <a:t>Wolne Lektury</a:t>
            </a:r>
            <a:endParaRPr lang="pl-PL" sz="1000" b="0" strike="noStrike" spc="-1" dirty="0">
              <a:latin typeface="Arial"/>
            </a:endParaRPr>
          </a:p>
        </p:txBody>
      </p:sp>
      <p:sp>
        <p:nvSpPr>
          <p:cNvPr id="145" name="Łącznik prosty ze strzałką 49">
            <a:extLst>
              <a:ext uri="{FF2B5EF4-FFF2-40B4-BE49-F238E27FC236}">
                <a16:creationId xmlns="" xmlns:a16="http://schemas.microsoft.com/office/drawing/2014/main" id="{05E5F928-851C-48C4-BB93-142E24F47A42}"/>
              </a:ext>
            </a:extLst>
          </p:cNvPr>
          <p:cNvSpPr/>
          <p:nvPr/>
        </p:nvSpPr>
        <p:spPr>
          <a:xfrm flipH="1">
            <a:off x="4471748" y="3548737"/>
            <a:ext cx="403227" cy="45719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rgbClr val="0070C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Łącznik prosty ze strzałką 71">
            <a:extLst>
              <a:ext uri="{FF2B5EF4-FFF2-40B4-BE49-F238E27FC236}">
                <a16:creationId xmlns="" xmlns:a16="http://schemas.microsoft.com/office/drawing/2014/main" id="{2A9BFB02-3225-4121-9780-972EE00064CC}"/>
              </a:ext>
            </a:extLst>
          </p:cNvPr>
          <p:cNvSpPr/>
          <p:nvPr/>
        </p:nvSpPr>
        <p:spPr>
          <a:xfrm>
            <a:off x="6101337" y="5395166"/>
            <a:ext cx="658462" cy="45719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rgbClr val="0070C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Prostokąt 61">
            <a:extLst>
              <a:ext uri="{FF2B5EF4-FFF2-40B4-BE49-F238E27FC236}">
                <a16:creationId xmlns="" xmlns:a16="http://schemas.microsoft.com/office/drawing/2014/main" id="{91BF274F-1DCE-4C7B-90E7-FFFB74F9A391}"/>
              </a:ext>
            </a:extLst>
          </p:cNvPr>
          <p:cNvSpPr/>
          <p:nvPr/>
        </p:nvSpPr>
        <p:spPr>
          <a:xfrm>
            <a:off x="6790726" y="5077143"/>
            <a:ext cx="1493640" cy="610649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1000" b="0" i="1" strike="noStrike" spc="-1" dirty="0" err="1">
                <a:solidFill>
                  <a:srgbClr val="FFFFFF"/>
                </a:solidFill>
                <a:latin typeface="Calibri"/>
              </a:rPr>
              <a:t>BazHum</a:t>
            </a:r>
            <a:endParaRPr lang="pl-PL" sz="1000" b="0" strike="noStrike" spc="-1" dirty="0">
              <a:latin typeface="Arial"/>
            </a:endParaRPr>
          </a:p>
        </p:txBody>
      </p:sp>
      <p:sp>
        <p:nvSpPr>
          <p:cNvPr id="148" name="Łącznik prosty 57">
            <a:extLst>
              <a:ext uri="{FF2B5EF4-FFF2-40B4-BE49-F238E27FC236}">
                <a16:creationId xmlns="" xmlns:a16="http://schemas.microsoft.com/office/drawing/2014/main" id="{3EAA8A7F-EFE6-4770-ACE0-C137BCA81C1A}"/>
              </a:ext>
            </a:extLst>
          </p:cNvPr>
          <p:cNvSpPr/>
          <p:nvPr/>
        </p:nvSpPr>
        <p:spPr>
          <a:xfrm flipV="1">
            <a:off x="6098059" y="3863015"/>
            <a:ext cx="9721" cy="151945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Prostokąt 61">
            <a:extLst>
              <a:ext uri="{FF2B5EF4-FFF2-40B4-BE49-F238E27FC236}">
                <a16:creationId xmlns="" xmlns:a16="http://schemas.microsoft.com/office/drawing/2014/main" id="{DB3FC99C-4FD3-44B6-A042-C24924914CFE}"/>
              </a:ext>
            </a:extLst>
          </p:cNvPr>
          <p:cNvSpPr/>
          <p:nvPr/>
        </p:nvSpPr>
        <p:spPr>
          <a:xfrm>
            <a:off x="8385761" y="5515249"/>
            <a:ext cx="1493640" cy="79164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1000" b="0" i="1" strike="noStrike" spc="-1" dirty="0">
                <a:solidFill>
                  <a:srgbClr val="FFFFFF"/>
                </a:solidFill>
                <a:latin typeface="Calibri"/>
              </a:rPr>
              <a:t>europejska baza </a:t>
            </a:r>
            <a:r>
              <a:rPr lang="pl-PL" sz="1000" b="0" i="1" strike="noStrike" spc="-1" dirty="0" err="1">
                <a:solidFill>
                  <a:srgbClr val="FFFFFF"/>
                </a:solidFill>
                <a:latin typeface="Calibri"/>
              </a:rPr>
              <a:t>OrphanWorks</a:t>
            </a:r>
            <a:endParaRPr lang="pl-PL" sz="1000" b="0" strike="noStrike" spc="-1" dirty="0">
              <a:latin typeface="Arial"/>
            </a:endParaRPr>
          </a:p>
        </p:txBody>
      </p:sp>
      <p:sp>
        <p:nvSpPr>
          <p:cNvPr id="150" name="Prostokąt 61">
            <a:extLst>
              <a:ext uri="{FF2B5EF4-FFF2-40B4-BE49-F238E27FC236}">
                <a16:creationId xmlns="" xmlns:a16="http://schemas.microsoft.com/office/drawing/2014/main" id="{F4D12198-299B-431E-9336-A9888F2E73E3}"/>
              </a:ext>
            </a:extLst>
          </p:cNvPr>
          <p:cNvSpPr/>
          <p:nvPr/>
        </p:nvSpPr>
        <p:spPr>
          <a:xfrm>
            <a:off x="6759799" y="6087406"/>
            <a:ext cx="1493640" cy="559881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1000" b="0" i="1" strike="noStrike" spc="-1" dirty="0">
                <a:solidFill>
                  <a:srgbClr val="FFFFFF"/>
                </a:solidFill>
                <a:latin typeface="Calibri"/>
              </a:rPr>
              <a:t>Projekt CLARIN</a:t>
            </a:r>
            <a:endParaRPr lang="pl-PL" sz="1000" b="0" strike="noStrike" spc="-1" dirty="0">
              <a:latin typeface="Arial"/>
            </a:endParaRPr>
          </a:p>
        </p:txBody>
      </p:sp>
      <p:sp>
        <p:nvSpPr>
          <p:cNvPr id="151" name="Łącznik prosty 57">
            <a:extLst>
              <a:ext uri="{FF2B5EF4-FFF2-40B4-BE49-F238E27FC236}">
                <a16:creationId xmlns="" xmlns:a16="http://schemas.microsoft.com/office/drawing/2014/main" id="{58086DBA-F5C3-43ED-8A8A-6C12D51ED4BF}"/>
              </a:ext>
            </a:extLst>
          </p:cNvPr>
          <p:cNvSpPr/>
          <p:nvPr/>
        </p:nvSpPr>
        <p:spPr>
          <a:xfrm flipH="1" flipV="1">
            <a:off x="6006387" y="3864477"/>
            <a:ext cx="26150" cy="202941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3" name="Łącznik prosty ze strzałką 52">
            <a:extLst>
              <a:ext uri="{FF2B5EF4-FFF2-40B4-BE49-F238E27FC236}">
                <a16:creationId xmlns="" xmlns:a16="http://schemas.microsoft.com/office/drawing/2014/main" id="{C2E92309-68F0-43F2-B640-C8EB41321778}"/>
              </a:ext>
            </a:extLst>
          </p:cNvPr>
          <p:cNvSpPr/>
          <p:nvPr/>
        </p:nvSpPr>
        <p:spPr>
          <a:xfrm rot="787453" flipV="1">
            <a:off x="6035071" y="5641175"/>
            <a:ext cx="2321088" cy="524546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rgbClr val="0070C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Łącznik prosty ze strzałką 71">
            <a:extLst>
              <a:ext uri="{FF2B5EF4-FFF2-40B4-BE49-F238E27FC236}">
                <a16:creationId xmlns="" xmlns:a16="http://schemas.microsoft.com/office/drawing/2014/main" id="{0A741237-6BC8-4611-8528-50CDC1499FFF}"/>
              </a:ext>
            </a:extLst>
          </p:cNvPr>
          <p:cNvSpPr/>
          <p:nvPr/>
        </p:nvSpPr>
        <p:spPr>
          <a:xfrm>
            <a:off x="5910239" y="6370300"/>
            <a:ext cx="830831" cy="45719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rgbClr val="0070C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Łącznik prosty 57">
            <a:extLst>
              <a:ext uri="{FF2B5EF4-FFF2-40B4-BE49-F238E27FC236}">
                <a16:creationId xmlns="" xmlns:a16="http://schemas.microsoft.com/office/drawing/2014/main" id="{D7E5F7E4-5F1C-4779-9C1C-67D404FBC688}"/>
              </a:ext>
            </a:extLst>
          </p:cNvPr>
          <p:cNvSpPr/>
          <p:nvPr/>
        </p:nvSpPr>
        <p:spPr>
          <a:xfrm flipH="1" flipV="1">
            <a:off x="5910601" y="3848347"/>
            <a:ext cx="4452" cy="25155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odtytuł 2"/>
          <p:cNvSpPr txBox="1"/>
          <p:nvPr/>
        </p:nvSpPr>
        <p:spPr>
          <a:xfrm>
            <a:off x="1679092" y="1086758"/>
            <a:ext cx="8509320" cy="750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3600" b="1" strike="noStrike" spc="-1" dirty="0">
                <a:solidFill>
                  <a:srgbClr val="002060"/>
                </a:solidFill>
                <a:latin typeface="Calibri"/>
              </a:rPr>
              <a:t>WSKAŹNIKI EFEKTYWNOŚCI PROJEKTU</a:t>
            </a:r>
            <a:endParaRPr lang="pl-PL" sz="3600" b="0" strike="noStrike" spc="-1" dirty="0">
              <a:latin typeface="Arial"/>
            </a:endParaRPr>
          </a:p>
        </p:txBody>
      </p:sp>
      <p:graphicFrame>
        <p:nvGraphicFramePr>
          <p:cNvPr id="110" name="Tabela 10"/>
          <p:cNvGraphicFramePr/>
          <p:nvPr>
            <p:extLst>
              <p:ext uri="{D42A27DB-BD31-4B8C-83A1-F6EECF244321}">
                <p14:modId xmlns:p14="http://schemas.microsoft.com/office/powerpoint/2010/main" val="323860042"/>
              </p:ext>
            </p:extLst>
          </p:nvPr>
        </p:nvGraphicFramePr>
        <p:xfrm>
          <a:off x="168252" y="1660353"/>
          <a:ext cx="11755524" cy="5030007"/>
        </p:xfrm>
        <a:graphic>
          <a:graphicData uri="http://schemas.openxmlformats.org/drawingml/2006/table">
            <a:tbl>
              <a:tblPr/>
              <a:tblGrid>
                <a:gridCol w="73389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869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29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95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Nazwa wskaźnika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Jednostka miary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Wartość docelowa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0" algn="l"/>
                        </a:tabLst>
                      </a:pPr>
                      <a:r>
                        <a:rPr lang="pl-PL" sz="1400" b="1" strike="noStrike" spc="-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Wartość osiągnięta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Wskaźnik kluczowy (obligatoryjny) – wskaźnik produktu: Liczba podmiotów, które udostępniły on-line informacje sektora  </a:t>
                      </a:r>
                      <a:endParaRPr lang="pl-PL" sz="1400" b="0" i="0" dirty="0">
                        <a:effectLst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szt.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2,0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2,0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8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Wskaźnik kluczowy (adekwatny do projektu) – wskaźnik produktu: Liczba </a:t>
                      </a:r>
                      <a:r>
                        <a:rPr lang="pl-PL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zdigitalizowanych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dokumentów zawierających informacje sektora publicznego</a:t>
                      </a:r>
                      <a:endParaRPr lang="pl-PL" sz="1400" b="0" i="0" dirty="0">
                        <a:effectLst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szt.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28.000,00</a:t>
                      </a:r>
                      <a:endParaRPr lang="pl-PL" sz="1400" dirty="0"/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29.135,00</a:t>
                      </a:r>
                      <a:endParaRPr lang="pl-PL" sz="1400" dirty="0"/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29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Wskaźnik kluczowy (adekwatny do projektu) – wskaźnik produktu: Liczba udostępnionych on-line dokumentów zawierających informacje sektora publicznego </a:t>
                      </a:r>
                      <a:endParaRPr lang="pl-PL" sz="1400" b="0" i="0" dirty="0">
                        <a:effectLst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szt.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43.000,00 </a:t>
                      </a:r>
                      <a:endParaRPr lang="pl-PL" sz="1400" b="0" i="0" dirty="0">
                        <a:effectLst/>
                      </a:endParaRPr>
                    </a:p>
                    <a:p>
                      <a:endParaRPr lang="pl-PL" sz="1400" dirty="0"/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47.356,00 </a:t>
                      </a:r>
                    </a:p>
                    <a:p>
                      <a:endParaRPr lang="pl-PL" sz="1400" dirty="0"/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2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Wskaźnik kluczowy (adekwatny do projektu) – wskaźnik produktu: Liczba baz danych udostępnionych on-line poprzez API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szt.</a:t>
                      </a:r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1</a:t>
                      </a:r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1</a:t>
                      </a:r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64373325"/>
                  </a:ext>
                </a:extLst>
              </a:tr>
              <a:tr h="172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Wskaźnik kluczowy (obligatoryjny) –wskaźnik rezultatu bezpośredniego: Liczba pobrań/ </a:t>
                      </a:r>
                      <a:r>
                        <a:rPr lang="pl-PL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odtworzeń</a:t>
                      </a: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dokumentów zawierających informacje sektora publicznego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szt./rok </a:t>
                      </a:r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129.000,0</a:t>
                      </a:r>
                      <a:endParaRPr lang="pl-PL" sz="1400" dirty="0"/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303.258,00 </a:t>
                      </a:r>
                    </a:p>
                    <a:p>
                      <a:r>
                        <a:rPr lang="pl-PL" sz="1100" dirty="0"/>
                        <a:t>(na dzień zakończenia realizacji projektu)</a:t>
                      </a:r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2060"/>
                      </a:solidFill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43452258"/>
                  </a:ext>
                </a:extLst>
              </a:tr>
              <a:tr h="521507">
                <a:tc>
                  <a:txBody>
                    <a:bodyPr/>
                    <a:lstStyle/>
                    <a:p>
                      <a:pPr rtl="0" fontAlgn="base"/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Wskaźnik specyficzny dla programu (adekwatny do projektu) – wskaźnik produktu: Rozmiar </a:t>
                      </a:r>
                      <a:r>
                        <a:rPr lang="pl-PL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zdigitalizowanej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informacji sektora publicznego. </a:t>
                      </a:r>
                      <a:endParaRPr lang="pl-PL" sz="1400" b="0" i="0" dirty="0">
                        <a:effectLst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TB</a:t>
                      </a:r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5,09 </a:t>
                      </a:r>
                      <a:endParaRPr lang="pl-PL" sz="1400" b="0" i="0" dirty="0">
                        <a:effectLst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27,65 </a:t>
                      </a:r>
                      <a:endParaRPr lang="pl-PL" sz="1400" b="0" i="0" dirty="0">
                        <a:effectLst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2060"/>
                      </a:solidFill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19338580"/>
                  </a:ext>
                </a:extLst>
              </a:tr>
              <a:tr h="172991">
                <a:tc>
                  <a:txBody>
                    <a:bodyPr/>
                    <a:lstStyle/>
                    <a:p>
                      <a:pPr rtl="0" fontAlgn="base"/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Wskaźnik specyficzny dla programu (adekwatny do projektu) – wskaźnik produktu: Rozmiar udostępnionych on-line informacji sektora publicznego. </a:t>
                      </a:r>
                      <a:endParaRPr lang="pl-PL" sz="1400" b="0" i="0" dirty="0">
                        <a:effectLst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TB</a:t>
                      </a:r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0,01</a:t>
                      </a:r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0,38</a:t>
                      </a:r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2060"/>
                      </a:solidFill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85563708"/>
                  </a:ext>
                </a:extLst>
              </a:tr>
              <a:tr h="172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Wskaźnik specyficzny dla programu (adekwatny do projektu) – wskaźnik rezultatu bezpośredniego: Liczba pobrań/ </a:t>
                      </a:r>
                      <a:r>
                        <a:rPr lang="pl-PL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odtworzeń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unikatowych 11 srebrnych </a:t>
                      </a: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opraw książkowych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  <a:endParaRPr lang="pl-PL" sz="1400" b="0" i="0" dirty="0">
                        <a:effectLst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szt.</a:t>
                      </a:r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385,0</a:t>
                      </a:r>
                    </a:p>
                    <a:p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wskaźnik ma być osiągnięty 12 m-</a:t>
                      </a:r>
                      <a:r>
                        <a:rPr lang="pl-PL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</a:t>
                      </a:r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 zakończeniu proj.</a:t>
                      </a:r>
                      <a:endParaRPr lang="pl-PL" sz="1100" dirty="0"/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298,0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07.02.2022r.: 423,0</a:t>
                      </a:r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2060"/>
                      </a:solidFill>
                    </a:lnR>
                    <a:lnT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820183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Łącznik prosty ze strzałką 66"/>
          <p:cNvSpPr/>
          <p:nvPr/>
        </p:nvSpPr>
        <p:spPr>
          <a:xfrm flipH="1">
            <a:off x="11795760" y="13034160"/>
            <a:ext cx="623160" cy="335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B9BD5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Podtytuł 2"/>
          <p:cNvSpPr txBox="1"/>
          <p:nvPr/>
        </p:nvSpPr>
        <p:spPr>
          <a:xfrm>
            <a:off x="1820404" y="1175739"/>
            <a:ext cx="8509320" cy="750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</a:rPr>
              <a:t>KORZYŚCI Z PROJEKTU</a:t>
            </a:r>
            <a:endParaRPr lang="pl-PL" sz="4000" b="0" strike="noStrike" spc="-1" dirty="0">
              <a:latin typeface="Arial"/>
            </a:endParaRPr>
          </a:p>
        </p:txBody>
      </p:sp>
      <p:graphicFrame>
        <p:nvGraphicFramePr>
          <p:cNvPr id="113" name="Tabela 10"/>
          <p:cNvGraphicFramePr/>
          <p:nvPr>
            <p:extLst>
              <p:ext uri="{D42A27DB-BD31-4B8C-83A1-F6EECF244321}">
                <p14:modId xmlns:p14="http://schemas.microsoft.com/office/powerpoint/2010/main" val="1065791315"/>
              </p:ext>
            </p:extLst>
          </p:nvPr>
        </p:nvGraphicFramePr>
        <p:xfrm>
          <a:off x="429768" y="1925979"/>
          <a:ext cx="11148860" cy="4611928"/>
        </p:xfrm>
        <a:graphic>
          <a:graphicData uri="http://schemas.openxmlformats.org/drawingml/2006/table">
            <a:tbl>
              <a:tblPr/>
              <a:tblGrid>
                <a:gridCol w="65156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332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40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Nazwa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Opis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959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Trwały i swobodny dostęp do cyfrowych materiałów piśmienniczych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Pracownicy naukowo-dydaktyczni, doktoranci i studenci</a:t>
                      </a:r>
                      <a:r>
                        <a:rPr lang="pl-PL" sz="1400" b="0" i="0" strike="noStrike" spc="-1" dirty="0">
                          <a:solidFill>
                            <a:schemeClr val="tx1"/>
                          </a:solidFill>
                          <a:latin typeface="+mj-lt"/>
                        </a:rPr>
                        <a:t>, nauczyciele, uczniowie, zainteresowani historią regionu </a:t>
                      </a:r>
                      <a:r>
                        <a:rPr lang="pl-PL" sz="1400" b="0" i="0" strike="noStrike" spc="-1" dirty="0" smtClean="0">
                          <a:solidFill>
                            <a:schemeClr val="tx1"/>
                          </a:solidFill>
                          <a:latin typeface="+mj-lt"/>
                        </a:rPr>
                        <a:t>tak</a:t>
                      </a:r>
                      <a:r>
                        <a:rPr lang="pl-PL" sz="1400" b="0" i="0" strike="noStrike" spc="-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pl-PL" sz="1400" b="0" i="0" strike="noStrike" spc="-1" dirty="0" smtClean="0">
                          <a:solidFill>
                            <a:schemeClr val="tx1"/>
                          </a:solidFill>
                          <a:latin typeface="+mj-lt"/>
                        </a:rPr>
                        <a:t>w </a:t>
                      </a:r>
                      <a:r>
                        <a:rPr lang="pl-PL" sz="1400" b="0" i="0" strike="noStrike" spc="-1" dirty="0">
                          <a:solidFill>
                            <a:schemeClr val="tx1"/>
                          </a:solidFill>
                          <a:latin typeface="+mj-lt"/>
                        </a:rPr>
                        <a:t>Polsce i na świecie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1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Ochrona obiektów zabytkowych i zabezpieczenie ich dla przyszłości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Konserwatorzy</a:t>
                      </a:r>
                      <a:r>
                        <a:rPr lang="pl-PL" sz="1400" dirty="0"/>
                        <a:t>, badacze, wszyscy użytkownicy zbiorów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7040"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Podniesienie jakości kształcenia zdalnego (e-learning) i prowadzonych prac naukowych</a:t>
                      </a:r>
                      <a:endParaRPr lang="pl-PL" sz="1400" dirty="0"/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Studenci, nauczyciele szkół i nauczyciele akademiccy, uczniowie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7040"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Podniesienie atrakcyjności turystycznej regionu przez dostęp do jego historii</a:t>
                      </a:r>
                      <a:endParaRPr lang="pl-PL" sz="1400" dirty="0"/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Przedsiębiorcy, usługodawcy, graficy,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producenci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medialni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twórcy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kultury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twórcy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nowoczesnych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usług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internetowych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 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dziennikarze</a:t>
                      </a: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wydawcy</a:t>
                      </a:r>
                      <a:endParaRPr lang="pl-PL" sz="1400" dirty="0"/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44718361"/>
                  </a:ext>
                </a:extLst>
              </a:tr>
              <a:tr h="617040"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Promocja nauki i badań regionu</a:t>
                      </a:r>
                      <a:endParaRPr lang="pl-PL" sz="1400" dirty="0"/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0" i="0" strike="noStrike" kern="1200" spc="-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Studenci</a:t>
                      </a:r>
                      <a:r>
                        <a:rPr lang="pl-PL" sz="1400" b="0" i="0" strike="noStrike" kern="1200" spc="-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pracownicy naukowi, zainteresowani historią regionu, instytucje kultury</a:t>
                      </a:r>
                      <a:endParaRPr lang="pl-PL" sz="1400" dirty="0"/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43796084"/>
                  </a:ext>
                </a:extLst>
              </a:tr>
              <a:tr h="617040">
                <a:tc>
                  <a:txBody>
                    <a:bodyPr/>
                    <a:lstStyle/>
                    <a:p>
                      <a:r>
                        <a:rPr lang="pl-PL" sz="1400" dirty="0"/>
                        <a:t>Korzyści ekonomiczne: oszczędność kosztów dojazdu do biblioteki, oszczędność czasu osób korzystających z zasobów cyfrowych, oszczędność na kaucji i karcie bibliotecznej, oszczędność czasu bibliotekarzy przeznaczanego na zarządzanie kolekcjami, </a:t>
                      </a:r>
                      <a:r>
                        <a:rPr lang="pl-PL" sz="1400"/>
                        <a:t>konserwacje obiektów</a:t>
                      </a:r>
                      <a:endParaRPr lang="pl-PL" sz="1400" dirty="0"/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err="1"/>
                        <a:t>j.w</a:t>
                      </a:r>
                      <a:r>
                        <a:rPr lang="pl-PL" sz="1400" dirty="0"/>
                        <a:t>.</a:t>
                      </a:r>
                    </a:p>
                  </a:txBody>
                  <a:tcPr marL="45720" marR="45720">
                    <a:lnL w="1224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0019622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Łącznik prosty ze strzałką 66"/>
          <p:cNvSpPr/>
          <p:nvPr/>
        </p:nvSpPr>
        <p:spPr>
          <a:xfrm flipH="1">
            <a:off x="11795760" y="13034160"/>
            <a:ext cx="623160" cy="335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B9BD5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Podtytuł 2"/>
          <p:cNvSpPr/>
          <p:nvPr/>
        </p:nvSpPr>
        <p:spPr>
          <a:xfrm>
            <a:off x="1775520" y="1484640"/>
            <a:ext cx="8509320" cy="75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</a:rPr>
              <a:t>BEZPIECZEŃSTWO SYSTEMU I DANYCH</a:t>
            </a:r>
            <a:endParaRPr lang="pl-PL" sz="4000" b="0" strike="noStrike" spc="-1" dirty="0">
              <a:latin typeface="Arial"/>
            </a:endParaRPr>
          </a:p>
        </p:txBody>
      </p:sp>
      <p:graphicFrame>
        <p:nvGraphicFramePr>
          <p:cNvPr id="119" name="Tabela 4"/>
          <p:cNvGraphicFramePr/>
          <p:nvPr>
            <p:extLst>
              <p:ext uri="{D42A27DB-BD31-4B8C-83A1-F6EECF244321}">
                <p14:modId xmlns:p14="http://schemas.microsoft.com/office/powerpoint/2010/main" val="1965409493"/>
              </p:ext>
            </p:extLst>
          </p:nvPr>
        </p:nvGraphicFramePr>
        <p:xfrm>
          <a:off x="695520" y="2360161"/>
          <a:ext cx="10801080" cy="3164834"/>
        </p:xfrm>
        <a:graphic>
          <a:graphicData uri="http://schemas.openxmlformats.org/drawingml/2006/table">
            <a:tbl>
              <a:tblPr/>
              <a:tblGrid>
                <a:gridCol w="3494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069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34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Nazwa produktu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Poziom bezpieczeństwa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545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udostępnionych on-line dokumentów zawierających informacje sektora publicznego – 43 000 sztuk</a:t>
                      </a: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pl-PL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Wszystkie usługi systemowe tworzące bibliotekę cyfrową wraz z gromadzonymi danymi objęte są zautomatyzowaną procedurą tworzenia pełnych </a:t>
                      </a:r>
                      <a:r>
                        <a:rPr lang="pl-PL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i </a:t>
                      </a:r>
                      <a:r>
                        <a:rPr lang="pl-PL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przyrostowych kopii zapasowych na serwerze backupowym. </a:t>
                      </a:r>
                    </a:p>
                    <a:p>
                      <a:pPr rtl="0" fontAlgn="base"/>
                      <a:r>
                        <a:rPr lang="pl-PL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Wykonywany jest zrzut bazy, składowany w dwóch lokalizacjach (Uczelniane Centrum Informatyczne i Biblioteka Uniwersytecka UMK). Skany źródłowe gromadzone są na dyskach Bibliotek oraz w Krajowym Magazynie Danych (usługa archiwizacji PLATON U4). Ponadto stale monitorowane jest obciążenie systemu i dostępność usług.</a:t>
                      </a:r>
                      <a:r>
                        <a:rPr lang="pl-PL" sz="1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pl-PL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Informacje o zasobach bibliotecznych przechowywane są na osobnych serwerach.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2944</TotalTime>
  <Words>1211</Words>
  <Application>Microsoft Office PowerPoint</Application>
  <PresentationFormat>Panoramiczny</PresentationFormat>
  <Paragraphs>166</Paragraphs>
  <Slides>11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21" baseType="lpstr">
      <vt:lpstr>Microsoft YaHei</vt:lpstr>
      <vt:lpstr>Arial</vt:lpstr>
      <vt:lpstr>Calibri</vt:lpstr>
      <vt:lpstr>Calibri Light</vt:lpstr>
      <vt:lpstr>DejaVu Sans</vt:lpstr>
      <vt:lpstr>NimbusSanL-Regu</vt:lpstr>
      <vt:lpstr>Symbol</vt:lpstr>
      <vt:lpstr>Times New Roman</vt:lpstr>
      <vt:lpstr>Wingdings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subject/>
  <dc:creator>Buraczyński Łukasz</dc:creator>
  <dc:description/>
  <cp:lastModifiedBy>Anna Gałązka</cp:lastModifiedBy>
  <cp:revision>50</cp:revision>
  <dcterms:created xsi:type="dcterms:W3CDTF">2017-01-27T12:50:17Z</dcterms:created>
  <dcterms:modified xsi:type="dcterms:W3CDTF">2022-02-22T11:32:22Z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  <property fmtid="{D5CDD505-2E9C-101B-9397-08002B2CF9AE}" pid="3" name="PresentationFormat">
    <vt:lpwstr>Panoramiczny</vt:lpwstr>
  </property>
  <property fmtid="{D5CDD505-2E9C-101B-9397-08002B2CF9AE}" pid="4" name="Slides">
    <vt:i4>13</vt:i4>
  </property>
</Properties>
</file>