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3.xml" ContentType="application/vnd.openxmlformats-officedocument.drawingml.chartshapes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drawings/drawing4.xml" ContentType="application/vnd.openxmlformats-officedocument.drawingml.chartshapes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drawings/drawing5.xml" ContentType="application/vnd.openxmlformats-officedocument.drawingml.chartshapes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drawings/drawing6.xml" ContentType="application/vnd.openxmlformats-officedocument.drawingml.chartshapes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drawings/drawing8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31"/>
  </p:notesMasterIdLst>
  <p:sldIdLst>
    <p:sldId id="256" r:id="rId2"/>
    <p:sldId id="277" r:id="rId3"/>
    <p:sldId id="333" r:id="rId4"/>
    <p:sldId id="338" r:id="rId5"/>
    <p:sldId id="258" r:id="rId6"/>
    <p:sldId id="297" r:id="rId7"/>
    <p:sldId id="298" r:id="rId8"/>
    <p:sldId id="326" r:id="rId9"/>
    <p:sldId id="325" r:id="rId10"/>
    <p:sldId id="276" r:id="rId11"/>
    <p:sldId id="324" r:id="rId12"/>
    <p:sldId id="267" r:id="rId13"/>
    <p:sldId id="336" r:id="rId14"/>
    <p:sldId id="299" r:id="rId15"/>
    <p:sldId id="327" r:id="rId16"/>
    <p:sldId id="316" r:id="rId17"/>
    <p:sldId id="317" r:id="rId18"/>
    <p:sldId id="318" r:id="rId19"/>
    <p:sldId id="319" r:id="rId20"/>
    <p:sldId id="320" r:id="rId21"/>
    <p:sldId id="328" r:id="rId22"/>
    <p:sldId id="329" r:id="rId23"/>
    <p:sldId id="330" r:id="rId24"/>
    <p:sldId id="331" r:id="rId25"/>
    <p:sldId id="337" r:id="rId26"/>
    <p:sldId id="273" r:id="rId27"/>
    <p:sldId id="283" r:id="rId28"/>
    <p:sldId id="285" r:id="rId29"/>
    <p:sldId id="287" r:id="rId3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8B4B5"/>
    <a:srgbClr val="CC0066"/>
    <a:srgbClr val="9900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tyl jasny 1 — Ak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 jasny 1 — Ak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yl pośredni 1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60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17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Teresa%20Skalska\Moje%20dokumenty\Czynniki_III\roboczy(cz.III)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660631999095407E-2"/>
          <c:y val="1.7636929230085661E-2"/>
          <c:w val="0.91277676588431822"/>
          <c:h val="0.83439455801207274"/>
        </c:manualLayout>
      </c:layout>
      <c:lineChart>
        <c:grouping val="standard"/>
        <c:varyColors val="0"/>
        <c:ser>
          <c:idx val="0"/>
          <c:order val="0"/>
          <c:tx>
            <c:strRef>
              <c:f>Nierezydenci!$AJ$3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Nierezydenci!$AI$4:$AI$19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Nierezydenci!$AJ$4:$AJ$19</c:f>
              <c:numCache>
                <c:formatCode>General</c:formatCode>
                <c:ptCount val="16"/>
                <c:pt idx="0">
                  <c:v>19879.060339999996</c:v>
                </c:pt>
                <c:pt idx="1">
                  <c:v>18820.323207999896</c:v>
                </c:pt>
                <c:pt idx="2">
                  <c:v>18316.835497</c:v>
                </c:pt>
                <c:pt idx="3">
                  <c:v>18138.473074999998</c:v>
                </c:pt>
                <c:pt idx="4">
                  <c:v>17286.680168999996</c:v>
                </c:pt>
                <c:pt idx="5">
                  <c:v>14824.998514999987</c:v>
                </c:pt>
                <c:pt idx="6">
                  <c:v>14178.519536000003</c:v>
                </c:pt>
                <c:pt idx="7">
                  <c:v>13884.284456000074</c:v>
                </c:pt>
                <c:pt idx="8">
                  <c:v>15277.045882000002</c:v>
                </c:pt>
                <c:pt idx="9">
                  <c:v>16467.654238999839</c:v>
                </c:pt>
                <c:pt idx="10">
                  <c:v>16147.083409000004</c:v>
                </c:pt>
                <c:pt idx="11">
                  <c:v>16342.073817</c:v>
                </c:pt>
                <c:pt idx="12">
                  <c:v>14145.777935999944</c:v>
                </c:pt>
                <c:pt idx="13">
                  <c:v>12533.600825999993</c:v>
                </c:pt>
                <c:pt idx="14">
                  <c:v>13468.315850999987</c:v>
                </c:pt>
                <c:pt idx="15">
                  <c:v>14521.567878999997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Nierezydenci!$AK$3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Nierezydenci!$AI$4:$AI$19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Nierezydenci!$AK$4:$AK$19</c:f>
              <c:numCache>
                <c:formatCode>General</c:formatCode>
                <c:ptCount val="16"/>
                <c:pt idx="0">
                  <c:v>20270.560339999996</c:v>
                </c:pt>
                <c:pt idx="1">
                  <c:v>19211.823207999896</c:v>
                </c:pt>
                <c:pt idx="2">
                  <c:v>18708.335497</c:v>
                </c:pt>
                <c:pt idx="3">
                  <c:v>18529.973074999998</c:v>
                </c:pt>
                <c:pt idx="4">
                  <c:v>17678.180168999996</c:v>
                </c:pt>
                <c:pt idx="5">
                  <c:v>15216.498514999987</c:v>
                </c:pt>
                <c:pt idx="6">
                  <c:v>14570.019536000003</c:v>
                </c:pt>
                <c:pt idx="7">
                  <c:v>14275.784456000074</c:v>
                </c:pt>
                <c:pt idx="8">
                  <c:v>15668.545882000002</c:v>
                </c:pt>
                <c:pt idx="9">
                  <c:v>16859.154238999839</c:v>
                </c:pt>
                <c:pt idx="10">
                  <c:v>16538.583408999995</c:v>
                </c:pt>
                <c:pt idx="11">
                  <c:v>16733.573817</c:v>
                </c:pt>
                <c:pt idx="12">
                  <c:v>14537.277935999944</c:v>
                </c:pt>
                <c:pt idx="13">
                  <c:v>12925.100825999993</c:v>
                </c:pt>
                <c:pt idx="14">
                  <c:v>13859.815850999987</c:v>
                </c:pt>
                <c:pt idx="15">
                  <c:v>14913.067878999997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Nierezydenci!$AL$3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Nierezydenci!$AI$4:$AI$19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Nierezydenci!$AL$4:$AL$19</c:f>
              <c:numCache>
                <c:formatCode>General</c:formatCode>
                <c:ptCount val="16"/>
                <c:pt idx="0">
                  <c:v>20662.060339999996</c:v>
                </c:pt>
                <c:pt idx="1">
                  <c:v>19603.323207999896</c:v>
                </c:pt>
                <c:pt idx="2">
                  <c:v>19099.835497</c:v>
                </c:pt>
                <c:pt idx="3">
                  <c:v>18921.473074999998</c:v>
                </c:pt>
                <c:pt idx="4">
                  <c:v>18069.680168999996</c:v>
                </c:pt>
                <c:pt idx="5">
                  <c:v>15607.998514999987</c:v>
                </c:pt>
                <c:pt idx="6">
                  <c:v>14961.519536000003</c:v>
                </c:pt>
                <c:pt idx="7">
                  <c:v>14667.284456000074</c:v>
                </c:pt>
                <c:pt idx="8">
                  <c:v>16060.045882000002</c:v>
                </c:pt>
                <c:pt idx="9">
                  <c:v>17250.654238999839</c:v>
                </c:pt>
                <c:pt idx="10">
                  <c:v>16930.083408999995</c:v>
                </c:pt>
                <c:pt idx="11">
                  <c:v>17125.073817</c:v>
                </c:pt>
                <c:pt idx="12">
                  <c:v>14928.777935999944</c:v>
                </c:pt>
                <c:pt idx="13">
                  <c:v>13316.600825999993</c:v>
                </c:pt>
                <c:pt idx="14">
                  <c:v>14251.315850999987</c:v>
                </c:pt>
                <c:pt idx="15">
                  <c:v>15304.567878999997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Nierezydenci!$AM$3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Nierezydenci!$AI$4:$AI$19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Nierezydenci!$AM$4:$AM$19</c:f>
              <c:numCache>
                <c:formatCode>General</c:formatCode>
                <c:ptCount val="16"/>
                <c:pt idx="0">
                  <c:v>19410</c:v>
                </c:pt>
                <c:pt idx="1">
                  <c:v>19520</c:v>
                </c:pt>
                <c:pt idx="2">
                  <c:v>18780</c:v>
                </c:pt>
                <c:pt idx="3">
                  <c:v>17950</c:v>
                </c:pt>
                <c:pt idx="4">
                  <c:v>17400</c:v>
                </c:pt>
                <c:pt idx="5">
                  <c:v>15000</c:v>
                </c:pt>
                <c:pt idx="6">
                  <c:v>13980</c:v>
                </c:pt>
                <c:pt idx="7">
                  <c:v>13720</c:v>
                </c:pt>
                <c:pt idx="8">
                  <c:v>14290</c:v>
                </c:pt>
                <c:pt idx="9">
                  <c:v>15200</c:v>
                </c:pt>
                <c:pt idx="10">
                  <c:v>15670</c:v>
                </c:pt>
                <c:pt idx="11">
                  <c:v>14975</c:v>
                </c:pt>
                <c:pt idx="12">
                  <c:v>13000</c:v>
                </c:pt>
                <c:pt idx="13">
                  <c:v>11900</c:v>
                </c:pt>
                <c:pt idx="14">
                  <c:v>12500</c:v>
                </c:pt>
                <c:pt idx="15">
                  <c:v>13400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98269352"/>
        <c:axId val="7310752"/>
      </c:lineChart>
      <c:catAx>
        <c:axId val="9826935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7310752"/>
        <c:crosses val="autoZero"/>
        <c:auto val="1"/>
        <c:lblAlgn val="ctr"/>
        <c:lblOffset val="100"/>
        <c:noMultiLvlLbl val="0"/>
      </c:catAx>
      <c:valAx>
        <c:axId val="7310752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9826935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'Nierezydenci_NL,GB,UA,FR'!$AO$22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'Nierezydenci_NL,GB,UA,FR'!$AN$23:$AN$38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'Nierezydenci_NL,GB,UA,FR'!$AO$23:$AO$38</c:f>
              <c:numCache>
                <c:formatCode>General</c:formatCode>
                <c:ptCount val="16"/>
                <c:pt idx="0">
                  <c:v>199.85375899999997</c:v>
                </c:pt>
                <c:pt idx="1">
                  <c:v>192.61930079999928</c:v>
                </c:pt>
                <c:pt idx="2">
                  <c:v>193.81327079999932</c:v>
                </c:pt>
                <c:pt idx="3">
                  <c:v>177.89556499999998</c:v>
                </c:pt>
                <c:pt idx="4">
                  <c:v>208.35718640000096</c:v>
                </c:pt>
                <c:pt idx="5">
                  <c:v>188.55299140000062</c:v>
                </c:pt>
                <c:pt idx="6">
                  <c:v>152.48379700000001</c:v>
                </c:pt>
                <c:pt idx="7">
                  <c:v>188.90478139999993</c:v>
                </c:pt>
                <c:pt idx="8">
                  <c:v>265.11278399999992</c:v>
                </c:pt>
                <c:pt idx="9">
                  <c:v>335.42392479999899</c:v>
                </c:pt>
                <c:pt idx="10">
                  <c:v>382.77875499999863</c:v>
                </c:pt>
                <c:pt idx="11">
                  <c:v>460.52894419999996</c:v>
                </c:pt>
                <c:pt idx="12">
                  <c:v>480.13984860000124</c:v>
                </c:pt>
                <c:pt idx="13">
                  <c:v>436.26046499999995</c:v>
                </c:pt>
                <c:pt idx="14">
                  <c:v>429.26111819999869</c:v>
                </c:pt>
                <c:pt idx="15">
                  <c:v>424.2626884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'Nierezydenci_NL,GB,UA,FR'!$AP$22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'Nierezydenci_NL,GB,UA,FR'!$AN$23:$AN$38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'Nierezydenci_NL,GB,UA,FR'!$AP$23:$AP$38</c:f>
              <c:numCache>
                <c:formatCode>General</c:formatCode>
                <c:ptCount val="16"/>
                <c:pt idx="0">
                  <c:v>223.85375899999997</c:v>
                </c:pt>
                <c:pt idx="1">
                  <c:v>216.61930079999928</c:v>
                </c:pt>
                <c:pt idx="2">
                  <c:v>217.81327079999932</c:v>
                </c:pt>
                <c:pt idx="3">
                  <c:v>201.89556499999998</c:v>
                </c:pt>
                <c:pt idx="4">
                  <c:v>232.35718640000096</c:v>
                </c:pt>
                <c:pt idx="5">
                  <c:v>212.55299140000062</c:v>
                </c:pt>
                <c:pt idx="6">
                  <c:v>176.48379700000001</c:v>
                </c:pt>
                <c:pt idx="7">
                  <c:v>212.90478139999993</c:v>
                </c:pt>
                <c:pt idx="8">
                  <c:v>289.11278399999992</c:v>
                </c:pt>
                <c:pt idx="9">
                  <c:v>359.42392479999899</c:v>
                </c:pt>
                <c:pt idx="10">
                  <c:v>406.77875499999863</c:v>
                </c:pt>
                <c:pt idx="11">
                  <c:v>484.52894419999996</c:v>
                </c:pt>
                <c:pt idx="12">
                  <c:v>504.13984860000124</c:v>
                </c:pt>
                <c:pt idx="13">
                  <c:v>460.26046499999995</c:v>
                </c:pt>
                <c:pt idx="14">
                  <c:v>453.26111819999869</c:v>
                </c:pt>
                <c:pt idx="15">
                  <c:v>448.2626884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'Nierezydenci_NL,GB,UA,FR'!$AQ$22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'Nierezydenci_NL,GB,UA,FR'!$AN$23:$AN$38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'Nierezydenci_NL,GB,UA,FR'!$AQ$23:$AQ$38</c:f>
              <c:numCache>
                <c:formatCode>General</c:formatCode>
                <c:ptCount val="16"/>
                <c:pt idx="0">
                  <c:v>247.85375899999997</c:v>
                </c:pt>
                <c:pt idx="1">
                  <c:v>240.61930079999928</c:v>
                </c:pt>
                <c:pt idx="2">
                  <c:v>241.81327079999932</c:v>
                </c:pt>
                <c:pt idx="3">
                  <c:v>225.89556499999998</c:v>
                </c:pt>
                <c:pt idx="4">
                  <c:v>256.35718640000005</c:v>
                </c:pt>
                <c:pt idx="5">
                  <c:v>236.55299140000062</c:v>
                </c:pt>
                <c:pt idx="6">
                  <c:v>200.48379700000001</c:v>
                </c:pt>
                <c:pt idx="7">
                  <c:v>236.90478139999993</c:v>
                </c:pt>
                <c:pt idx="8">
                  <c:v>313.11278399999992</c:v>
                </c:pt>
                <c:pt idx="9">
                  <c:v>383.42392479999899</c:v>
                </c:pt>
                <c:pt idx="10">
                  <c:v>430.77875499999863</c:v>
                </c:pt>
                <c:pt idx="11">
                  <c:v>508.52894419999996</c:v>
                </c:pt>
                <c:pt idx="12">
                  <c:v>528.13984859999994</c:v>
                </c:pt>
                <c:pt idx="13">
                  <c:v>484.26046499999995</c:v>
                </c:pt>
                <c:pt idx="14">
                  <c:v>477.26111819999869</c:v>
                </c:pt>
                <c:pt idx="15">
                  <c:v>472.2626884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'Nierezydenci_NL,GB,UA,FR'!$AR$22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'Nierezydenci_NL,GB,UA,FR'!$AN$23:$AN$38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'Nierezydenci_NL,GB,UA,FR'!$AR$23:$AR$38</c:f>
              <c:numCache>
                <c:formatCode>0</c:formatCode>
                <c:ptCount val="16"/>
                <c:pt idx="0">
                  <c:v>217</c:v>
                </c:pt>
                <c:pt idx="1">
                  <c:v>222</c:v>
                </c:pt>
                <c:pt idx="2">
                  <c:v>237</c:v>
                </c:pt>
                <c:pt idx="3">
                  <c:v>226</c:v>
                </c:pt>
                <c:pt idx="4">
                  <c:v>230</c:v>
                </c:pt>
                <c:pt idx="5">
                  <c:v>210</c:v>
                </c:pt>
                <c:pt idx="6">
                  <c:v>191</c:v>
                </c:pt>
                <c:pt idx="7">
                  <c:v>207</c:v>
                </c:pt>
                <c:pt idx="8">
                  <c:v>243</c:v>
                </c:pt>
                <c:pt idx="9">
                  <c:v>339</c:v>
                </c:pt>
                <c:pt idx="10">
                  <c:v>448</c:v>
                </c:pt>
                <c:pt idx="11">
                  <c:v>505</c:v>
                </c:pt>
                <c:pt idx="12">
                  <c:v>495</c:v>
                </c:pt>
                <c:pt idx="13">
                  <c:v>450</c:v>
                </c:pt>
                <c:pt idx="14">
                  <c:v>485</c:v>
                </c:pt>
                <c:pt idx="15">
                  <c:v>460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679368"/>
        <c:axId val="317679760"/>
      </c:lineChart>
      <c:catAx>
        <c:axId val="3176793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317679760"/>
        <c:crosses val="autoZero"/>
        <c:auto val="1"/>
        <c:lblAlgn val="ctr"/>
        <c:lblOffset val="100"/>
        <c:noMultiLvlLbl val="0"/>
      </c:catAx>
      <c:valAx>
        <c:axId val="317679760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3176793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900"/>
          </a:pPr>
          <a:endParaRPr lang="pl-PL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'Nierezydenci_NL,GB,UA,FR'!$AV$22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'Nierezydenci_NL,GB,UA,FR'!$AU$23:$AU$38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'Nierezydenci_NL,GB,UA,FR'!$AV$23:$AV$38</c:f>
              <c:numCache>
                <c:formatCode>General</c:formatCode>
                <c:ptCount val="16"/>
                <c:pt idx="0">
                  <c:v>717.19552800000099</c:v>
                </c:pt>
                <c:pt idx="1">
                  <c:v>730.78697360000353</c:v>
                </c:pt>
                <c:pt idx="2">
                  <c:v>719.68383360000473</c:v>
                </c:pt>
                <c:pt idx="3">
                  <c:v>815.41076000000101</c:v>
                </c:pt>
                <c:pt idx="4">
                  <c:v>914.68248880000067</c:v>
                </c:pt>
                <c:pt idx="5">
                  <c:v>697.8465087999972</c:v>
                </c:pt>
                <c:pt idx="6">
                  <c:v>724.66876400000035</c:v>
                </c:pt>
                <c:pt idx="7">
                  <c:v>480.37034879999999</c:v>
                </c:pt>
                <c:pt idx="8">
                  <c:v>653.30556799999772</c:v>
                </c:pt>
                <c:pt idx="9">
                  <c:v>524.46434160000069</c:v>
                </c:pt>
                <c:pt idx="10">
                  <c:v>639.67478000000483</c:v>
                </c:pt>
                <c:pt idx="11">
                  <c:v>880.16854640000042</c:v>
                </c:pt>
                <c:pt idx="12">
                  <c:v>1321.4739912000014</c:v>
                </c:pt>
                <c:pt idx="13">
                  <c:v>1846.4190600000031</c:v>
                </c:pt>
                <c:pt idx="14">
                  <c:v>1670.327554400006</c:v>
                </c:pt>
                <c:pt idx="15">
                  <c:v>1086.985252800001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'Nierezydenci_NL,GB,UA,FR'!$AW$22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'Nierezydenci_NL,GB,UA,FR'!$AU$23:$AU$38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'Nierezydenci_NL,GB,UA,FR'!$AW$23:$AW$38</c:f>
              <c:numCache>
                <c:formatCode>General</c:formatCode>
                <c:ptCount val="16"/>
                <c:pt idx="0">
                  <c:v>793.81552799999781</c:v>
                </c:pt>
                <c:pt idx="1">
                  <c:v>807.40697360000195</c:v>
                </c:pt>
                <c:pt idx="2">
                  <c:v>796.30383360000155</c:v>
                </c:pt>
                <c:pt idx="3">
                  <c:v>892.03076000000101</c:v>
                </c:pt>
                <c:pt idx="4">
                  <c:v>991.30248879999783</c:v>
                </c:pt>
                <c:pt idx="5">
                  <c:v>774.46650879999709</c:v>
                </c:pt>
                <c:pt idx="6">
                  <c:v>801.28876400000354</c:v>
                </c:pt>
                <c:pt idx="7">
                  <c:v>556.99034879999999</c:v>
                </c:pt>
                <c:pt idx="8">
                  <c:v>729.92556799999772</c:v>
                </c:pt>
                <c:pt idx="9">
                  <c:v>601.08434160000354</c:v>
                </c:pt>
                <c:pt idx="10">
                  <c:v>716.29478000000483</c:v>
                </c:pt>
                <c:pt idx="11">
                  <c:v>956.78854640000054</c:v>
                </c:pt>
                <c:pt idx="12">
                  <c:v>1398.0939912000008</c:v>
                </c:pt>
                <c:pt idx="13">
                  <c:v>1923.0390600000019</c:v>
                </c:pt>
                <c:pt idx="14">
                  <c:v>1746.9475544000084</c:v>
                </c:pt>
                <c:pt idx="15">
                  <c:v>1163.6052528000005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'Nierezydenci_NL,GB,UA,FR'!$AX$22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'Nierezydenci_NL,GB,UA,FR'!$AU$23:$AU$38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'Nierezydenci_NL,GB,UA,FR'!$AX$23:$AX$38</c:f>
              <c:numCache>
                <c:formatCode>General</c:formatCode>
                <c:ptCount val="16"/>
                <c:pt idx="0">
                  <c:v>870.4355279999977</c:v>
                </c:pt>
                <c:pt idx="1">
                  <c:v>884.02697360000195</c:v>
                </c:pt>
                <c:pt idx="2">
                  <c:v>872.92383360000304</c:v>
                </c:pt>
                <c:pt idx="3">
                  <c:v>968.65076000000101</c:v>
                </c:pt>
                <c:pt idx="4">
                  <c:v>1067.9224888000008</c:v>
                </c:pt>
                <c:pt idx="5">
                  <c:v>851.08650880000107</c:v>
                </c:pt>
                <c:pt idx="6">
                  <c:v>877.90876400000059</c:v>
                </c:pt>
                <c:pt idx="7">
                  <c:v>633.6103488</c:v>
                </c:pt>
                <c:pt idx="8">
                  <c:v>806.54556800000046</c:v>
                </c:pt>
                <c:pt idx="9">
                  <c:v>677.70434160000354</c:v>
                </c:pt>
                <c:pt idx="10">
                  <c:v>792.91478000000154</c:v>
                </c:pt>
                <c:pt idx="11">
                  <c:v>1033.4085464000011</c:v>
                </c:pt>
                <c:pt idx="12">
                  <c:v>1474.7139912000009</c:v>
                </c:pt>
                <c:pt idx="13">
                  <c:v>1999.6590600000018</c:v>
                </c:pt>
                <c:pt idx="14">
                  <c:v>1823.5675544000057</c:v>
                </c:pt>
                <c:pt idx="15">
                  <c:v>1240.225252800001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'Nierezydenci_NL,GB,UA,FR'!$AY$22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'Nierezydenci_NL,GB,UA,FR'!$AU$23:$AU$38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'Nierezydenci_NL,GB,UA,FR'!$AY$23:$AY$38</c:f>
              <c:numCache>
                <c:formatCode>0.00</c:formatCode>
                <c:ptCount val="16"/>
                <c:pt idx="0">
                  <c:v>722.66199999999947</c:v>
                </c:pt>
                <c:pt idx="1">
                  <c:v>918.62400000000002</c:v>
                </c:pt>
                <c:pt idx="2">
                  <c:v>854.02099999999996</c:v>
                </c:pt>
                <c:pt idx="3">
                  <c:v>916.49</c:v>
                </c:pt>
                <c:pt idx="4">
                  <c:v>828.85999999999797</c:v>
                </c:pt>
                <c:pt idx="5">
                  <c:v>831.06</c:v>
                </c:pt>
                <c:pt idx="6">
                  <c:v>787.33999999999946</c:v>
                </c:pt>
                <c:pt idx="7">
                  <c:v>676.67000000000053</c:v>
                </c:pt>
                <c:pt idx="8">
                  <c:v>697.9</c:v>
                </c:pt>
                <c:pt idx="9">
                  <c:v>614.61</c:v>
                </c:pt>
                <c:pt idx="10">
                  <c:v>772.52</c:v>
                </c:pt>
                <c:pt idx="11">
                  <c:v>957.28000000000054</c:v>
                </c:pt>
                <c:pt idx="12">
                  <c:v>1551.9</c:v>
                </c:pt>
                <c:pt idx="13">
                  <c:v>1886.1</c:v>
                </c:pt>
                <c:pt idx="14">
                  <c:v>1788.3</c:v>
                </c:pt>
                <c:pt idx="15">
                  <c:v>1295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29672"/>
        <c:axId val="286630064"/>
      </c:lineChart>
      <c:catAx>
        <c:axId val="28662967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630064"/>
        <c:crosses val="autoZero"/>
        <c:auto val="1"/>
        <c:lblAlgn val="ctr"/>
        <c:lblOffset val="100"/>
        <c:noMultiLvlLbl val="0"/>
      </c:catAx>
      <c:valAx>
        <c:axId val="286630064"/>
        <c:scaling>
          <c:orientation val="minMax"/>
        </c:scaling>
        <c:delete val="0"/>
        <c:axPos val="l"/>
        <c:majorGridlines>
          <c:spPr>
            <a:ln w="1270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6296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494943785294073E-2"/>
          <c:y val="1.542144195270994E-2"/>
          <c:w val="0.87317555154852389"/>
          <c:h val="0.6769216889788342"/>
        </c:manualLayout>
      </c:layout>
      <c:lineChart>
        <c:grouping val="standard"/>
        <c:varyColors val="0"/>
        <c:ser>
          <c:idx val="0"/>
          <c:order val="0"/>
          <c:tx>
            <c:strRef>
              <c:f>'Nierezydenci_NL,GB,UA,FR'!$AN$66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'Nierezydenci_NL,GB,UA,FR'!$AM$67:$AM$82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'Nierezydenci_NL,GB,UA,FR'!$AN$67:$AN$82</c:f>
              <c:numCache>
                <c:formatCode>General</c:formatCode>
                <c:ptCount val="16"/>
                <c:pt idx="0">
                  <c:v>304.68869999999993</c:v>
                </c:pt>
                <c:pt idx="1">
                  <c:v>285.25409999999999</c:v>
                </c:pt>
                <c:pt idx="2">
                  <c:v>266.1327</c:v>
                </c:pt>
                <c:pt idx="3">
                  <c:v>243.74489999999992</c:v>
                </c:pt>
                <c:pt idx="4">
                  <c:v>206.79949999999997</c:v>
                </c:pt>
                <c:pt idx="5">
                  <c:v>184.95170000000007</c:v>
                </c:pt>
                <c:pt idx="6">
                  <c:v>171.5283000000006</c:v>
                </c:pt>
                <c:pt idx="7">
                  <c:v>189.07429999999999</c:v>
                </c:pt>
                <c:pt idx="8">
                  <c:v>188.20549999999997</c:v>
                </c:pt>
                <c:pt idx="9">
                  <c:v>168.98250000000004</c:v>
                </c:pt>
                <c:pt idx="10">
                  <c:v>169.29409999999996</c:v>
                </c:pt>
                <c:pt idx="11">
                  <c:v>163.11189999999999</c:v>
                </c:pt>
                <c:pt idx="12">
                  <c:v>198.75389999999993</c:v>
                </c:pt>
                <c:pt idx="13">
                  <c:v>191.81230000000056</c:v>
                </c:pt>
                <c:pt idx="14">
                  <c:v>189.25990000000002</c:v>
                </c:pt>
                <c:pt idx="15">
                  <c:v>192.15989999999999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'Nierezydenci_NL,GB,UA,FR'!$AO$66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'Nierezydenci_NL,GB,UA,FR'!$AM$67:$AM$82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'Nierezydenci_NL,GB,UA,FR'!$AO$67:$AO$82</c:f>
              <c:numCache>
                <c:formatCode>General</c:formatCode>
                <c:ptCount val="16"/>
                <c:pt idx="0">
                  <c:v>350.00069999999999</c:v>
                </c:pt>
                <c:pt idx="1">
                  <c:v>330.56609999999893</c:v>
                </c:pt>
                <c:pt idx="2">
                  <c:v>311.44470000000001</c:v>
                </c:pt>
                <c:pt idx="3">
                  <c:v>289.05689999999993</c:v>
                </c:pt>
                <c:pt idx="4">
                  <c:v>252.11149999999998</c:v>
                </c:pt>
                <c:pt idx="5">
                  <c:v>230.26369999999972</c:v>
                </c:pt>
                <c:pt idx="6">
                  <c:v>216.84030000000001</c:v>
                </c:pt>
                <c:pt idx="7">
                  <c:v>234.3863000000008</c:v>
                </c:pt>
                <c:pt idx="8">
                  <c:v>233.51749999999998</c:v>
                </c:pt>
                <c:pt idx="9">
                  <c:v>214.29449999999997</c:v>
                </c:pt>
                <c:pt idx="10">
                  <c:v>214.60609999999997</c:v>
                </c:pt>
                <c:pt idx="11">
                  <c:v>208.4239</c:v>
                </c:pt>
                <c:pt idx="12">
                  <c:v>244.06589999999994</c:v>
                </c:pt>
                <c:pt idx="13">
                  <c:v>237.12430000000001</c:v>
                </c:pt>
                <c:pt idx="14">
                  <c:v>234.57190000000003</c:v>
                </c:pt>
                <c:pt idx="15">
                  <c:v>237.47190000000001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'Nierezydenci_NL,GB,UA,FR'!$AP$66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'Nierezydenci_NL,GB,UA,FR'!$AM$67:$AM$82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'Nierezydenci_NL,GB,UA,FR'!$AP$67:$AP$82</c:f>
              <c:numCache>
                <c:formatCode>General</c:formatCode>
                <c:ptCount val="16"/>
                <c:pt idx="0">
                  <c:v>395.31270000000001</c:v>
                </c:pt>
                <c:pt idx="1">
                  <c:v>375.87809999999899</c:v>
                </c:pt>
                <c:pt idx="2">
                  <c:v>356.75669999999963</c:v>
                </c:pt>
                <c:pt idx="3">
                  <c:v>334.3689</c:v>
                </c:pt>
                <c:pt idx="4">
                  <c:v>297.42349999999863</c:v>
                </c:pt>
                <c:pt idx="5">
                  <c:v>275.57569999999993</c:v>
                </c:pt>
                <c:pt idx="6">
                  <c:v>262.15229999999997</c:v>
                </c:pt>
                <c:pt idx="7">
                  <c:v>279.69829999999899</c:v>
                </c:pt>
                <c:pt idx="8">
                  <c:v>278.82950000000005</c:v>
                </c:pt>
                <c:pt idx="9">
                  <c:v>259.60649999999993</c:v>
                </c:pt>
                <c:pt idx="10">
                  <c:v>259.91809999999833</c:v>
                </c:pt>
                <c:pt idx="11">
                  <c:v>253.73590000000002</c:v>
                </c:pt>
                <c:pt idx="12">
                  <c:v>289.37789999999995</c:v>
                </c:pt>
                <c:pt idx="13">
                  <c:v>282.43629999999786</c:v>
                </c:pt>
                <c:pt idx="14">
                  <c:v>279.88390000000004</c:v>
                </c:pt>
                <c:pt idx="15">
                  <c:v>282.78389999999899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'Nierezydenci_NL,GB,UA,FR'!$AQ$66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'Nierezydenci_NL,GB,UA,FR'!$AM$67:$AM$82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'Nierezydenci_NL,GB,UA,FR'!$AQ$67:$AQ$82</c:f>
              <c:numCache>
                <c:formatCode>0</c:formatCode>
                <c:ptCount val="16"/>
                <c:pt idx="0">
                  <c:v>297</c:v>
                </c:pt>
                <c:pt idx="1">
                  <c:v>334</c:v>
                </c:pt>
                <c:pt idx="2">
                  <c:v>350</c:v>
                </c:pt>
                <c:pt idx="3">
                  <c:v>338</c:v>
                </c:pt>
                <c:pt idx="4">
                  <c:v>288</c:v>
                </c:pt>
                <c:pt idx="5">
                  <c:v>225</c:v>
                </c:pt>
                <c:pt idx="6">
                  <c:v>197</c:v>
                </c:pt>
                <c:pt idx="7">
                  <c:v>176</c:v>
                </c:pt>
                <c:pt idx="8">
                  <c:v>190</c:v>
                </c:pt>
                <c:pt idx="9">
                  <c:v>215</c:v>
                </c:pt>
                <c:pt idx="10">
                  <c:v>224</c:v>
                </c:pt>
                <c:pt idx="11" formatCode="General">
                  <c:v>237</c:v>
                </c:pt>
                <c:pt idx="12" formatCode="General">
                  <c:v>215</c:v>
                </c:pt>
                <c:pt idx="13" formatCode="General">
                  <c:v>215</c:v>
                </c:pt>
                <c:pt idx="14" formatCode="General">
                  <c:v>225</c:v>
                </c:pt>
                <c:pt idx="15" formatCode="General">
                  <c:v>240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30848"/>
        <c:axId val="286631240"/>
      </c:lineChart>
      <c:catAx>
        <c:axId val="2866308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631240"/>
        <c:crosses val="autoZero"/>
        <c:auto val="1"/>
        <c:lblAlgn val="ctr"/>
        <c:lblOffset val="100"/>
        <c:noMultiLvlLbl val="0"/>
      </c:catAx>
      <c:valAx>
        <c:axId val="286631240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6308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'Nierezydenci_NL,GB,UA,FR'!$AT$66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'Nierezydenci_NL,GB,UA,FR'!$AS$67:$AS$82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'Nierezydenci_NL,GB,UA,FR'!$AT$67:$AT$82</c:f>
              <c:numCache>
                <c:formatCode>General</c:formatCode>
                <c:ptCount val="16"/>
                <c:pt idx="0">
                  <c:v>580.75036</c:v>
                </c:pt>
                <c:pt idx="1">
                  <c:v>524.24839700000052</c:v>
                </c:pt>
                <c:pt idx="2">
                  <c:v>357.35068640000031</c:v>
                </c:pt>
                <c:pt idx="3">
                  <c:v>346.70257639999994</c:v>
                </c:pt>
                <c:pt idx="4">
                  <c:v>222.0701150000001</c:v>
                </c:pt>
                <c:pt idx="5">
                  <c:v>197.18529119999982</c:v>
                </c:pt>
                <c:pt idx="6">
                  <c:v>375.00064620000035</c:v>
                </c:pt>
                <c:pt idx="7">
                  <c:v>446.53261100000003</c:v>
                </c:pt>
                <c:pt idx="8">
                  <c:v>484.04875619999996</c:v>
                </c:pt>
                <c:pt idx="9">
                  <c:v>630.01393200000052</c:v>
                </c:pt>
                <c:pt idx="10">
                  <c:v>892.90001840000036</c:v>
                </c:pt>
                <c:pt idx="11">
                  <c:v>1004.7999450000005</c:v>
                </c:pt>
                <c:pt idx="12">
                  <c:v>1249.7300686000001</c:v>
                </c:pt>
                <c:pt idx="13">
                  <c:v>1381.8763538000003</c:v>
                </c:pt>
                <c:pt idx="14">
                  <c:v>982.22081500000013</c:v>
                </c:pt>
                <c:pt idx="15">
                  <c:v>1097.9565106000011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'Nierezydenci_NL,GB,UA,FR'!$AU$66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'Nierezydenci_NL,GB,UA,FR'!$AS$67:$AS$82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'Nierezydenci_NL,GB,UA,FR'!$AU$67:$AU$82</c:f>
              <c:numCache>
                <c:formatCode>General</c:formatCode>
                <c:ptCount val="16"/>
                <c:pt idx="0">
                  <c:v>854.79036000000053</c:v>
                </c:pt>
                <c:pt idx="1">
                  <c:v>798.28839700000378</c:v>
                </c:pt>
                <c:pt idx="2">
                  <c:v>631.39068639999948</c:v>
                </c:pt>
                <c:pt idx="3">
                  <c:v>620.74257640000019</c:v>
                </c:pt>
                <c:pt idx="4">
                  <c:v>496.11011499999893</c:v>
                </c:pt>
                <c:pt idx="5">
                  <c:v>471.22529119999984</c:v>
                </c:pt>
                <c:pt idx="6">
                  <c:v>649.04064620000031</c:v>
                </c:pt>
                <c:pt idx="7">
                  <c:v>720.57261099999948</c:v>
                </c:pt>
                <c:pt idx="8">
                  <c:v>758.08875620000356</c:v>
                </c:pt>
                <c:pt idx="9">
                  <c:v>904.0539320000006</c:v>
                </c:pt>
                <c:pt idx="10">
                  <c:v>1166.9400184000003</c:v>
                </c:pt>
                <c:pt idx="11">
                  <c:v>1278.8399450000004</c:v>
                </c:pt>
                <c:pt idx="12">
                  <c:v>1523.7700686000001</c:v>
                </c:pt>
                <c:pt idx="13">
                  <c:v>1655.9163538000057</c:v>
                </c:pt>
                <c:pt idx="14">
                  <c:v>1256.2608150000001</c:v>
                </c:pt>
                <c:pt idx="15">
                  <c:v>1371.9965106000011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'Nierezydenci_NL,GB,UA,FR'!$AV$66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'Nierezydenci_NL,GB,UA,FR'!$AS$67:$AS$82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'Nierezydenci_NL,GB,UA,FR'!$AV$67:$AV$82</c:f>
              <c:numCache>
                <c:formatCode>General</c:formatCode>
                <c:ptCount val="16"/>
                <c:pt idx="0">
                  <c:v>1128.8303599999999</c:v>
                </c:pt>
                <c:pt idx="1">
                  <c:v>1072.3283970000002</c:v>
                </c:pt>
                <c:pt idx="2">
                  <c:v>905.43068639999797</c:v>
                </c:pt>
                <c:pt idx="3">
                  <c:v>894.78257640000015</c:v>
                </c:pt>
                <c:pt idx="4">
                  <c:v>770.15011499999946</c:v>
                </c:pt>
                <c:pt idx="5">
                  <c:v>745.26529119999748</c:v>
                </c:pt>
                <c:pt idx="6">
                  <c:v>923.0806462000005</c:v>
                </c:pt>
                <c:pt idx="7">
                  <c:v>994.61261099999797</c:v>
                </c:pt>
                <c:pt idx="8">
                  <c:v>1032.1287562</c:v>
                </c:pt>
                <c:pt idx="9">
                  <c:v>1178.0939319999998</c:v>
                </c:pt>
                <c:pt idx="10">
                  <c:v>1440.9800184000003</c:v>
                </c:pt>
                <c:pt idx="11">
                  <c:v>1552.8799450000004</c:v>
                </c:pt>
                <c:pt idx="12">
                  <c:v>1797.8100686</c:v>
                </c:pt>
                <c:pt idx="13">
                  <c:v>1929.9563538000011</c:v>
                </c:pt>
                <c:pt idx="14">
                  <c:v>1530.3008150000001</c:v>
                </c:pt>
                <c:pt idx="15">
                  <c:v>1646.0365105999999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'Nierezydenci_NL,GB,UA,FR'!$AW$66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'Nierezydenci_NL,GB,UA,FR'!$AS$67:$AS$82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'Nierezydenci_NL,GB,UA,FR'!$AW$67:$AW$82</c:f>
              <c:numCache>
                <c:formatCode>General</c:formatCode>
                <c:ptCount val="16"/>
                <c:pt idx="0">
                  <c:v>717.26900000000001</c:v>
                </c:pt>
                <c:pt idx="1">
                  <c:v>702.09120000000007</c:v>
                </c:pt>
                <c:pt idx="2">
                  <c:v>738.9896</c:v>
                </c:pt>
                <c:pt idx="3">
                  <c:v>781.59749999999997</c:v>
                </c:pt>
                <c:pt idx="4">
                  <c:v>699.77040000000284</c:v>
                </c:pt>
                <c:pt idx="5">
                  <c:v>695.96299999999746</c:v>
                </c:pt>
                <c:pt idx="6">
                  <c:v>742.46899999999948</c:v>
                </c:pt>
                <c:pt idx="7">
                  <c:v>501.66809999999964</c:v>
                </c:pt>
                <c:pt idx="8">
                  <c:v>650.41199999999947</c:v>
                </c:pt>
                <c:pt idx="9">
                  <c:v>546.68119999999999</c:v>
                </c:pt>
                <c:pt idx="10">
                  <c:v>636.01249999999948</c:v>
                </c:pt>
                <c:pt idx="11">
                  <c:v>1090.0798</c:v>
                </c:pt>
                <c:pt idx="12">
                  <c:v>1499</c:v>
                </c:pt>
                <c:pt idx="13">
                  <c:v>1954.7</c:v>
                </c:pt>
                <c:pt idx="14">
                  <c:v>1709.9</c:v>
                </c:pt>
                <c:pt idx="15">
                  <c:v>1469.8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32024"/>
        <c:axId val="286632416"/>
      </c:lineChart>
      <c:catAx>
        <c:axId val="28663202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632416"/>
        <c:crosses val="autoZero"/>
        <c:auto val="1"/>
        <c:lblAlgn val="ctr"/>
        <c:lblOffset val="100"/>
        <c:noMultiLvlLbl val="0"/>
      </c:catAx>
      <c:valAx>
        <c:axId val="286632416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6320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'Nierezydenci_NL,GB,UA,FR'!$AN$43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'Nierezydenci_NL,GB,UA,FR'!$AM$44:$AM$59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'Nierezydenci_NL,GB,UA,FR'!$AN$44:$AN$59</c:f>
              <c:numCache>
                <c:formatCode>General</c:formatCode>
                <c:ptCount val="16"/>
                <c:pt idx="0">
                  <c:v>3182.3069999999998</c:v>
                </c:pt>
                <c:pt idx="1">
                  <c:v>3119.0729999999999</c:v>
                </c:pt>
                <c:pt idx="2">
                  <c:v>3020.2259999999997</c:v>
                </c:pt>
                <c:pt idx="3">
                  <c:v>3152.0939999999996</c:v>
                </c:pt>
                <c:pt idx="4">
                  <c:v>2939.3879999999999</c:v>
                </c:pt>
                <c:pt idx="5">
                  <c:v>2801.282999999989</c:v>
                </c:pt>
                <c:pt idx="6">
                  <c:v>2656.482</c:v>
                </c:pt>
                <c:pt idx="7">
                  <c:v>2240.6279999999997</c:v>
                </c:pt>
                <c:pt idx="8">
                  <c:v>2184.1606719999886</c:v>
                </c:pt>
                <c:pt idx="9">
                  <c:v>2331.5366889999987</c:v>
                </c:pt>
                <c:pt idx="10">
                  <c:v>1861.4764390000005</c:v>
                </c:pt>
                <c:pt idx="11">
                  <c:v>1765.4132170000005</c:v>
                </c:pt>
                <c:pt idx="12">
                  <c:v>1694.5908059999999</c:v>
                </c:pt>
                <c:pt idx="13">
                  <c:v>1027.3901359999998</c:v>
                </c:pt>
                <c:pt idx="14">
                  <c:v>1277.8040510000003</c:v>
                </c:pt>
                <c:pt idx="15">
                  <c:v>1165.2174990000005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'Nierezydenci_NL,GB,UA,FR'!$AO$43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'Nierezydenci_NL,GB,UA,FR'!$AM$44:$AM$59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'Nierezydenci_NL,GB,UA,FR'!$AO$44:$AO$59</c:f>
              <c:numCache>
                <c:formatCode>General</c:formatCode>
                <c:ptCount val="16"/>
                <c:pt idx="0">
                  <c:v>3380.9169999999999</c:v>
                </c:pt>
                <c:pt idx="1">
                  <c:v>3317.683</c:v>
                </c:pt>
                <c:pt idx="2">
                  <c:v>3218.8360000000002</c:v>
                </c:pt>
                <c:pt idx="3">
                  <c:v>3350.7039999999997</c:v>
                </c:pt>
                <c:pt idx="4">
                  <c:v>3137.998</c:v>
                </c:pt>
                <c:pt idx="5">
                  <c:v>2999.8930000000109</c:v>
                </c:pt>
                <c:pt idx="6">
                  <c:v>2855.0920000000001</c:v>
                </c:pt>
                <c:pt idx="7">
                  <c:v>2439.2380000000003</c:v>
                </c:pt>
                <c:pt idx="8">
                  <c:v>2382.7706719999987</c:v>
                </c:pt>
                <c:pt idx="9">
                  <c:v>2583.386688999989</c:v>
                </c:pt>
                <c:pt idx="10">
                  <c:v>2113.3264390000004</c:v>
                </c:pt>
                <c:pt idx="11">
                  <c:v>2017.2632170000004</c:v>
                </c:pt>
                <c:pt idx="12">
                  <c:v>1946.4408060000001</c:v>
                </c:pt>
                <c:pt idx="13">
                  <c:v>1279.2401359999999</c:v>
                </c:pt>
                <c:pt idx="14">
                  <c:v>1529.6540510000002</c:v>
                </c:pt>
                <c:pt idx="15">
                  <c:v>1417.0674990000005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'Nierezydenci_NL,GB,UA,FR'!$AP$43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'Nierezydenci_NL,GB,UA,FR'!$AM$44:$AM$59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'Nierezydenci_NL,GB,UA,FR'!$AP$44:$AP$59</c:f>
              <c:numCache>
                <c:formatCode>General</c:formatCode>
                <c:ptCount val="16"/>
                <c:pt idx="0">
                  <c:v>3579.527</c:v>
                </c:pt>
                <c:pt idx="1">
                  <c:v>3516.2930000000001</c:v>
                </c:pt>
                <c:pt idx="2">
                  <c:v>3417.4460000000004</c:v>
                </c:pt>
                <c:pt idx="3">
                  <c:v>3549.3140000000012</c:v>
                </c:pt>
                <c:pt idx="4">
                  <c:v>3336.6079999999997</c:v>
                </c:pt>
                <c:pt idx="5">
                  <c:v>3198.5030000000002</c:v>
                </c:pt>
                <c:pt idx="6">
                  <c:v>3053.7019999999998</c:v>
                </c:pt>
                <c:pt idx="7">
                  <c:v>2637.8480000000004</c:v>
                </c:pt>
                <c:pt idx="8">
                  <c:v>2581.3806719999998</c:v>
                </c:pt>
                <c:pt idx="9">
                  <c:v>2835.236688999988</c:v>
                </c:pt>
                <c:pt idx="10">
                  <c:v>2365.1764390000003</c:v>
                </c:pt>
                <c:pt idx="11">
                  <c:v>2269.1132170000114</c:v>
                </c:pt>
                <c:pt idx="12">
                  <c:v>2198.290806</c:v>
                </c:pt>
                <c:pt idx="13">
                  <c:v>1531.0901359999998</c:v>
                </c:pt>
                <c:pt idx="14">
                  <c:v>1781.5040510000001</c:v>
                </c:pt>
                <c:pt idx="15">
                  <c:v>1668.917499000001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'Nierezydenci_NL,GB,UA,FR'!$AQ$43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'Nierezydenci_NL,GB,UA,FR'!$AM$44:$AM$59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'Nierezydenci_NL,GB,UA,FR'!$AQ$44:$AQ$59</c:f>
              <c:numCache>
                <c:formatCode>0</c:formatCode>
                <c:ptCount val="16"/>
                <c:pt idx="0">
                  <c:v>3300</c:v>
                </c:pt>
                <c:pt idx="1">
                  <c:v>3285</c:v>
                </c:pt>
                <c:pt idx="2">
                  <c:v>3180</c:v>
                </c:pt>
                <c:pt idx="3">
                  <c:v>2920</c:v>
                </c:pt>
                <c:pt idx="4">
                  <c:v>3090</c:v>
                </c:pt>
                <c:pt idx="5">
                  <c:v>3080</c:v>
                </c:pt>
                <c:pt idx="6">
                  <c:v>2930</c:v>
                </c:pt>
                <c:pt idx="7">
                  <c:v>2480</c:v>
                </c:pt>
                <c:pt idx="8">
                  <c:v>2339</c:v>
                </c:pt>
                <c:pt idx="9">
                  <c:v>2535</c:v>
                </c:pt>
                <c:pt idx="10">
                  <c:v>2500</c:v>
                </c:pt>
                <c:pt idx="11">
                  <c:v>2120</c:v>
                </c:pt>
                <c:pt idx="12">
                  <c:v>1550</c:v>
                </c:pt>
                <c:pt idx="13">
                  <c:v>1295</c:v>
                </c:pt>
                <c:pt idx="14">
                  <c:v>1350</c:v>
                </c:pt>
                <c:pt idx="15">
                  <c:v>1580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633200"/>
        <c:axId val="286410808"/>
      </c:lineChart>
      <c:catAx>
        <c:axId val="28663320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410808"/>
        <c:crosses val="autoZero"/>
        <c:auto val="1"/>
        <c:lblAlgn val="ctr"/>
        <c:lblOffset val="100"/>
        <c:noMultiLvlLbl val="0"/>
      </c:catAx>
      <c:valAx>
        <c:axId val="286410808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6332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'Nierezydenci_NL,GB,UA,FR'!$AU$43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'Nierezydenci_NL,GB,UA,FR'!$AT$44:$AT$59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'Nierezydenci_NL,GB,UA,FR'!$AU$44:$AU$59</c:f>
              <c:numCache>
                <c:formatCode>General</c:formatCode>
                <c:ptCount val="16"/>
                <c:pt idx="4">
                  <c:v>2815.1395200000006</c:v>
                </c:pt>
                <c:pt idx="5">
                  <c:v>2792.0474200000008</c:v>
                </c:pt>
                <c:pt idx="6">
                  <c:v>3117.3175240000119</c:v>
                </c:pt>
                <c:pt idx="7">
                  <c:v>2049.6580960000001</c:v>
                </c:pt>
                <c:pt idx="8">
                  <c:v>1856.0888800000005</c:v>
                </c:pt>
                <c:pt idx="9">
                  <c:v>2458.4735280000114</c:v>
                </c:pt>
                <c:pt idx="10">
                  <c:v>2991.7545320000022</c:v>
                </c:pt>
                <c:pt idx="11">
                  <c:v>2573.9914280000021</c:v>
                </c:pt>
                <c:pt idx="12">
                  <c:v>1377.9760280000021</c:v>
                </c:pt>
                <c:pt idx="13">
                  <c:v>2306.8320360000171</c:v>
                </c:pt>
                <c:pt idx="14">
                  <c:v>3448.8028720000011</c:v>
                </c:pt>
                <c:pt idx="15">
                  <c:v>3398.857136000021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'Nierezydenci_NL,GB,UA,FR'!$AV$43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'Nierezydenci_NL,GB,UA,FR'!$AT$44:$AT$59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'Nierezydenci_NL,GB,UA,FR'!$AV$44:$AV$59</c:f>
              <c:numCache>
                <c:formatCode>General</c:formatCode>
                <c:ptCount val="16"/>
                <c:pt idx="4">
                  <c:v>3120.3595200000022</c:v>
                </c:pt>
                <c:pt idx="5">
                  <c:v>3097.2674199999997</c:v>
                </c:pt>
                <c:pt idx="6">
                  <c:v>3422.5375240000012</c:v>
                </c:pt>
                <c:pt idx="7">
                  <c:v>2354.8780960000022</c:v>
                </c:pt>
                <c:pt idx="8">
                  <c:v>2161.3088799999987</c:v>
                </c:pt>
                <c:pt idx="9">
                  <c:v>2763.6935280000016</c:v>
                </c:pt>
                <c:pt idx="10">
                  <c:v>3296.9745320000125</c:v>
                </c:pt>
                <c:pt idx="11">
                  <c:v>2879.2114280000019</c:v>
                </c:pt>
                <c:pt idx="12">
                  <c:v>1683.1960280000008</c:v>
                </c:pt>
                <c:pt idx="13">
                  <c:v>2612.0520360000128</c:v>
                </c:pt>
                <c:pt idx="14">
                  <c:v>3754.0228720000009</c:v>
                </c:pt>
                <c:pt idx="15">
                  <c:v>3704.0771360000176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'Nierezydenci_NL,GB,UA,FR'!$AW$43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'Nierezydenci_NL,GB,UA,FR'!$AT$44:$AT$59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'Nierezydenci_NL,GB,UA,FR'!$AW$44:$AW$59</c:f>
              <c:numCache>
                <c:formatCode>General</c:formatCode>
                <c:ptCount val="16"/>
                <c:pt idx="4">
                  <c:v>3425.5795200000002</c:v>
                </c:pt>
                <c:pt idx="5">
                  <c:v>3402.4874200000004</c:v>
                </c:pt>
                <c:pt idx="6">
                  <c:v>3727.7575240000015</c:v>
                </c:pt>
                <c:pt idx="7">
                  <c:v>2660.0980960000006</c:v>
                </c:pt>
                <c:pt idx="8">
                  <c:v>2466.5288799999889</c:v>
                </c:pt>
                <c:pt idx="9">
                  <c:v>3068.9135280000128</c:v>
                </c:pt>
                <c:pt idx="10">
                  <c:v>3602.1945320000104</c:v>
                </c:pt>
                <c:pt idx="11">
                  <c:v>3184.4314280000021</c:v>
                </c:pt>
                <c:pt idx="12">
                  <c:v>1988.4160280000021</c:v>
                </c:pt>
                <c:pt idx="13">
                  <c:v>2917.2720360000021</c:v>
                </c:pt>
                <c:pt idx="14">
                  <c:v>4059.2428720000007</c:v>
                </c:pt>
                <c:pt idx="15">
                  <c:v>4009.297136000012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'Nierezydenci_NL,GB,UA,FR'!$AX$43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'Nierezydenci_NL,GB,UA,FR'!$AT$44:$AT$59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'Nierezydenci_NL,GB,UA,FR'!$AX$44:$AX$59</c:f>
              <c:numCache>
                <c:formatCode>0</c:formatCode>
                <c:ptCount val="16"/>
                <c:pt idx="0">
                  <c:v>1913</c:v>
                </c:pt>
                <c:pt idx="1">
                  <c:v>2067</c:v>
                </c:pt>
                <c:pt idx="2">
                  <c:v>1644</c:v>
                </c:pt>
                <c:pt idx="3">
                  <c:v>1921</c:v>
                </c:pt>
                <c:pt idx="4">
                  <c:v>3080</c:v>
                </c:pt>
                <c:pt idx="5">
                  <c:v>3338</c:v>
                </c:pt>
                <c:pt idx="6">
                  <c:v>2924</c:v>
                </c:pt>
                <c:pt idx="7">
                  <c:v>2350</c:v>
                </c:pt>
                <c:pt idx="8">
                  <c:v>2185</c:v>
                </c:pt>
                <c:pt idx="9">
                  <c:v>2744</c:v>
                </c:pt>
                <c:pt idx="10">
                  <c:v>3142</c:v>
                </c:pt>
                <c:pt idx="11">
                  <c:v>2860</c:v>
                </c:pt>
                <c:pt idx="12">
                  <c:v>1770</c:v>
                </c:pt>
                <c:pt idx="13">
                  <c:v>2525</c:v>
                </c:pt>
                <c:pt idx="14">
                  <c:v>3680</c:v>
                </c:pt>
                <c:pt idx="15">
                  <c:v>4250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411592"/>
        <c:axId val="286411984"/>
      </c:lineChart>
      <c:catAx>
        <c:axId val="28641159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411984"/>
        <c:crosses val="autoZero"/>
        <c:auto val="1"/>
        <c:lblAlgn val="ctr"/>
        <c:lblOffset val="100"/>
        <c:noMultiLvlLbl val="0"/>
      </c:catAx>
      <c:valAx>
        <c:axId val="286411984"/>
        <c:scaling>
          <c:orientation val="minMax"/>
        </c:scaling>
        <c:delete val="0"/>
        <c:axPos val="l"/>
        <c:majorGridlines>
          <c:spPr>
            <a:ln w="12700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4115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154902680175727E-2"/>
          <c:y val="5.1400554097404488E-2"/>
          <c:w val="0.88756074845482957"/>
          <c:h val="0.59737678623505086"/>
        </c:manualLayout>
      </c:layout>
      <c:lineChart>
        <c:grouping val="standard"/>
        <c:varyColors val="0"/>
        <c:ser>
          <c:idx val="0"/>
          <c:order val="0"/>
          <c:tx>
            <c:strRef>
              <c:f>'Nierezydenci_NL,GB,UA,FR'!$BB$43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'Nierezydenci_NL,GB,UA,FR'!$BA$44:$BA$59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'Nierezydenci_NL,GB,UA,FR'!$BB$44:$BB$59</c:f>
              <c:numCache>
                <c:formatCode>General</c:formatCode>
                <c:ptCount val="16"/>
                <c:pt idx="0">
                  <c:v>177.01635499999978</c:v>
                </c:pt>
                <c:pt idx="1">
                  <c:v>282.81317600000023</c:v>
                </c:pt>
                <c:pt idx="2">
                  <c:v>283.29752599999864</c:v>
                </c:pt>
                <c:pt idx="3">
                  <c:v>284.10572499999955</c:v>
                </c:pt>
                <c:pt idx="4">
                  <c:v>708.27040800000304</c:v>
                </c:pt>
                <c:pt idx="5">
                  <c:v>397.14473300000031</c:v>
                </c:pt>
                <c:pt idx="6">
                  <c:v>268.83836500000064</c:v>
                </c:pt>
                <c:pt idx="7">
                  <c:v>264.02438300000006</c:v>
                </c:pt>
                <c:pt idx="8">
                  <c:v>245.53944000000061</c:v>
                </c:pt>
                <c:pt idx="9">
                  <c:v>101.30452999999831</c:v>
                </c:pt>
                <c:pt idx="10">
                  <c:v>148.41202999999967</c:v>
                </c:pt>
                <c:pt idx="11">
                  <c:v>249.61908999999972</c:v>
                </c:pt>
                <c:pt idx="12">
                  <c:v>548.00661999999738</c:v>
                </c:pt>
                <c:pt idx="13">
                  <c:v>808.6707199999986</c:v>
                </c:pt>
                <c:pt idx="14">
                  <c:v>874.22526999999798</c:v>
                </c:pt>
                <c:pt idx="15">
                  <c:v>1327.2882299999978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'Nierezydenci_NL,GB,UA,FR'!$BC$43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'Nierezydenci_NL,GB,UA,FR'!$BA$44:$BA$59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'Nierezydenci_NL,GB,UA,FR'!$BC$44:$BC$59</c:f>
              <c:numCache>
                <c:formatCode>General</c:formatCode>
                <c:ptCount val="16"/>
                <c:pt idx="0">
                  <c:v>341.10635499999893</c:v>
                </c:pt>
                <c:pt idx="1">
                  <c:v>446.90317599999889</c:v>
                </c:pt>
                <c:pt idx="2">
                  <c:v>447.38752599999953</c:v>
                </c:pt>
                <c:pt idx="3">
                  <c:v>448.19572499999953</c:v>
                </c:pt>
                <c:pt idx="4">
                  <c:v>872.36040800000137</c:v>
                </c:pt>
                <c:pt idx="5">
                  <c:v>561.23473300000342</c:v>
                </c:pt>
                <c:pt idx="6">
                  <c:v>432.92836499999913</c:v>
                </c:pt>
                <c:pt idx="7">
                  <c:v>428.11438300000032</c:v>
                </c:pt>
                <c:pt idx="8">
                  <c:v>498.12944000000078</c:v>
                </c:pt>
                <c:pt idx="9">
                  <c:v>353.89452999999764</c:v>
                </c:pt>
                <c:pt idx="10">
                  <c:v>401.00202999999965</c:v>
                </c:pt>
                <c:pt idx="11">
                  <c:v>502.20909000000034</c:v>
                </c:pt>
                <c:pt idx="12">
                  <c:v>800.59662000000026</c:v>
                </c:pt>
                <c:pt idx="13">
                  <c:v>1061.2607199999984</c:v>
                </c:pt>
                <c:pt idx="14">
                  <c:v>1126.8152699999991</c:v>
                </c:pt>
                <c:pt idx="15">
                  <c:v>1579.8782299999978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'Nierezydenci_NL,GB,UA,FR'!$BD$43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'Nierezydenci_NL,GB,UA,FR'!$BA$44:$BA$59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'Nierezydenci_NL,GB,UA,FR'!$BD$44:$BD$59</c:f>
              <c:numCache>
                <c:formatCode>General</c:formatCode>
                <c:ptCount val="16"/>
                <c:pt idx="0">
                  <c:v>505.19635499999833</c:v>
                </c:pt>
                <c:pt idx="1">
                  <c:v>610.99317600000074</c:v>
                </c:pt>
                <c:pt idx="2">
                  <c:v>611.47752599999797</c:v>
                </c:pt>
                <c:pt idx="3">
                  <c:v>612.28572499999962</c:v>
                </c:pt>
                <c:pt idx="4">
                  <c:v>1036.4504080000008</c:v>
                </c:pt>
                <c:pt idx="5">
                  <c:v>725.32473300000061</c:v>
                </c:pt>
                <c:pt idx="6">
                  <c:v>597.0183650000007</c:v>
                </c:pt>
                <c:pt idx="7">
                  <c:v>592.2043830000033</c:v>
                </c:pt>
                <c:pt idx="8">
                  <c:v>750.71944000000065</c:v>
                </c:pt>
                <c:pt idx="9">
                  <c:v>606.48452999999779</c:v>
                </c:pt>
                <c:pt idx="10">
                  <c:v>653.59202999999798</c:v>
                </c:pt>
                <c:pt idx="11">
                  <c:v>754.79909000000055</c:v>
                </c:pt>
                <c:pt idx="12">
                  <c:v>1053.1866200000002</c:v>
                </c:pt>
                <c:pt idx="13">
                  <c:v>1313.8507199999979</c:v>
                </c:pt>
                <c:pt idx="14">
                  <c:v>1379.4052700000011</c:v>
                </c:pt>
                <c:pt idx="15">
                  <c:v>1832.4682299999984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'Nierezydenci_NL,GB,UA,FR'!$BE$43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'Nierezydenci_NL,GB,UA,FR'!$BA$44:$BA$59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'Nierezydenci_NL,GB,UA,FR'!$BE$44:$BE$59</c:f>
              <c:numCache>
                <c:formatCode>General</c:formatCode>
                <c:ptCount val="16"/>
                <c:pt idx="0">
                  <c:v>199.541</c:v>
                </c:pt>
                <c:pt idx="1">
                  <c:v>557.73599999999999</c:v>
                </c:pt>
                <c:pt idx="2">
                  <c:v>533.32739999999797</c:v>
                </c:pt>
                <c:pt idx="3">
                  <c:v>607.02749999999946</c:v>
                </c:pt>
                <c:pt idx="4">
                  <c:v>499.83599999999899</c:v>
                </c:pt>
                <c:pt idx="5">
                  <c:v>429.85949999999997</c:v>
                </c:pt>
                <c:pt idx="6">
                  <c:v>375.31400000000002</c:v>
                </c:pt>
                <c:pt idx="7">
                  <c:v>295.5564</c:v>
                </c:pt>
                <c:pt idx="8">
                  <c:v>526.17599999999993</c:v>
                </c:pt>
                <c:pt idx="9">
                  <c:v>297.60159999999894</c:v>
                </c:pt>
                <c:pt idx="10">
                  <c:v>415.73499999999899</c:v>
                </c:pt>
                <c:pt idx="11">
                  <c:v>467.57230000000004</c:v>
                </c:pt>
                <c:pt idx="12">
                  <c:v>842.1</c:v>
                </c:pt>
                <c:pt idx="13">
                  <c:v>1013.2</c:v>
                </c:pt>
                <c:pt idx="14">
                  <c:v>1194.2</c:v>
                </c:pt>
                <c:pt idx="15">
                  <c:v>1541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412768"/>
        <c:axId val="286413160"/>
      </c:lineChart>
      <c:catAx>
        <c:axId val="2864127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86413160"/>
        <c:crosses val="autoZero"/>
        <c:auto val="1"/>
        <c:lblAlgn val="ctr"/>
        <c:lblOffset val="100"/>
        <c:noMultiLvlLbl val="0"/>
      </c:catAx>
      <c:valAx>
        <c:axId val="286413160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4127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998485404378216"/>
          <c:y val="0.76466817918946572"/>
          <c:w val="0.788327641840466"/>
          <c:h val="0.207554072690066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effectLst/>
        </a:defRPr>
      </a:pPr>
      <a:endParaRPr lang="pl-PL"/>
    </a:p>
  </c:txPr>
  <c:externalData r:id="rId2">
    <c:autoUpdate val="0"/>
  </c:externalData>
  <c:userShapes r:id="rId3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'Nierezydenci_NL,GB,UA,FR'!$BK$43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'Nierezydenci_NL,GB,UA,FR'!$BJ$44:$BJ$59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'Nierezydenci_NL,GB,UA,FR'!$BK$44:$BK$59</c:f>
              <c:numCache>
                <c:formatCode>General</c:formatCode>
                <c:ptCount val="16"/>
                <c:pt idx="4">
                  <c:v>178.90949999999961</c:v>
                </c:pt>
                <c:pt idx="5">
                  <c:v>282.04149999999959</c:v>
                </c:pt>
                <c:pt idx="6">
                  <c:v>341.34239999999966</c:v>
                </c:pt>
                <c:pt idx="7">
                  <c:v>117.03029999999998</c:v>
                </c:pt>
                <c:pt idx="8">
                  <c:v>1.006799999999425</c:v>
                </c:pt>
                <c:pt idx="9">
                  <c:v>42.259599999999637</c:v>
                </c:pt>
                <c:pt idx="10">
                  <c:v>282.04149999999959</c:v>
                </c:pt>
                <c:pt idx="11">
                  <c:v>511.51019999999869</c:v>
                </c:pt>
                <c:pt idx="12">
                  <c:v>498.61869999999965</c:v>
                </c:pt>
                <c:pt idx="13">
                  <c:v>511.51019999999869</c:v>
                </c:pt>
                <c:pt idx="14">
                  <c:v>418.69139999999823</c:v>
                </c:pt>
                <c:pt idx="15">
                  <c:v>359.39049999999969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'Nierezydenci_NL,GB,UA,FR'!$BL$43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'Nierezydenci_NL,GB,UA,FR'!$BJ$44:$BJ$59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'Nierezydenci_NL,GB,UA,FR'!$BL$44:$BL$59</c:f>
              <c:numCache>
                <c:formatCode>General</c:formatCode>
                <c:ptCount val="16"/>
                <c:pt idx="4">
                  <c:v>348.39949999999953</c:v>
                </c:pt>
                <c:pt idx="5">
                  <c:v>451.53149999999869</c:v>
                </c:pt>
                <c:pt idx="6">
                  <c:v>510.83239999999893</c:v>
                </c:pt>
                <c:pt idx="7">
                  <c:v>286.52029999999894</c:v>
                </c:pt>
                <c:pt idx="8">
                  <c:v>170.49679999999944</c:v>
                </c:pt>
                <c:pt idx="9">
                  <c:v>211.74959999999902</c:v>
                </c:pt>
                <c:pt idx="10">
                  <c:v>451.53149999999869</c:v>
                </c:pt>
                <c:pt idx="11">
                  <c:v>681.00019999999938</c:v>
                </c:pt>
                <c:pt idx="12">
                  <c:v>668.10869999999977</c:v>
                </c:pt>
                <c:pt idx="13">
                  <c:v>681.00019999999938</c:v>
                </c:pt>
                <c:pt idx="14">
                  <c:v>588.1813999999996</c:v>
                </c:pt>
                <c:pt idx="15">
                  <c:v>528.88049999999976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'Nierezydenci_NL,GB,UA,FR'!$BM$43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'Nierezydenci_NL,GB,UA,FR'!$BJ$44:$BJ$59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'Nierezydenci_NL,GB,UA,FR'!$BM$44:$BM$59</c:f>
              <c:numCache>
                <c:formatCode>General</c:formatCode>
                <c:ptCount val="16"/>
                <c:pt idx="4">
                  <c:v>517.88949999999943</c:v>
                </c:pt>
                <c:pt idx="5">
                  <c:v>621.02149999999949</c:v>
                </c:pt>
                <c:pt idx="6">
                  <c:v>680.32239999999797</c:v>
                </c:pt>
                <c:pt idx="7">
                  <c:v>456.01029999999969</c:v>
                </c:pt>
                <c:pt idx="8">
                  <c:v>339.98679999999746</c:v>
                </c:pt>
                <c:pt idx="9">
                  <c:v>381.23959999999869</c:v>
                </c:pt>
                <c:pt idx="10">
                  <c:v>621.02149999999949</c:v>
                </c:pt>
                <c:pt idx="11">
                  <c:v>850.49019999999996</c:v>
                </c:pt>
                <c:pt idx="12">
                  <c:v>837.59869999999978</c:v>
                </c:pt>
                <c:pt idx="13">
                  <c:v>850.49019999999996</c:v>
                </c:pt>
                <c:pt idx="14">
                  <c:v>757.67139999999961</c:v>
                </c:pt>
                <c:pt idx="15">
                  <c:v>698.37049999999977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'Nierezydenci_NL,GB,UA,FR'!$BN$43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'Nierezydenci_NL,GB,UA,FR'!$BJ$44:$BJ$59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'Nierezydenci_NL,GB,UA,FR'!$BN$44:$BN$59</c:f>
              <c:numCache>
                <c:formatCode>General</c:formatCode>
                <c:ptCount val="16"/>
                <c:pt idx="0">
                  <c:v>124.039</c:v>
                </c:pt>
                <c:pt idx="1">
                  <c:v>252.6216</c:v>
                </c:pt>
                <c:pt idx="2">
                  <c:v>254.46340000000001</c:v>
                </c:pt>
                <c:pt idx="3">
                  <c:v>333.27</c:v>
                </c:pt>
                <c:pt idx="4">
                  <c:v>221.66640000000001</c:v>
                </c:pt>
                <c:pt idx="5">
                  <c:v>376.63879999999864</c:v>
                </c:pt>
                <c:pt idx="6">
                  <c:v>387.55250000000001</c:v>
                </c:pt>
                <c:pt idx="7">
                  <c:v>171.11159999999998</c:v>
                </c:pt>
                <c:pt idx="8">
                  <c:v>358.09199999999839</c:v>
                </c:pt>
                <c:pt idx="9">
                  <c:v>252.31440000000001</c:v>
                </c:pt>
                <c:pt idx="10">
                  <c:v>366.09500000000003</c:v>
                </c:pt>
                <c:pt idx="11">
                  <c:v>514.60620000000006</c:v>
                </c:pt>
                <c:pt idx="12">
                  <c:v>818.1</c:v>
                </c:pt>
                <c:pt idx="13">
                  <c:v>735.7</c:v>
                </c:pt>
                <c:pt idx="14">
                  <c:v>769</c:v>
                </c:pt>
                <c:pt idx="15">
                  <c:v>607.5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413944"/>
        <c:axId val="286414336"/>
      </c:lineChart>
      <c:catAx>
        <c:axId val="28641394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414336"/>
        <c:crosses val="autoZero"/>
        <c:auto val="1"/>
        <c:lblAlgn val="ctr"/>
        <c:lblOffset val="100"/>
        <c:noMultiLvlLbl val="0"/>
      </c:catAx>
      <c:valAx>
        <c:axId val="28641433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4139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Nierezydenci!$AK$22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Nierezydenci!$AJ$23:$AJ$38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Nierezydenci!$AK$23:$AK$38</c:f>
              <c:numCache>
                <c:formatCode>General</c:formatCode>
                <c:ptCount val="16"/>
                <c:pt idx="0">
                  <c:v>1071.0284505</c:v>
                </c:pt>
                <c:pt idx="1">
                  <c:v>890.63052950000031</c:v>
                </c:pt>
                <c:pt idx="2">
                  <c:v>595.68441969999992</c:v>
                </c:pt>
                <c:pt idx="3">
                  <c:v>607.40494039999942</c:v>
                </c:pt>
                <c:pt idx="4">
                  <c:v>542.77581970000051</c:v>
                </c:pt>
                <c:pt idx="5">
                  <c:v>504.05877039999984</c:v>
                </c:pt>
                <c:pt idx="6">
                  <c:v>554.91962359999798</c:v>
                </c:pt>
                <c:pt idx="7">
                  <c:v>456.83756270000026</c:v>
                </c:pt>
                <c:pt idx="8">
                  <c:v>555.25309719999939</c:v>
                </c:pt>
                <c:pt idx="9">
                  <c:v>493.87330449999899</c:v>
                </c:pt>
                <c:pt idx="10">
                  <c:v>546.7977467999998</c:v>
                </c:pt>
                <c:pt idx="11">
                  <c:v>548.39381429999958</c:v>
                </c:pt>
                <c:pt idx="12">
                  <c:v>1074.7190063999999</c:v>
                </c:pt>
                <c:pt idx="13">
                  <c:v>1132.4817005999996</c:v>
                </c:pt>
                <c:pt idx="14">
                  <c:v>1107.8187281999997</c:v>
                </c:pt>
                <c:pt idx="15">
                  <c:v>993.86895589999529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Nierezydenci!$AL$22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Nierezydenci!$AJ$23:$AJ$38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Nierezydenci!$AL$23:$AL$38</c:f>
              <c:numCache>
                <c:formatCode>General</c:formatCode>
                <c:ptCount val="16"/>
                <c:pt idx="0">
                  <c:v>1118.4284505000001</c:v>
                </c:pt>
                <c:pt idx="1">
                  <c:v>938.03052950000028</c:v>
                </c:pt>
                <c:pt idx="2">
                  <c:v>643.0844196999999</c:v>
                </c:pt>
                <c:pt idx="3">
                  <c:v>654.8049403999994</c:v>
                </c:pt>
                <c:pt idx="4">
                  <c:v>590.17581970000015</c:v>
                </c:pt>
                <c:pt idx="5">
                  <c:v>551.45877039999982</c:v>
                </c:pt>
                <c:pt idx="6">
                  <c:v>602.31962359999739</c:v>
                </c:pt>
                <c:pt idx="7">
                  <c:v>504.23756270000024</c:v>
                </c:pt>
                <c:pt idx="8">
                  <c:v>602.65309719999948</c:v>
                </c:pt>
                <c:pt idx="9">
                  <c:v>541.27330450000602</c:v>
                </c:pt>
                <c:pt idx="10">
                  <c:v>594.19774679999978</c:v>
                </c:pt>
                <c:pt idx="11">
                  <c:v>595.79381429999955</c:v>
                </c:pt>
                <c:pt idx="12">
                  <c:v>1122.1190064</c:v>
                </c:pt>
                <c:pt idx="13">
                  <c:v>1179.881700599992</c:v>
                </c:pt>
                <c:pt idx="14">
                  <c:v>1155.2187282</c:v>
                </c:pt>
                <c:pt idx="15">
                  <c:v>1041.2689559000073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Nierezydenci!$AM$22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Nierezydenci!$AJ$23:$AJ$38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Nierezydenci!$AM$23:$AM$38</c:f>
              <c:numCache>
                <c:formatCode>General</c:formatCode>
                <c:ptCount val="16"/>
                <c:pt idx="0">
                  <c:v>1165.8284504999999</c:v>
                </c:pt>
                <c:pt idx="1">
                  <c:v>985.43052950000026</c:v>
                </c:pt>
                <c:pt idx="2">
                  <c:v>690.48441969999988</c:v>
                </c:pt>
                <c:pt idx="3">
                  <c:v>702.2049403999996</c:v>
                </c:pt>
                <c:pt idx="4">
                  <c:v>637.57581970000012</c:v>
                </c:pt>
                <c:pt idx="5">
                  <c:v>598.8587703999998</c:v>
                </c:pt>
                <c:pt idx="6">
                  <c:v>649.71962359999986</c:v>
                </c:pt>
                <c:pt idx="7">
                  <c:v>551.63756269999749</c:v>
                </c:pt>
                <c:pt idx="8">
                  <c:v>650.05309719999946</c:v>
                </c:pt>
                <c:pt idx="9">
                  <c:v>588.67330449999974</c:v>
                </c:pt>
                <c:pt idx="10">
                  <c:v>641.59774679999941</c:v>
                </c:pt>
                <c:pt idx="11">
                  <c:v>643.19381429999953</c:v>
                </c:pt>
                <c:pt idx="12">
                  <c:v>1169.5190064000001</c:v>
                </c:pt>
                <c:pt idx="13">
                  <c:v>1227.2817005999998</c:v>
                </c:pt>
                <c:pt idx="14">
                  <c:v>1202.6187281999999</c:v>
                </c:pt>
                <c:pt idx="15">
                  <c:v>1088.6689558999999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Nierezydenci!$AN$22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Nierezydenci!$AJ$23:$AJ$38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Nierezydenci!$AN$23:$AN$38</c:f>
              <c:numCache>
                <c:formatCode>General</c:formatCode>
                <c:ptCount val="16"/>
                <c:pt idx="0">
                  <c:v>706.48299999999949</c:v>
                </c:pt>
                <c:pt idx="1">
                  <c:v>833.32319999999947</c:v>
                </c:pt>
                <c:pt idx="2">
                  <c:v>763.39019999999948</c:v>
                </c:pt>
                <c:pt idx="3">
                  <c:v>658.60500000000002</c:v>
                </c:pt>
                <c:pt idx="4">
                  <c:v>643.26719999999796</c:v>
                </c:pt>
                <c:pt idx="5">
                  <c:v>556.77040000000352</c:v>
                </c:pt>
                <c:pt idx="6">
                  <c:v>587.44800000000009</c:v>
                </c:pt>
                <c:pt idx="7">
                  <c:v>490.00139999999863</c:v>
                </c:pt>
                <c:pt idx="8">
                  <c:v>595.60199999999998</c:v>
                </c:pt>
                <c:pt idx="9">
                  <c:v>530.50719999999797</c:v>
                </c:pt>
                <c:pt idx="10">
                  <c:v>530.52749999999946</c:v>
                </c:pt>
                <c:pt idx="11">
                  <c:v>658.47460000000001</c:v>
                </c:pt>
                <c:pt idx="12">
                  <c:v>1103</c:v>
                </c:pt>
                <c:pt idx="13">
                  <c:v>1199</c:v>
                </c:pt>
                <c:pt idx="14">
                  <c:v>1175</c:v>
                </c:pt>
                <c:pt idx="15">
                  <c:v>1011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465448"/>
        <c:axId val="317752888"/>
      </c:lineChart>
      <c:catAx>
        <c:axId val="28646544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317752888"/>
        <c:crosses val="autoZero"/>
        <c:auto val="1"/>
        <c:lblAlgn val="ctr"/>
        <c:lblOffset val="100"/>
        <c:noMultiLvlLbl val="0"/>
      </c:catAx>
      <c:valAx>
        <c:axId val="317752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646544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Nierezydenci!$AX$3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chemeClr val="tx2">
                  <a:lumMod val="60000"/>
                  <a:lumOff val="40000"/>
                </a:schemeClr>
              </a:solidFill>
              <a:prstDash val="sysDot"/>
            </a:ln>
          </c:spPr>
          <c:marker>
            <c:symbol val="none"/>
          </c:marker>
          <c:cat>
            <c:numRef>
              <c:f>Nierezydenci!$AW$4:$AW$19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Nierezydenci!$AX$4:$AX$19</c:f>
              <c:numCache>
                <c:formatCode>General</c:formatCode>
                <c:ptCount val="16"/>
                <c:pt idx="0">
                  <c:v>445.86229999999989</c:v>
                </c:pt>
                <c:pt idx="1">
                  <c:v>495.796699999998</c:v>
                </c:pt>
                <c:pt idx="2">
                  <c:v>533.34170000000006</c:v>
                </c:pt>
                <c:pt idx="3">
                  <c:v>615.67890000000352</c:v>
                </c:pt>
                <c:pt idx="4">
                  <c:v>575.62050000000011</c:v>
                </c:pt>
                <c:pt idx="5">
                  <c:v>511.45390000000009</c:v>
                </c:pt>
                <c:pt idx="6">
                  <c:v>613.1024999999994</c:v>
                </c:pt>
                <c:pt idx="7">
                  <c:v>508.24210000000005</c:v>
                </c:pt>
                <c:pt idx="8">
                  <c:v>538.27410000000054</c:v>
                </c:pt>
                <c:pt idx="9">
                  <c:v>494.96410000000003</c:v>
                </c:pt>
                <c:pt idx="10">
                  <c:v>593.96990000000039</c:v>
                </c:pt>
                <c:pt idx="11">
                  <c:v>762.11930000000052</c:v>
                </c:pt>
                <c:pt idx="12">
                  <c:v>1354.8935999999999</c:v>
                </c:pt>
                <c:pt idx="13">
                  <c:v>919.29540000000054</c:v>
                </c:pt>
                <c:pt idx="14">
                  <c:v>690.04410000000041</c:v>
                </c:pt>
                <c:pt idx="15">
                  <c:v>1083.5897000000004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Nierezydenci!$AY$3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Nierezydenci!$AW$4:$AW$19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Nierezydenci!$AY$4:$AY$19</c:f>
              <c:numCache>
                <c:formatCode>General</c:formatCode>
                <c:ptCount val="16"/>
                <c:pt idx="0">
                  <c:v>558.23229999999796</c:v>
                </c:pt>
                <c:pt idx="1">
                  <c:v>608.16669999999749</c:v>
                </c:pt>
                <c:pt idx="2">
                  <c:v>645.71170000000052</c:v>
                </c:pt>
                <c:pt idx="3">
                  <c:v>728.0489</c:v>
                </c:pt>
                <c:pt idx="4">
                  <c:v>687.99050000000011</c:v>
                </c:pt>
                <c:pt idx="5">
                  <c:v>623.82390000000009</c:v>
                </c:pt>
                <c:pt idx="6">
                  <c:v>725.4724999999994</c:v>
                </c:pt>
                <c:pt idx="7">
                  <c:v>620.61209999999949</c:v>
                </c:pt>
                <c:pt idx="8">
                  <c:v>650.64409999999998</c:v>
                </c:pt>
                <c:pt idx="9">
                  <c:v>607.33409999999947</c:v>
                </c:pt>
                <c:pt idx="10">
                  <c:v>706.3399000000004</c:v>
                </c:pt>
                <c:pt idx="11">
                  <c:v>874.48930000000053</c:v>
                </c:pt>
                <c:pt idx="12">
                  <c:v>1467.2636</c:v>
                </c:pt>
                <c:pt idx="13">
                  <c:v>1031.6653999999999</c:v>
                </c:pt>
                <c:pt idx="14">
                  <c:v>802.41410000000042</c:v>
                </c:pt>
                <c:pt idx="15">
                  <c:v>1195.9597000000003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Nierezydenci!$AZ$3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00B050"/>
              </a:solidFill>
              <a:prstDash val="sysDot"/>
            </a:ln>
          </c:spPr>
          <c:marker>
            <c:symbol val="none"/>
          </c:marker>
          <c:cat>
            <c:numRef>
              <c:f>Nierezydenci!$AW$4:$AW$19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Nierezydenci!$AZ$4:$AZ$19</c:f>
              <c:numCache>
                <c:formatCode>General</c:formatCode>
                <c:ptCount val="16"/>
                <c:pt idx="0">
                  <c:v>670.60229999999797</c:v>
                </c:pt>
                <c:pt idx="1">
                  <c:v>720.5367</c:v>
                </c:pt>
                <c:pt idx="2">
                  <c:v>758.08170000000052</c:v>
                </c:pt>
                <c:pt idx="3">
                  <c:v>840.41890000000001</c:v>
                </c:pt>
                <c:pt idx="4">
                  <c:v>800.36049999999796</c:v>
                </c:pt>
                <c:pt idx="5">
                  <c:v>736.19390000000055</c:v>
                </c:pt>
                <c:pt idx="6">
                  <c:v>837.84249999999747</c:v>
                </c:pt>
                <c:pt idx="7">
                  <c:v>732.98210000000006</c:v>
                </c:pt>
                <c:pt idx="8">
                  <c:v>763.01409999999998</c:v>
                </c:pt>
                <c:pt idx="9">
                  <c:v>719.70410000000004</c:v>
                </c:pt>
                <c:pt idx="10">
                  <c:v>818.70990000000052</c:v>
                </c:pt>
                <c:pt idx="11">
                  <c:v>986.85930000000019</c:v>
                </c:pt>
                <c:pt idx="12">
                  <c:v>1579.6335999999997</c:v>
                </c:pt>
                <c:pt idx="13">
                  <c:v>1144.0354000000002</c:v>
                </c:pt>
                <c:pt idx="14">
                  <c:v>914.78410000000054</c:v>
                </c:pt>
                <c:pt idx="15">
                  <c:v>1308.3297000000002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Nierezydenci!$BA$3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Nierezydenci!$AW$4:$AW$19</c:f>
              <c:numCache>
                <c:formatCode>General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Nierezydenci!$BA$4:$BA$19</c:f>
              <c:numCache>
                <c:formatCode>General</c:formatCode>
                <c:ptCount val="16"/>
                <c:pt idx="0">
                  <c:v>423.35050000000001</c:v>
                </c:pt>
                <c:pt idx="1">
                  <c:v>629.91360000000009</c:v>
                </c:pt>
                <c:pt idx="2">
                  <c:v>787.79080000000351</c:v>
                </c:pt>
                <c:pt idx="3">
                  <c:v>773.66249999999798</c:v>
                </c:pt>
                <c:pt idx="4">
                  <c:v>704.11680000000001</c:v>
                </c:pt>
                <c:pt idx="5">
                  <c:v>695.96299999999746</c:v>
                </c:pt>
                <c:pt idx="6">
                  <c:v>697.59450000000004</c:v>
                </c:pt>
                <c:pt idx="7">
                  <c:v>525.00149999999996</c:v>
                </c:pt>
                <c:pt idx="8">
                  <c:v>767.33999999999946</c:v>
                </c:pt>
                <c:pt idx="9">
                  <c:v>536.97680000000003</c:v>
                </c:pt>
                <c:pt idx="10">
                  <c:v>530.52749999999946</c:v>
                </c:pt>
                <c:pt idx="11">
                  <c:v>882.57730000000004</c:v>
                </c:pt>
                <c:pt idx="12">
                  <c:v>1418</c:v>
                </c:pt>
                <c:pt idx="13">
                  <c:v>1108</c:v>
                </c:pt>
                <c:pt idx="14">
                  <c:v>963</c:v>
                </c:pt>
                <c:pt idx="15">
                  <c:v>1212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6368096"/>
        <c:axId val="206368488"/>
      </c:lineChart>
      <c:catAx>
        <c:axId val="20636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06368488"/>
        <c:crosses val="autoZero"/>
        <c:auto val="1"/>
        <c:lblAlgn val="ctr"/>
        <c:lblOffset val="100"/>
        <c:noMultiLvlLbl val="0"/>
      </c:catAx>
      <c:valAx>
        <c:axId val="206368488"/>
        <c:scaling>
          <c:orientation val="minMax"/>
        </c:scaling>
        <c:delete val="0"/>
        <c:axPos val="l"/>
        <c:majorGridlines>
          <c:spPr>
            <a:ln w="6350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06368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113189571811702"/>
          <c:y val="0.76929790026246725"/>
          <c:w val="0.84773625619846993"/>
          <c:h val="0.20292432195975507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Nierezydenci!$AR$22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Nierezydenci!$AQ$23:$AQ$38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Nierezydenci!$AR$23:$AR$38</c:f>
              <c:numCache>
                <c:formatCode>General</c:formatCode>
                <c:ptCount val="16"/>
                <c:pt idx="0">
                  <c:v>1123.9368732000078</c:v>
                </c:pt>
                <c:pt idx="1">
                  <c:v>697.24647290000053</c:v>
                </c:pt>
                <c:pt idx="2">
                  <c:v>529.35526129999585</c:v>
                </c:pt>
                <c:pt idx="3">
                  <c:v>235.45149300000128</c:v>
                </c:pt>
                <c:pt idx="4">
                  <c:v>486.71345299999899</c:v>
                </c:pt>
                <c:pt idx="5">
                  <c:v>491.20455140000053</c:v>
                </c:pt>
                <c:pt idx="6">
                  <c:v>452.68712239999996</c:v>
                </c:pt>
                <c:pt idx="7">
                  <c:v>338.30149000000034</c:v>
                </c:pt>
                <c:pt idx="8">
                  <c:v>409.15578170000032</c:v>
                </c:pt>
                <c:pt idx="9">
                  <c:v>381.64199399999956</c:v>
                </c:pt>
                <c:pt idx="10">
                  <c:v>366.00464570000008</c:v>
                </c:pt>
                <c:pt idx="11">
                  <c:v>520.05471489999798</c:v>
                </c:pt>
                <c:pt idx="12">
                  <c:v>941.9048344000006</c:v>
                </c:pt>
                <c:pt idx="13">
                  <c:v>1018.9385507000001</c:v>
                </c:pt>
                <c:pt idx="14">
                  <c:v>894.89808720000053</c:v>
                </c:pt>
                <c:pt idx="15">
                  <c:v>941.94718399999749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Nierezydenci!$AS$22</c:f>
              <c:strCache>
                <c:ptCount val="1"/>
                <c:pt idx="0">
                  <c:v>krzywa funkcji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Nierezydenci!$AQ$23:$AQ$38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Nierezydenci!$AS$23:$AS$38</c:f>
              <c:numCache>
                <c:formatCode>General</c:formatCode>
                <c:ptCount val="16"/>
                <c:pt idx="0">
                  <c:v>1124.0267732000011</c:v>
                </c:pt>
                <c:pt idx="1">
                  <c:v>697.33637290000024</c:v>
                </c:pt>
                <c:pt idx="2">
                  <c:v>529.44516129999749</c:v>
                </c:pt>
                <c:pt idx="3">
                  <c:v>235.54139300000043</c:v>
                </c:pt>
                <c:pt idx="4">
                  <c:v>486.80335299999899</c:v>
                </c:pt>
                <c:pt idx="5">
                  <c:v>491.29445140000053</c:v>
                </c:pt>
                <c:pt idx="6">
                  <c:v>452.77702239999996</c:v>
                </c:pt>
                <c:pt idx="7">
                  <c:v>338.39139000000023</c:v>
                </c:pt>
                <c:pt idx="8">
                  <c:v>409.24568170000032</c:v>
                </c:pt>
                <c:pt idx="9">
                  <c:v>381.73189399999899</c:v>
                </c:pt>
                <c:pt idx="10">
                  <c:v>366.09454570000003</c:v>
                </c:pt>
                <c:pt idx="11">
                  <c:v>520.14461489999746</c:v>
                </c:pt>
                <c:pt idx="12">
                  <c:v>941.99473440000054</c:v>
                </c:pt>
                <c:pt idx="13">
                  <c:v>1019.0284507</c:v>
                </c:pt>
                <c:pt idx="14">
                  <c:v>894.98798720000059</c:v>
                </c:pt>
                <c:pt idx="15">
                  <c:v>942.03708399999948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Nierezydenci!$AT$22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Nierezydenci!$AQ$23:$AQ$38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Nierezydenci!$AT$23:$AT$38</c:f>
              <c:numCache>
                <c:formatCode>General</c:formatCode>
                <c:ptCount val="16"/>
                <c:pt idx="0">
                  <c:v>1124.1166732000011</c:v>
                </c:pt>
                <c:pt idx="1">
                  <c:v>697.42627290000019</c:v>
                </c:pt>
                <c:pt idx="2">
                  <c:v>529.53506130000028</c:v>
                </c:pt>
                <c:pt idx="3">
                  <c:v>235.63129300000043</c:v>
                </c:pt>
                <c:pt idx="4">
                  <c:v>486.89325299999899</c:v>
                </c:pt>
                <c:pt idx="5">
                  <c:v>491.38435140000053</c:v>
                </c:pt>
                <c:pt idx="6">
                  <c:v>452.86692239999996</c:v>
                </c:pt>
                <c:pt idx="7">
                  <c:v>338.48129000000023</c:v>
                </c:pt>
                <c:pt idx="8">
                  <c:v>409.33558169999998</c:v>
                </c:pt>
                <c:pt idx="9">
                  <c:v>381.82179399999899</c:v>
                </c:pt>
                <c:pt idx="10">
                  <c:v>366.18444570000008</c:v>
                </c:pt>
                <c:pt idx="11">
                  <c:v>520.23451489999798</c:v>
                </c:pt>
                <c:pt idx="12">
                  <c:v>942.0846344000006</c:v>
                </c:pt>
                <c:pt idx="13">
                  <c:v>1019.1183507000005</c:v>
                </c:pt>
                <c:pt idx="14">
                  <c:v>895.07788720000053</c:v>
                </c:pt>
                <c:pt idx="15">
                  <c:v>942.12698399999977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Nierezydenci!$AU$22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Nierezydenci!$AQ$23:$AQ$38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Nierezydenci!$AU$23:$AU$38</c:f>
              <c:numCache>
                <c:formatCode>General</c:formatCode>
                <c:ptCount val="16"/>
                <c:pt idx="0">
                  <c:v>606.71249999999998</c:v>
                </c:pt>
                <c:pt idx="1">
                  <c:v>616.79040000000055</c:v>
                </c:pt>
                <c:pt idx="2">
                  <c:v>515.89839999999992</c:v>
                </c:pt>
                <c:pt idx="3">
                  <c:v>507.84000000000032</c:v>
                </c:pt>
                <c:pt idx="4">
                  <c:v>486.79679999999723</c:v>
                </c:pt>
                <c:pt idx="5">
                  <c:v>491.26799999999969</c:v>
                </c:pt>
                <c:pt idx="6">
                  <c:v>452.82450000000006</c:v>
                </c:pt>
                <c:pt idx="7">
                  <c:v>338.33429999999993</c:v>
                </c:pt>
                <c:pt idx="8">
                  <c:v>409.24799999999999</c:v>
                </c:pt>
                <c:pt idx="9">
                  <c:v>381.70639999999753</c:v>
                </c:pt>
                <c:pt idx="10">
                  <c:v>366.09500000000003</c:v>
                </c:pt>
                <c:pt idx="11">
                  <c:v>520.13959999999997</c:v>
                </c:pt>
                <c:pt idx="12">
                  <c:v>942</c:v>
                </c:pt>
                <c:pt idx="13">
                  <c:v>1019</c:v>
                </c:pt>
                <c:pt idx="14">
                  <c:v>895</c:v>
                </c:pt>
                <c:pt idx="15">
                  <c:v>942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6369272"/>
        <c:axId val="286546008"/>
      </c:lineChart>
      <c:catAx>
        <c:axId val="20636927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86546008"/>
        <c:crosses val="autoZero"/>
        <c:auto val="1"/>
        <c:lblAlgn val="ctr"/>
        <c:lblOffset val="100"/>
        <c:noMultiLvlLbl val="0"/>
      </c:catAx>
      <c:valAx>
        <c:axId val="286546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6369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8333266263352519E-2"/>
          <c:y val="0.80247302420530753"/>
          <c:w val="0.74132879045996591"/>
          <c:h val="0.1604899387576554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Nierezydenci!$AY$22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Nierezydenci!$AX$23:$AX$38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Nierezydenci!$AY$23:$AY$38</c:f>
              <c:numCache>
                <c:formatCode>General</c:formatCode>
                <c:ptCount val="16"/>
                <c:pt idx="4">
                  <c:v>408.78000000000367</c:v>
                </c:pt>
                <c:pt idx="5">
                  <c:v>673.06000000000267</c:v>
                </c:pt>
                <c:pt idx="6">
                  <c:v>256.96000000000043</c:v>
                </c:pt>
                <c:pt idx="7">
                  <c:v>320.18000000000171</c:v>
                </c:pt>
                <c:pt idx="8">
                  <c:v>405.24000000000291</c:v>
                </c:pt>
                <c:pt idx="9">
                  <c:v>135.12000000000029</c:v>
                </c:pt>
                <c:pt idx="10">
                  <c:v>493.21999999999883</c:v>
                </c:pt>
                <c:pt idx="11">
                  <c:v>921.68000000000302</c:v>
                </c:pt>
                <c:pt idx="12">
                  <c:v>1057.3599999999979</c:v>
                </c:pt>
                <c:pt idx="13">
                  <c:v>833.83999999999787</c:v>
                </c:pt>
                <c:pt idx="14">
                  <c:v>973.0200000000018</c:v>
                </c:pt>
                <c:pt idx="15">
                  <c:v>1066.4600000000005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Nierezydenci!$AZ$22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Nierezydenci!$AX$23:$AX$38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Nierezydenci!$AZ$23:$AZ$38</c:f>
              <c:numCache>
                <c:formatCode>General</c:formatCode>
                <c:ptCount val="16"/>
                <c:pt idx="4">
                  <c:v>574.34000000000299</c:v>
                </c:pt>
                <c:pt idx="5">
                  <c:v>838.62000000000262</c:v>
                </c:pt>
                <c:pt idx="6">
                  <c:v>422.52000000000044</c:v>
                </c:pt>
                <c:pt idx="7">
                  <c:v>485.74000000000171</c:v>
                </c:pt>
                <c:pt idx="8">
                  <c:v>570.80000000000291</c:v>
                </c:pt>
                <c:pt idx="9">
                  <c:v>300.68000000000035</c:v>
                </c:pt>
                <c:pt idx="10">
                  <c:v>658.77999999999884</c:v>
                </c:pt>
                <c:pt idx="11">
                  <c:v>1087.2400000000016</c:v>
                </c:pt>
                <c:pt idx="12">
                  <c:v>1222.9199999999983</c:v>
                </c:pt>
                <c:pt idx="13">
                  <c:v>999.39999999999782</c:v>
                </c:pt>
                <c:pt idx="14">
                  <c:v>1138.5800000000008</c:v>
                </c:pt>
                <c:pt idx="15">
                  <c:v>1232.0200000000004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Nierezydenci!$BA$22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Nierezydenci!$AX$23:$AX$38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Nierezydenci!$BA$23:$BA$38</c:f>
              <c:numCache>
                <c:formatCode>General</c:formatCode>
                <c:ptCount val="16"/>
                <c:pt idx="4">
                  <c:v>739.90000000000339</c:v>
                </c:pt>
                <c:pt idx="5">
                  <c:v>1004.180000000003</c:v>
                </c:pt>
                <c:pt idx="6">
                  <c:v>588.0800000000005</c:v>
                </c:pt>
                <c:pt idx="7">
                  <c:v>651.30000000000143</c:v>
                </c:pt>
                <c:pt idx="8">
                  <c:v>736.36000000000286</c:v>
                </c:pt>
                <c:pt idx="9">
                  <c:v>466.24000000000035</c:v>
                </c:pt>
                <c:pt idx="10">
                  <c:v>824.33999999999799</c:v>
                </c:pt>
                <c:pt idx="11">
                  <c:v>1252.8000000000009</c:v>
                </c:pt>
                <c:pt idx="12">
                  <c:v>1388.4799999999982</c:v>
                </c:pt>
                <c:pt idx="13">
                  <c:v>1164.959999999998</c:v>
                </c:pt>
                <c:pt idx="14">
                  <c:v>1304.1400000000008</c:v>
                </c:pt>
                <c:pt idx="15">
                  <c:v>1397.5800000000004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Nierezydenci!$BB$22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Nierezydenci!$AX$23:$AX$38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Nierezydenci!$BB$23:$BB$38</c:f>
              <c:numCache>
                <c:formatCode>General</c:formatCode>
                <c:ptCount val="16"/>
                <c:pt idx="0">
                  <c:v>773.89549999999997</c:v>
                </c:pt>
                <c:pt idx="1">
                  <c:v>583.98239999999998</c:v>
                </c:pt>
                <c:pt idx="2">
                  <c:v>732.01799999999946</c:v>
                </c:pt>
                <c:pt idx="3">
                  <c:v>539.57999999999993</c:v>
                </c:pt>
                <c:pt idx="4">
                  <c:v>612.84239999999738</c:v>
                </c:pt>
                <c:pt idx="5">
                  <c:v>569.05209999999749</c:v>
                </c:pt>
                <c:pt idx="6">
                  <c:v>538.49400000000003</c:v>
                </c:pt>
                <c:pt idx="7">
                  <c:v>369.44549999999964</c:v>
                </c:pt>
                <c:pt idx="8">
                  <c:v>515.21399999999994</c:v>
                </c:pt>
                <c:pt idx="9">
                  <c:v>469.04599999999999</c:v>
                </c:pt>
                <c:pt idx="10">
                  <c:v>561.55249999999796</c:v>
                </c:pt>
                <c:pt idx="11">
                  <c:v>982.17850000000055</c:v>
                </c:pt>
                <c:pt idx="12">
                  <c:v>1183</c:v>
                </c:pt>
                <c:pt idx="13">
                  <c:v>1147</c:v>
                </c:pt>
                <c:pt idx="14">
                  <c:v>1179</c:v>
                </c:pt>
                <c:pt idx="15">
                  <c:v>1435.2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546792"/>
        <c:axId val="286547184"/>
      </c:lineChart>
      <c:catAx>
        <c:axId val="28654679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86547184"/>
        <c:crosses val="autoZero"/>
        <c:auto val="1"/>
        <c:lblAlgn val="ctr"/>
        <c:lblOffset val="100"/>
        <c:noMultiLvlLbl val="0"/>
      </c:catAx>
      <c:valAx>
        <c:axId val="286547184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5467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Nierezydenci!$AO$44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Nierezydenci!$AN$45:$AN$60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Nierezydenci!$AO$45:$AO$60</c:f>
              <c:numCache>
                <c:formatCode>General</c:formatCode>
                <c:ptCount val="16"/>
                <c:pt idx="0">
                  <c:v>6601.1710000000003</c:v>
                </c:pt>
                <c:pt idx="1">
                  <c:v>6499.4839999999895</c:v>
                </c:pt>
                <c:pt idx="2">
                  <c:v>6561.9429999999938</c:v>
                </c:pt>
                <c:pt idx="3">
                  <c:v>6111.7250000000004</c:v>
                </c:pt>
                <c:pt idx="4">
                  <c:v>5799.4789999999884</c:v>
                </c:pt>
                <c:pt idx="5">
                  <c:v>6275.7709999999879</c:v>
                </c:pt>
                <c:pt idx="6">
                  <c:v>5947.9110000000001</c:v>
                </c:pt>
                <c:pt idx="7">
                  <c:v>4729.4279999999844</c:v>
                </c:pt>
                <c:pt idx="8">
                  <c:v>5005.6100000000024</c:v>
                </c:pt>
                <c:pt idx="9">
                  <c:v>4952.9489999999878</c:v>
                </c:pt>
                <c:pt idx="10">
                  <c:v>4979.6660000000256</c:v>
                </c:pt>
                <c:pt idx="11">
                  <c:v>4770.0169999999944</c:v>
                </c:pt>
                <c:pt idx="12">
                  <c:v>4817.37</c:v>
                </c:pt>
                <c:pt idx="13">
                  <c:v>4461.9399999999969</c:v>
                </c:pt>
                <c:pt idx="14">
                  <c:v>4466.1100000000024</c:v>
                </c:pt>
                <c:pt idx="15">
                  <c:v>4184.8299999999854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Nierezydenci!$AP$44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Nierezydenci!$AN$45:$AN$60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Nierezydenci!$AP$45:$AP$60</c:f>
              <c:numCache>
                <c:formatCode>General</c:formatCode>
                <c:ptCount val="16"/>
                <c:pt idx="0">
                  <c:v>7097.0710000000008</c:v>
                </c:pt>
                <c:pt idx="1">
                  <c:v>6995.384</c:v>
                </c:pt>
                <c:pt idx="2">
                  <c:v>7057.8430000000017</c:v>
                </c:pt>
                <c:pt idx="3">
                  <c:v>6607.6249999999854</c:v>
                </c:pt>
                <c:pt idx="4">
                  <c:v>6295.3789999999863</c:v>
                </c:pt>
                <c:pt idx="5">
                  <c:v>6771.6710000000003</c:v>
                </c:pt>
                <c:pt idx="6">
                  <c:v>6443.8109999999924</c:v>
                </c:pt>
                <c:pt idx="7">
                  <c:v>5225.3279999999804</c:v>
                </c:pt>
                <c:pt idx="8">
                  <c:v>5501.51</c:v>
                </c:pt>
                <c:pt idx="9">
                  <c:v>5448.8490000000002</c:v>
                </c:pt>
                <c:pt idx="10">
                  <c:v>5475.5660000000034</c:v>
                </c:pt>
                <c:pt idx="11">
                  <c:v>5265.9169999999904</c:v>
                </c:pt>
                <c:pt idx="12">
                  <c:v>5313.27</c:v>
                </c:pt>
                <c:pt idx="13">
                  <c:v>4957.84</c:v>
                </c:pt>
                <c:pt idx="14">
                  <c:v>4962.01</c:v>
                </c:pt>
                <c:pt idx="15">
                  <c:v>4680.7299999999814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Nierezydenci!$AQ$44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Nierezydenci!$AN$45:$AN$60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Nierezydenci!$AQ$45:$AQ$60</c:f>
              <c:numCache>
                <c:formatCode>General</c:formatCode>
                <c:ptCount val="16"/>
                <c:pt idx="0">
                  <c:v>7592.9709999999959</c:v>
                </c:pt>
                <c:pt idx="1">
                  <c:v>7491.2839999999924</c:v>
                </c:pt>
                <c:pt idx="2">
                  <c:v>7553.7430000000004</c:v>
                </c:pt>
                <c:pt idx="3">
                  <c:v>7103.5249999999851</c:v>
                </c:pt>
                <c:pt idx="4">
                  <c:v>6791.2789999999795</c:v>
                </c:pt>
                <c:pt idx="5">
                  <c:v>7267.5709999999954</c:v>
                </c:pt>
                <c:pt idx="6">
                  <c:v>6939.7109999999884</c:v>
                </c:pt>
                <c:pt idx="7">
                  <c:v>5721.2279999999791</c:v>
                </c:pt>
                <c:pt idx="8">
                  <c:v>5997.4099999999844</c:v>
                </c:pt>
                <c:pt idx="9">
                  <c:v>5944.7489999999934</c:v>
                </c:pt>
                <c:pt idx="10">
                  <c:v>5971.4660000000003</c:v>
                </c:pt>
                <c:pt idx="11">
                  <c:v>5761.8170000000009</c:v>
                </c:pt>
                <c:pt idx="12">
                  <c:v>5809.17</c:v>
                </c:pt>
                <c:pt idx="13">
                  <c:v>5453.74</c:v>
                </c:pt>
                <c:pt idx="14">
                  <c:v>5457.9099999999844</c:v>
                </c:pt>
                <c:pt idx="15">
                  <c:v>5176.630000000001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Nierezydenci!$AR$44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Nierezydenci!$AN$45:$AN$60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Nierezydenci!$AR$45:$AR$60</c:f>
              <c:numCache>
                <c:formatCode>0</c:formatCode>
                <c:ptCount val="16"/>
                <c:pt idx="0">
                  <c:v>6660</c:v>
                </c:pt>
                <c:pt idx="1">
                  <c:v>6650</c:v>
                </c:pt>
                <c:pt idx="2">
                  <c:v>6700</c:v>
                </c:pt>
                <c:pt idx="3">
                  <c:v>6450</c:v>
                </c:pt>
                <c:pt idx="4">
                  <c:v>5920</c:v>
                </c:pt>
                <c:pt idx="5">
                  <c:v>4400</c:v>
                </c:pt>
                <c:pt idx="6">
                  <c:v>4160</c:v>
                </c:pt>
                <c:pt idx="7">
                  <c:v>4520</c:v>
                </c:pt>
                <c:pt idx="8">
                  <c:v>5229</c:v>
                </c:pt>
                <c:pt idx="9">
                  <c:v>5570</c:v>
                </c:pt>
                <c:pt idx="10">
                  <c:v>5440</c:v>
                </c:pt>
                <c:pt idx="11">
                  <c:v>5270</c:v>
                </c:pt>
                <c:pt idx="12">
                  <c:v>4780</c:v>
                </c:pt>
                <c:pt idx="13">
                  <c:v>4560</c:v>
                </c:pt>
                <c:pt idx="14">
                  <c:v>4520</c:v>
                </c:pt>
                <c:pt idx="15">
                  <c:v>4590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547968"/>
        <c:axId val="286548360"/>
      </c:lineChart>
      <c:catAx>
        <c:axId val="2865479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548360"/>
        <c:crosses val="autoZero"/>
        <c:auto val="1"/>
        <c:lblAlgn val="ctr"/>
        <c:lblOffset val="100"/>
        <c:noMultiLvlLbl val="0"/>
      </c:catAx>
      <c:valAx>
        <c:axId val="286548360"/>
        <c:scaling>
          <c:orientation val="minMax"/>
        </c:scaling>
        <c:delete val="0"/>
        <c:axPos val="l"/>
        <c:majorGridlines>
          <c:spPr>
            <a:ln w="635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54796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Nierezydenci!$AX$44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Nierezydenci!$AW$45:$AW$60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Nierezydenci!$AX$45:$AX$60</c:f>
              <c:numCache>
                <c:formatCode>General</c:formatCode>
                <c:ptCount val="16"/>
                <c:pt idx="0">
                  <c:v>52284.97424000001</c:v>
                </c:pt>
                <c:pt idx="1">
                  <c:v>45442.106800000009</c:v>
                </c:pt>
                <c:pt idx="2">
                  <c:v>37708.84504</c:v>
                </c:pt>
                <c:pt idx="3">
                  <c:v>34399.655200000001</c:v>
                </c:pt>
                <c:pt idx="4">
                  <c:v>36128.973600000005</c:v>
                </c:pt>
                <c:pt idx="5">
                  <c:v>21487.295600000001</c:v>
                </c:pt>
                <c:pt idx="6">
                  <c:v>17391.886320000009</c:v>
                </c:pt>
                <c:pt idx="7">
                  <c:v>26209.805280000004</c:v>
                </c:pt>
                <c:pt idx="8">
                  <c:v>22781.318400000007</c:v>
                </c:pt>
                <c:pt idx="9">
                  <c:v>29427.019039999832</c:v>
                </c:pt>
                <c:pt idx="10">
                  <c:v>29526.371760000013</c:v>
                </c:pt>
                <c:pt idx="11">
                  <c:v>25711.601039999896</c:v>
                </c:pt>
                <c:pt idx="12">
                  <c:v>31138.729040000006</c:v>
                </c:pt>
                <c:pt idx="13">
                  <c:v>13144.374479999988</c:v>
                </c:pt>
                <c:pt idx="14">
                  <c:v>22914.532959999869</c:v>
                </c:pt>
                <c:pt idx="15">
                  <c:v>16820.872480000009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Nierezydenci!$AY$44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Nierezydenci!$AW$45:$AW$60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Nierezydenci!$AY$45:$AY$60</c:f>
              <c:numCache>
                <c:formatCode>General</c:formatCode>
                <c:ptCount val="16"/>
                <c:pt idx="0">
                  <c:v>56925.274240000006</c:v>
                </c:pt>
                <c:pt idx="1">
                  <c:v>50082.406800000012</c:v>
                </c:pt>
                <c:pt idx="2">
                  <c:v>42349.145040000003</c:v>
                </c:pt>
                <c:pt idx="3">
                  <c:v>39039.955200000011</c:v>
                </c:pt>
                <c:pt idx="4">
                  <c:v>40769.273599999993</c:v>
                </c:pt>
                <c:pt idx="5">
                  <c:v>26127.595600000001</c:v>
                </c:pt>
                <c:pt idx="6">
                  <c:v>22032.186320000008</c:v>
                </c:pt>
                <c:pt idx="7">
                  <c:v>30850.105280000003</c:v>
                </c:pt>
                <c:pt idx="8">
                  <c:v>27421.618400000007</c:v>
                </c:pt>
                <c:pt idx="9">
                  <c:v>34067.319040000002</c:v>
                </c:pt>
                <c:pt idx="10">
                  <c:v>34166.671759999997</c:v>
                </c:pt>
                <c:pt idx="11">
                  <c:v>30351.901039999997</c:v>
                </c:pt>
                <c:pt idx="12">
                  <c:v>35779.029039999994</c:v>
                </c:pt>
                <c:pt idx="13">
                  <c:v>17784.674479999896</c:v>
                </c:pt>
                <c:pt idx="14">
                  <c:v>27554.832959999851</c:v>
                </c:pt>
                <c:pt idx="15">
                  <c:v>21461.172480000008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Nierezydenci!$AZ$44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Nierezydenci!$AW$45:$AW$60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Nierezydenci!$AZ$45:$AZ$60</c:f>
              <c:numCache>
                <c:formatCode>General</c:formatCode>
                <c:ptCount val="16"/>
                <c:pt idx="0">
                  <c:v>61565.574240000002</c:v>
                </c:pt>
                <c:pt idx="1">
                  <c:v>54722.706800000014</c:v>
                </c:pt>
                <c:pt idx="2">
                  <c:v>46989.445040000006</c:v>
                </c:pt>
                <c:pt idx="3">
                  <c:v>43680.2552</c:v>
                </c:pt>
                <c:pt idx="4">
                  <c:v>45409.573600000003</c:v>
                </c:pt>
                <c:pt idx="5">
                  <c:v>30767.8956</c:v>
                </c:pt>
                <c:pt idx="6">
                  <c:v>26672.486320000025</c:v>
                </c:pt>
                <c:pt idx="7">
                  <c:v>35490.405280000006</c:v>
                </c:pt>
                <c:pt idx="8">
                  <c:v>32061.91840000002</c:v>
                </c:pt>
                <c:pt idx="9">
                  <c:v>38707.619040000005</c:v>
                </c:pt>
                <c:pt idx="10">
                  <c:v>38806.971759999993</c:v>
                </c:pt>
                <c:pt idx="11">
                  <c:v>34992.201039999993</c:v>
                </c:pt>
                <c:pt idx="12">
                  <c:v>40419.329040000004</c:v>
                </c:pt>
                <c:pt idx="13">
                  <c:v>22424.974479999986</c:v>
                </c:pt>
                <c:pt idx="14">
                  <c:v>32195.132959999828</c:v>
                </c:pt>
                <c:pt idx="15">
                  <c:v>26101.472480000029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Nierezydenci!$BA$44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Nierezydenci!$AW$45:$AW$60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Nierezydenci!$BA$45:$BA$60</c:f>
              <c:numCache>
                <c:formatCode>0</c:formatCode>
                <c:ptCount val="16"/>
                <c:pt idx="0">
                  <c:v>40053</c:v>
                </c:pt>
                <c:pt idx="1">
                  <c:v>42939</c:v>
                </c:pt>
                <c:pt idx="2">
                  <c:v>44873</c:v>
                </c:pt>
                <c:pt idx="3">
                  <c:v>47338</c:v>
                </c:pt>
                <c:pt idx="4">
                  <c:v>42980</c:v>
                </c:pt>
                <c:pt idx="5">
                  <c:v>26610</c:v>
                </c:pt>
                <c:pt idx="6">
                  <c:v>19495</c:v>
                </c:pt>
                <c:pt idx="7">
                  <c:v>20937</c:v>
                </c:pt>
                <c:pt idx="8">
                  <c:v>28893</c:v>
                </c:pt>
                <c:pt idx="9">
                  <c:v>31692</c:v>
                </c:pt>
                <c:pt idx="10">
                  <c:v>31752</c:v>
                </c:pt>
                <c:pt idx="11">
                  <c:v>32833</c:v>
                </c:pt>
                <c:pt idx="12">
                  <c:v>29850</c:v>
                </c:pt>
                <c:pt idx="13">
                  <c:v>21510</c:v>
                </c:pt>
                <c:pt idx="14">
                  <c:v>21340</c:v>
                </c:pt>
                <c:pt idx="15">
                  <c:v>21150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6549144"/>
        <c:axId val="286549536"/>
      </c:lineChart>
      <c:catAx>
        <c:axId val="28654914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286549536"/>
        <c:crosses val="autoZero"/>
        <c:auto val="1"/>
        <c:lblAlgn val="ctr"/>
        <c:lblOffset val="100"/>
        <c:noMultiLvlLbl val="0"/>
      </c:catAx>
      <c:valAx>
        <c:axId val="286549536"/>
        <c:scaling>
          <c:orientation val="minMax"/>
        </c:scaling>
        <c:delete val="0"/>
        <c:axPos val="l"/>
        <c:majorGridlines>
          <c:spPr>
            <a:ln w="12700"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28654914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Nierezydenci!$BR$44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Nierezydenci!$BQ$45:$BQ$60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Nierezydenci!$BR$45:$BR$60</c:f>
              <c:numCache>
                <c:formatCode>General</c:formatCode>
                <c:ptCount val="16"/>
                <c:pt idx="4">
                  <c:v>1512.0070000000007</c:v>
                </c:pt>
                <c:pt idx="5">
                  <c:v>1781.4418000000001</c:v>
                </c:pt>
                <c:pt idx="6">
                  <c:v>1497.1536000000008</c:v>
                </c:pt>
                <c:pt idx="7">
                  <c:v>2126.9978000000006</c:v>
                </c:pt>
                <c:pt idx="8">
                  <c:v>2341.6643999999997</c:v>
                </c:pt>
                <c:pt idx="9">
                  <c:v>2202.4212000000011</c:v>
                </c:pt>
                <c:pt idx="10">
                  <c:v>2161.8086000000008</c:v>
                </c:pt>
                <c:pt idx="11">
                  <c:v>2254.6374000000001</c:v>
                </c:pt>
                <c:pt idx="12">
                  <c:v>2092.1870000000004</c:v>
                </c:pt>
                <c:pt idx="13">
                  <c:v>1738.2772000000007</c:v>
                </c:pt>
                <c:pt idx="14">
                  <c:v>1912.3312000000008</c:v>
                </c:pt>
                <c:pt idx="15">
                  <c:v>1999.3582000000008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Nierezydenci!$BS$44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Nierezydenci!$BQ$45:$BQ$60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Nierezydenci!$BS$45:$BS$60</c:f>
              <c:numCache>
                <c:formatCode>General</c:formatCode>
                <c:ptCount val="16"/>
                <c:pt idx="4">
                  <c:v>1746.227000000001</c:v>
                </c:pt>
                <c:pt idx="5">
                  <c:v>2015.6617999999999</c:v>
                </c:pt>
                <c:pt idx="6">
                  <c:v>1731.3736000000008</c:v>
                </c:pt>
                <c:pt idx="7">
                  <c:v>2361.2178000000004</c:v>
                </c:pt>
                <c:pt idx="8">
                  <c:v>2575.8843999999999</c:v>
                </c:pt>
                <c:pt idx="9">
                  <c:v>2436.6412000000009</c:v>
                </c:pt>
                <c:pt idx="10">
                  <c:v>2396.0285999999987</c:v>
                </c:pt>
                <c:pt idx="11">
                  <c:v>2488.8574000000012</c:v>
                </c:pt>
                <c:pt idx="12">
                  <c:v>2326.4070000000002</c:v>
                </c:pt>
                <c:pt idx="13">
                  <c:v>1972.4972000000007</c:v>
                </c:pt>
                <c:pt idx="14">
                  <c:v>2146.5512000000012</c:v>
                </c:pt>
                <c:pt idx="15">
                  <c:v>2233.5782000000008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Nierezydenci!$BT$44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Nierezydenci!$BQ$45:$BQ$60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Nierezydenci!$BT$45:$BT$60</c:f>
              <c:numCache>
                <c:formatCode>General</c:formatCode>
                <c:ptCount val="16"/>
                <c:pt idx="4">
                  <c:v>1980.447000000001</c:v>
                </c:pt>
                <c:pt idx="5">
                  <c:v>2249.8818000000001</c:v>
                </c:pt>
                <c:pt idx="6">
                  <c:v>1965.5936000000008</c:v>
                </c:pt>
                <c:pt idx="7">
                  <c:v>2595.4378000000002</c:v>
                </c:pt>
                <c:pt idx="8">
                  <c:v>2810.1043999999997</c:v>
                </c:pt>
                <c:pt idx="9">
                  <c:v>2670.8612000000012</c:v>
                </c:pt>
                <c:pt idx="10">
                  <c:v>2630.2485999999853</c:v>
                </c:pt>
                <c:pt idx="11">
                  <c:v>2723.0774000000001</c:v>
                </c:pt>
                <c:pt idx="12">
                  <c:v>2560.627</c:v>
                </c:pt>
                <c:pt idx="13">
                  <c:v>2206.7172000000005</c:v>
                </c:pt>
                <c:pt idx="14">
                  <c:v>2380.7712000000006</c:v>
                </c:pt>
                <c:pt idx="15">
                  <c:v>2467.7981999999997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Nierezydenci!$BU$44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Nierezydenci!$BQ$45:$BQ$60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Nierezydenci!$BU$45:$BU$60</c:f>
              <c:numCache>
                <c:formatCode>General</c:formatCode>
                <c:ptCount val="16"/>
                <c:pt idx="4" formatCode="0.00">
                  <c:v>1777.7</c:v>
                </c:pt>
                <c:pt idx="5" formatCode="0.00">
                  <c:v>1890.2</c:v>
                </c:pt>
                <c:pt idx="6" formatCode="0.00">
                  <c:v>1856.8</c:v>
                </c:pt>
                <c:pt idx="7" formatCode="0.00">
                  <c:v>2037.4</c:v>
                </c:pt>
                <c:pt idx="8" formatCode="0.00">
                  <c:v>2533.1999999999998</c:v>
                </c:pt>
                <c:pt idx="9" formatCode="0.00">
                  <c:v>2881.7</c:v>
                </c:pt>
                <c:pt idx="10" formatCode="0.00">
                  <c:v>2641.1</c:v>
                </c:pt>
                <c:pt idx="11" formatCode="0.00">
                  <c:v>2520.4</c:v>
                </c:pt>
                <c:pt idx="12" formatCode="0.00">
                  <c:v>2032.5</c:v>
                </c:pt>
                <c:pt idx="13" formatCode="0.00">
                  <c:v>2003.1</c:v>
                </c:pt>
                <c:pt idx="14" formatCode="0.00">
                  <c:v>2100.9</c:v>
                </c:pt>
                <c:pt idx="15" formatCode="0.00">
                  <c:v>2155.6999999999998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677016"/>
        <c:axId val="317677408"/>
      </c:lineChart>
      <c:catAx>
        <c:axId val="31767701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pl-PL"/>
          </a:p>
        </c:txPr>
        <c:crossAx val="317677408"/>
        <c:crosses val="autoZero"/>
        <c:auto val="1"/>
        <c:lblAlgn val="ctr"/>
        <c:lblOffset val="100"/>
        <c:noMultiLvlLbl val="0"/>
      </c:catAx>
      <c:valAx>
        <c:axId val="317677408"/>
        <c:scaling>
          <c:orientation val="minMax"/>
        </c:scaling>
        <c:delete val="0"/>
        <c:axPos val="l"/>
        <c:majorGridlines>
          <c:spPr>
            <a:ln w="6350"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3176770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Nierezydenci!$BY$44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Nierezydenci!$BX$45:$BX$60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Nierezydenci!$BY$45:$BY$60</c:f>
              <c:numCache>
                <c:formatCode>General</c:formatCode>
                <c:ptCount val="16"/>
                <c:pt idx="0">
                  <c:v>4854.8125530000034</c:v>
                </c:pt>
                <c:pt idx="1">
                  <c:v>3888.8176240000012</c:v>
                </c:pt>
                <c:pt idx="2">
                  <c:v>3986.2815620000015</c:v>
                </c:pt>
                <c:pt idx="3">
                  <c:v>3355.5212550000015</c:v>
                </c:pt>
                <c:pt idx="4">
                  <c:v>2396.3935120000301</c:v>
                </c:pt>
                <c:pt idx="5">
                  <c:v>2445.4314870000021</c:v>
                </c:pt>
                <c:pt idx="6">
                  <c:v>2336.8184390000001</c:v>
                </c:pt>
                <c:pt idx="7">
                  <c:v>3278.3370530000202</c:v>
                </c:pt>
                <c:pt idx="8">
                  <c:v>3986.0743800000014</c:v>
                </c:pt>
                <c:pt idx="9">
                  <c:v>4305.7659320000002</c:v>
                </c:pt>
                <c:pt idx="10">
                  <c:v>3847.1626370000008</c:v>
                </c:pt>
                <c:pt idx="11">
                  <c:v>3912.6923990000009</c:v>
                </c:pt>
                <c:pt idx="12">
                  <c:v>3625.1449609999859</c:v>
                </c:pt>
                <c:pt idx="13">
                  <c:v>3505.7743710000004</c:v>
                </c:pt>
                <c:pt idx="14">
                  <c:v>3680.1481130000011</c:v>
                </c:pt>
                <c:pt idx="15">
                  <c:v>3365.6370180000022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Nierezydenci!$BZ$44</c:f>
              <c:strCache>
                <c:ptCount val="1"/>
                <c:pt idx="0">
                  <c:v>krzywa funkcji</c:v>
                </c:pt>
              </c:strCache>
            </c:strRef>
          </c:tx>
          <c:spPr>
            <a:ln w="1905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Nierezydenci!$BX$45:$BX$60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Nierezydenci!$BZ$45:$BZ$60</c:f>
              <c:numCache>
                <c:formatCode>General</c:formatCode>
                <c:ptCount val="16"/>
                <c:pt idx="0">
                  <c:v>5052.452553000001</c:v>
                </c:pt>
                <c:pt idx="1">
                  <c:v>4086.4576240000006</c:v>
                </c:pt>
                <c:pt idx="2">
                  <c:v>4183.9215620000014</c:v>
                </c:pt>
                <c:pt idx="3">
                  <c:v>3553.1612550000013</c:v>
                </c:pt>
                <c:pt idx="4">
                  <c:v>2594.0335120000268</c:v>
                </c:pt>
                <c:pt idx="5">
                  <c:v>2643.0714870000015</c:v>
                </c:pt>
                <c:pt idx="6">
                  <c:v>2534.458439</c:v>
                </c:pt>
                <c:pt idx="7">
                  <c:v>3475.9770530000164</c:v>
                </c:pt>
                <c:pt idx="8">
                  <c:v>4183.7143799999994</c:v>
                </c:pt>
                <c:pt idx="9">
                  <c:v>4503.4059320000006</c:v>
                </c:pt>
                <c:pt idx="10">
                  <c:v>4044.8026370000011</c:v>
                </c:pt>
                <c:pt idx="11">
                  <c:v>4110.3323990000008</c:v>
                </c:pt>
                <c:pt idx="12">
                  <c:v>3822.7849609999844</c:v>
                </c:pt>
                <c:pt idx="13">
                  <c:v>3703.4143710000012</c:v>
                </c:pt>
                <c:pt idx="14">
                  <c:v>3877.788113000001</c:v>
                </c:pt>
                <c:pt idx="15">
                  <c:v>3563.2770180000011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Nierezydenci!$CA$44</c:f>
              <c:strCache>
                <c:ptCount val="1"/>
                <c:pt idx="0">
                  <c:v>błąd standardowy estymacji (Se)</c:v>
                </c:pt>
              </c:strCache>
            </c:strRef>
          </c:tx>
          <c:spPr>
            <a:ln w="12700">
              <a:solidFill>
                <a:srgbClr val="FF0000"/>
              </a:solidFill>
              <a:prstDash val="sysDot"/>
            </a:ln>
          </c:spPr>
          <c:marker>
            <c:symbol val="none"/>
          </c:marker>
          <c:cat>
            <c:numRef>
              <c:f>Nierezydenci!$BX$45:$BX$60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Nierezydenci!$CA$45:$CA$60</c:f>
              <c:numCache>
                <c:formatCode>General</c:formatCode>
                <c:ptCount val="16"/>
                <c:pt idx="0">
                  <c:v>5250.0925530000013</c:v>
                </c:pt>
                <c:pt idx="1">
                  <c:v>4284.0976240000282</c:v>
                </c:pt>
                <c:pt idx="2">
                  <c:v>4381.5615620000044</c:v>
                </c:pt>
                <c:pt idx="3">
                  <c:v>3750.8012550000012</c:v>
                </c:pt>
                <c:pt idx="4">
                  <c:v>2791.6735120000239</c:v>
                </c:pt>
                <c:pt idx="5">
                  <c:v>2840.7114870000014</c:v>
                </c:pt>
                <c:pt idx="6">
                  <c:v>2732.0984389999999</c:v>
                </c:pt>
                <c:pt idx="7">
                  <c:v>3673.6170530000022</c:v>
                </c:pt>
                <c:pt idx="8">
                  <c:v>4381.3543800000016</c:v>
                </c:pt>
                <c:pt idx="9">
                  <c:v>4701.0459320000009</c:v>
                </c:pt>
                <c:pt idx="10">
                  <c:v>4242.442637000001</c:v>
                </c:pt>
                <c:pt idx="11">
                  <c:v>4307.9723989999975</c:v>
                </c:pt>
                <c:pt idx="12">
                  <c:v>4020.4249609999997</c:v>
                </c:pt>
                <c:pt idx="13">
                  <c:v>3901.0543710000002</c:v>
                </c:pt>
                <c:pt idx="14">
                  <c:v>4075.4281130000022</c:v>
                </c:pt>
                <c:pt idx="15">
                  <c:v>3760.9170180000165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Nierezydenci!$CB$44</c:f>
              <c:strCache>
                <c:ptCount val="1"/>
                <c:pt idx="0">
                  <c:v>dane empiryczne</c:v>
                </c:pt>
              </c:strCache>
            </c:strRef>
          </c:tx>
          <c:spPr>
            <a:ln w="1905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Nierezydenci!$BX$45:$BX$60</c:f>
              <c:numCache>
                <c:formatCode>0</c:formatCode>
                <c:ptCount val="16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</c:numCache>
            </c:numRef>
          </c:cat>
          <c:val>
            <c:numRef>
              <c:f>Nierezydenci!$CB$45:$CB$60</c:f>
              <c:numCache>
                <c:formatCode>General</c:formatCode>
                <c:ptCount val="16"/>
                <c:pt idx="4" formatCode="0.00">
                  <c:v>2672.1</c:v>
                </c:pt>
                <c:pt idx="5" formatCode="0.00">
                  <c:v>2865.5</c:v>
                </c:pt>
                <c:pt idx="6" formatCode="0.00">
                  <c:v>3016.2</c:v>
                </c:pt>
                <c:pt idx="7" formatCode="0.00">
                  <c:v>3460.3</c:v>
                </c:pt>
                <c:pt idx="8" formatCode="0.00">
                  <c:v>4190.2</c:v>
                </c:pt>
                <c:pt idx="9" formatCode="0.00">
                  <c:v>4724.8</c:v>
                </c:pt>
                <c:pt idx="10" formatCode="0.00">
                  <c:v>4406.1000000000004</c:v>
                </c:pt>
                <c:pt idx="11" formatCode="0.00">
                  <c:v>4204.7</c:v>
                </c:pt>
                <c:pt idx="12" formatCode="0.00">
                  <c:v>3960.3</c:v>
                </c:pt>
                <c:pt idx="13" formatCode="0.00">
                  <c:v>3797.4</c:v>
                </c:pt>
                <c:pt idx="14" formatCode="0.00">
                  <c:v>3828.5</c:v>
                </c:pt>
                <c:pt idx="15" formatCode="0.00">
                  <c:v>4003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17678192"/>
        <c:axId val="317678584"/>
      </c:lineChart>
      <c:catAx>
        <c:axId val="31767819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317678584"/>
        <c:crosses val="autoZero"/>
        <c:auto val="1"/>
        <c:lblAlgn val="ctr"/>
        <c:lblOffset val="100"/>
        <c:noMultiLvlLbl val="0"/>
      </c:catAx>
      <c:valAx>
        <c:axId val="31767858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General" sourceLinked="1"/>
        <c:majorTickMark val="out"/>
        <c:minorTickMark val="none"/>
        <c:tickLblPos val="nextTo"/>
        <c:crossAx val="3176781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470133-B94D-457B-8342-E08F75DABA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20492F0-0EB4-4FCE-9A1A-71D292B0ACC0}">
      <dgm:prSet phldrT="[Tekst]"/>
      <dgm:spPr>
        <a:solidFill>
          <a:schemeClr val="accent1">
            <a:lumMod val="40000"/>
            <a:lumOff val="60000"/>
          </a:schemeClr>
        </a:solidFill>
        <a:ln w="3810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tx1"/>
              </a:solidFill>
              <a:latin typeface="+mn-lt"/>
            </a:rPr>
            <a:t>kursów walut dla:</a:t>
          </a:r>
          <a:endParaRPr lang="pl-PL" dirty="0">
            <a:solidFill>
              <a:schemeClr val="tx1"/>
            </a:solidFill>
          </a:endParaRPr>
        </a:p>
      </dgm:t>
    </dgm:pt>
    <dgm:pt modelId="{8CD44597-E257-4384-BA32-96F045BC2A10}" type="parTrans" cxnId="{06143027-49F2-41C7-9A8B-80CF522DC067}">
      <dgm:prSet/>
      <dgm:spPr/>
      <dgm:t>
        <a:bodyPr/>
        <a:lstStyle/>
        <a:p>
          <a:endParaRPr lang="pl-PL"/>
        </a:p>
      </dgm:t>
    </dgm:pt>
    <dgm:pt modelId="{087BAC5D-8D08-476C-852A-5140C0443697}" type="sibTrans" cxnId="{06143027-49F2-41C7-9A8B-80CF522DC067}">
      <dgm:prSet/>
      <dgm:spPr/>
      <dgm:t>
        <a:bodyPr/>
        <a:lstStyle/>
        <a:p>
          <a:endParaRPr lang="pl-PL"/>
        </a:p>
      </dgm:t>
    </dgm:pt>
    <dgm:pt modelId="{15B44233-4036-48F9-9F0D-EF3BB58AA423}">
      <dgm:prSet phldrT="[Tekst]"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dirty="0" smtClean="0">
              <a:latin typeface="+mn-lt"/>
            </a:rPr>
            <a:t>Wyjaśnienia zmian liczby turystów ogółem,  </a:t>
          </a:r>
          <a:endParaRPr lang="pl-PL" dirty="0"/>
        </a:p>
      </dgm:t>
    </dgm:pt>
    <dgm:pt modelId="{097397D2-67D4-415B-B4A8-21539B0D73F5}" type="parTrans" cxnId="{0AF0960B-D0DD-4CA2-A427-117A4C50708D}">
      <dgm:prSet/>
      <dgm:spPr/>
      <dgm:t>
        <a:bodyPr/>
        <a:lstStyle/>
        <a:p>
          <a:endParaRPr lang="pl-PL"/>
        </a:p>
      </dgm:t>
    </dgm:pt>
    <dgm:pt modelId="{0694E444-3E4C-4B96-9329-9A193F93A05A}" type="sibTrans" cxnId="{0AF0960B-D0DD-4CA2-A427-117A4C50708D}">
      <dgm:prSet/>
      <dgm:spPr/>
      <dgm:t>
        <a:bodyPr/>
        <a:lstStyle/>
        <a:p>
          <a:endParaRPr lang="pl-PL"/>
        </a:p>
      </dgm:t>
    </dgm:pt>
    <dgm:pt modelId="{18D17897-DE71-4D14-8FBD-4F5020BB0256}">
      <dgm:prSet phldrT="[Tekst]"/>
      <dgm:spPr>
        <a:solidFill>
          <a:schemeClr val="accent1">
            <a:lumMod val="40000"/>
            <a:lumOff val="60000"/>
          </a:schemeClr>
        </a:solidFill>
        <a:ln w="57150">
          <a:solidFill>
            <a:schemeClr val="accent3">
              <a:lumMod val="50000"/>
            </a:schemeClr>
          </a:solidFill>
        </a:ln>
      </dgm:spPr>
      <dgm:t>
        <a:bodyPr/>
        <a:lstStyle/>
        <a:p>
          <a:r>
            <a:rPr lang="pl-PL" dirty="0" smtClean="0">
              <a:solidFill>
                <a:schemeClr val="tx1"/>
              </a:solidFill>
              <a:latin typeface="+mn-lt"/>
            </a:rPr>
            <a:t>obrotów handlowych dla:</a:t>
          </a:r>
          <a:endParaRPr lang="pl-PL" dirty="0">
            <a:solidFill>
              <a:schemeClr val="tx1"/>
            </a:solidFill>
          </a:endParaRPr>
        </a:p>
      </dgm:t>
    </dgm:pt>
    <dgm:pt modelId="{BA1441C6-39B6-44E7-A3B5-065E0768C29C}" type="parTrans" cxnId="{A6C8CD9C-B34B-46B2-BFF7-27C0F6DD11D4}">
      <dgm:prSet/>
      <dgm:spPr/>
      <dgm:t>
        <a:bodyPr/>
        <a:lstStyle/>
        <a:p>
          <a:endParaRPr lang="pl-PL"/>
        </a:p>
      </dgm:t>
    </dgm:pt>
    <dgm:pt modelId="{0AE16792-0FE7-409F-9A1A-845731727F08}" type="sibTrans" cxnId="{A6C8CD9C-B34B-46B2-BFF7-27C0F6DD11D4}">
      <dgm:prSet/>
      <dgm:spPr/>
      <dgm:t>
        <a:bodyPr/>
        <a:lstStyle/>
        <a:p>
          <a:endParaRPr lang="pl-PL"/>
        </a:p>
      </dgm:t>
    </dgm:pt>
    <dgm:pt modelId="{6FDDCC69-7C0E-4879-AF95-88994FA92749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smtClean="0">
              <a:latin typeface="+mn-lt"/>
            </a:rPr>
            <a:t>wydatków w segmencie typowej turystyki ,</a:t>
          </a:r>
          <a:endParaRPr lang="pl-PL" dirty="0" smtClean="0">
            <a:latin typeface="+mn-lt"/>
          </a:endParaRPr>
        </a:p>
      </dgm:t>
    </dgm:pt>
    <dgm:pt modelId="{148C007E-1E95-4F2C-8D54-9BE44BF50ED6}" type="parTrans" cxnId="{8161A4BC-3A0E-48B6-98A7-19B584104183}">
      <dgm:prSet/>
      <dgm:spPr/>
      <dgm:t>
        <a:bodyPr/>
        <a:lstStyle/>
        <a:p>
          <a:endParaRPr lang="pl-PL"/>
        </a:p>
      </dgm:t>
    </dgm:pt>
    <dgm:pt modelId="{C5F1264B-6550-4686-9C6F-1D4C2DAEBF45}" type="sibTrans" cxnId="{8161A4BC-3A0E-48B6-98A7-19B584104183}">
      <dgm:prSet/>
      <dgm:spPr/>
      <dgm:t>
        <a:bodyPr/>
        <a:lstStyle/>
        <a:p>
          <a:endParaRPr lang="pl-PL"/>
        </a:p>
      </dgm:t>
    </dgm:pt>
    <dgm:pt modelId="{417766E5-69E9-496B-9C7C-B111D04E4365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dirty="0" smtClean="0">
              <a:latin typeface="+mn-lt"/>
            </a:rPr>
            <a:t>w odniesieniu do odwiedzin krewnych i znajomych</a:t>
          </a:r>
        </a:p>
      </dgm:t>
    </dgm:pt>
    <dgm:pt modelId="{8F8FB3D3-8080-4F31-A7E0-FA962E8573AD}" type="parTrans" cxnId="{32B3D7B2-7EE9-4DC8-A212-341D5A7B30AB}">
      <dgm:prSet/>
      <dgm:spPr/>
      <dgm:t>
        <a:bodyPr/>
        <a:lstStyle/>
        <a:p>
          <a:endParaRPr lang="pl-PL"/>
        </a:p>
      </dgm:t>
    </dgm:pt>
    <dgm:pt modelId="{64A0B3C6-976D-48E0-BC13-6CE9C58D1907}" type="sibTrans" cxnId="{32B3D7B2-7EE9-4DC8-A212-341D5A7B30AB}">
      <dgm:prSet/>
      <dgm:spPr/>
      <dgm:t>
        <a:bodyPr/>
        <a:lstStyle/>
        <a:p>
          <a:endParaRPr lang="pl-PL"/>
        </a:p>
      </dgm:t>
    </dgm:pt>
    <dgm:pt modelId="{C78A3BF6-24EE-4789-9DA8-870FD3292701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dirty="0" smtClean="0">
              <a:latin typeface="+mn-lt"/>
            </a:rPr>
            <a:t>Wyjaśnienia zmian liczby turystów</a:t>
          </a:r>
          <a:endParaRPr lang="pl-PL" dirty="0"/>
        </a:p>
      </dgm:t>
    </dgm:pt>
    <dgm:pt modelId="{B1FDA678-DA5B-4913-8E31-603692606B48}" type="parTrans" cxnId="{9D829DD3-E19B-4BA4-81C5-505DB87C8BC9}">
      <dgm:prSet/>
      <dgm:spPr/>
      <dgm:t>
        <a:bodyPr/>
        <a:lstStyle/>
        <a:p>
          <a:endParaRPr lang="pl-PL"/>
        </a:p>
      </dgm:t>
    </dgm:pt>
    <dgm:pt modelId="{388EAF8F-9114-4B2E-A71D-1CE5A9043B4E}" type="sibTrans" cxnId="{9D829DD3-E19B-4BA4-81C5-505DB87C8BC9}">
      <dgm:prSet/>
      <dgm:spPr/>
      <dgm:t>
        <a:bodyPr/>
        <a:lstStyle/>
        <a:p>
          <a:endParaRPr lang="pl-PL"/>
        </a:p>
      </dgm:t>
    </dgm:pt>
    <dgm:pt modelId="{EF0BA589-F07E-4C5D-8A60-DEADD9B26848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smtClean="0">
              <a:latin typeface="+mn-lt"/>
            </a:rPr>
            <a:t>podróży służbowych</a:t>
          </a:r>
          <a:endParaRPr lang="pl-PL" dirty="0" smtClean="0">
            <a:latin typeface="+mn-lt"/>
          </a:endParaRPr>
        </a:p>
      </dgm:t>
    </dgm:pt>
    <dgm:pt modelId="{F5061376-EDAF-4DB3-A498-A065EA318B48}" type="parTrans" cxnId="{FA895D02-B528-496C-B307-440A292CF9E5}">
      <dgm:prSet/>
      <dgm:spPr/>
      <dgm:t>
        <a:bodyPr/>
        <a:lstStyle/>
        <a:p>
          <a:endParaRPr lang="pl-PL"/>
        </a:p>
      </dgm:t>
    </dgm:pt>
    <dgm:pt modelId="{1987406E-D772-4E40-AD78-A263D96E959A}" type="sibTrans" cxnId="{FA895D02-B528-496C-B307-440A292CF9E5}">
      <dgm:prSet/>
      <dgm:spPr/>
      <dgm:t>
        <a:bodyPr/>
        <a:lstStyle/>
        <a:p>
          <a:endParaRPr lang="pl-PL"/>
        </a:p>
      </dgm:t>
    </dgm:pt>
    <dgm:pt modelId="{52956A0A-24A2-4207-9C8A-84597F26CD34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smtClean="0">
              <a:latin typeface="+mn-lt"/>
            </a:rPr>
            <a:t>wydatków turystów z W. Brytanii;</a:t>
          </a:r>
          <a:endParaRPr lang="pl-PL"/>
        </a:p>
      </dgm:t>
    </dgm:pt>
    <dgm:pt modelId="{3025DF72-C90A-4A1D-91BA-73C93D7C85D6}" type="parTrans" cxnId="{79F12B35-D6D1-4B2F-AC27-84E8A4D28580}">
      <dgm:prSet/>
      <dgm:spPr/>
      <dgm:t>
        <a:bodyPr/>
        <a:lstStyle/>
        <a:p>
          <a:endParaRPr lang="pl-PL"/>
        </a:p>
      </dgm:t>
    </dgm:pt>
    <dgm:pt modelId="{1F1F6A65-865A-4AFC-ADD1-A12902EDA2BB}" type="sibTrans" cxnId="{79F12B35-D6D1-4B2F-AC27-84E8A4D28580}">
      <dgm:prSet/>
      <dgm:spPr/>
      <dgm:t>
        <a:bodyPr/>
        <a:lstStyle/>
        <a:p>
          <a:endParaRPr lang="pl-PL"/>
        </a:p>
      </dgm:t>
    </dgm:pt>
    <dgm:pt modelId="{112A7E87-7DAA-4027-962A-9653E36288A5}">
      <dgm:prSet custT="1"/>
      <dgm:spPr>
        <a:solidFill>
          <a:schemeClr val="accent1">
            <a:lumMod val="40000"/>
            <a:lumOff val="60000"/>
          </a:schemeClr>
        </a:solidFill>
        <a:ln w="57150"/>
      </dgm:spPr>
      <dgm:t>
        <a:bodyPr/>
        <a:lstStyle/>
        <a:p>
          <a:r>
            <a:rPr lang="pl-PL" sz="2100" dirty="0" smtClean="0">
              <a:solidFill>
                <a:schemeClr val="tx1"/>
              </a:solidFill>
              <a:latin typeface="+mn-lt"/>
            </a:rPr>
            <a:t>cen na rynku polskim </a:t>
          </a:r>
          <a:r>
            <a:rPr lang="pl-PL" sz="1800" dirty="0" smtClean="0">
              <a:solidFill>
                <a:schemeClr val="tx1"/>
              </a:solidFill>
              <a:latin typeface="+mn-lt"/>
            </a:rPr>
            <a:t>(CPI oraz ceny żywności, odzieży)</a:t>
          </a:r>
          <a:r>
            <a:rPr lang="pl-PL" sz="2100" dirty="0" smtClean="0">
              <a:solidFill>
                <a:schemeClr val="tx1"/>
              </a:solidFill>
              <a:latin typeface="+mn-lt"/>
            </a:rPr>
            <a:t> dla:</a:t>
          </a:r>
          <a:endParaRPr lang="pl-PL" sz="2100" dirty="0">
            <a:solidFill>
              <a:schemeClr val="tx1"/>
            </a:solidFill>
          </a:endParaRPr>
        </a:p>
      </dgm:t>
    </dgm:pt>
    <dgm:pt modelId="{DC50E42A-FF17-4273-8E4D-16E8EC0D5436}" type="parTrans" cxnId="{4D0908C2-C229-4290-8789-2783609BDFD8}">
      <dgm:prSet/>
      <dgm:spPr/>
      <dgm:t>
        <a:bodyPr/>
        <a:lstStyle/>
        <a:p>
          <a:endParaRPr lang="pl-PL"/>
        </a:p>
      </dgm:t>
    </dgm:pt>
    <dgm:pt modelId="{3CCA9AEF-FAD3-4A4D-998F-F6FE4B9DFE15}" type="sibTrans" cxnId="{4D0908C2-C229-4290-8789-2783609BDFD8}">
      <dgm:prSet/>
      <dgm:spPr/>
      <dgm:t>
        <a:bodyPr/>
        <a:lstStyle/>
        <a:p>
          <a:endParaRPr lang="pl-PL"/>
        </a:p>
      </dgm:t>
    </dgm:pt>
    <dgm:pt modelId="{EA8F567A-2A7F-4215-BBA2-41CE7CFA23E8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dirty="0" smtClean="0">
              <a:latin typeface="+mn-lt"/>
            </a:rPr>
            <a:t>Poziomu wydatków w zw. z przyjazdami po zakupy,</a:t>
          </a:r>
          <a:endParaRPr lang="pl-PL" dirty="0"/>
        </a:p>
      </dgm:t>
    </dgm:pt>
    <dgm:pt modelId="{BED6D390-BDE6-4DFC-B78F-8ED22CE80C08}" type="parTrans" cxnId="{290577FD-A428-46BA-A550-35A75EB47296}">
      <dgm:prSet/>
      <dgm:spPr/>
      <dgm:t>
        <a:bodyPr/>
        <a:lstStyle/>
        <a:p>
          <a:endParaRPr lang="pl-PL"/>
        </a:p>
      </dgm:t>
    </dgm:pt>
    <dgm:pt modelId="{836FABDD-65A9-4101-803D-0615145BB888}" type="sibTrans" cxnId="{290577FD-A428-46BA-A550-35A75EB47296}">
      <dgm:prSet/>
      <dgm:spPr/>
      <dgm:t>
        <a:bodyPr/>
        <a:lstStyle/>
        <a:p>
          <a:endParaRPr lang="pl-PL"/>
        </a:p>
      </dgm:t>
    </dgm:pt>
    <dgm:pt modelId="{DBCE74C9-FB6F-4D1F-A1ED-BEC6170373B0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smtClean="0">
              <a:latin typeface="+mn-lt"/>
            </a:rPr>
            <a:t>wydatków turystów z W. Brytanii,</a:t>
          </a:r>
          <a:endParaRPr lang="pl-PL" dirty="0" smtClean="0">
            <a:latin typeface="+mn-lt"/>
          </a:endParaRPr>
        </a:p>
      </dgm:t>
    </dgm:pt>
    <dgm:pt modelId="{8A38AF76-4B86-4A9C-B8F7-25A36F74037F}" type="parTrans" cxnId="{A7DAA789-B672-4CA2-AEF1-847E2A1F789A}">
      <dgm:prSet/>
      <dgm:spPr/>
      <dgm:t>
        <a:bodyPr/>
        <a:lstStyle/>
        <a:p>
          <a:endParaRPr lang="pl-PL"/>
        </a:p>
      </dgm:t>
    </dgm:pt>
    <dgm:pt modelId="{47DB07EA-B53D-480B-9467-38C5B66456E0}" type="sibTrans" cxnId="{A7DAA789-B672-4CA2-AEF1-847E2A1F789A}">
      <dgm:prSet/>
      <dgm:spPr/>
      <dgm:t>
        <a:bodyPr/>
        <a:lstStyle/>
        <a:p>
          <a:endParaRPr lang="pl-PL"/>
        </a:p>
      </dgm:t>
    </dgm:pt>
    <dgm:pt modelId="{411DB0DB-A319-4128-BD11-73DE4A9B9FD6}">
      <dgm:prSet/>
      <dgm:spPr>
        <a:ln w="57150">
          <a:solidFill>
            <a:schemeClr val="accent3">
              <a:lumMod val="50000"/>
              <a:alpha val="90000"/>
            </a:schemeClr>
          </a:solidFill>
        </a:ln>
      </dgm:spPr>
      <dgm:t>
        <a:bodyPr/>
        <a:lstStyle/>
        <a:p>
          <a:r>
            <a:rPr lang="pl-PL" smtClean="0">
              <a:latin typeface="+mn-lt"/>
            </a:rPr>
            <a:t>odwiedzających jednodniowych z Ukrainy (tak liczby przyjazdów, jak i wydatków).</a:t>
          </a:r>
          <a:endParaRPr lang="pl-PL" dirty="0">
            <a:latin typeface="+mn-lt"/>
          </a:endParaRPr>
        </a:p>
      </dgm:t>
    </dgm:pt>
    <dgm:pt modelId="{D03E80C9-C1E8-44F6-8435-248D7CFDCE3E}" type="parTrans" cxnId="{08FAC06F-D9CB-4CBE-9DC8-F101EAE34BB6}">
      <dgm:prSet/>
      <dgm:spPr/>
      <dgm:t>
        <a:bodyPr/>
        <a:lstStyle/>
        <a:p>
          <a:endParaRPr lang="pl-PL"/>
        </a:p>
      </dgm:t>
    </dgm:pt>
    <dgm:pt modelId="{052CFCDC-D2A2-4B10-B554-7CB5C3A8284A}" type="sibTrans" cxnId="{08FAC06F-D9CB-4CBE-9DC8-F101EAE34BB6}">
      <dgm:prSet/>
      <dgm:spPr/>
      <dgm:t>
        <a:bodyPr/>
        <a:lstStyle/>
        <a:p>
          <a:endParaRPr lang="pl-PL"/>
        </a:p>
      </dgm:t>
    </dgm:pt>
    <dgm:pt modelId="{B1B55155-358D-498F-9C6C-2320D4FCCBB8}" type="pres">
      <dgm:prSet presAssocID="{1A470133-B94D-457B-8342-E08F75DABA6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E966BA3B-488A-48CD-AE0C-1885ACDADD89}" type="pres">
      <dgm:prSet presAssocID="{620492F0-0EB4-4FCE-9A1A-71D292B0ACC0}" presName="linNode" presStyleCnt="0"/>
      <dgm:spPr/>
    </dgm:pt>
    <dgm:pt modelId="{C3046495-B051-43ED-A23B-E600516D4747}" type="pres">
      <dgm:prSet presAssocID="{620492F0-0EB4-4FCE-9A1A-71D292B0ACC0}" presName="parentShp" presStyleLbl="node1" presStyleIdx="0" presStyleCnt="3" custLinFactNeighborX="209" custLinFactNeighborY="-219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2E2274-517C-45C7-95A1-BDC540BC5DAC}" type="pres">
      <dgm:prSet presAssocID="{620492F0-0EB4-4FCE-9A1A-71D292B0ACC0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AA27CA-B048-4707-8CD2-ED69C9106B9D}" type="pres">
      <dgm:prSet presAssocID="{087BAC5D-8D08-476C-852A-5140C0443697}" presName="spacing" presStyleCnt="0"/>
      <dgm:spPr/>
    </dgm:pt>
    <dgm:pt modelId="{0EDB5952-38D6-4C53-95AC-467909594555}" type="pres">
      <dgm:prSet presAssocID="{18D17897-DE71-4D14-8FBD-4F5020BB0256}" presName="linNode" presStyleCnt="0"/>
      <dgm:spPr/>
    </dgm:pt>
    <dgm:pt modelId="{80E8758E-D18E-4F30-841C-7EF727BA66B0}" type="pres">
      <dgm:prSet presAssocID="{18D17897-DE71-4D14-8FBD-4F5020BB0256}" presName="parentShp" presStyleLbl="node1" presStyleIdx="1" presStyleCnt="3" custLinFactNeighborX="209" custLinFactNeighborY="-219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2CEA49-AFB7-4363-AAEC-FB01FFD097E1}" type="pres">
      <dgm:prSet presAssocID="{18D17897-DE71-4D14-8FBD-4F5020BB0256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150AFB-32E4-4D3E-B526-62B35015DB90}" type="pres">
      <dgm:prSet presAssocID="{0AE16792-0FE7-409F-9A1A-845731727F08}" presName="spacing" presStyleCnt="0"/>
      <dgm:spPr/>
    </dgm:pt>
    <dgm:pt modelId="{CDD54A1F-6F53-4B53-8269-5BA93F53E7BE}" type="pres">
      <dgm:prSet presAssocID="{112A7E87-7DAA-4027-962A-9653E36288A5}" presName="linNode" presStyleCnt="0"/>
      <dgm:spPr/>
    </dgm:pt>
    <dgm:pt modelId="{D5EC1986-E6E3-426D-BBED-C10B0AF511FC}" type="pres">
      <dgm:prSet presAssocID="{112A7E87-7DAA-4027-962A-9653E36288A5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3662DF0-13D5-45AF-9A5C-A5CCEFB9E0E9}" type="pres">
      <dgm:prSet presAssocID="{112A7E87-7DAA-4027-962A-9653E36288A5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A2C9AFF-C4D3-4764-8D99-5A67C92F1CDE}" type="presOf" srcId="{18D17897-DE71-4D14-8FBD-4F5020BB0256}" destId="{80E8758E-D18E-4F30-841C-7EF727BA66B0}" srcOrd="0" destOrd="0" presId="urn:microsoft.com/office/officeart/2005/8/layout/vList6"/>
    <dgm:cxn modelId="{418E4FC8-C319-4E21-AFBA-C2F9A5039EB4}" type="presOf" srcId="{112A7E87-7DAA-4027-962A-9653E36288A5}" destId="{D5EC1986-E6E3-426D-BBED-C10B0AF511FC}" srcOrd="0" destOrd="0" presId="urn:microsoft.com/office/officeart/2005/8/layout/vList6"/>
    <dgm:cxn modelId="{DA407A92-EF35-40CE-977C-42E5FBA43ED0}" type="presOf" srcId="{EA8F567A-2A7F-4215-BBA2-41CE7CFA23E8}" destId="{C3662DF0-13D5-45AF-9A5C-A5CCEFB9E0E9}" srcOrd="0" destOrd="0" presId="urn:microsoft.com/office/officeart/2005/8/layout/vList6"/>
    <dgm:cxn modelId="{79F12B35-D6D1-4B2F-AC27-84E8A4D28580}" srcId="{18D17897-DE71-4D14-8FBD-4F5020BB0256}" destId="{52956A0A-24A2-4207-9C8A-84597F26CD34}" srcOrd="2" destOrd="0" parTransId="{3025DF72-C90A-4A1D-91BA-73C93D7C85D6}" sibTransId="{1F1F6A65-865A-4AFC-ADD1-A12902EDA2BB}"/>
    <dgm:cxn modelId="{3EBFCDEB-DBA0-4FC2-AC2B-A31047E19AC5}" type="presOf" srcId="{1A470133-B94D-457B-8342-E08F75DABA62}" destId="{B1B55155-358D-498F-9C6C-2320D4FCCBB8}" srcOrd="0" destOrd="0" presId="urn:microsoft.com/office/officeart/2005/8/layout/vList6"/>
    <dgm:cxn modelId="{290577FD-A428-46BA-A550-35A75EB47296}" srcId="{112A7E87-7DAA-4027-962A-9653E36288A5}" destId="{EA8F567A-2A7F-4215-BBA2-41CE7CFA23E8}" srcOrd="0" destOrd="0" parTransId="{BED6D390-BDE6-4DFC-B78F-8ED22CE80C08}" sibTransId="{836FABDD-65A9-4101-803D-0615145BB888}"/>
    <dgm:cxn modelId="{EB0C9DE0-9B8A-41D6-8F27-EC4E9159898A}" type="presOf" srcId="{620492F0-0EB4-4FCE-9A1A-71D292B0ACC0}" destId="{C3046495-B051-43ED-A23B-E600516D4747}" srcOrd="0" destOrd="0" presId="urn:microsoft.com/office/officeart/2005/8/layout/vList6"/>
    <dgm:cxn modelId="{08FAC06F-D9CB-4CBE-9DC8-F101EAE34BB6}" srcId="{112A7E87-7DAA-4027-962A-9653E36288A5}" destId="{411DB0DB-A319-4128-BD11-73DE4A9B9FD6}" srcOrd="2" destOrd="0" parTransId="{D03E80C9-C1E8-44F6-8435-248D7CFDCE3E}" sibTransId="{052CFCDC-D2A2-4B10-B554-7CB5C3A8284A}"/>
    <dgm:cxn modelId="{06143027-49F2-41C7-9A8B-80CF522DC067}" srcId="{1A470133-B94D-457B-8342-E08F75DABA62}" destId="{620492F0-0EB4-4FCE-9A1A-71D292B0ACC0}" srcOrd="0" destOrd="0" parTransId="{8CD44597-E257-4384-BA32-96F045BC2A10}" sibTransId="{087BAC5D-8D08-476C-852A-5140C0443697}"/>
    <dgm:cxn modelId="{982913F9-53AA-4A97-9A76-E86A5EFBD560}" type="presOf" srcId="{6FDDCC69-7C0E-4879-AF95-88994FA92749}" destId="{392E2274-517C-45C7-95A1-BDC540BC5DAC}" srcOrd="0" destOrd="1" presId="urn:microsoft.com/office/officeart/2005/8/layout/vList6"/>
    <dgm:cxn modelId="{9D829DD3-E19B-4BA4-81C5-505DB87C8BC9}" srcId="{18D17897-DE71-4D14-8FBD-4F5020BB0256}" destId="{C78A3BF6-24EE-4789-9DA8-870FD3292701}" srcOrd="0" destOrd="0" parTransId="{B1FDA678-DA5B-4913-8E31-603692606B48}" sibTransId="{388EAF8F-9114-4B2E-A71D-1CE5A9043B4E}"/>
    <dgm:cxn modelId="{32B3D7B2-7EE9-4DC8-A212-341D5A7B30AB}" srcId="{620492F0-0EB4-4FCE-9A1A-71D292B0ACC0}" destId="{417766E5-69E9-496B-9C7C-B111D04E4365}" srcOrd="2" destOrd="0" parTransId="{8F8FB3D3-8080-4F31-A7E0-FA962E8573AD}" sibTransId="{64A0B3C6-976D-48E0-BC13-6CE9C58D1907}"/>
    <dgm:cxn modelId="{46BF712C-F6F1-4C58-AD8F-57DB1BA4A1B3}" type="presOf" srcId="{C78A3BF6-24EE-4789-9DA8-870FD3292701}" destId="{5F2CEA49-AFB7-4363-AAEC-FB01FFD097E1}" srcOrd="0" destOrd="0" presId="urn:microsoft.com/office/officeart/2005/8/layout/vList6"/>
    <dgm:cxn modelId="{A7DAA789-B672-4CA2-AEF1-847E2A1F789A}" srcId="{112A7E87-7DAA-4027-962A-9653E36288A5}" destId="{DBCE74C9-FB6F-4D1F-A1ED-BEC6170373B0}" srcOrd="1" destOrd="0" parTransId="{8A38AF76-4B86-4A9C-B8F7-25A36F74037F}" sibTransId="{47DB07EA-B53D-480B-9467-38C5B66456E0}"/>
    <dgm:cxn modelId="{19EAB2FA-3070-4221-A6DC-3A5896E3AF51}" type="presOf" srcId="{15B44233-4036-48F9-9F0D-EF3BB58AA423}" destId="{392E2274-517C-45C7-95A1-BDC540BC5DAC}" srcOrd="0" destOrd="0" presId="urn:microsoft.com/office/officeart/2005/8/layout/vList6"/>
    <dgm:cxn modelId="{AE11E6B2-BDDD-4A93-AD2F-9FA58FFA4F76}" type="presOf" srcId="{52956A0A-24A2-4207-9C8A-84597F26CD34}" destId="{5F2CEA49-AFB7-4363-AAEC-FB01FFD097E1}" srcOrd="0" destOrd="2" presId="urn:microsoft.com/office/officeart/2005/8/layout/vList6"/>
    <dgm:cxn modelId="{4D0908C2-C229-4290-8789-2783609BDFD8}" srcId="{1A470133-B94D-457B-8342-E08F75DABA62}" destId="{112A7E87-7DAA-4027-962A-9653E36288A5}" srcOrd="2" destOrd="0" parTransId="{DC50E42A-FF17-4273-8E4D-16E8EC0D5436}" sibTransId="{3CCA9AEF-FAD3-4A4D-998F-F6FE4B9DFE15}"/>
    <dgm:cxn modelId="{0AF0960B-D0DD-4CA2-A427-117A4C50708D}" srcId="{620492F0-0EB4-4FCE-9A1A-71D292B0ACC0}" destId="{15B44233-4036-48F9-9F0D-EF3BB58AA423}" srcOrd="0" destOrd="0" parTransId="{097397D2-67D4-415B-B4A8-21539B0D73F5}" sibTransId="{0694E444-3E4C-4B96-9329-9A193F93A05A}"/>
    <dgm:cxn modelId="{8161A4BC-3A0E-48B6-98A7-19B584104183}" srcId="{620492F0-0EB4-4FCE-9A1A-71D292B0ACC0}" destId="{6FDDCC69-7C0E-4879-AF95-88994FA92749}" srcOrd="1" destOrd="0" parTransId="{148C007E-1E95-4F2C-8D54-9BE44BF50ED6}" sibTransId="{C5F1264B-6550-4686-9C6F-1D4C2DAEBF45}"/>
    <dgm:cxn modelId="{EA84914C-6D0F-4E5C-9873-BCC5875EDF40}" type="presOf" srcId="{417766E5-69E9-496B-9C7C-B111D04E4365}" destId="{392E2274-517C-45C7-95A1-BDC540BC5DAC}" srcOrd="0" destOrd="2" presId="urn:microsoft.com/office/officeart/2005/8/layout/vList6"/>
    <dgm:cxn modelId="{9F480277-6D83-4CA7-9D26-CDBBD49C4C08}" type="presOf" srcId="{EF0BA589-F07E-4C5D-8A60-DEADD9B26848}" destId="{5F2CEA49-AFB7-4363-AAEC-FB01FFD097E1}" srcOrd="0" destOrd="1" presId="urn:microsoft.com/office/officeart/2005/8/layout/vList6"/>
    <dgm:cxn modelId="{A6C8CD9C-B34B-46B2-BFF7-27C0F6DD11D4}" srcId="{1A470133-B94D-457B-8342-E08F75DABA62}" destId="{18D17897-DE71-4D14-8FBD-4F5020BB0256}" srcOrd="1" destOrd="0" parTransId="{BA1441C6-39B6-44E7-A3B5-065E0768C29C}" sibTransId="{0AE16792-0FE7-409F-9A1A-845731727F08}"/>
    <dgm:cxn modelId="{E7D997F3-5698-48A4-8301-3DE713541C02}" type="presOf" srcId="{DBCE74C9-FB6F-4D1F-A1ED-BEC6170373B0}" destId="{C3662DF0-13D5-45AF-9A5C-A5CCEFB9E0E9}" srcOrd="0" destOrd="1" presId="urn:microsoft.com/office/officeart/2005/8/layout/vList6"/>
    <dgm:cxn modelId="{9CF4FCD4-CE73-444B-B1B6-F453978F306D}" type="presOf" srcId="{411DB0DB-A319-4128-BD11-73DE4A9B9FD6}" destId="{C3662DF0-13D5-45AF-9A5C-A5CCEFB9E0E9}" srcOrd="0" destOrd="2" presId="urn:microsoft.com/office/officeart/2005/8/layout/vList6"/>
    <dgm:cxn modelId="{FA895D02-B528-496C-B307-440A292CF9E5}" srcId="{18D17897-DE71-4D14-8FBD-4F5020BB0256}" destId="{EF0BA589-F07E-4C5D-8A60-DEADD9B26848}" srcOrd="1" destOrd="0" parTransId="{F5061376-EDAF-4DB3-A498-A065EA318B48}" sibTransId="{1987406E-D772-4E40-AD78-A263D96E959A}"/>
    <dgm:cxn modelId="{446A3982-4264-442D-9DFB-7E1E29FF65FD}" type="presParOf" srcId="{B1B55155-358D-498F-9C6C-2320D4FCCBB8}" destId="{E966BA3B-488A-48CD-AE0C-1885ACDADD89}" srcOrd="0" destOrd="0" presId="urn:microsoft.com/office/officeart/2005/8/layout/vList6"/>
    <dgm:cxn modelId="{6940E089-F691-494F-9808-3C1FB5BB98D4}" type="presParOf" srcId="{E966BA3B-488A-48CD-AE0C-1885ACDADD89}" destId="{C3046495-B051-43ED-A23B-E600516D4747}" srcOrd="0" destOrd="0" presId="urn:microsoft.com/office/officeart/2005/8/layout/vList6"/>
    <dgm:cxn modelId="{B12156A7-5965-4E8E-B3F5-B67424B94269}" type="presParOf" srcId="{E966BA3B-488A-48CD-AE0C-1885ACDADD89}" destId="{392E2274-517C-45C7-95A1-BDC540BC5DAC}" srcOrd="1" destOrd="0" presId="urn:microsoft.com/office/officeart/2005/8/layout/vList6"/>
    <dgm:cxn modelId="{05F79215-DC36-4741-A4B4-75D2DA98C968}" type="presParOf" srcId="{B1B55155-358D-498F-9C6C-2320D4FCCBB8}" destId="{35AA27CA-B048-4707-8CD2-ED69C9106B9D}" srcOrd="1" destOrd="0" presId="urn:microsoft.com/office/officeart/2005/8/layout/vList6"/>
    <dgm:cxn modelId="{84DFB741-C4D5-43DA-AFC1-3A669EB57DD2}" type="presParOf" srcId="{B1B55155-358D-498F-9C6C-2320D4FCCBB8}" destId="{0EDB5952-38D6-4C53-95AC-467909594555}" srcOrd="2" destOrd="0" presId="urn:microsoft.com/office/officeart/2005/8/layout/vList6"/>
    <dgm:cxn modelId="{E92F7D67-066B-4908-B134-3C15644D1A70}" type="presParOf" srcId="{0EDB5952-38D6-4C53-95AC-467909594555}" destId="{80E8758E-D18E-4F30-841C-7EF727BA66B0}" srcOrd="0" destOrd="0" presId="urn:microsoft.com/office/officeart/2005/8/layout/vList6"/>
    <dgm:cxn modelId="{762DD999-DDCB-4294-905C-A73287E5282C}" type="presParOf" srcId="{0EDB5952-38D6-4C53-95AC-467909594555}" destId="{5F2CEA49-AFB7-4363-AAEC-FB01FFD097E1}" srcOrd="1" destOrd="0" presId="urn:microsoft.com/office/officeart/2005/8/layout/vList6"/>
    <dgm:cxn modelId="{375D2604-1030-4496-A9A1-3EBF4F85E907}" type="presParOf" srcId="{B1B55155-358D-498F-9C6C-2320D4FCCBB8}" destId="{FC150AFB-32E4-4D3E-B526-62B35015DB90}" srcOrd="3" destOrd="0" presId="urn:microsoft.com/office/officeart/2005/8/layout/vList6"/>
    <dgm:cxn modelId="{66139BBA-A26E-45E5-AE7E-A84FD5D65C2C}" type="presParOf" srcId="{B1B55155-358D-498F-9C6C-2320D4FCCBB8}" destId="{CDD54A1F-6F53-4B53-8269-5BA93F53E7BE}" srcOrd="4" destOrd="0" presId="urn:microsoft.com/office/officeart/2005/8/layout/vList6"/>
    <dgm:cxn modelId="{2559955F-FA15-4012-BED8-A9BE0EB11890}" type="presParOf" srcId="{CDD54A1F-6F53-4B53-8269-5BA93F53E7BE}" destId="{D5EC1986-E6E3-426D-BBED-C10B0AF511FC}" srcOrd="0" destOrd="0" presId="urn:microsoft.com/office/officeart/2005/8/layout/vList6"/>
    <dgm:cxn modelId="{6CAD49DA-AE9E-4928-8CEA-7C663D1C37AB}" type="presParOf" srcId="{CDD54A1F-6F53-4B53-8269-5BA93F53E7BE}" destId="{C3662DF0-13D5-45AF-9A5C-A5CCEFB9E0E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0.16473</cdr:x>
      <cdr:y>0.02778</cdr:y>
    </cdr:from>
    <cdr:to>
      <cdr:x>0.35078</cdr:x>
      <cdr:y>0.36111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809625" y="76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0.9964</cdr:x>
      <cdr:y>0.125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-72008" y="-144016"/>
          <a:ext cx="4027225" cy="5306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b="1" dirty="0" err="1"/>
            <a:t>L</a:t>
          </a:r>
          <a:r>
            <a:rPr lang="pl-PL" sz="900" dirty="0" err="1"/>
            <a:t>T_</a:t>
          </a:r>
          <a:r>
            <a:rPr lang="pl-PL" sz="1400" b="1" dirty="0" err="1"/>
            <a:t>W</a:t>
          </a:r>
          <a:r>
            <a:rPr lang="pl-PL" sz="900" dirty="0" err="1"/>
            <a:t>ielka</a:t>
          </a:r>
          <a:r>
            <a:rPr lang="pl-PL" sz="900" dirty="0"/>
            <a:t> </a:t>
          </a:r>
          <a:r>
            <a:rPr lang="pl-PL" sz="1200" b="1" dirty="0"/>
            <a:t>B</a:t>
          </a:r>
          <a:r>
            <a:rPr lang="pl-PL" sz="900" dirty="0"/>
            <a:t>rytania = (0,0015*eksport-50,1*inflacja_kraj</a:t>
          </a:r>
          <a:r>
            <a:rPr lang="pl-PL" sz="900" baseline="0" dirty="0"/>
            <a:t> </a:t>
          </a:r>
          <a:r>
            <a:rPr lang="pl-PL" sz="900" baseline="0" dirty="0" smtClean="0"/>
            <a:t>emisji</a:t>
          </a:r>
        </a:p>
        <a:p xmlns:a="http://schemas.openxmlformats.org/drawingml/2006/main">
          <a:r>
            <a:rPr lang="pl-PL" sz="900" baseline="0" dirty="0" smtClean="0"/>
            <a:t>-</a:t>
          </a:r>
          <a:r>
            <a:rPr lang="pl-PL" sz="900" baseline="0" dirty="0"/>
            <a:t>69,9*usd)+531,8+/-24</a:t>
          </a:r>
          <a:endParaRPr lang="pl-PL" sz="900" dirty="0"/>
        </a:p>
      </cdr:txBody>
    </cdr:sp>
  </cdr:relSizeAnchor>
  <cdr:relSizeAnchor xmlns:cdr="http://schemas.openxmlformats.org/drawingml/2006/chartDrawing">
    <cdr:from>
      <cdr:x>0</cdr:x>
      <cdr:y>0.79634</cdr:y>
    </cdr:from>
    <cdr:to>
      <cdr:x>0.51527</cdr:x>
      <cdr:y>1</cdr:y>
    </cdr:to>
    <cdr:sp macro="" textlink="">
      <cdr:nvSpPr>
        <cdr:cNvPr id="3" name="pole tekstowe 8"/>
        <cdr:cNvSpPr txBox="1"/>
      </cdr:nvSpPr>
      <cdr:spPr>
        <a:xfrm xmlns:a="http://schemas.openxmlformats.org/drawingml/2006/main">
          <a:off x="-395536" y="3873822"/>
          <a:ext cx="2082621" cy="923330"/>
        </a:xfrm>
        <a:prstGeom xmlns:a="http://schemas.openxmlformats.org/drawingml/2006/main" prst="rect">
          <a:avLst/>
        </a:prstGeom>
        <a:solidFill xmlns:a="http://schemas.openxmlformats.org/drawingml/2006/main">
          <a:srgbClr val="424456">
            <a:lumMod val="20000"/>
            <a:lumOff val="80000"/>
          </a:srgbClr>
        </a:solidFill>
        <a:ln xmlns:a="http://schemas.openxmlformats.org/drawingml/2006/main">
          <a:solidFill>
            <a:srgbClr val="7030A0"/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14300" prst="artDeco"/>
        </a:sp3d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pl-PL"/>
          </a:defPPr>
          <a:lvl1pPr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5pPr>
          <a:lvl6pPr marL="2286000" algn="l" defTabSz="914400" rtl="0" eaLnBrk="1" latinLnBrk="0" hangingPunct="1"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6pPr>
          <a:lvl7pPr marL="2743200" algn="l" defTabSz="914400" rtl="0" eaLnBrk="1" latinLnBrk="0" hangingPunct="1"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7pPr>
          <a:lvl8pPr marL="3200400" algn="l" defTabSz="914400" rtl="0" eaLnBrk="1" latinLnBrk="0" hangingPunct="1"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8pPr>
          <a:lvl9pPr marL="3657600" algn="l" defTabSz="914400" rtl="0" eaLnBrk="1" latinLnBrk="0" hangingPunct="1">
            <a:defRPr sz="2400" kern="1200">
              <a:solidFill>
                <a:sysClr val="windowText" lastClr="000000"/>
              </a:solidFill>
              <a:latin typeface="Times New Roman" pitchFamily="18" charset="0"/>
            </a:defRPr>
          </a:lvl9pPr>
        </a:lstStyle>
        <a:p xmlns:a="http://schemas.openxmlformats.org/drawingml/2006/main">
          <a:r>
            <a:rPr lang="pl-PL" sz="1800" dirty="0" smtClean="0"/>
            <a:t>Eksport</a:t>
          </a:r>
        </a:p>
        <a:p xmlns:a="http://schemas.openxmlformats.org/drawingml/2006/main">
          <a:r>
            <a:rPr lang="pl-PL" sz="1800" dirty="0" smtClean="0"/>
            <a:t>Inflacja (kraj emisji)</a:t>
          </a:r>
        </a:p>
        <a:p xmlns:a="http://schemas.openxmlformats.org/drawingml/2006/main">
          <a:r>
            <a:rPr lang="pl-PL" sz="1800" dirty="0" err="1" smtClean="0"/>
            <a:t>Usd</a:t>
          </a:r>
          <a:r>
            <a:rPr lang="pl-PL" sz="1800" dirty="0" smtClean="0"/>
            <a:t> </a:t>
          </a:r>
          <a:endParaRPr lang="pl-PL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0.09515</cdr:x>
      <cdr:y>0.01389</cdr:y>
    </cdr:from>
    <cdr:to>
      <cdr:x>0.27425</cdr:x>
      <cdr:y>0.34722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485775" y="3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0.03923</cdr:x>
      <cdr:y>0.00694</cdr:y>
    </cdr:from>
    <cdr:to>
      <cdr:x>0.98347</cdr:x>
      <cdr:y>0.13734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58553" y="26970"/>
          <a:ext cx="3816424" cy="50676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b="1"/>
            <a:t>L</a:t>
          </a:r>
          <a:r>
            <a:rPr lang="pl-PL" sz="900"/>
            <a:t>T_</a:t>
          </a:r>
          <a:r>
            <a:rPr lang="pl-PL" sz="1400" b="1"/>
            <a:t>F</a:t>
          </a:r>
          <a:r>
            <a:rPr lang="pl-PL" sz="900"/>
            <a:t>rancja=-0,025*GDP(FR)+0,0006*Import+767,8+/-34,7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0.01782</cdr:x>
      <cdr:y>0</cdr:y>
    </cdr:from>
    <cdr:to>
      <cdr:x>1</cdr:x>
      <cdr:y>0.11111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72008" y="0"/>
          <a:ext cx="3969767" cy="431796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200" b="1"/>
            <a:t>W</a:t>
          </a:r>
          <a:r>
            <a:rPr lang="pl-PL" sz="900"/>
            <a:t>yd_</a:t>
          </a:r>
          <a:r>
            <a:rPr lang="pl-PL" sz="1100" b="1"/>
            <a:t>T</a:t>
          </a:r>
          <a:r>
            <a:rPr lang="pl-PL" sz="900"/>
            <a:t>ur_</a:t>
          </a:r>
          <a:r>
            <a:rPr lang="pl-PL" sz="1400" b="1"/>
            <a:t>F</a:t>
          </a:r>
          <a:r>
            <a:rPr lang="pl-PL" sz="900"/>
            <a:t>rancja= -411,9*usd(lag)+0,082*GDP(Fr)_lag+457,7+/-274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0.03394</cdr:x>
      <cdr:y>0</cdr:y>
    </cdr:from>
    <cdr:to>
      <cdr:x>0.99471</cdr:x>
      <cdr:y>0.11765</cdr:y>
    </cdr:to>
    <cdr:sp macro="" textlink="">
      <cdr:nvSpPr>
        <cdr:cNvPr id="2" name="pole tekstowe 6"/>
        <cdr:cNvSpPr txBox="1"/>
      </cdr:nvSpPr>
      <cdr:spPr>
        <a:xfrm xmlns:a="http://schemas.openxmlformats.org/drawingml/2006/main">
          <a:off x="144016" y="-72008"/>
          <a:ext cx="4076800" cy="507966"/>
        </a:xfrm>
        <a:prstGeom xmlns:a="http://schemas.openxmlformats.org/drawingml/2006/main" prst="rect">
          <a:avLst/>
        </a:prstGeom>
        <a:solidFill xmlns:a="http://schemas.openxmlformats.org/drawingml/2006/main">
          <a:srgbClr val="EEECE1">
            <a:lumMod val="75000"/>
          </a:srgbClr>
        </a:solidFill>
        <a:ln xmlns:a="http://schemas.openxmlformats.org/drawingml/2006/main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pl-PL" sz="1400" b="1"/>
            <a:t>L</a:t>
          </a:r>
          <a:r>
            <a:rPr lang="pl-PL" sz="900"/>
            <a:t>T_</a:t>
          </a:r>
          <a:r>
            <a:rPr lang="pl-PL" sz="1200" b="1"/>
            <a:t>U</a:t>
          </a:r>
          <a:r>
            <a:rPr lang="pl-PL" sz="900"/>
            <a:t>kraina(do 2003)=(-0,027*Eksport)+4388,1+/-198,6</a:t>
          </a:r>
        </a:p>
        <a:p xmlns:a="http://schemas.openxmlformats.org/drawingml/2006/main">
          <a:r>
            <a:rPr lang="pl-PL" sz="900" b="1">
              <a:solidFill>
                <a:sysClr val="windowText" lastClr="000000"/>
              </a:solidFill>
              <a:latin typeface="Calibri"/>
            </a:rPr>
            <a:t>L</a:t>
          </a:r>
          <a:r>
            <a:rPr lang="pl-PL" sz="900">
              <a:solidFill>
                <a:sysClr val="windowText" lastClr="000000"/>
              </a:solidFill>
              <a:latin typeface="Calibri"/>
            </a:rPr>
            <a:t>T_</a:t>
          </a:r>
          <a:r>
            <a:rPr lang="pl-PL" sz="900" b="1">
              <a:solidFill>
                <a:sysClr val="windowText" lastClr="000000"/>
              </a:solidFill>
              <a:latin typeface="Calibri"/>
            </a:rPr>
            <a:t>U</a:t>
          </a:r>
          <a:r>
            <a:rPr lang="pl-PL" sz="900">
              <a:solidFill>
                <a:sysClr val="windowText" lastClr="000000"/>
              </a:solidFill>
              <a:latin typeface="Calibri"/>
            </a:rPr>
            <a:t>kraina(od 2004)=569,8*GBP_lag-1237,32+/-251,85</a:t>
          </a:r>
          <a:endParaRPr lang="pl-PL" sz="900"/>
        </a:p>
      </cdr:txBody>
    </cdr:sp>
  </cdr:relSizeAnchor>
  <cdr:relSizeAnchor xmlns:cdr="http://schemas.openxmlformats.org/drawingml/2006/chartDrawing">
    <cdr:from>
      <cdr:x>0</cdr:x>
      <cdr:y>0.71014</cdr:y>
    </cdr:from>
    <cdr:to>
      <cdr:x>0.21549</cdr:x>
      <cdr:y>0.93609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-179512" y="3168352"/>
          <a:ext cx="914400" cy="1008112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solidFill>
            <a:srgbClr val="7030A0"/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14300" prst="artDeco"/>
        </a:sp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600" dirty="0" smtClean="0"/>
            <a:t>Eksport</a:t>
          </a:r>
        </a:p>
        <a:p xmlns:a="http://schemas.openxmlformats.org/drawingml/2006/main">
          <a:r>
            <a:rPr lang="pl-PL" sz="1600" dirty="0" smtClean="0"/>
            <a:t>********</a:t>
          </a:r>
        </a:p>
        <a:p xmlns:a="http://schemas.openxmlformats.org/drawingml/2006/main">
          <a:r>
            <a:rPr lang="pl-PL" sz="1600" dirty="0" err="1" smtClean="0"/>
            <a:t>Gbp_lag</a:t>
          </a:r>
          <a:endParaRPr lang="pl-PL" sz="16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0.03177</cdr:y>
    </cdr:from>
    <cdr:to>
      <cdr:x>1</cdr:x>
      <cdr:y>0.14046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0" y="144016"/>
          <a:ext cx="4425950" cy="492774"/>
        </a:xfrm>
        <a:prstGeom xmlns:a="http://schemas.openxmlformats.org/drawingml/2006/main" prst="rect">
          <a:avLst/>
        </a:prstGeom>
        <a:solidFill xmlns:a="http://schemas.openxmlformats.org/drawingml/2006/main">
          <a:srgbClr val="B8B4B5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400" b="1"/>
            <a:t>L</a:t>
          </a:r>
          <a:r>
            <a:rPr lang="pl-PL" sz="900"/>
            <a:t>oj_</a:t>
          </a:r>
          <a:r>
            <a:rPr lang="pl-PL" sz="1200" b="1"/>
            <a:t>U</a:t>
          </a:r>
          <a:r>
            <a:rPr lang="pl-PL" sz="900"/>
            <a:t>kraina= (881,3*eur-69,7*odzież-1686,1*Los3-939,1*Los2)+6937,7+/-305,2</a:t>
          </a:r>
        </a:p>
      </cdr:txBody>
    </cdr:sp>
  </cdr:relSizeAnchor>
  <cdr:relSizeAnchor xmlns:cdr="http://schemas.openxmlformats.org/drawingml/2006/chartDrawing">
    <cdr:from>
      <cdr:x>0.03208</cdr:x>
      <cdr:y>0.73062</cdr:y>
    </cdr:from>
    <cdr:to>
      <cdr:x>0.35747</cdr:x>
      <cdr:y>1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141982" y="3312368"/>
          <a:ext cx="1440160" cy="1221259"/>
        </a:xfrm>
        <a:prstGeom xmlns:a="http://schemas.openxmlformats.org/drawingml/2006/main" prst="rect">
          <a:avLst/>
        </a:prstGeom>
        <a:solidFill xmlns:a="http://schemas.openxmlformats.org/drawingml/2006/main">
          <a:schemeClr val="tx2">
            <a:lumMod val="20000"/>
            <a:lumOff val="80000"/>
          </a:schemeClr>
        </a:solidFill>
        <a:ln xmlns:a="http://schemas.openxmlformats.org/drawingml/2006/main">
          <a:solidFill>
            <a:srgbClr val="7030A0"/>
          </a:solidFill>
        </a:ln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 w="114300" prst="artDeco"/>
        </a:sp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800" dirty="0" err="1" smtClean="0"/>
            <a:t>Ceny_odzież</a:t>
          </a:r>
          <a:endParaRPr lang="pl-PL" sz="1800" dirty="0" smtClean="0"/>
        </a:p>
        <a:p xmlns:a="http://schemas.openxmlformats.org/drawingml/2006/main">
          <a:r>
            <a:rPr lang="pl-PL" sz="1800" dirty="0" err="1" smtClean="0"/>
            <a:t>Eur</a:t>
          </a:r>
          <a:r>
            <a:rPr lang="pl-PL" sz="1800" dirty="0" smtClean="0"/>
            <a:t> </a:t>
          </a:r>
        </a:p>
        <a:p xmlns:a="http://schemas.openxmlformats.org/drawingml/2006/main">
          <a:r>
            <a:rPr lang="pl-PL" sz="1800" dirty="0" smtClean="0"/>
            <a:t>Los 2</a:t>
          </a:r>
        </a:p>
        <a:p xmlns:a="http://schemas.openxmlformats.org/drawingml/2006/main">
          <a:r>
            <a:rPr lang="pl-PL" sz="1800" dirty="0" smtClean="0"/>
            <a:t>Los 3</a:t>
          </a:r>
          <a:endParaRPr lang="pl-PL" sz="18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0.11295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-144016"/>
          <a:ext cx="4644008" cy="495811"/>
        </a:xfrm>
        <a:prstGeom xmlns:a="http://schemas.openxmlformats.org/drawingml/2006/main" prst="rect">
          <a:avLst/>
        </a:prstGeom>
        <a:solidFill xmlns:a="http://schemas.openxmlformats.org/drawingml/2006/main">
          <a:srgbClr val="B8B4B5"/>
        </a:solidFill>
      </cdr:spPr>
    </cdr:pic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0.016</cdr:x>
      <cdr:y>0.0187</cdr:y>
    </cdr:from>
    <cdr:to>
      <cdr:x>1</cdr:x>
      <cdr:y>0.13123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72008" y="82064"/>
          <a:ext cx="4427984" cy="493999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>
            <a:lumMod val="75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pl-PL" sz="1200" b="1"/>
            <a:t>W</a:t>
          </a:r>
          <a:r>
            <a:rPr lang="pl-PL" sz="900"/>
            <a:t>yd_</a:t>
          </a:r>
          <a:r>
            <a:rPr lang="pl-PL" sz="1100" b="1"/>
            <a:t>O</a:t>
          </a:r>
          <a:r>
            <a:rPr lang="pl-PL" sz="900"/>
            <a:t>j_</a:t>
          </a:r>
          <a:r>
            <a:rPr lang="pl-PL" sz="1100" b="1"/>
            <a:t>U</a:t>
          </a:r>
          <a:r>
            <a:rPr lang="pl-PL" sz="900"/>
            <a:t>kraina= -25,8*Odzież+3068,5+/-136,5</a:t>
          </a:r>
        </a:p>
        <a:p xmlns:a="http://schemas.openxmlformats.org/drawingml/2006/main">
          <a:endParaRPr lang="pl-PL" sz="9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DA53CEC-A297-498A-ADB7-F70C0ED0DE7B}" type="datetimeFigureOut">
              <a:rPr lang="pl-PL"/>
              <a:pPr>
                <a:defRPr/>
              </a:pPr>
              <a:t>2017-11-28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FD97181-FFA0-428D-AD41-AB7ADCC56E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8243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ostokąt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rostokąt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rostokąt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1" name="Prostokąt zaokrąglony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12" name="Prostokąt zaokrąglony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Prostokąt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Prostokąt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Prostokąt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Prostokąt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17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1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B2FD26-3583-47CD-B244-DB804FEEC3A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11126-AD3C-41D4-8EFF-F308D32EBBF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D6E9E-4818-4510-8F9B-DAED01E2FA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ytuł, wykres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wykresu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266AE-3355-4607-A4B2-6C0CF58633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ytuł, tekst i wyk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wykresu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>
            <a:normAutofit/>
          </a:bodyPr>
          <a:lstStyle/>
          <a:p>
            <a:pPr lvl="0"/>
            <a:endParaRPr lang="pl-PL" noProof="0" smtClean="0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5F14E-B4D9-4CEA-93E8-7DD5EAA63C2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EF307-80B3-48DD-A13D-9ABD242CB81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7D0-90A1-4F88-9CA1-47A52D92459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150F3-1E50-43E6-80C2-DED413E8D73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AB4CE3-642F-4AB1-9692-A7065C5B439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9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007EF-D6D2-46F6-A4DB-A807617A39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21210-EBD1-43CA-A965-2A962F6BFBA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5A4B5-0602-4706-BB3A-1E5A8A72F77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92707-3F73-41FA-A169-4AC9958CD7A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Prostokąt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Prostokąt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63" name="Symbol zastępczy tytułu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  <a:endParaRPr lang="en-US" smtClean="0"/>
          </a:p>
        </p:txBody>
      </p:sp>
      <p:sp>
        <p:nvSpPr>
          <p:cNvPr id="2064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pl-PL"/>
              <a:t>T.S.2012</a:t>
            </a: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429B2D-E550-4364-B416-581032C062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75" r:id="rId2"/>
    <p:sldLayoutId id="2147483876" r:id="rId3"/>
    <p:sldLayoutId id="2147483877" r:id="rId4"/>
    <p:sldLayoutId id="2147483886" r:id="rId5"/>
    <p:sldLayoutId id="214748388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t.skalska@gmail.com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1336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/>
              <a:t>Ekonomiczne czynniki rozwoju rynku turystycznego: popyt turystyczny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40200" y="4941888"/>
            <a:ext cx="4495800" cy="1752600"/>
          </a:xfrm>
        </p:spPr>
        <p:txBody>
          <a:bodyPr/>
          <a:lstStyle/>
          <a:p>
            <a:pPr marL="63500" eaLnBrk="1" hangingPunct="1"/>
            <a:r>
              <a:rPr lang="pl-PL" sz="4000" b="1" smtClean="0"/>
              <a:t>T</a:t>
            </a:r>
            <a:r>
              <a:rPr lang="pl-PL" sz="2800" b="1" smtClean="0"/>
              <a:t>eresa </a:t>
            </a:r>
            <a:r>
              <a:rPr lang="pl-PL" sz="4000" b="1" smtClean="0"/>
              <a:t>S</a:t>
            </a:r>
            <a:r>
              <a:rPr lang="pl-PL" sz="2800" b="1" smtClean="0"/>
              <a:t>kalska</a:t>
            </a:r>
          </a:p>
          <a:p>
            <a:pPr marL="63500" eaLnBrk="1" hangingPunct="1"/>
            <a:endParaRPr lang="pl-PL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404813"/>
            <a:ext cx="88201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4900" b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ybrane mierniki popytu </a:t>
            </a:r>
            <a:br>
              <a:rPr lang="pl-PL" sz="3600" b="1" dirty="0" smtClean="0">
                <a:solidFill>
                  <a:schemeClr val="tx1"/>
                </a:solidFill>
                <a:latin typeface="+mn-lt"/>
              </a:rPr>
            </a:b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(zmienne objaśniane)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684213" y="1700213"/>
            <a:ext cx="8154987" cy="3938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	</a:t>
            </a:r>
            <a:endParaRPr lang="pl-PL" sz="3200" smtClean="0"/>
          </a:p>
          <a:p>
            <a:pPr eaLnBrk="1" hangingPunct="1"/>
            <a:r>
              <a:rPr lang="pl-PL" sz="3200" b="1" smtClean="0"/>
              <a:t>I</a:t>
            </a:r>
            <a:r>
              <a:rPr lang="pl-PL" sz="2400" smtClean="0"/>
              <a:t>lościowe:</a:t>
            </a:r>
          </a:p>
          <a:p>
            <a:pPr lvl="1" eaLnBrk="1" hangingPunct="1"/>
            <a:r>
              <a:rPr lang="pl-PL" sz="2000" smtClean="0">
                <a:solidFill>
                  <a:schemeClr val="tx1"/>
                </a:solidFill>
              </a:rPr>
              <a:t>Liczba turystów</a:t>
            </a:r>
          </a:p>
          <a:p>
            <a:pPr lvl="1" eaLnBrk="1" hangingPunct="1"/>
            <a:r>
              <a:rPr lang="pl-PL" sz="2000" smtClean="0">
                <a:solidFill>
                  <a:schemeClr val="tx1"/>
                </a:solidFill>
              </a:rPr>
              <a:t>Liczba odwiedzających jednodniowych</a:t>
            </a:r>
          </a:p>
          <a:p>
            <a:pPr lvl="1" eaLnBrk="1" hangingPunct="1"/>
            <a:r>
              <a:rPr lang="pl-PL" sz="2000" smtClean="0">
                <a:solidFill>
                  <a:schemeClr val="tx1"/>
                </a:solidFill>
              </a:rPr>
              <a:t>Liczba noclegów w obiektach zbiorowego zakwaterowania</a:t>
            </a:r>
          </a:p>
          <a:p>
            <a:pPr lvl="1" eaLnBrk="1" hangingPunct="1"/>
            <a:r>
              <a:rPr lang="pl-PL" sz="2000" smtClean="0">
                <a:solidFill>
                  <a:schemeClr val="tx1"/>
                </a:solidFill>
              </a:rPr>
              <a:t>Liczba noclegów w obiektach hotelarskich</a:t>
            </a:r>
          </a:p>
          <a:p>
            <a:pPr eaLnBrk="1" hangingPunct="1"/>
            <a:r>
              <a:rPr lang="pl-PL" sz="3200" b="1" smtClean="0"/>
              <a:t>W</a:t>
            </a:r>
            <a:r>
              <a:rPr lang="pl-PL" sz="2400" smtClean="0"/>
              <a:t>artościowe:</a:t>
            </a:r>
          </a:p>
          <a:p>
            <a:pPr lvl="1" eaLnBrk="1" hangingPunct="1"/>
            <a:r>
              <a:rPr lang="pl-PL" sz="2000" smtClean="0">
                <a:solidFill>
                  <a:schemeClr val="tx1"/>
                </a:solidFill>
              </a:rPr>
              <a:t>Wydatki turystów (PLN/osobę)</a:t>
            </a:r>
          </a:p>
          <a:p>
            <a:pPr lvl="1" eaLnBrk="1" hangingPunct="1"/>
            <a:r>
              <a:rPr lang="pl-PL" sz="2000" smtClean="0">
                <a:solidFill>
                  <a:schemeClr val="tx1"/>
                </a:solidFill>
              </a:rPr>
              <a:t>Wydatki odwiedzających jednodniowych (PLN/osobę)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12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GB" sz="1800" b="1" smtClean="0">
                <a:cs typeface="Times New Roman" pitchFamily="18" charset="0"/>
              </a:rPr>
              <a:t>  </a:t>
            </a:r>
            <a:endParaRPr lang="pl-PL" sz="1800" b="1" smtClean="0">
              <a:cs typeface="Times New Roman" pitchFamily="18" charset="0"/>
            </a:endParaRPr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 flipV="1">
            <a:off x="468313" y="1628775"/>
            <a:ext cx="7794625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5365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C824ECA-1E93-420B-ADAF-161593D21869}" type="slidenum">
              <a:rPr lang="pl-PL" smtClean="0"/>
              <a:pPr/>
              <a:t>10</a:t>
            </a:fld>
            <a:endParaRPr lang="pl-PL" smtClean="0"/>
          </a:p>
        </p:txBody>
      </p:sp>
      <p:sp>
        <p:nvSpPr>
          <p:cNvPr id="15366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102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79388" y="549275"/>
            <a:ext cx="8964612" cy="865188"/>
          </a:xfrm>
        </p:spPr>
        <p:txBody>
          <a:bodyPr/>
          <a:lstStyle/>
          <a:p>
            <a:pPr eaLnBrk="1" hangingPunct="1">
              <a:defRPr/>
            </a:pPr>
            <a:r>
              <a:rPr lang="pl-PL" b="1" dirty="0" smtClean="0">
                <a:solidFill>
                  <a:schemeClr val="tx1"/>
                </a:solidFill>
                <a:latin typeface="+mn-lt"/>
              </a:rPr>
              <a:t>Z</a:t>
            </a:r>
            <a:r>
              <a:rPr lang="pl-PL" sz="3200" b="1" dirty="0" smtClean="0">
                <a:solidFill>
                  <a:schemeClr val="tx1"/>
                </a:solidFill>
                <a:latin typeface="+mn-lt"/>
              </a:rPr>
              <a:t>mienne objaśniające wybrane do analizy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pl-PL" sz="2400" smtClean="0"/>
          </a:p>
          <a:p>
            <a:pPr lvl="1" eaLnBrk="1" hangingPunct="1"/>
            <a:endParaRPr lang="pl-PL" sz="2400" smtClean="0"/>
          </a:p>
          <a:p>
            <a:pPr lvl="1" eaLnBrk="1" hangingPunct="1"/>
            <a:endParaRPr lang="pl-PL" sz="2400" smtClean="0"/>
          </a:p>
          <a:p>
            <a:pPr eaLnBrk="1" hangingPunct="1"/>
            <a:endParaRPr lang="pl-PL" smtClean="0"/>
          </a:p>
        </p:txBody>
      </p:sp>
      <p:sp>
        <p:nvSpPr>
          <p:cNvPr id="16388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950F27-9C89-45AA-B199-7564E644275C}" type="slidenum">
              <a:rPr lang="pl-PL" smtClean="0"/>
              <a:pPr/>
              <a:t>11</a:t>
            </a:fld>
            <a:endParaRPr lang="pl-PL" smtClean="0"/>
          </a:p>
        </p:txBody>
      </p:sp>
      <p:grpSp>
        <p:nvGrpSpPr>
          <p:cNvPr id="2" name="Group 1056"/>
          <p:cNvGrpSpPr>
            <a:grpSpLocks/>
          </p:cNvGrpSpPr>
          <p:nvPr/>
        </p:nvGrpSpPr>
        <p:grpSpPr bwMode="auto">
          <a:xfrm>
            <a:off x="0" y="1828800"/>
            <a:ext cx="3124200" cy="5029200"/>
            <a:chOff x="0" y="1152"/>
            <a:chExt cx="1968" cy="3168"/>
          </a:xfrm>
        </p:grpSpPr>
        <p:sp>
          <p:nvSpPr>
            <p:cNvPr id="273428" name="AutoShape 1044"/>
            <p:cNvSpPr>
              <a:spLocks noChangeArrowheads="1"/>
            </p:cNvSpPr>
            <p:nvPr/>
          </p:nvSpPr>
          <p:spPr bwMode="auto">
            <a:xfrm>
              <a:off x="0" y="2016"/>
              <a:ext cx="1632" cy="2304"/>
            </a:xfrm>
            <a:prstGeom prst="flowChartMultidocument">
              <a:avLst/>
            </a:prstGeom>
            <a:solidFill>
              <a:srgbClr val="FFF90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buFontTx/>
                <a:buChar char="•"/>
                <a:defRPr/>
              </a:pPr>
              <a:r>
                <a:rPr lang="pl-PL" sz="1800" b="1" dirty="0"/>
                <a:t>Populacja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GDP (PPS) w okresie </a:t>
              </a:r>
              <a:r>
                <a:rPr lang="pl-PL" sz="1800" b="1" i="1" dirty="0"/>
                <a:t>t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CPI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Inflacja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Stopa oszczędności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Dynamika spożycia </a:t>
              </a:r>
            </a:p>
            <a:p>
              <a:pPr>
                <a:defRPr/>
              </a:pPr>
              <a:r>
                <a:rPr lang="pl-PL" sz="1800" b="1" dirty="0"/>
                <a:t>prywatnego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pl-PL" sz="1800" b="1" dirty="0"/>
                <a:t>GDP (t-1)</a:t>
              </a:r>
            </a:p>
          </p:txBody>
        </p:sp>
        <p:grpSp>
          <p:nvGrpSpPr>
            <p:cNvPr id="16400" name="Group 1053"/>
            <p:cNvGrpSpPr>
              <a:grpSpLocks/>
            </p:cNvGrpSpPr>
            <p:nvPr/>
          </p:nvGrpSpPr>
          <p:grpSpPr bwMode="auto">
            <a:xfrm>
              <a:off x="0" y="1152"/>
              <a:ext cx="1968" cy="1056"/>
              <a:chOff x="0" y="1152"/>
              <a:chExt cx="1968" cy="1056"/>
            </a:xfrm>
          </p:grpSpPr>
          <p:sp>
            <p:nvSpPr>
              <p:cNvPr id="273415" name="Rectangle 1031"/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1968" cy="576"/>
              </a:xfrm>
              <a:prstGeom prst="rect">
                <a:avLst/>
              </a:prstGeom>
              <a:solidFill>
                <a:srgbClr val="FFC000"/>
              </a:solidFill>
              <a:ln w="76200">
                <a:solidFill>
                  <a:srgbClr val="106622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pl-PL" sz="1800" b="1" dirty="0"/>
                  <a:t>Zmienne </a:t>
                </a:r>
              </a:p>
              <a:p>
                <a:pPr>
                  <a:defRPr/>
                </a:pPr>
                <a:r>
                  <a:rPr lang="pl-PL" sz="1800" b="1" dirty="0"/>
                  <a:t>występujące w obszarze </a:t>
                </a:r>
              </a:p>
              <a:p>
                <a:pPr>
                  <a:defRPr/>
                </a:pPr>
                <a:r>
                  <a:rPr lang="pl-PL" sz="1800" b="1" dirty="0"/>
                  <a:t>generującym ruch turystyczny</a:t>
                </a:r>
              </a:p>
            </p:txBody>
          </p:sp>
          <p:sp>
            <p:nvSpPr>
              <p:cNvPr id="273434" name="AutoShape 1050"/>
              <p:cNvSpPr>
                <a:spLocks noChangeArrowheads="1"/>
              </p:cNvSpPr>
              <p:nvPr/>
            </p:nvSpPr>
            <p:spPr bwMode="auto">
              <a:xfrm>
                <a:off x="768" y="1776"/>
                <a:ext cx="210" cy="432"/>
              </a:xfrm>
              <a:prstGeom prst="downArrow">
                <a:avLst>
                  <a:gd name="adj1" fmla="val 50000"/>
                  <a:gd name="adj2" fmla="val 51429"/>
                </a:avLst>
              </a:prstGeom>
              <a:solidFill>
                <a:srgbClr val="DD072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grpSp>
        <p:nvGrpSpPr>
          <p:cNvPr id="4" name="Group 1055"/>
          <p:cNvGrpSpPr>
            <a:grpSpLocks/>
          </p:cNvGrpSpPr>
          <p:nvPr/>
        </p:nvGrpSpPr>
        <p:grpSpPr bwMode="auto">
          <a:xfrm>
            <a:off x="6019800" y="1752600"/>
            <a:ext cx="3124200" cy="5105400"/>
            <a:chOff x="3792" y="1104"/>
            <a:chExt cx="1968" cy="3216"/>
          </a:xfrm>
        </p:grpSpPr>
        <p:sp>
          <p:nvSpPr>
            <p:cNvPr id="273430" name="AutoShape 1046"/>
            <p:cNvSpPr>
              <a:spLocks noChangeArrowheads="1"/>
            </p:cNvSpPr>
            <p:nvPr/>
          </p:nvSpPr>
          <p:spPr bwMode="auto">
            <a:xfrm>
              <a:off x="3984" y="1968"/>
              <a:ext cx="1632" cy="2352"/>
            </a:xfrm>
            <a:prstGeom prst="flowChartMultidocument">
              <a:avLst/>
            </a:prstGeom>
            <a:solidFill>
              <a:srgbClr val="FFF90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buFontTx/>
                <a:buChar char="•"/>
                <a:defRPr/>
              </a:pPr>
              <a:r>
                <a:rPr lang="pl-PL" sz="1800" b="1" dirty="0"/>
                <a:t>CPI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Poziom cen wybranych </a:t>
              </a:r>
            </a:p>
            <a:p>
              <a:pPr>
                <a:defRPr/>
              </a:pPr>
              <a:r>
                <a:rPr lang="pl-PL" sz="1800" b="1" dirty="0"/>
                <a:t>grup produktów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Eksport</a:t>
              </a:r>
            </a:p>
            <a:p>
              <a:pPr>
                <a:buFontTx/>
                <a:buChar char="•"/>
                <a:defRPr/>
              </a:pPr>
              <a:r>
                <a:rPr lang="pl-PL" sz="1800" b="1" dirty="0"/>
                <a:t>Import</a:t>
              </a:r>
            </a:p>
          </p:txBody>
        </p:sp>
        <p:grpSp>
          <p:nvGrpSpPr>
            <p:cNvPr id="16396" name="Group 1054"/>
            <p:cNvGrpSpPr>
              <a:grpSpLocks/>
            </p:cNvGrpSpPr>
            <p:nvPr/>
          </p:nvGrpSpPr>
          <p:grpSpPr bwMode="auto">
            <a:xfrm>
              <a:off x="3792" y="1104"/>
              <a:ext cx="1968" cy="1056"/>
              <a:chOff x="3792" y="1104"/>
              <a:chExt cx="1968" cy="1056"/>
            </a:xfrm>
          </p:grpSpPr>
          <p:sp>
            <p:nvSpPr>
              <p:cNvPr id="273417" name="Rectangle 1033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1968" cy="576"/>
              </a:xfrm>
              <a:prstGeom prst="rect">
                <a:avLst/>
              </a:prstGeom>
              <a:solidFill>
                <a:srgbClr val="FFC000"/>
              </a:solidFill>
              <a:ln w="76200">
                <a:solidFill>
                  <a:srgbClr val="106622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pl-PL" sz="1800" b="1" dirty="0"/>
                  <a:t>Zmienne </a:t>
                </a:r>
              </a:p>
              <a:p>
                <a:pPr>
                  <a:defRPr/>
                </a:pPr>
                <a:r>
                  <a:rPr lang="pl-PL" sz="1800" b="1" dirty="0"/>
                  <a:t>występujące w obszarze </a:t>
                </a:r>
              </a:p>
              <a:p>
                <a:pPr>
                  <a:defRPr/>
                </a:pPr>
                <a:r>
                  <a:rPr lang="pl-PL" sz="1800" b="1" dirty="0"/>
                  <a:t>recepcji</a:t>
                </a:r>
              </a:p>
            </p:txBody>
          </p:sp>
          <p:sp>
            <p:nvSpPr>
              <p:cNvPr id="273435" name="AutoShape 1051"/>
              <p:cNvSpPr>
                <a:spLocks noChangeArrowheads="1"/>
              </p:cNvSpPr>
              <p:nvPr/>
            </p:nvSpPr>
            <p:spPr bwMode="auto">
              <a:xfrm>
                <a:off x="4704" y="1728"/>
                <a:ext cx="210" cy="432"/>
              </a:xfrm>
              <a:prstGeom prst="downArrow">
                <a:avLst>
                  <a:gd name="adj1" fmla="val 50000"/>
                  <a:gd name="adj2" fmla="val 51429"/>
                </a:avLst>
              </a:prstGeom>
              <a:solidFill>
                <a:srgbClr val="DD072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grpSp>
        <p:nvGrpSpPr>
          <p:cNvPr id="6" name="Group 1057"/>
          <p:cNvGrpSpPr>
            <a:grpSpLocks/>
          </p:cNvGrpSpPr>
          <p:nvPr/>
        </p:nvGrpSpPr>
        <p:grpSpPr bwMode="auto">
          <a:xfrm>
            <a:off x="2667000" y="1700213"/>
            <a:ext cx="3657600" cy="5157787"/>
            <a:chOff x="1680" y="1071"/>
            <a:chExt cx="2304" cy="3249"/>
          </a:xfrm>
        </p:grpSpPr>
        <p:sp>
          <p:nvSpPr>
            <p:cNvPr id="273419" name="AutoShape 1035"/>
            <p:cNvSpPr>
              <a:spLocks noChangeArrowheads="1"/>
            </p:cNvSpPr>
            <p:nvPr/>
          </p:nvSpPr>
          <p:spPr bwMode="auto">
            <a:xfrm>
              <a:off x="1680" y="1071"/>
              <a:ext cx="2304" cy="3249"/>
            </a:xfrm>
            <a:prstGeom prst="leftRightArrowCallout">
              <a:avLst>
                <a:gd name="adj1" fmla="val 35417"/>
                <a:gd name="adj2" fmla="val 35417"/>
                <a:gd name="adj3" fmla="val 12500"/>
                <a:gd name="adj4" fmla="val 50000"/>
              </a:avLst>
            </a:prstGeom>
            <a:solidFill>
              <a:srgbClr val="106622"/>
            </a:solidFill>
            <a:ln w="57150">
              <a:solidFill>
                <a:srgbClr val="D19897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l-PL" sz="1600" b="1" dirty="0">
                  <a:solidFill>
                    <a:schemeClr val="bg1"/>
                  </a:solidFill>
                </a:rPr>
                <a:t>Zmienne „na styku” </a:t>
              </a:r>
            </a:p>
            <a:p>
              <a:pPr>
                <a:defRPr/>
              </a:pPr>
              <a:r>
                <a:rPr lang="pl-PL" sz="1600" b="1" dirty="0">
                  <a:solidFill>
                    <a:schemeClr val="bg1"/>
                  </a:solidFill>
                </a:rPr>
                <a:t>obydwu obszarów:</a:t>
              </a:r>
            </a:p>
            <a:p>
              <a:pPr>
                <a:defRPr/>
              </a:pPr>
              <a:endParaRPr lang="pl-PL" sz="1800" dirty="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pl-PL" sz="1800" dirty="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pl-PL" sz="1800" dirty="0">
                  <a:solidFill>
                    <a:schemeClr val="bg1"/>
                  </a:solidFill>
                </a:rPr>
                <a:t> </a:t>
              </a:r>
            </a:p>
            <a:p>
              <a:pPr>
                <a:buFontTx/>
                <a:buChar char="•"/>
                <a:defRPr/>
              </a:pPr>
              <a:endParaRPr lang="pl-PL" sz="1800" dirty="0">
                <a:solidFill>
                  <a:schemeClr val="bg1"/>
                </a:solidFill>
              </a:endParaRPr>
            </a:p>
            <a:p>
              <a:pPr>
                <a:buFontTx/>
                <a:buChar char="•"/>
                <a:defRPr/>
              </a:pPr>
              <a:r>
                <a:rPr lang="pl-PL" sz="1400" dirty="0">
                  <a:solidFill>
                    <a:schemeClr val="bg1"/>
                  </a:solidFill>
                </a:rPr>
                <a:t>kursy walut (</a:t>
              </a:r>
              <a:r>
                <a:rPr lang="pl-PL" sz="1400" dirty="0" err="1">
                  <a:solidFill>
                    <a:schemeClr val="bg1"/>
                  </a:solidFill>
                </a:rPr>
                <a:t>eur</a:t>
              </a:r>
              <a:r>
                <a:rPr lang="pl-PL" sz="1400" dirty="0">
                  <a:solidFill>
                    <a:schemeClr val="bg1"/>
                  </a:solidFill>
                </a:rPr>
                <a:t>, </a:t>
              </a:r>
              <a:r>
                <a:rPr lang="pl-PL" sz="1400" dirty="0" err="1">
                  <a:solidFill>
                    <a:schemeClr val="bg1"/>
                  </a:solidFill>
                </a:rPr>
                <a:t>usd</a:t>
              </a:r>
              <a:r>
                <a:rPr lang="pl-PL" sz="1400" dirty="0">
                  <a:solidFill>
                    <a:schemeClr val="bg1"/>
                  </a:solidFill>
                </a:rPr>
                <a:t>, </a:t>
              </a:r>
              <a:r>
                <a:rPr lang="pl-PL" sz="1400" dirty="0" err="1">
                  <a:solidFill>
                    <a:schemeClr val="bg1"/>
                  </a:solidFill>
                </a:rPr>
                <a:t>gdp</a:t>
              </a:r>
              <a:r>
                <a:rPr lang="pl-PL" sz="1400" dirty="0">
                  <a:solidFill>
                    <a:schemeClr val="bg1"/>
                  </a:solidFill>
                </a:rPr>
                <a:t>) – (</a:t>
              </a:r>
              <a:r>
                <a:rPr lang="pl-PL" sz="1400" i="1" dirty="0">
                  <a:solidFill>
                    <a:schemeClr val="bg1"/>
                  </a:solidFill>
                </a:rPr>
                <a:t>t</a:t>
              </a:r>
              <a:r>
                <a:rPr lang="pl-PL" sz="1400" dirty="0">
                  <a:solidFill>
                    <a:schemeClr val="bg1"/>
                  </a:solidFill>
                </a:rPr>
                <a:t>)</a:t>
              </a:r>
            </a:p>
            <a:p>
              <a:pPr>
                <a:buFontTx/>
                <a:buChar char="•"/>
                <a:defRPr/>
              </a:pPr>
              <a:r>
                <a:rPr lang="pl-PL" sz="1400" dirty="0">
                  <a:solidFill>
                    <a:schemeClr val="bg1"/>
                  </a:solidFill>
                </a:rPr>
                <a:t>Kursy walut (</a:t>
              </a:r>
              <a:r>
                <a:rPr lang="pl-PL" sz="1400" i="1" dirty="0">
                  <a:solidFill>
                    <a:schemeClr val="bg1"/>
                  </a:solidFill>
                </a:rPr>
                <a:t>t-1</a:t>
              </a:r>
              <a:r>
                <a:rPr lang="pl-PL" sz="1400" dirty="0">
                  <a:solidFill>
                    <a:schemeClr val="bg1"/>
                  </a:solidFill>
                </a:rPr>
                <a:t>)</a:t>
              </a:r>
            </a:p>
            <a:p>
              <a:pPr>
                <a:buFontTx/>
                <a:buChar char="•"/>
                <a:defRPr/>
              </a:pPr>
              <a:r>
                <a:rPr lang="pl-PL" sz="1400" dirty="0">
                  <a:solidFill>
                    <a:schemeClr val="bg1"/>
                  </a:solidFill>
                </a:rPr>
                <a:t>Zmienne losowe  (1-4)</a:t>
              </a:r>
            </a:p>
            <a:p>
              <a:pPr>
                <a:buFontTx/>
                <a:buChar char="•"/>
                <a:defRPr/>
              </a:pPr>
              <a:endParaRPr lang="pl-PL" sz="1400" dirty="0">
                <a:solidFill>
                  <a:schemeClr val="bg1"/>
                </a:solidFill>
              </a:endParaRPr>
            </a:p>
          </p:txBody>
        </p:sp>
        <p:sp>
          <p:nvSpPr>
            <p:cNvPr id="273436" name="AutoShape 1052"/>
            <p:cNvSpPr>
              <a:spLocks noChangeArrowheads="1"/>
            </p:cNvSpPr>
            <p:nvPr/>
          </p:nvSpPr>
          <p:spPr bwMode="auto">
            <a:xfrm>
              <a:off x="2653" y="2341"/>
              <a:ext cx="210" cy="432"/>
            </a:xfrm>
            <a:prstGeom prst="downArrow">
              <a:avLst>
                <a:gd name="adj1" fmla="val 50000"/>
                <a:gd name="adj2" fmla="val 51429"/>
              </a:avLst>
            </a:prstGeom>
            <a:solidFill>
              <a:srgbClr val="DD072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</p:grpSp>
      <p:sp>
        <p:nvSpPr>
          <p:cNvPr id="16392" name="Symbol zastępczy stopki 1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604250" cy="8540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1"/>
                </a:solidFill>
                <a:latin typeface="+mn-lt"/>
              </a:rPr>
              <a:t>K</a:t>
            </a:r>
            <a:r>
              <a:rPr lang="pl-PL" sz="3200" b="1" dirty="0" smtClean="0">
                <a:solidFill>
                  <a:schemeClr val="tx1"/>
                </a:solidFill>
                <a:latin typeface="+mn-lt"/>
              </a:rPr>
              <a:t>ursy walut czy cena jako zmienna objaśniająca?</a:t>
            </a:r>
          </a:p>
        </p:txBody>
      </p:sp>
      <p:sp>
        <p:nvSpPr>
          <p:cNvPr id="9221" name="Symbol zastępczy zawartości 8"/>
          <p:cNvSpPr>
            <a:spLocks noGrp="1"/>
          </p:cNvSpPr>
          <p:nvPr>
            <p:ph sz="half" idx="1"/>
          </p:nvPr>
        </p:nvSpPr>
        <p:spPr>
          <a:xfrm>
            <a:off x="539750" y="1773238"/>
            <a:ext cx="7993063" cy="4538662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Stosowane są dwa podejścia: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l-PL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1600" dirty="0" smtClean="0">
                <a:solidFill>
                  <a:schemeClr val="tx1"/>
                </a:solidFill>
              </a:rPr>
              <a:t>kursy wymiany walut mogą być traktowane jako osobna zmienna objaśniająca,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pl-PL" sz="1600" dirty="0" smtClean="0">
                <a:solidFill>
                  <a:schemeClr val="tx1"/>
                </a:solidFill>
              </a:rPr>
              <a:t>wprowadza się jedną zmienną, łączącą zmiany kursów i zmiany cen*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l-PL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dirty="0" smtClean="0"/>
              <a:t>Czasami używa się specjalnego przelicznika kursu, pokazującego relację kursu waluty kraju wysyłającego wobec ważonego kursu walut krajów odwiedzanych, ale pozostających wobec siebie w konkurencji.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l-PL" sz="16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l-PL" sz="16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l-PL" sz="16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pl-PL" sz="16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1600" dirty="0" smtClean="0"/>
              <a:t>	</a:t>
            </a:r>
            <a:r>
              <a:rPr lang="pl-PL" sz="1200" dirty="0" smtClean="0"/>
              <a:t>*tzw. realny efektywny kurs wymiany walut, obliczany jako średnia ważona kursów waluty danego kraju wobec różnych walut zagranicznych (koszyka walut) oraz uwzględniający różnice w tempie inflacji.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pl-PL" sz="1600" dirty="0" smtClean="0"/>
              <a:t>					</a:t>
            </a:r>
            <a:r>
              <a:rPr lang="en-US" sz="1100" dirty="0" smtClean="0"/>
              <a:t>M. T. Sinclair, M. </a:t>
            </a:r>
            <a:r>
              <a:rPr lang="en-US" sz="1100" dirty="0" err="1" smtClean="0"/>
              <a:t>Stabler</a:t>
            </a:r>
            <a:r>
              <a:rPr lang="en-US" sz="1100" dirty="0" smtClean="0"/>
              <a:t>: </a:t>
            </a:r>
            <a:r>
              <a:rPr lang="en-US" sz="1100" i="1" dirty="0" smtClean="0"/>
              <a:t>The economics of tourism</a:t>
            </a:r>
            <a:r>
              <a:rPr lang="en-US" sz="1100" dirty="0" smtClean="0"/>
              <a:t>. </a:t>
            </a:r>
            <a:endParaRPr lang="pl-PL" sz="11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pl-PL" sz="1600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pl-PL" sz="1600" dirty="0" smtClean="0"/>
          </a:p>
        </p:txBody>
      </p:sp>
      <p:sp>
        <p:nvSpPr>
          <p:cNvPr id="17412" name="Line 7"/>
          <p:cNvSpPr>
            <a:spLocks noChangeShapeType="1"/>
          </p:cNvSpPr>
          <p:nvPr/>
        </p:nvSpPr>
        <p:spPr bwMode="auto">
          <a:xfrm>
            <a:off x="611188" y="1557338"/>
            <a:ext cx="8007350" cy="9525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7413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AA520F3-505A-4481-8BF9-CC133C747B43}" type="slidenum">
              <a:rPr lang="pl-PL" smtClean="0"/>
              <a:pPr/>
              <a:t>12</a:t>
            </a:fld>
            <a:endParaRPr lang="pl-PL" smtClean="0"/>
          </a:p>
        </p:txBody>
      </p:sp>
      <p:sp>
        <p:nvSpPr>
          <p:cNvPr id="17414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cxnSp>
        <p:nvCxnSpPr>
          <p:cNvPr id="8" name="Łącznik prosty 7"/>
          <p:cNvCxnSpPr/>
          <p:nvPr/>
        </p:nvCxnSpPr>
        <p:spPr>
          <a:xfrm>
            <a:off x="827088" y="5157788"/>
            <a:ext cx="2232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850900"/>
          </a:xfrm>
        </p:spPr>
        <p:txBody>
          <a:bodyPr/>
          <a:lstStyle/>
          <a:p>
            <a:pPr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Z</a:t>
            </a:r>
            <a:r>
              <a:rPr lang="pl-PL" b="1" dirty="0" smtClean="0">
                <a:solidFill>
                  <a:schemeClr val="tx1"/>
                </a:solidFill>
                <a:latin typeface="+mn-lt"/>
              </a:rPr>
              <a:t>mienne odzwierciedlające wpływ zdarzeń losowych</a:t>
            </a:r>
            <a:endParaRPr lang="pl-PL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79950"/>
          </a:xfrm>
        </p:spPr>
        <p:txBody>
          <a:bodyPr/>
          <a:lstStyle/>
          <a:p>
            <a:pPr>
              <a:defRPr/>
            </a:pPr>
            <a:r>
              <a:rPr lang="pl-PL" sz="1600" dirty="0" smtClean="0"/>
              <a:t>W analizie wzięto pod uwagę następujące zmienne: </a:t>
            </a:r>
          </a:p>
          <a:p>
            <a:pPr lvl="1">
              <a:defRPr/>
            </a:pPr>
            <a:r>
              <a:rPr lang="pl-PL" sz="1600" b="1" dirty="0" smtClean="0">
                <a:solidFill>
                  <a:schemeClr val="tx1"/>
                </a:solidFill>
              </a:rPr>
              <a:t> zmienna losowa (1) </a:t>
            </a:r>
            <a:r>
              <a:rPr lang="pl-PL" sz="1600" dirty="0" smtClean="0">
                <a:solidFill>
                  <a:schemeClr val="tx1"/>
                </a:solidFill>
              </a:rPr>
              <a:t>związana jest z wydarzeniami z września 2001 roku; przyjmuje ona: </a:t>
            </a:r>
          </a:p>
          <a:p>
            <a:pPr lvl="2">
              <a:defRPr/>
            </a:pPr>
            <a:r>
              <a:rPr lang="pl-PL" sz="1400" dirty="0" smtClean="0">
                <a:solidFill>
                  <a:schemeClr val="tx1"/>
                </a:solidFill>
              </a:rPr>
              <a:t>wartość równą 1 dla roku 2001 w odniesieniu do Ukrainy; dla pozostałych lat wartość zero; </a:t>
            </a:r>
          </a:p>
          <a:p>
            <a:pPr lvl="2">
              <a:defRPr/>
            </a:pPr>
            <a:r>
              <a:rPr lang="pl-PL" sz="1400" dirty="0" smtClean="0">
                <a:solidFill>
                  <a:schemeClr val="tx1"/>
                </a:solidFill>
              </a:rPr>
              <a:t>wartość równą 1 dla lat 2001 i 2002 w odniesieniu do Niemiec, Wielkiej Brytanii, Francji i Holandii; dla pozostałych lat wartość zero.</a:t>
            </a:r>
          </a:p>
          <a:p>
            <a:pPr lvl="1">
              <a:defRPr/>
            </a:pPr>
            <a:r>
              <a:rPr lang="pl-PL" sz="1600" b="1" dirty="0" smtClean="0">
                <a:solidFill>
                  <a:schemeClr val="tx1"/>
                </a:solidFill>
              </a:rPr>
              <a:t> zmienna losowa (2) </a:t>
            </a:r>
            <a:r>
              <a:rPr lang="pl-PL" sz="1600" dirty="0" smtClean="0">
                <a:solidFill>
                  <a:schemeClr val="tx1"/>
                </a:solidFill>
              </a:rPr>
              <a:t>związana jest ze zmianami zasad przekraczania granic i wejściem Polski do UE; przyjmuje ona:</a:t>
            </a:r>
          </a:p>
          <a:p>
            <a:pPr lvl="2">
              <a:defRPr/>
            </a:pPr>
            <a:r>
              <a:rPr lang="pl-PL" sz="1400" dirty="0" smtClean="0">
                <a:solidFill>
                  <a:schemeClr val="tx1"/>
                </a:solidFill>
              </a:rPr>
              <a:t>wartość równą 1 dla lat 2004 i 2005 w odniesieniu do krajów Unii Europejskiej; dla pozostałych lat wartość równą zero;</a:t>
            </a:r>
          </a:p>
          <a:p>
            <a:pPr lvl="2">
              <a:defRPr/>
            </a:pPr>
            <a:r>
              <a:rPr lang="pl-PL" sz="1400" dirty="0" smtClean="0">
                <a:solidFill>
                  <a:schemeClr val="tx1"/>
                </a:solidFill>
              </a:rPr>
              <a:t>wartość równą 1 dla lat 2003 i 2004 w odniesieniu do Ukrainy (z uwagi na efekt wprowadzenia wiz oraz „pomarańczową rewolucję”); dla pozostałych lat wartość równą zero. W 2007 dla Ukrainy dodano wartość równą 1 z uwagi na fakt przystąpienia Polski do strefy Schengen ;  przekraczanie granicy przez rezydentów sąsiedzkich krajów wschodnich nie należących do UE stało się bardzo utrudnione.</a:t>
            </a:r>
          </a:p>
          <a:p>
            <a:pPr marL="365125" lvl="1" indent="-255588">
              <a:buClr>
                <a:srgbClr val="A04DA3"/>
              </a:buClr>
              <a:buFont typeface="Georgia" pitchFamily="18" charset="0"/>
              <a:buChar char="•"/>
              <a:defRPr/>
            </a:pPr>
            <a:r>
              <a:rPr lang="pl-PL" sz="1600" b="1" dirty="0" smtClean="0">
                <a:solidFill>
                  <a:schemeClr val="tx1"/>
                </a:solidFill>
              </a:rPr>
              <a:t> zmienna losowa (3), </a:t>
            </a:r>
            <a:r>
              <a:rPr lang="pl-PL" sz="1600" dirty="0" smtClean="0">
                <a:solidFill>
                  <a:schemeClr val="tx1"/>
                </a:solidFill>
              </a:rPr>
              <a:t>związana z ogólnoświatowym kryzysem finansowym  ( w 2008 i 2009 dla wszystkich krajów przyjmuje wartość 1);</a:t>
            </a:r>
          </a:p>
          <a:p>
            <a:pPr marL="365125" lvl="1" indent="-255588">
              <a:buClr>
                <a:srgbClr val="A04DA3"/>
              </a:buClr>
              <a:buFont typeface="Georgia" pitchFamily="18" charset="0"/>
              <a:buChar char="•"/>
              <a:defRPr/>
            </a:pPr>
            <a:r>
              <a:rPr lang="pl-PL" sz="1600" b="1" dirty="0" smtClean="0">
                <a:solidFill>
                  <a:schemeClr val="tx1"/>
                </a:solidFill>
              </a:rPr>
              <a:t> zmienna losowa (4), </a:t>
            </a:r>
            <a:r>
              <a:rPr lang="pl-PL" sz="1600" dirty="0" smtClean="0">
                <a:solidFill>
                  <a:schemeClr val="tx1"/>
                </a:solidFill>
              </a:rPr>
              <a:t>związana z przewodniczeniem Polski  w  UE; w 2011 roku przyjmuje ona wartość 1.</a:t>
            </a:r>
          </a:p>
          <a:p>
            <a:pPr marL="365125" lvl="1" indent="-255588">
              <a:buClr>
                <a:srgbClr val="A04DA3"/>
              </a:buClr>
              <a:buFont typeface="Georgia" pitchFamily="18" charset="0"/>
              <a:buChar char="•"/>
              <a:defRPr/>
            </a:pPr>
            <a:endParaRPr lang="pl-PL" sz="16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pl-PL" sz="1600" dirty="0"/>
          </a:p>
        </p:txBody>
      </p:sp>
      <p:sp>
        <p:nvSpPr>
          <p:cNvPr id="18436" name="Symbol zastępczy stopki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18437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2F4C41B-F0D1-4EF6-8922-1272C2889801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18438" name="Line 7"/>
          <p:cNvSpPr>
            <a:spLocks noChangeShapeType="1"/>
          </p:cNvSpPr>
          <p:nvPr/>
        </p:nvSpPr>
        <p:spPr bwMode="auto">
          <a:xfrm>
            <a:off x="395288" y="1700213"/>
            <a:ext cx="8007350" cy="9525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ybrane segmenty rynku</a:t>
            </a:r>
          </a:p>
        </p:txBody>
      </p:sp>
      <p:sp>
        <p:nvSpPr>
          <p:cNvPr id="19459" name="Symbol zastępczy zawartości 10"/>
          <p:cNvSpPr>
            <a:spLocks noGrp="1"/>
          </p:cNvSpPr>
          <p:nvPr>
            <p:ph idx="1"/>
          </p:nvPr>
        </p:nvSpPr>
        <p:spPr>
          <a:xfrm>
            <a:off x="971550" y="2060575"/>
            <a:ext cx="7921625" cy="3168650"/>
          </a:xfrm>
        </p:spPr>
        <p:txBody>
          <a:bodyPr/>
          <a:lstStyle/>
          <a:p>
            <a:pPr eaLnBrk="1" hangingPunct="1"/>
            <a:r>
              <a:rPr lang="pl-PL" b="1" smtClean="0"/>
              <a:t>T</a:t>
            </a:r>
            <a:r>
              <a:rPr lang="pl-PL" sz="2400" smtClean="0"/>
              <a:t>ypowa turystyka</a:t>
            </a:r>
          </a:p>
          <a:p>
            <a:pPr eaLnBrk="1" hangingPunct="1"/>
            <a:r>
              <a:rPr lang="pl-PL" b="1" smtClean="0"/>
              <a:t>O</a:t>
            </a:r>
            <a:r>
              <a:rPr lang="pl-PL" sz="2400" smtClean="0"/>
              <a:t>dwiedziny krewnych i znajomych</a:t>
            </a:r>
          </a:p>
          <a:p>
            <a:pPr eaLnBrk="1" hangingPunct="1"/>
            <a:r>
              <a:rPr lang="pl-PL" b="1" smtClean="0"/>
              <a:t>Z</a:t>
            </a:r>
            <a:r>
              <a:rPr lang="pl-PL" sz="2400" smtClean="0"/>
              <a:t>akupy na własne potrzeby</a:t>
            </a:r>
          </a:p>
          <a:p>
            <a:pPr eaLnBrk="1" hangingPunct="1"/>
            <a:r>
              <a:rPr lang="pl-PL" b="1" smtClean="0"/>
              <a:t>P</a:t>
            </a:r>
            <a:r>
              <a:rPr lang="pl-PL" sz="2400" smtClean="0"/>
              <a:t>odróże służbowe</a:t>
            </a:r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827088" y="1412875"/>
            <a:ext cx="7751762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9461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2414FB4-9D1B-4E8E-925D-7A922B605C84}" type="slidenum">
              <a:rPr lang="pl-PL" smtClean="0"/>
              <a:pPr/>
              <a:t>14</a:t>
            </a:fld>
            <a:endParaRPr lang="pl-PL" smtClean="0"/>
          </a:p>
        </p:txBody>
      </p:sp>
      <p:sp>
        <p:nvSpPr>
          <p:cNvPr id="19462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ybrane rynki emisyjne</a:t>
            </a:r>
          </a:p>
        </p:txBody>
      </p:sp>
      <p:sp>
        <p:nvSpPr>
          <p:cNvPr id="20483" name="Symbol zastępczy zawartości 10"/>
          <p:cNvSpPr>
            <a:spLocks noGrp="1"/>
          </p:cNvSpPr>
          <p:nvPr>
            <p:ph idx="1"/>
          </p:nvPr>
        </p:nvSpPr>
        <p:spPr>
          <a:xfrm>
            <a:off x="971550" y="2060575"/>
            <a:ext cx="7921625" cy="3168650"/>
          </a:xfrm>
        </p:spPr>
        <p:txBody>
          <a:bodyPr/>
          <a:lstStyle/>
          <a:p>
            <a:pPr eaLnBrk="1" hangingPunct="1"/>
            <a:r>
              <a:rPr lang="pl-PL" b="1" smtClean="0"/>
              <a:t>P</a:t>
            </a:r>
            <a:r>
              <a:rPr lang="pl-PL" smtClean="0"/>
              <a:t>rzyjazdy i wydatki ogółem (turyści i odwiedzający jednodniowi)</a:t>
            </a:r>
          </a:p>
          <a:p>
            <a:pPr eaLnBrk="1" hangingPunct="1"/>
            <a:r>
              <a:rPr lang="pl-PL" b="1" smtClean="0"/>
              <a:t>N</a:t>
            </a:r>
            <a:r>
              <a:rPr lang="pl-PL" sz="2400" smtClean="0"/>
              <a:t>iemcy</a:t>
            </a:r>
          </a:p>
          <a:p>
            <a:pPr eaLnBrk="1" hangingPunct="1"/>
            <a:r>
              <a:rPr lang="pl-PL" b="1" smtClean="0"/>
              <a:t>W</a:t>
            </a:r>
            <a:r>
              <a:rPr lang="pl-PL" sz="2400" smtClean="0"/>
              <a:t>ielka Brytania</a:t>
            </a:r>
          </a:p>
          <a:p>
            <a:pPr eaLnBrk="1" hangingPunct="1"/>
            <a:r>
              <a:rPr lang="pl-PL" b="1" smtClean="0"/>
              <a:t>H</a:t>
            </a:r>
            <a:r>
              <a:rPr lang="pl-PL" sz="2400" smtClean="0"/>
              <a:t>olandia</a:t>
            </a:r>
          </a:p>
          <a:p>
            <a:pPr eaLnBrk="1" hangingPunct="1"/>
            <a:r>
              <a:rPr lang="pl-PL" sz="3200" b="1" smtClean="0"/>
              <a:t>U</a:t>
            </a:r>
            <a:r>
              <a:rPr lang="pl-PL" sz="2400" smtClean="0"/>
              <a:t>kraina</a:t>
            </a:r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  <a:p>
            <a:pPr eaLnBrk="1" hangingPunct="1"/>
            <a:endParaRPr lang="pl-PL" sz="2400" smtClean="0"/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>
            <a:off x="827088" y="1412875"/>
            <a:ext cx="7751762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20485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36099FD-FA39-494A-B59F-5E450F7AAC20}" type="slidenum">
              <a:rPr lang="pl-PL" smtClean="0"/>
              <a:pPr/>
              <a:t>15</a:t>
            </a:fld>
            <a:endParaRPr lang="pl-PL" smtClean="0"/>
          </a:p>
        </p:txBody>
      </p:sp>
      <p:sp>
        <p:nvSpPr>
          <p:cNvPr id="20486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611188" y="476250"/>
            <a:ext cx="8229600" cy="1069975"/>
          </a:xfrm>
        </p:spPr>
        <p:txBody>
          <a:bodyPr/>
          <a:lstStyle/>
          <a:p>
            <a:pPr eaLnBrk="1" hangingPunct="1"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L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iczba turystów ogółem (w tys.)</a:t>
            </a:r>
          </a:p>
        </p:txBody>
      </p:sp>
      <p:graphicFrame>
        <p:nvGraphicFramePr>
          <p:cNvPr id="3" name="Wykres 2"/>
          <p:cNvGraphicFramePr>
            <a:graphicFrameLocks/>
          </p:cNvGraphicFramePr>
          <p:nvPr/>
        </p:nvGraphicFramePr>
        <p:xfrm>
          <a:off x="539552" y="1484784"/>
          <a:ext cx="78488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le tekstowe 32"/>
          <p:cNvSpPr txBox="1"/>
          <p:nvPr/>
        </p:nvSpPr>
        <p:spPr>
          <a:xfrm>
            <a:off x="1763713" y="1557338"/>
            <a:ext cx="6192837" cy="576262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anchor="b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sz="1400" b="1" dirty="0"/>
              <a:t>L</a:t>
            </a:r>
            <a:r>
              <a:rPr lang="pl-PL" sz="900" dirty="0"/>
              <a:t>T = (</a:t>
            </a:r>
            <a:r>
              <a:rPr lang="pl-PL" sz="900" dirty="0" smtClean="0"/>
              <a:t>144,1*CPI-3651*Los3+2333,3*Lag_GBP-4805,1*Lag_USD-0,1*Eksport</a:t>
            </a:r>
            <a:endParaRPr lang="pl-PL" sz="900" dirty="0"/>
          </a:p>
          <a:p>
            <a:pPr>
              <a:defRPr/>
            </a:pPr>
            <a:r>
              <a:rPr lang="pl-PL" sz="900" dirty="0"/>
              <a:t>+0,06*Imp+1487,2*Los4)+6168,8+/-391,5</a:t>
            </a:r>
          </a:p>
        </p:txBody>
      </p:sp>
      <p:sp>
        <p:nvSpPr>
          <p:cNvPr id="21509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57B55EE-25D8-44B9-B6D3-E15F1A419BF7}" type="slidenum">
              <a:rPr lang="pl-PL" smtClean="0"/>
              <a:pPr/>
              <a:t>16</a:t>
            </a:fld>
            <a:endParaRPr lang="pl-PL" smtClean="0"/>
          </a:p>
        </p:txBody>
      </p:sp>
      <p:sp>
        <p:nvSpPr>
          <p:cNvPr id="21510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7" name="Elipsa 6"/>
          <p:cNvSpPr/>
          <p:nvPr/>
        </p:nvSpPr>
        <p:spPr>
          <a:xfrm>
            <a:off x="4500563" y="2781300"/>
            <a:ext cx="3671887" cy="719138"/>
          </a:xfrm>
          <a:prstGeom prst="ellipse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395536" y="3717032"/>
            <a:ext cx="1330814" cy="26776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dirty="0"/>
              <a:t>CPI(PL)</a:t>
            </a:r>
          </a:p>
          <a:p>
            <a:pPr>
              <a:defRPr/>
            </a:pPr>
            <a:r>
              <a:rPr lang="pl-PL" dirty="0" err="1"/>
              <a:t>GBP_lag</a:t>
            </a:r>
            <a:endParaRPr lang="pl-PL" dirty="0"/>
          </a:p>
          <a:p>
            <a:pPr>
              <a:defRPr/>
            </a:pPr>
            <a:r>
              <a:rPr lang="pl-PL" dirty="0" err="1"/>
              <a:t>USD_lag</a:t>
            </a:r>
            <a:endParaRPr lang="pl-PL" dirty="0"/>
          </a:p>
          <a:p>
            <a:pPr>
              <a:defRPr/>
            </a:pPr>
            <a:r>
              <a:rPr lang="pl-PL" dirty="0"/>
              <a:t>Eksport</a:t>
            </a:r>
          </a:p>
          <a:p>
            <a:pPr>
              <a:defRPr/>
            </a:pPr>
            <a:r>
              <a:rPr lang="pl-PL" dirty="0"/>
              <a:t>Import</a:t>
            </a:r>
          </a:p>
          <a:p>
            <a:pPr>
              <a:defRPr/>
            </a:pPr>
            <a:r>
              <a:rPr lang="pl-PL" dirty="0"/>
              <a:t>Los3</a:t>
            </a:r>
          </a:p>
          <a:p>
            <a:pPr>
              <a:defRPr/>
            </a:pPr>
            <a:r>
              <a:rPr lang="pl-PL" dirty="0"/>
              <a:t>Los4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4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382000" cy="865188"/>
          </a:xfrm>
        </p:spPr>
        <p:txBody>
          <a:bodyPr/>
          <a:lstStyle/>
          <a:p>
            <a:pPr eaLnBrk="1" hangingPunct="1"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ybrane segmenty rynku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</p:nvPr>
        </p:nvGraphicFramePr>
        <p:xfrm>
          <a:off x="395536" y="2132856"/>
          <a:ext cx="4040188" cy="3918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pole tekstowe 33"/>
          <p:cNvSpPr txBox="1">
            <a:spLocks noGrp="1"/>
          </p:cNvSpPr>
          <p:nvPr>
            <p:ph type="body" sz="quarter" idx="3"/>
          </p:nvPr>
        </p:nvSpPr>
        <p:spPr>
          <a:xfrm>
            <a:off x="4645025" y="1535113"/>
            <a:ext cx="4175125" cy="454025"/>
          </a:xfrm>
          <a:solidFill>
            <a:schemeClr val="bg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1200" dirty="0" err="1"/>
              <a:t>Wyd</a:t>
            </a:r>
            <a:r>
              <a:rPr lang="pl-PL" sz="900" dirty="0" err="1"/>
              <a:t>_służb</a:t>
            </a:r>
            <a:r>
              <a:rPr lang="pl-PL" sz="900" dirty="0"/>
              <a:t> = (0,02*Imp+357,9*Los3-0,02*Eksport+365*Los4)+454,1+/-112,4</a:t>
            </a:r>
          </a:p>
        </p:txBody>
      </p:sp>
      <p:sp>
        <p:nvSpPr>
          <p:cNvPr id="10" name="pole tekstowe 26"/>
          <p:cNvSpPr txBox="1">
            <a:spLocks noGrp="1"/>
          </p:cNvSpPr>
          <p:nvPr>
            <p:ph type="body" idx="1"/>
          </p:nvPr>
        </p:nvSpPr>
        <p:spPr>
          <a:xfrm>
            <a:off x="323850" y="1535113"/>
            <a:ext cx="4176713" cy="608012"/>
          </a:xfrm>
          <a:solidFill>
            <a:schemeClr val="bg2">
              <a:lumMod val="60000"/>
              <a:lumOff val="4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dirty="0" err="1"/>
              <a:t>Wyd</a:t>
            </a:r>
            <a:r>
              <a:rPr lang="pl-PL" sz="1000" dirty="0" err="1"/>
              <a:t>_</a:t>
            </a:r>
            <a:r>
              <a:rPr lang="pl-PL" sz="900" dirty="0" err="1"/>
              <a:t>tt</a:t>
            </a:r>
            <a:r>
              <a:rPr lang="pl-PL" sz="1000" dirty="0"/>
              <a:t> = </a:t>
            </a:r>
            <a:r>
              <a:rPr lang="pl-PL" sz="1000" dirty="0" smtClean="0"/>
              <a:t>-157,7*eur+522,9*los3+482,1*lag_eur+214,5*lag_usd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1000" dirty="0" smtClean="0"/>
              <a:t>-</a:t>
            </a:r>
            <a:r>
              <a:rPr lang="pl-PL" sz="1000" dirty="0"/>
              <a:t>445,4 </a:t>
            </a:r>
            <a:r>
              <a:rPr lang="pl-PL" sz="1000" dirty="0" err="1" smtClean="0"/>
              <a:t>lag_gbp</a:t>
            </a:r>
            <a:r>
              <a:rPr lang="pl-PL" sz="1000" dirty="0" smtClean="0"/>
              <a:t>)+</a:t>
            </a:r>
            <a:r>
              <a:rPr lang="pl-PL" sz="1000" dirty="0"/>
              <a:t>1193,3+/-47,4</a:t>
            </a:r>
          </a:p>
        </p:txBody>
      </p:sp>
      <p:sp>
        <p:nvSpPr>
          <p:cNvPr id="22535" name="Symbol zastępczy numeru slajdu 10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F158466-5173-48E6-8D00-5E0E11DFBF34}" type="slidenum">
              <a:rPr lang="pl-PL" smtClean="0"/>
              <a:pPr/>
              <a:t>17</a:t>
            </a:fld>
            <a:endParaRPr lang="pl-PL" smtClean="0"/>
          </a:p>
        </p:txBody>
      </p:sp>
      <p:sp>
        <p:nvSpPr>
          <p:cNvPr id="22536" name="Symbol zastępczy stopki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323528" y="4293096"/>
            <a:ext cx="1244251" cy="19389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pl-PL" dirty="0"/>
              <a:t>Euro</a:t>
            </a:r>
          </a:p>
          <a:p>
            <a:pPr>
              <a:defRPr/>
            </a:pPr>
            <a:r>
              <a:rPr lang="pl-PL" dirty="0" err="1"/>
              <a:t>Eur_lag</a:t>
            </a:r>
            <a:endParaRPr lang="pl-PL" dirty="0"/>
          </a:p>
          <a:p>
            <a:pPr>
              <a:defRPr/>
            </a:pPr>
            <a:r>
              <a:rPr lang="pl-PL" dirty="0" err="1"/>
              <a:t>Usd_lag</a:t>
            </a:r>
            <a:endParaRPr lang="pl-PL" dirty="0"/>
          </a:p>
          <a:p>
            <a:pPr>
              <a:defRPr/>
            </a:pPr>
            <a:r>
              <a:rPr lang="pl-PL" dirty="0" err="1"/>
              <a:t>Gbp_lag</a:t>
            </a:r>
            <a:endParaRPr lang="pl-PL" dirty="0"/>
          </a:p>
          <a:p>
            <a:pPr>
              <a:defRPr/>
            </a:pPr>
            <a:r>
              <a:rPr lang="pl-PL" dirty="0"/>
              <a:t>Los 3</a:t>
            </a:r>
          </a:p>
        </p:txBody>
      </p:sp>
      <p:sp>
        <p:nvSpPr>
          <p:cNvPr id="12" name="pole tekstowe 11"/>
          <p:cNvSpPr txBox="1"/>
          <p:nvPr/>
        </p:nvSpPr>
        <p:spPr>
          <a:xfrm>
            <a:off x="5148064" y="4437112"/>
            <a:ext cx="1244251" cy="15696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pl-PL" dirty="0"/>
              <a:t>Import</a:t>
            </a:r>
          </a:p>
          <a:p>
            <a:pPr>
              <a:defRPr/>
            </a:pPr>
            <a:r>
              <a:rPr lang="pl-PL" dirty="0"/>
              <a:t>Eksport</a:t>
            </a:r>
          </a:p>
          <a:p>
            <a:pPr>
              <a:defRPr/>
            </a:pPr>
            <a:r>
              <a:rPr lang="pl-PL" dirty="0"/>
              <a:t>Los 3</a:t>
            </a:r>
          </a:p>
          <a:p>
            <a:pPr>
              <a:defRPr/>
            </a:pPr>
            <a:r>
              <a:rPr lang="pl-PL" dirty="0"/>
              <a:t>Los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382000" cy="1069975"/>
          </a:xfrm>
        </p:spPr>
        <p:txBody>
          <a:bodyPr/>
          <a:lstStyle/>
          <a:p>
            <a:pPr eaLnBrk="1" hangingPunct="1"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b="1" dirty="0" smtClean="0">
                <a:solidFill>
                  <a:schemeClr val="tx1"/>
                </a:solidFill>
                <a:latin typeface="+mn-lt"/>
              </a:rPr>
              <a:t>ybrane segmenty rynku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</p:nvPr>
        </p:nvGraphicFramePr>
        <p:xfrm>
          <a:off x="251520" y="2204864"/>
          <a:ext cx="4317876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ole tekstowe 1"/>
          <p:cNvSpPr txBox="1">
            <a:spLocks noGrp="1"/>
          </p:cNvSpPr>
          <p:nvPr>
            <p:ph type="body" idx="1"/>
          </p:nvPr>
        </p:nvSpPr>
        <p:spPr>
          <a:xfrm>
            <a:off x="395288" y="1989138"/>
            <a:ext cx="4041775" cy="4572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dirty="0" err="1">
                <a:solidFill>
                  <a:schemeClr val="tx1"/>
                </a:solidFill>
              </a:rPr>
              <a:t>Wyd</a:t>
            </a:r>
            <a:r>
              <a:rPr lang="pl-PL" sz="900" dirty="0" err="1">
                <a:solidFill>
                  <a:schemeClr val="tx1"/>
                </a:solidFill>
              </a:rPr>
              <a:t>_VFR</a:t>
            </a:r>
            <a:r>
              <a:rPr lang="pl-PL" sz="900" dirty="0">
                <a:solidFill>
                  <a:schemeClr val="tx1"/>
                </a:solidFill>
              </a:rPr>
              <a:t> = (-</a:t>
            </a:r>
            <a:r>
              <a:rPr lang="pl-PL" sz="900" dirty="0" smtClean="0">
                <a:solidFill>
                  <a:schemeClr val="tx1"/>
                </a:solidFill>
              </a:rPr>
              <a:t>230,6*gbp+27,1*Infl-278,1*Lag_gbp=250,8*Los3</a:t>
            </a:r>
            <a:endParaRPr lang="pl-PL" sz="900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900" dirty="0">
                <a:solidFill>
                  <a:schemeClr val="tx1"/>
                </a:solidFill>
              </a:rPr>
              <a:t>+</a:t>
            </a:r>
            <a:r>
              <a:rPr lang="pl-PL" sz="900" dirty="0" smtClean="0">
                <a:solidFill>
                  <a:schemeClr val="tx1"/>
                </a:solidFill>
              </a:rPr>
              <a:t>283,5*Lag_usd+135,5*Los2+67,4*Lag_eur+3,8*lot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900" dirty="0" smtClean="0">
                <a:solidFill>
                  <a:schemeClr val="tx1"/>
                </a:solidFill>
              </a:rPr>
              <a:t>-1,86*kol-10,6*usd)+1918,8+/-0,09</a:t>
            </a:r>
            <a:endParaRPr lang="pl-PL" sz="900" dirty="0">
              <a:solidFill>
                <a:schemeClr val="tx1"/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319463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1"/>
          <p:cNvSpPr txBox="1">
            <a:spLocks noGrp="1"/>
          </p:cNvSpPr>
          <p:nvPr>
            <p:ph type="body" sz="quarter" idx="3"/>
          </p:nvPr>
        </p:nvSpPr>
        <p:spPr>
          <a:xfrm>
            <a:off x="4787900" y="1989138"/>
            <a:ext cx="4041775" cy="4572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dirty="0" err="1">
                <a:solidFill>
                  <a:schemeClr val="tx1"/>
                </a:solidFill>
              </a:rPr>
              <a:t>W</a:t>
            </a:r>
            <a:r>
              <a:rPr lang="pl-PL" sz="900" dirty="0" err="1">
                <a:solidFill>
                  <a:schemeClr val="tx1"/>
                </a:solidFill>
              </a:rPr>
              <a:t>yd</a:t>
            </a:r>
            <a:r>
              <a:rPr lang="pl-PL" dirty="0">
                <a:solidFill>
                  <a:schemeClr val="tx1"/>
                </a:solidFill>
              </a:rPr>
              <a:t> _</a:t>
            </a:r>
            <a:r>
              <a:rPr lang="pl-PL" dirty="0" err="1">
                <a:solidFill>
                  <a:schemeClr val="tx1"/>
                </a:solidFill>
              </a:rPr>
              <a:t>zak</a:t>
            </a:r>
            <a:r>
              <a:rPr lang="pl-PL" dirty="0">
                <a:solidFill>
                  <a:schemeClr val="tx1"/>
                </a:solidFill>
              </a:rPr>
              <a:t> = (-764*los2-288,8*Infl+270,6*ceny_żyw</a:t>
            </a:r>
            <a:r>
              <a:rPr lang="pl-PL" dirty="0" smtClean="0">
                <a:solidFill>
                  <a:schemeClr val="tx1"/>
                </a:solidFill>
              </a:rPr>
              <a:t>)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dirty="0" smtClean="0">
                <a:solidFill>
                  <a:schemeClr val="tx1"/>
                </a:solidFill>
              </a:rPr>
              <a:t>-</a:t>
            </a:r>
            <a:r>
              <a:rPr lang="pl-PL" dirty="0">
                <a:solidFill>
                  <a:schemeClr val="tx1"/>
                </a:solidFill>
              </a:rPr>
              <a:t>26101,5 +/-165,6</a:t>
            </a:r>
          </a:p>
        </p:txBody>
      </p:sp>
      <p:sp>
        <p:nvSpPr>
          <p:cNvPr id="23559" name="Symbol zastępczy numeru slajdu 10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E8A7CCE-2C34-4658-A8F9-55FAAF4D4F02}" type="slidenum">
              <a:rPr lang="pl-PL" smtClean="0"/>
              <a:pPr/>
              <a:t>18</a:t>
            </a:fld>
            <a:endParaRPr lang="pl-PL" smtClean="0"/>
          </a:p>
        </p:txBody>
      </p:sp>
      <p:sp>
        <p:nvSpPr>
          <p:cNvPr id="23560" name="Symbol zastępczy stopki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11" name="Elipsa 10"/>
          <p:cNvSpPr/>
          <p:nvPr/>
        </p:nvSpPr>
        <p:spPr>
          <a:xfrm>
            <a:off x="971550" y="3213100"/>
            <a:ext cx="914400" cy="1368425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179512" y="4077072"/>
            <a:ext cx="1242648" cy="25545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600" dirty="0"/>
              <a:t>Inflacja (PL)</a:t>
            </a:r>
          </a:p>
          <a:p>
            <a:pPr>
              <a:defRPr/>
            </a:pPr>
            <a:r>
              <a:rPr lang="pl-PL" sz="1600" dirty="0"/>
              <a:t>Ceny lot</a:t>
            </a:r>
          </a:p>
          <a:p>
            <a:pPr>
              <a:defRPr/>
            </a:pPr>
            <a:r>
              <a:rPr lang="pl-PL" sz="1600" dirty="0"/>
              <a:t>Ceny kolej</a:t>
            </a:r>
          </a:p>
          <a:p>
            <a:pPr>
              <a:defRPr/>
            </a:pPr>
            <a:r>
              <a:rPr lang="pl-PL" sz="1600" dirty="0" err="1"/>
              <a:t>Gbp</a:t>
            </a:r>
            <a:endParaRPr lang="pl-PL" sz="1600" dirty="0"/>
          </a:p>
          <a:p>
            <a:pPr>
              <a:defRPr/>
            </a:pPr>
            <a:r>
              <a:rPr lang="pl-PL" sz="1600" dirty="0" err="1"/>
              <a:t>Usd</a:t>
            </a:r>
            <a:r>
              <a:rPr lang="pl-PL" sz="1600" dirty="0"/>
              <a:t> </a:t>
            </a:r>
          </a:p>
          <a:p>
            <a:pPr>
              <a:defRPr/>
            </a:pPr>
            <a:r>
              <a:rPr lang="pl-PL" sz="1600" dirty="0" err="1"/>
              <a:t>Gbp_lag</a:t>
            </a:r>
            <a:endParaRPr lang="pl-PL" sz="1600" dirty="0"/>
          </a:p>
          <a:p>
            <a:pPr>
              <a:defRPr/>
            </a:pPr>
            <a:r>
              <a:rPr lang="pl-PL" sz="1600" dirty="0" err="1"/>
              <a:t>Usd_lag</a:t>
            </a:r>
            <a:endParaRPr lang="pl-PL" sz="1600" dirty="0"/>
          </a:p>
          <a:p>
            <a:pPr>
              <a:defRPr/>
            </a:pPr>
            <a:r>
              <a:rPr lang="pl-PL" sz="1600" dirty="0" err="1"/>
              <a:t>Eur_lag</a:t>
            </a:r>
            <a:endParaRPr lang="pl-PL" sz="1600" dirty="0"/>
          </a:p>
          <a:p>
            <a:pPr>
              <a:defRPr/>
            </a:pPr>
            <a:r>
              <a:rPr lang="pl-PL" sz="1600" dirty="0"/>
              <a:t>Los 2</a:t>
            </a:r>
          </a:p>
          <a:p>
            <a:pPr>
              <a:defRPr/>
            </a:pPr>
            <a:r>
              <a:rPr lang="pl-PL" sz="1600" dirty="0"/>
              <a:t>Los 3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355976" y="5013176"/>
            <a:ext cx="1444626" cy="8309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bliqueTopRigh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600" dirty="0"/>
              <a:t>Inflacja (PL)</a:t>
            </a:r>
          </a:p>
          <a:p>
            <a:pPr>
              <a:defRPr/>
            </a:pPr>
            <a:r>
              <a:rPr lang="pl-PL" sz="1600" dirty="0"/>
              <a:t>Ceny żywności</a:t>
            </a:r>
          </a:p>
          <a:p>
            <a:pPr>
              <a:defRPr/>
            </a:pPr>
            <a:r>
              <a:rPr lang="pl-PL" sz="1600" dirty="0"/>
              <a:t>Los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395288" y="765175"/>
            <a:ext cx="8382000" cy="1069975"/>
          </a:xfrm>
        </p:spPr>
        <p:txBody>
          <a:bodyPr/>
          <a:lstStyle/>
          <a:p>
            <a:pPr eaLnBrk="1" hangingPunct="1"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N</a:t>
            </a:r>
            <a:r>
              <a:rPr lang="pl-PL" b="1" dirty="0" smtClean="0">
                <a:solidFill>
                  <a:schemeClr val="tx1"/>
                </a:solidFill>
                <a:latin typeface="+mn-lt"/>
              </a:rPr>
              <a:t>iemcy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</p:nvPr>
        </p:nvGraphicFramePr>
        <p:xfrm>
          <a:off x="0" y="2174875"/>
          <a:ext cx="44973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pole tekstowe 34"/>
          <p:cNvSpPr txBox="1">
            <a:spLocks noGrp="1"/>
          </p:cNvSpPr>
          <p:nvPr>
            <p:ph type="body" idx="1"/>
          </p:nvPr>
        </p:nvSpPr>
        <p:spPr>
          <a:xfrm>
            <a:off x="179388" y="1773238"/>
            <a:ext cx="4616450" cy="484187"/>
          </a:xfrm>
          <a:solidFill>
            <a:schemeClr val="bg2">
              <a:lumMod val="40000"/>
              <a:lumOff val="6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1400" dirty="0" err="1"/>
              <a:t>L</a:t>
            </a:r>
            <a:r>
              <a:rPr lang="pl-PL" dirty="0" err="1"/>
              <a:t>t_</a:t>
            </a:r>
            <a:r>
              <a:rPr lang="pl-PL" sz="1050" dirty="0" err="1"/>
              <a:t>N</a:t>
            </a:r>
            <a:r>
              <a:rPr lang="pl-PL" sz="900" dirty="0" err="1"/>
              <a:t>iemcy</a:t>
            </a:r>
            <a:r>
              <a:rPr lang="pl-PL" sz="900" dirty="0"/>
              <a:t> = (1005*Los1-0,02*import+508,9*stopa </a:t>
            </a:r>
            <a:r>
              <a:rPr lang="pl-PL" sz="900" dirty="0" smtClean="0"/>
              <a:t>oszczędności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900" dirty="0" smtClean="0"/>
              <a:t>-</a:t>
            </a:r>
            <a:r>
              <a:rPr lang="pl-PL" sz="900" dirty="0"/>
              <a:t>1,12*populacja)+89239,4+/-246,4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319463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pole tekstowe 1"/>
          <p:cNvSpPr txBox="1">
            <a:spLocks noGrp="1"/>
          </p:cNvSpPr>
          <p:nvPr>
            <p:ph type="body" sz="quarter" idx="3"/>
          </p:nvPr>
        </p:nvSpPr>
        <p:spPr>
          <a:xfrm>
            <a:off x="4643438" y="1700213"/>
            <a:ext cx="4249737" cy="56832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1400" dirty="0" err="1">
                <a:solidFill>
                  <a:schemeClr val="tx1"/>
                </a:solidFill>
              </a:rPr>
              <a:t>L</a:t>
            </a:r>
            <a:r>
              <a:rPr lang="pl-PL" sz="1050" dirty="0" err="1">
                <a:solidFill>
                  <a:schemeClr val="tx1"/>
                </a:solidFill>
              </a:rPr>
              <a:t>oj</a:t>
            </a:r>
            <a:r>
              <a:rPr lang="pl-PL" sz="900" dirty="0" err="1">
                <a:solidFill>
                  <a:schemeClr val="tx1"/>
                </a:solidFill>
              </a:rPr>
              <a:t>_</a:t>
            </a:r>
            <a:r>
              <a:rPr lang="pl-PL" dirty="0" err="1">
                <a:solidFill>
                  <a:schemeClr val="tx1"/>
                </a:solidFill>
              </a:rPr>
              <a:t>N</a:t>
            </a:r>
            <a:r>
              <a:rPr lang="pl-PL" sz="900" dirty="0" err="1">
                <a:solidFill>
                  <a:schemeClr val="tx1"/>
                </a:solidFill>
              </a:rPr>
              <a:t>iemcy</a:t>
            </a:r>
            <a:r>
              <a:rPr lang="pl-PL" sz="900" dirty="0">
                <a:solidFill>
                  <a:schemeClr val="tx1"/>
                </a:solidFill>
              </a:rPr>
              <a:t> = (-16802,4*eur-18876,5*los1-1,9*GDP(PPS</a:t>
            </a:r>
            <a:r>
              <a:rPr lang="pl-PL" sz="900" dirty="0" smtClean="0">
                <a:solidFill>
                  <a:schemeClr val="tx1"/>
                </a:solidFill>
              </a:rPr>
              <a:t>))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900" dirty="0" smtClean="0">
                <a:solidFill>
                  <a:schemeClr val="tx1"/>
                </a:solidFill>
              </a:rPr>
              <a:t>+</a:t>
            </a:r>
            <a:r>
              <a:rPr lang="pl-PL" sz="900" dirty="0">
                <a:solidFill>
                  <a:schemeClr val="tx1"/>
                </a:solidFill>
              </a:rPr>
              <a:t>149583,7+/-4640,3</a:t>
            </a:r>
          </a:p>
        </p:txBody>
      </p:sp>
      <p:sp>
        <p:nvSpPr>
          <p:cNvPr id="24583" name="Symbol zastępczy numeru slajdu 10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E538C0E-8F8D-464E-8C84-F8A1694CE0B7}" type="slidenum">
              <a:rPr lang="pl-PL" smtClean="0"/>
              <a:pPr/>
              <a:t>19</a:t>
            </a:fld>
            <a:endParaRPr lang="pl-PL" smtClean="0"/>
          </a:p>
        </p:txBody>
      </p:sp>
      <p:sp>
        <p:nvSpPr>
          <p:cNvPr id="24584" name="Symbol zastępczy stopki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11" name="Elipsa 10"/>
          <p:cNvSpPr/>
          <p:nvPr/>
        </p:nvSpPr>
        <p:spPr>
          <a:xfrm>
            <a:off x="1476375" y="2636838"/>
            <a:ext cx="841375" cy="1296987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0" y="5380672"/>
            <a:ext cx="237626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/>
              <a:t>Import</a:t>
            </a:r>
          </a:p>
          <a:p>
            <a:pPr>
              <a:defRPr/>
            </a:pPr>
            <a:r>
              <a:rPr lang="pl-PL" sz="1800" dirty="0"/>
              <a:t>Populacja </a:t>
            </a:r>
          </a:p>
          <a:p>
            <a:pPr>
              <a:defRPr/>
            </a:pPr>
            <a:r>
              <a:rPr lang="pl-PL" sz="1800" dirty="0"/>
              <a:t>Stopa oszczędności</a:t>
            </a:r>
          </a:p>
          <a:p>
            <a:pPr>
              <a:defRPr/>
            </a:pPr>
            <a:r>
              <a:rPr lang="pl-PL" sz="1800" dirty="0"/>
              <a:t>Los 1 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4211960" y="5373216"/>
            <a:ext cx="2376264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pl-PL" sz="1800" dirty="0"/>
              <a:t>GDP(PPS)</a:t>
            </a:r>
          </a:p>
          <a:p>
            <a:pPr>
              <a:defRPr/>
            </a:pPr>
            <a:r>
              <a:rPr lang="pl-PL" sz="1800" dirty="0"/>
              <a:t>Euro </a:t>
            </a:r>
          </a:p>
          <a:p>
            <a:pPr>
              <a:defRPr/>
            </a:pPr>
            <a:r>
              <a:rPr lang="pl-PL" sz="1800" dirty="0"/>
              <a:t>Los 1 </a:t>
            </a:r>
          </a:p>
          <a:p>
            <a:pPr>
              <a:defRPr/>
            </a:pP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8"/>
          <p:cNvSpPr txBox="1">
            <a:spLocks noChangeArrowheads="1"/>
          </p:cNvSpPr>
          <p:nvPr/>
        </p:nvSpPr>
        <p:spPr bwMode="auto">
          <a:xfrm>
            <a:off x="2987675" y="836613"/>
            <a:ext cx="4608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7171" name="Text Box 9"/>
          <p:cNvSpPr txBox="1">
            <a:spLocks noChangeArrowheads="1"/>
          </p:cNvSpPr>
          <p:nvPr/>
        </p:nvSpPr>
        <p:spPr bwMode="auto">
          <a:xfrm>
            <a:off x="827088" y="836613"/>
            <a:ext cx="71294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4800" b="1" dirty="0">
                <a:latin typeface="+mn-lt"/>
              </a:rPr>
              <a:t>C</a:t>
            </a:r>
            <a:r>
              <a:rPr lang="pl-PL" sz="3600" b="1" dirty="0">
                <a:latin typeface="+mn-lt"/>
              </a:rPr>
              <a:t>el i zakres prezentacji</a:t>
            </a:r>
          </a:p>
        </p:txBody>
      </p:sp>
      <p:sp>
        <p:nvSpPr>
          <p:cNvPr id="7172" name="Text Box 10"/>
          <p:cNvSpPr txBox="1">
            <a:spLocks noChangeArrowheads="1"/>
          </p:cNvSpPr>
          <p:nvPr/>
        </p:nvSpPr>
        <p:spPr bwMode="auto">
          <a:xfrm>
            <a:off x="3348038" y="2152650"/>
            <a:ext cx="4464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/>
          </a:p>
        </p:txBody>
      </p:sp>
      <p:sp>
        <p:nvSpPr>
          <p:cNvPr id="7173" name="Text Box 11"/>
          <p:cNvSpPr txBox="1">
            <a:spLocks noChangeArrowheads="1"/>
          </p:cNvSpPr>
          <p:nvPr/>
        </p:nvSpPr>
        <p:spPr bwMode="auto">
          <a:xfrm>
            <a:off x="395288" y="2276475"/>
            <a:ext cx="7993062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pl-PL" sz="2800" dirty="0"/>
              <a:t>Założenia projektu</a:t>
            </a:r>
            <a:r>
              <a:rPr lang="pl-PL" sz="2800" b="1" i="1" dirty="0">
                <a:solidFill>
                  <a:schemeClr val="tx2">
                    <a:lumMod val="50000"/>
                  </a:schemeClr>
                </a:solidFill>
              </a:rPr>
              <a:t> Ekonomiczne uwarunkowania rozwoju rynku usług turystycznych w Polsce</a:t>
            </a:r>
            <a:endParaRPr lang="pl-PL" sz="2800" dirty="0"/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pl-PL" sz="2800" dirty="0"/>
              <a:t>Wybrane aspekty analizy</a:t>
            </a:r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pl-PL" dirty="0"/>
              <a:t>Wybrane czynniki </a:t>
            </a:r>
            <a:r>
              <a:rPr lang="pl-PL" dirty="0" err="1"/>
              <a:t>popytotwórcze</a:t>
            </a:r>
            <a:endParaRPr lang="pl-PL" dirty="0"/>
          </a:p>
          <a:p>
            <a:pPr marL="971550" lvl="1" indent="-514350">
              <a:buFont typeface="+mj-lt"/>
              <a:buAutoNum type="alphaLcPeriod"/>
              <a:defRPr/>
            </a:pPr>
            <a:r>
              <a:rPr lang="pl-PL" sz="2800" dirty="0"/>
              <a:t>O</a:t>
            </a:r>
            <a:r>
              <a:rPr lang="pl-PL" dirty="0"/>
              <a:t>cena reakcji popytu turystycznego na zmiany wybranych czynników</a:t>
            </a:r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pl-PL" dirty="0"/>
              <a:t>Zróżnicowana wrażliwość poszczególnych segmentów rynku na zmiany warunków rynkowych </a:t>
            </a:r>
          </a:p>
          <a:p>
            <a:pPr marL="914400" lvl="1" indent="-457200">
              <a:buFont typeface="+mj-lt"/>
              <a:buAutoNum type="alphaLcPeriod"/>
              <a:defRPr/>
            </a:pPr>
            <a:r>
              <a:rPr lang="pl-PL" dirty="0"/>
              <a:t>Reakcja na zmiany w czasie (natychmiast, czy z opóźnieniem?).</a:t>
            </a:r>
          </a:p>
        </p:txBody>
      </p:sp>
      <p:sp>
        <p:nvSpPr>
          <p:cNvPr id="7174" name="Line 12"/>
          <p:cNvSpPr>
            <a:spLocks noChangeShapeType="1"/>
          </p:cNvSpPr>
          <p:nvPr/>
        </p:nvSpPr>
        <p:spPr bwMode="auto">
          <a:xfrm>
            <a:off x="395288" y="1916113"/>
            <a:ext cx="7705725" cy="0"/>
          </a:xfrm>
          <a:prstGeom prst="line">
            <a:avLst/>
          </a:prstGeom>
          <a:noFill/>
          <a:ln w="76200">
            <a:solidFill>
              <a:schemeClr val="accent6">
                <a:lumMod val="50000"/>
                <a:alpha val="50195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175" name="Symbol zastępczy numeru slajdu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7FADF0B-41EB-4F3C-AD76-8EE3120E5FA3}" type="slidenum">
              <a:rPr lang="pl-PL" smtClean="0"/>
              <a:pPr/>
              <a:t>2</a:t>
            </a:fld>
            <a:endParaRPr lang="pl-PL" smtClean="0"/>
          </a:p>
        </p:txBody>
      </p:sp>
      <p:sp>
        <p:nvSpPr>
          <p:cNvPr id="7176" name="Symbol zastępczy stopki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382000" cy="1069975"/>
          </a:xfrm>
        </p:spPr>
        <p:txBody>
          <a:bodyPr/>
          <a:lstStyle/>
          <a:p>
            <a:pPr eaLnBrk="1" hangingPunct="1"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N</a:t>
            </a:r>
            <a:r>
              <a:rPr lang="pl-PL" b="1" dirty="0" smtClean="0">
                <a:solidFill>
                  <a:schemeClr val="tx1"/>
                </a:solidFill>
                <a:latin typeface="+mn-lt"/>
              </a:rPr>
              <a:t>iemcy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</p:nvPr>
        </p:nvGraphicFramePr>
        <p:xfrm>
          <a:off x="0" y="2204864"/>
          <a:ext cx="4435724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Symbol zastępczy zawartości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4989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pole tekstowe 1"/>
          <p:cNvSpPr txBox="1">
            <a:spLocks noGrp="1"/>
          </p:cNvSpPr>
          <p:nvPr>
            <p:ph type="body" sz="quarter" idx="3"/>
          </p:nvPr>
        </p:nvSpPr>
        <p:spPr>
          <a:xfrm>
            <a:off x="4932363" y="1989138"/>
            <a:ext cx="4041775" cy="601662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1400" dirty="0" err="1">
                <a:solidFill>
                  <a:schemeClr val="tx1"/>
                </a:solidFill>
              </a:rPr>
              <a:t>L</a:t>
            </a:r>
            <a:r>
              <a:rPr lang="pl-PL" sz="900" dirty="0" err="1">
                <a:solidFill>
                  <a:schemeClr val="tx1"/>
                </a:solidFill>
              </a:rPr>
              <a:t>noc_obzz_</a:t>
            </a:r>
            <a:r>
              <a:rPr lang="pl-PL" sz="1200" dirty="0" err="1">
                <a:solidFill>
                  <a:schemeClr val="tx1"/>
                </a:solidFill>
              </a:rPr>
              <a:t>N</a:t>
            </a:r>
            <a:r>
              <a:rPr lang="pl-PL" sz="900" dirty="0" err="1">
                <a:solidFill>
                  <a:schemeClr val="tx1"/>
                </a:solidFill>
              </a:rPr>
              <a:t>iemcy</a:t>
            </a:r>
            <a:r>
              <a:rPr lang="pl-PL" sz="900" dirty="0">
                <a:solidFill>
                  <a:schemeClr val="tx1"/>
                </a:solidFill>
              </a:rPr>
              <a:t> = -</a:t>
            </a:r>
            <a:r>
              <a:rPr lang="pl-PL" sz="900" dirty="0" smtClean="0">
                <a:solidFill>
                  <a:schemeClr val="tx1"/>
                </a:solidFill>
              </a:rPr>
              <a:t>2057,5usd+958,7eur-0,01*import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900" dirty="0" smtClean="0">
                <a:solidFill>
                  <a:schemeClr val="tx1"/>
                </a:solidFill>
              </a:rPr>
              <a:t>+607,6Lag-eur+5694,9</a:t>
            </a:r>
            <a:r>
              <a:rPr lang="pl-PL" sz="900" dirty="0">
                <a:solidFill>
                  <a:schemeClr val="tx1"/>
                </a:solidFill>
              </a:rPr>
              <a:t>+/-197,6</a:t>
            </a:r>
          </a:p>
        </p:txBody>
      </p:sp>
      <p:sp>
        <p:nvSpPr>
          <p:cNvPr id="10" name="pole tekstowe 40"/>
          <p:cNvSpPr txBox="1">
            <a:spLocks noGrp="1"/>
          </p:cNvSpPr>
          <p:nvPr>
            <p:ph type="body" idx="1"/>
          </p:nvPr>
        </p:nvSpPr>
        <p:spPr>
          <a:xfrm>
            <a:off x="381000" y="1989138"/>
            <a:ext cx="4492625" cy="307975"/>
          </a:xfrm>
          <a:solidFill>
            <a:schemeClr val="bg2">
              <a:lumMod val="40000"/>
              <a:lumOff val="60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pl-PL" sz="1400" dirty="0" err="1"/>
              <a:t>L</a:t>
            </a:r>
            <a:r>
              <a:rPr lang="pl-PL" sz="900" dirty="0" err="1"/>
              <a:t>noc_hot_</a:t>
            </a:r>
            <a:r>
              <a:rPr lang="pl-PL" dirty="0" err="1"/>
              <a:t>N</a:t>
            </a:r>
            <a:r>
              <a:rPr lang="pl-PL" sz="900" dirty="0" err="1"/>
              <a:t>iemcy</a:t>
            </a:r>
            <a:r>
              <a:rPr lang="pl-PL" sz="900" dirty="0"/>
              <a:t> = (-58*ceny_transp_lot-722,7*Los1+8273,3)+/-234,2</a:t>
            </a:r>
          </a:p>
        </p:txBody>
      </p:sp>
      <p:sp>
        <p:nvSpPr>
          <p:cNvPr id="25607" name="Symbol zastępczy numeru slajdu 10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0B8E0C0-E16D-49A8-A5C5-1852ADEB5914}" type="slidenum">
              <a:rPr lang="pl-PL" smtClean="0"/>
              <a:pPr/>
              <a:t>20</a:t>
            </a:fld>
            <a:endParaRPr lang="pl-PL" smtClean="0"/>
          </a:p>
        </p:txBody>
      </p:sp>
      <p:sp>
        <p:nvSpPr>
          <p:cNvPr id="25608" name="Symbol zastępczy stopki 11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11" name="Elipsa 10"/>
          <p:cNvSpPr/>
          <p:nvPr/>
        </p:nvSpPr>
        <p:spPr>
          <a:xfrm>
            <a:off x="2411413" y="2420938"/>
            <a:ext cx="720725" cy="1152525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2" name="pole tekstowe 11"/>
          <p:cNvSpPr txBox="1"/>
          <p:nvPr/>
        </p:nvSpPr>
        <p:spPr>
          <a:xfrm>
            <a:off x="179512" y="5733256"/>
            <a:ext cx="1124026" cy="7078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000" dirty="0" err="1"/>
              <a:t>Ceny_lot</a:t>
            </a:r>
            <a:endParaRPr lang="pl-PL" sz="2000" dirty="0"/>
          </a:p>
          <a:p>
            <a:pPr>
              <a:defRPr/>
            </a:pPr>
            <a:r>
              <a:rPr lang="pl-PL" sz="2000" dirty="0"/>
              <a:t>Los 1</a:t>
            </a:r>
          </a:p>
        </p:txBody>
      </p:sp>
      <p:sp>
        <p:nvSpPr>
          <p:cNvPr id="13" name="pole tekstowe 12"/>
          <p:cNvSpPr txBox="1"/>
          <p:nvPr/>
        </p:nvSpPr>
        <p:spPr>
          <a:xfrm>
            <a:off x="4572000" y="5229200"/>
            <a:ext cx="1124026" cy="132343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2000" dirty="0"/>
              <a:t>Import </a:t>
            </a:r>
          </a:p>
          <a:p>
            <a:pPr>
              <a:defRPr/>
            </a:pPr>
            <a:r>
              <a:rPr lang="pl-PL" sz="2000" dirty="0" err="1"/>
              <a:t>Usd</a:t>
            </a:r>
            <a:endParaRPr lang="pl-PL" sz="2000" dirty="0"/>
          </a:p>
          <a:p>
            <a:pPr>
              <a:defRPr/>
            </a:pPr>
            <a:r>
              <a:rPr lang="pl-PL" sz="2000" dirty="0"/>
              <a:t>Euro</a:t>
            </a:r>
          </a:p>
          <a:p>
            <a:pPr>
              <a:defRPr/>
            </a:pPr>
            <a:r>
              <a:rPr lang="pl-PL" sz="2000" dirty="0" err="1"/>
              <a:t>Euro_lag</a:t>
            </a: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ytuł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8382000" cy="1069975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W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ielka </a:t>
            </a: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B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rytania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725"/>
            <a:ext cx="4041775" cy="457200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6628" name="Symbol zastępczy numeru slajdu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301C59-F325-4B5D-9FE2-5E7BC8B122C3}" type="slidenum">
              <a:rPr lang="pl-PL" smtClean="0"/>
              <a:pPr/>
              <a:t>21</a:t>
            </a:fld>
            <a:endParaRPr lang="pl-PL" smtClean="0"/>
          </a:p>
        </p:txBody>
      </p:sp>
      <p:sp>
        <p:nvSpPr>
          <p:cNvPr id="26629" name="Symbol zastępczy stopki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graphicFrame>
        <p:nvGraphicFramePr>
          <p:cNvPr id="14" name="Symbol zastępczy zawartości 13"/>
          <p:cNvGraphicFramePr>
            <a:graphicFrameLocks noGrp="1"/>
          </p:cNvGraphicFramePr>
          <p:nvPr>
            <p:ph sz="quarter" idx="2"/>
          </p:nvPr>
        </p:nvGraphicFramePr>
        <p:xfrm>
          <a:off x="395536" y="2060848"/>
          <a:ext cx="4041775" cy="4533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Symbol zastępczy zawartości 14"/>
          <p:cNvGraphicFramePr>
            <a:graphicFrameLocks noGrp="1"/>
          </p:cNvGraphicFramePr>
          <p:nvPr>
            <p:ph sz="quarter" idx="4"/>
          </p:nvPr>
        </p:nvGraphicFramePr>
        <p:xfrm>
          <a:off x="4716016" y="2636912"/>
          <a:ext cx="4041775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pole tekstowe 4"/>
          <p:cNvSpPr txBox="1">
            <a:spLocks noGrp="1"/>
          </p:cNvSpPr>
          <p:nvPr>
            <p:ph type="body" sz="half" idx="3"/>
          </p:nvPr>
        </p:nvSpPr>
        <p:spPr>
          <a:xfrm>
            <a:off x="4721225" y="1989138"/>
            <a:ext cx="4243388" cy="719137"/>
          </a:xfrm>
          <a:solidFill>
            <a:schemeClr val="bg2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pl-PL" sz="1400"/>
              <a:t>W</a:t>
            </a:r>
            <a:r>
              <a:rPr lang="pl-PL" sz="900" b="0"/>
              <a:t>yd_</a:t>
            </a:r>
            <a:r>
              <a:rPr lang="pl-PL" sz="900"/>
              <a:t>T_</a:t>
            </a:r>
            <a:r>
              <a:rPr lang="pl-PL" sz="1400"/>
              <a:t>W</a:t>
            </a:r>
            <a:r>
              <a:rPr lang="pl-PL" sz="900"/>
              <a:t>ielka </a:t>
            </a:r>
            <a:r>
              <a:rPr lang="pl-PL" sz="1200"/>
              <a:t>B</a:t>
            </a:r>
            <a:r>
              <a:rPr lang="pl-PL" sz="900"/>
              <a:t>rytania = 0,02*import-0,016*eksport+37,9*CPI(PL)-74,3*CPI(kraj emisji)</a:t>
            </a:r>
          </a:p>
          <a:p>
            <a:pPr>
              <a:defRPr/>
            </a:pPr>
            <a:r>
              <a:rPr lang="pl-PL" sz="900"/>
              <a:t>+228,4*usd+3019,2+/-76,6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355976" y="5380672"/>
            <a:ext cx="1678665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800" dirty="0"/>
              <a:t>Eksport</a:t>
            </a:r>
          </a:p>
          <a:p>
            <a:pPr>
              <a:defRPr/>
            </a:pPr>
            <a:r>
              <a:rPr lang="pl-PL" sz="1800" dirty="0"/>
              <a:t>Import</a:t>
            </a:r>
          </a:p>
          <a:p>
            <a:pPr>
              <a:defRPr/>
            </a:pPr>
            <a:r>
              <a:rPr lang="pl-PL" sz="1800" dirty="0"/>
              <a:t>CPI(PL)</a:t>
            </a:r>
          </a:p>
          <a:p>
            <a:pPr>
              <a:defRPr/>
            </a:pPr>
            <a:r>
              <a:rPr lang="pl-PL" sz="1800" dirty="0"/>
              <a:t>CPI(kraj emisji)</a:t>
            </a:r>
          </a:p>
          <a:p>
            <a:pPr>
              <a:defRPr/>
            </a:pPr>
            <a:r>
              <a:rPr lang="pl-PL" sz="1800" dirty="0" err="1"/>
              <a:t>Usd</a:t>
            </a:r>
            <a:r>
              <a:rPr lang="pl-PL" sz="18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ytuł 1"/>
          <p:cNvSpPr>
            <a:spLocks noGrp="1"/>
          </p:cNvSpPr>
          <p:nvPr>
            <p:ph type="title"/>
          </p:nvPr>
        </p:nvSpPr>
        <p:spPr>
          <a:xfrm>
            <a:off x="323850" y="692150"/>
            <a:ext cx="8382000" cy="1069975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F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rancja</a:t>
            </a:r>
          </a:p>
        </p:txBody>
      </p:sp>
      <p:sp>
        <p:nvSpPr>
          <p:cNvPr id="27651" name="Symbol zastępczy numeru slajdu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C57443D-1A91-42F4-9A20-4DD787FD79C3}" type="slidenum">
              <a:rPr lang="pl-PL" smtClean="0"/>
              <a:pPr/>
              <a:t>22</a:t>
            </a:fld>
            <a:endParaRPr lang="pl-PL" smtClean="0"/>
          </a:p>
        </p:txBody>
      </p:sp>
      <p:sp>
        <p:nvSpPr>
          <p:cNvPr id="27652" name="Symbol zastępczy stopki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quarter" idx="2"/>
          </p:nvPr>
        </p:nvGraphicFramePr>
        <p:xfrm>
          <a:off x="0" y="1916832"/>
          <a:ext cx="4422775" cy="4677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Symbol zastępczy zawartości 9"/>
          <p:cNvGraphicFramePr>
            <a:graphicFrameLocks noGrp="1"/>
          </p:cNvGraphicFramePr>
          <p:nvPr>
            <p:ph sz="quarter" idx="4"/>
          </p:nvPr>
        </p:nvGraphicFramePr>
        <p:xfrm>
          <a:off x="4788024" y="1988840"/>
          <a:ext cx="4355976" cy="4606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Elipsa 10"/>
          <p:cNvSpPr/>
          <p:nvPr/>
        </p:nvSpPr>
        <p:spPr>
          <a:xfrm>
            <a:off x="1835150" y="3357563"/>
            <a:ext cx="914400" cy="1223962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2" name="Elipsa 11"/>
          <p:cNvSpPr/>
          <p:nvPr/>
        </p:nvSpPr>
        <p:spPr>
          <a:xfrm>
            <a:off x="7092950" y="3716338"/>
            <a:ext cx="914400" cy="1225550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0" y="5661248"/>
            <a:ext cx="1781257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800" dirty="0"/>
              <a:t>GDP(kraj emisji)</a:t>
            </a:r>
          </a:p>
          <a:p>
            <a:pPr>
              <a:defRPr/>
            </a:pPr>
            <a:r>
              <a:rPr lang="pl-PL" sz="1800" dirty="0"/>
              <a:t>Import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355976" y="5733256"/>
            <a:ext cx="2178802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800" dirty="0"/>
              <a:t>GDP(kraj emisji)_lag</a:t>
            </a:r>
          </a:p>
          <a:p>
            <a:pPr>
              <a:defRPr/>
            </a:pPr>
            <a:r>
              <a:rPr lang="pl-PL" sz="1800" dirty="0" err="1"/>
              <a:t>Usd_lag</a:t>
            </a: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ytuł 1"/>
          <p:cNvSpPr>
            <a:spLocks noGrp="1"/>
          </p:cNvSpPr>
          <p:nvPr>
            <p:ph type="title"/>
          </p:nvPr>
        </p:nvSpPr>
        <p:spPr>
          <a:xfrm>
            <a:off x="381000" y="836613"/>
            <a:ext cx="8382000" cy="647700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U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kraina: podróże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725"/>
            <a:ext cx="4041775" cy="457200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725"/>
            <a:ext cx="4041775" cy="457200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8677" name="Symbol zastępczy numeru slajdu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5D3E4F5-77D0-41FA-8A86-CC4D11C436C2}" type="slidenum">
              <a:rPr lang="pl-PL" smtClean="0"/>
              <a:pPr/>
              <a:t>23</a:t>
            </a:fld>
            <a:endParaRPr lang="pl-PL" smtClean="0"/>
          </a:p>
        </p:txBody>
      </p:sp>
      <p:sp>
        <p:nvSpPr>
          <p:cNvPr id="28678" name="Symbol zastępczy stopki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quarter" idx="2"/>
          </p:nvPr>
        </p:nvGraphicFramePr>
        <p:xfrm>
          <a:off x="179512" y="2132856"/>
          <a:ext cx="4243263" cy="4461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Symbol zastępczy zawartości 9"/>
          <p:cNvGraphicFramePr>
            <a:graphicFrameLocks noGrp="1"/>
          </p:cNvGraphicFramePr>
          <p:nvPr>
            <p:ph sz="quarter" idx="4"/>
          </p:nvPr>
        </p:nvGraphicFramePr>
        <p:xfrm>
          <a:off x="4718050" y="2060848"/>
          <a:ext cx="4425950" cy="45336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Łącznik prosty 11"/>
          <p:cNvCxnSpPr/>
          <p:nvPr/>
        </p:nvCxnSpPr>
        <p:spPr>
          <a:xfrm>
            <a:off x="2484438" y="2852738"/>
            <a:ext cx="0" cy="230505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ytuł 1"/>
          <p:cNvSpPr>
            <a:spLocks noGrp="1"/>
          </p:cNvSpPr>
          <p:nvPr>
            <p:ph type="title"/>
          </p:nvPr>
        </p:nvSpPr>
        <p:spPr>
          <a:xfrm>
            <a:off x="381000" y="908050"/>
            <a:ext cx="8382000" cy="720725"/>
          </a:xfrm>
        </p:spPr>
        <p:txBody>
          <a:bodyPr/>
          <a:lstStyle/>
          <a:p>
            <a:pPr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U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kraina: wydatki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725"/>
            <a:ext cx="4041775" cy="457200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725"/>
            <a:ext cx="4041775" cy="457200"/>
          </a:xfrm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9701" name="Symbol zastępczy numeru slajdu 6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5F47D53-0CD4-4F58-950F-8D880728B1A4}" type="slidenum">
              <a:rPr lang="pl-PL" smtClean="0"/>
              <a:pPr/>
              <a:t>24</a:t>
            </a:fld>
            <a:endParaRPr lang="pl-PL" smtClean="0"/>
          </a:p>
        </p:txBody>
      </p:sp>
      <p:sp>
        <p:nvSpPr>
          <p:cNvPr id="29702" name="Symbol zastępczy stopki 7"/>
          <p:cNvSpPr>
            <a:spLocks noGrp="1"/>
          </p:cNvSpPr>
          <p:nvPr>
            <p:ph type="ftr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quarter" idx="2"/>
          </p:nvPr>
        </p:nvGraphicFramePr>
        <p:xfrm>
          <a:off x="0" y="2204864"/>
          <a:ext cx="4644008" cy="4389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Symbol zastępczy zawartości 9"/>
          <p:cNvGraphicFramePr>
            <a:graphicFrameLocks noGrp="1"/>
          </p:cNvGraphicFramePr>
          <p:nvPr>
            <p:ph sz="quarter" idx="4"/>
          </p:nvPr>
        </p:nvGraphicFramePr>
        <p:xfrm>
          <a:off x="4644008" y="2204864"/>
          <a:ext cx="4499992" cy="4389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Łącznik prosty 11"/>
          <p:cNvCxnSpPr/>
          <p:nvPr/>
        </p:nvCxnSpPr>
        <p:spPr>
          <a:xfrm>
            <a:off x="2627313" y="2852738"/>
            <a:ext cx="0" cy="2232025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Elipsa 12"/>
          <p:cNvSpPr/>
          <p:nvPr/>
        </p:nvSpPr>
        <p:spPr>
          <a:xfrm>
            <a:off x="6804025" y="3789363"/>
            <a:ext cx="914400" cy="1223962"/>
          </a:xfrm>
          <a:prstGeom prst="ellipse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251520" y="5288340"/>
            <a:ext cx="1050288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800" dirty="0"/>
              <a:t>Do 2003:</a:t>
            </a:r>
          </a:p>
          <a:p>
            <a:pPr>
              <a:defRPr/>
            </a:pPr>
            <a:r>
              <a:rPr lang="pl-PL" sz="1800" dirty="0"/>
              <a:t>Eksport</a:t>
            </a:r>
          </a:p>
          <a:p>
            <a:pPr>
              <a:defRPr/>
            </a:pPr>
            <a:r>
              <a:rPr lang="pl-PL" sz="1800" dirty="0"/>
              <a:t>CPI(PL)</a:t>
            </a:r>
          </a:p>
          <a:p>
            <a:pPr>
              <a:defRPr/>
            </a:pPr>
            <a:r>
              <a:rPr lang="pl-PL" sz="1800" dirty="0"/>
              <a:t>USD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3419872" y="5085184"/>
            <a:ext cx="1050288" cy="14773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pl-PL" sz="1800" dirty="0"/>
              <a:t>Od 2004:</a:t>
            </a:r>
          </a:p>
          <a:p>
            <a:pPr>
              <a:defRPr/>
            </a:pPr>
            <a:r>
              <a:rPr lang="pl-PL" sz="1800" dirty="0" err="1"/>
              <a:t>Gbp_lag</a:t>
            </a:r>
            <a:endParaRPr lang="pl-PL" sz="1800" dirty="0"/>
          </a:p>
          <a:p>
            <a:pPr>
              <a:defRPr/>
            </a:pPr>
            <a:r>
              <a:rPr lang="pl-PL" sz="1800" dirty="0"/>
              <a:t>CPI(PL)</a:t>
            </a:r>
          </a:p>
          <a:p>
            <a:pPr>
              <a:defRPr/>
            </a:pPr>
            <a:r>
              <a:rPr lang="pl-PL" sz="1800" dirty="0"/>
              <a:t>Los 2</a:t>
            </a:r>
          </a:p>
          <a:p>
            <a:pPr>
              <a:defRPr/>
            </a:pPr>
            <a:r>
              <a:rPr lang="pl-PL" sz="1800" dirty="0"/>
              <a:t>Los 3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4932040" y="5589240"/>
            <a:ext cx="1447832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>
            <a:spAutoFit/>
          </a:bodyPr>
          <a:lstStyle/>
          <a:p>
            <a:pPr>
              <a:defRPr/>
            </a:pPr>
            <a:endParaRPr lang="pl-PL" sz="1800" dirty="0"/>
          </a:p>
          <a:p>
            <a:pPr>
              <a:defRPr/>
            </a:pPr>
            <a:r>
              <a:rPr lang="pl-PL" sz="1800" dirty="0"/>
              <a:t>Ceny odzieży</a:t>
            </a:r>
          </a:p>
          <a:p>
            <a:pPr>
              <a:defRPr/>
            </a:pP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0723" name="Symbol zastępczy stopki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30724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5AF213B-F52A-415A-B5D3-1E9CD83B8603}" type="slidenum">
              <a:rPr lang="pl-PL" smtClean="0"/>
              <a:pPr/>
              <a:t>25</a:t>
            </a:fld>
            <a:endParaRPr lang="pl-PL" smtClean="0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title"/>
          </p:nvPr>
        </p:nvSpPr>
        <p:spPr>
          <a:xfrm>
            <a:off x="684213" y="549275"/>
            <a:ext cx="8229600" cy="1066800"/>
          </a:xfrm>
        </p:spPr>
        <p:txBody>
          <a:bodyPr>
            <a:spAutoFit/>
          </a:bodyPr>
          <a:lstStyle/>
          <a:p>
            <a:pPr>
              <a:defRPr/>
            </a:pPr>
            <a:r>
              <a:rPr lang="pl-PL" sz="4400" b="1" dirty="0">
                <a:latin typeface="+mn-lt"/>
              </a:rPr>
              <a:t>W</a:t>
            </a:r>
            <a:r>
              <a:rPr lang="pl-PL" sz="3600" b="1" dirty="0">
                <a:latin typeface="+mn-lt"/>
              </a:rPr>
              <a:t>nioski </a:t>
            </a:r>
            <a:r>
              <a:rPr lang="pl-PL" sz="3600" b="1" dirty="0" smtClean="0">
                <a:latin typeface="+mn-lt"/>
              </a:rPr>
              <a:t>(1)</a:t>
            </a:r>
            <a:endParaRPr lang="pl-PL" sz="3600" u="sng" dirty="0">
              <a:latin typeface="+mn-lt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395288" y="1557338"/>
            <a:ext cx="7921625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defRPr/>
            </a:pPr>
            <a:r>
              <a:rPr lang="pl-PL" b="1" dirty="0">
                <a:latin typeface="+mn-lt"/>
              </a:rPr>
              <a:t>Wyniki badań dowodzą dużego znaczenia: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4"/>
          <p:cNvSpPr>
            <a:spLocks noChangeArrowheads="1"/>
          </p:cNvSpPr>
          <p:nvPr/>
        </p:nvSpPr>
        <p:spPr bwMode="auto">
          <a:xfrm>
            <a:off x="539750" y="404813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pl-PL" sz="4400" b="1" dirty="0">
                <a:latin typeface="+mn-lt"/>
              </a:rPr>
              <a:t>W</a:t>
            </a:r>
            <a:r>
              <a:rPr lang="pl-PL" sz="3600" b="1" dirty="0">
                <a:latin typeface="+mn-lt"/>
              </a:rPr>
              <a:t>nioski (2)</a:t>
            </a:r>
          </a:p>
        </p:txBody>
      </p:sp>
      <p:sp>
        <p:nvSpPr>
          <p:cNvPr id="31747" name="Line 5"/>
          <p:cNvSpPr>
            <a:spLocks noChangeShapeType="1"/>
          </p:cNvSpPr>
          <p:nvPr/>
        </p:nvSpPr>
        <p:spPr bwMode="auto">
          <a:xfrm flipV="1">
            <a:off x="684213" y="1268413"/>
            <a:ext cx="7721600" cy="73025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31748" name="Prostokąt 7"/>
          <p:cNvSpPr>
            <a:spLocks noChangeArrowheads="1"/>
          </p:cNvSpPr>
          <p:nvPr/>
        </p:nvSpPr>
        <p:spPr bwMode="auto">
          <a:xfrm>
            <a:off x="611188" y="1412875"/>
            <a:ext cx="7705725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sz="3200" b="1"/>
              <a:t>O</a:t>
            </a:r>
            <a:r>
              <a:rPr lang="pl-PL"/>
              <a:t>ddziaływanie różnorodnych czynników ekonomicznych powinno być analizowane osobno w odniesieniu do poszczególnych segmentów rynku: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pPr algn="just"/>
            <a:r>
              <a:rPr lang="pl-PL"/>
              <a:t>Popyt może być mało elastyczny (np. dochodowo i/lub cenowo) w odniesieniu do niektórych segmentów (np. do turystyki biznesowej), a bardziej elastyczny w stosunku do innych (np. podróży motywowanych chęcią dokonania zakupów).  Dotyczy to również segmentów wyodrębnionych ze względu na kraj rezydencji.</a:t>
            </a:r>
          </a:p>
        </p:txBody>
      </p:sp>
      <p:sp>
        <p:nvSpPr>
          <p:cNvPr id="6" name="Strzałka w dół 5"/>
          <p:cNvSpPr/>
          <p:nvPr/>
        </p:nvSpPr>
        <p:spPr>
          <a:xfrm>
            <a:off x="4211638" y="3068638"/>
            <a:ext cx="647700" cy="10810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31750" name="Symbol zastępczy numeru slajdu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452CD43-D6EA-49ED-8AF7-1C1CBD92A859}" type="slidenum">
              <a:rPr lang="pl-PL" smtClean="0"/>
              <a:pPr/>
              <a:t>26</a:t>
            </a:fld>
            <a:endParaRPr lang="pl-PL" smtClean="0"/>
          </a:p>
        </p:txBody>
      </p:sp>
      <p:sp>
        <p:nvSpPr>
          <p:cNvPr id="31751" name="Symbol zastępczy stopki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auto">
          <a:xfrm flipV="1">
            <a:off x="971550" y="1125538"/>
            <a:ext cx="6985000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graphicFrame>
        <p:nvGraphicFramePr>
          <p:cNvPr id="1026" name="Object 6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4648200" y="2767013"/>
          <a:ext cx="3810000" cy="254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ykres" r:id="rId3" imgW="6096000" imgH="4067251" progId="MSGraph.Chart.8">
                  <p:embed followColorScheme="full"/>
                </p:oleObj>
              </mc:Choice>
              <mc:Fallback>
                <p:oleObj name="Wykres" r:id="rId3" imgW="6096000" imgH="4067251" progId="MSGraph.Chart.8">
                  <p:embed followColorScheme="full"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767013"/>
                        <a:ext cx="3810000" cy="254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2443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sp>
        <p:nvSpPr>
          <p:cNvPr id="1029" name="Prostokąt 12"/>
          <p:cNvSpPr>
            <a:spLocks noChangeArrowheads="1"/>
          </p:cNvSpPr>
          <p:nvPr/>
        </p:nvSpPr>
        <p:spPr bwMode="auto">
          <a:xfrm>
            <a:off x="971550" y="1412875"/>
            <a:ext cx="7056438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l-PL" b="1"/>
              <a:t>K</a:t>
            </a:r>
            <a:r>
              <a:rPr lang="pl-PL" sz="1800"/>
              <a:t>omplementarność</a:t>
            </a:r>
            <a:r>
              <a:rPr lang="pl-PL" b="1"/>
              <a:t> </a:t>
            </a:r>
            <a:r>
              <a:rPr lang="pl-PL" sz="1800"/>
              <a:t>usług turystycznych: </a:t>
            </a:r>
            <a:r>
              <a:rPr lang="pl-PL" b="1"/>
              <a:t>k</a:t>
            </a:r>
            <a:r>
              <a:rPr lang="pl-PL" sz="1800"/>
              <a:t>lient, uciekając od dobra (usługi) o podwyższonej cenie, de facto ucieknie również od dóbr (usług) komplementarnych, nabywanych łącznie z dobrem, na które cena wzrosła. </a:t>
            </a:r>
          </a:p>
          <a:p>
            <a:endParaRPr lang="pl-PL" sz="1800"/>
          </a:p>
          <a:p>
            <a:endParaRPr lang="pl-PL" sz="1800"/>
          </a:p>
          <a:p>
            <a:endParaRPr lang="pl-PL" sz="1800"/>
          </a:p>
          <a:p>
            <a:pPr algn="just"/>
            <a:r>
              <a:rPr lang="pl-PL" b="1"/>
              <a:t>M</a:t>
            </a:r>
            <a:r>
              <a:rPr lang="pl-PL" sz="1800"/>
              <a:t>ożliwe jest również wystąpienie podobnego mechanizmu w odniesieniu do zmian cen dóbr substytucyjnych wobec usług turystycznych, np. usług rekreacyjnych. </a:t>
            </a:r>
          </a:p>
          <a:p>
            <a:endParaRPr lang="pl-PL" sz="1800"/>
          </a:p>
          <a:p>
            <a:endParaRPr lang="pl-PL" sz="1800"/>
          </a:p>
          <a:p>
            <a:endParaRPr lang="pl-PL" sz="1800"/>
          </a:p>
          <a:p>
            <a:pPr algn="just"/>
            <a:r>
              <a:rPr lang="pl-PL" b="1"/>
              <a:t>A</a:t>
            </a:r>
            <a:r>
              <a:rPr lang="pl-PL" sz="1800"/>
              <a:t> zatem o rozwoju i kondycji rynku turystycznego może decydować sytuacja na rynkach pozornie z nim nie związanych. W tym kontekście zrozumiała jest potrzeba analizy mieszanej elastyczności cenowej popytu.</a:t>
            </a:r>
          </a:p>
        </p:txBody>
      </p:sp>
      <p:sp>
        <p:nvSpPr>
          <p:cNvPr id="1030" name="Prostokąt 14"/>
          <p:cNvSpPr>
            <a:spLocks noChangeArrowheads="1"/>
          </p:cNvSpPr>
          <p:nvPr/>
        </p:nvSpPr>
        <p:spPr bwMode="auto">
          <a:xfrm>
            <a:off x="1187450" y="333375"/>
            <a:ext cx="31559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4400" b="1" dirty="0">
                <a:latin typeface="+mn-lt"/>
              </a:rPr>
              <a:t>W</a:t>
            </a:r>
            <a:r>
              <a:rPr lang="pl-PL" sz="3600" b="1" dirty="0">
                <a:latin typeface="+mn-lt"/>
              </a:rPr>
              <a:t>nioski (3)</a:t>
            </a:r>
            <a:endParaRPr lang="pl-PL" sz="3600" dirty="0">
              <a:latin typeface="+mn-lt"/>
            </a:endParaRPr>
          </a:p>
        </p:txBody>
      </p:sp>
      <p:sp>
        <p:nvSpPr>
          <p:cNvPr id="8" name="Strzałka w dół 7"/>
          <p:cNvSpPr/>
          <p:nvPr/>
        </p:nvSpPr>
        <p:spPr>
          <a:xfrm>
            <a:off x="4211638" y="2492375"/>
            <a:ext cx="484187" cy="720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4140200" y="4076700"/>
            <a:ext cx="484188" cy="719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1033" name="Symbol zastępczy numeru slajdu 9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EDBE6BE-5E7F-4EAC-BA64-454EE7FF9A93}" type="slidenum">
              <a:rPr lang="pl-PL" smtClean="0"/>
              <a:pPr/>
              <a:t>27</a:t>
            </a:fld>
            <a:endParaRPr lang="pl-PL" smtClean="0"/>
          </a:p>
        </p:txBody>
      </p:sp>
      <p:sp>
        <p:nvSpPr>
          <p:cNvPr id="1034" name="Symbol zastępczy stopki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4"/>
          <p:cNvSpPr txBox="1">
            <a:spLocks noChangeArrowheads="1"/>
          </p:cNvSpPr>
          <p:nvPr/>
        </p:nvSpPr>
        <p:spPr bwMode="auto">
          <a:xfrm>
            <a:off x="900113" y="620713"/>
            <a:ext cx="54737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4400" b="1" dirty="0">
                <a:latin typeface="+mn-lt"/>
              </a:rPr>
              <a:t>P</a:t>
            </a:r>
            <a:r>
              <a:rPr lang="pl-PL" sz="3600" b="1" dirty="0">
                <a:latin typeface="+mn-lt"/>
              </a:rPr>
              <a:t>odsumowanie</a:t>
            </a:r>
            <a:endParaRPr lang="en-US" sz="3600" b="1" dirty="0">
              <a:latin typeface="+mn-lt"/>
            </a:endParaRPr>
          </a:p>
        </p:txBody>
      </p:sp>
      <p:sp>
        <p:nvSpPr>
          <p:cNvPr id="32771" name="Line 6"/>
          <p:cNvSpPr>
            <a:spLocks noChangeShapeType="1"/>
          </p:cNvSpPr>
          <p:nvPr/>
        </p:nvSpPr>
        <p:spPr bwMode="auto">
          <a:xfrm>
            <a:off x="611188" y="1412875"/>
            <a:ext cx="7699375" cy="9525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32772" name="Prostokąt 5"/>
          <p:cNvSpPr>
            <a:spLocks noChangeArrowheads="1"/>
          </p:cNvSpPr>
          <p:nvPr/>
        </p:nvSpPr>
        <p:spPr bwMode="auto">
          <a:xfrm>
            <a:off x="1331913" y="1412875"/>
            <a:ext cx="69850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pl-PL" sz="2000"/>
              <a:t>     </a:t>
            </a:r>
            <a:r>
              <a:rPr lang="pl-PL" sz="4000" b="1"/>
              <a:t>B</a:t>
            </a:r>
            <a:r>
              <a:rPr lang="pl-PL" sz="2000"/>
              <a:t>adania polskie, podobnie jak szereg badań przeprowadzonych na innych rynkach, dowodzą zróżnicowanej reakcji poszczególnych segmentów rynku na zmiany rynkowe, np. kursów walut, czy cen. </a:t>
            </a:r>
          </a:p>
          <a:p>
            <a:pPr>
              <a:buFont typeface="Wingdings" pitchFamily="2" charset="2"/>
              <a:buChar char="q"/>
            </a:pPr>
            <a:endParaRPr lang="pl-PL" sz="2000"/>
          </a:p>
          <a:p>
            <a:pPr>
              <a:buFont typeface="Wingdings" pitchFamily="2" charset="2"/>
              <a:buChar char="q"/>
            </a:pPr>
            <a:r>
              <a:rPr lang="pl-PL" sz="2000"/>
              <a:t>    </a:t>
            </a:r>
            <a:r>
              <a:rPr lang="pl-PL" sz="4000" b="1"/>
              <a:t>W</a:t>
            </a:r>
            <a:r>
              <a:rPr lang="pl-PL" sz="2000"/>
              <a:t>arto podkreślić, że korzystne dla cudzoziemców kursy walut przyciągają raczej wydających niewiele. Świadczy o tym wzrost liczby osób pozostawiających na terenie Polski relatywnie najmniejsze sumy w okresach spadku kursu złotego.</a:t>
            </a:r>
          </a:p>
        </p:txBody>
      </p:sp>
      <p:sp>
        <p:nvSpPr>
          <p:cNvPr id="32773" name="Symbol zastępczy numeru slajdu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8DAD311-C706-4EA1-892B-A3C11A225D9F}" type="slidenum">
              <a:rPr lang="pl-PL" smtClean="0"/>
              <a:pPr/>
              <a:t>28</a:t>
            </a:fld>
            <a:endParaRPr lang="pl-PL" smtClean="0"/>
          </a:p>
        </p:txBody>
      </p:sp>
      <p:sp>
        <p:nvSpPr>
          <p:cNvPr id="32774" name="Symbol zastępczy stopki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tekstu 7"/>
          <p:cNvSpPr>
            <a:spLocks noGrp="1"/>
          </p:cNvSpPr>
          <p:nvPr>
            <p:ph type="body" sz="half" idx="2"/>
          </p:nvPr>
        </p:nvSpPr>
        <p:spPr>
          <a:xfrm>
            <a:off x="2987675" y="1981200"/>
            <a:ext cx="5470525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pl-PL" smtClean="0"/>
              <a:t>Dziękuję za uwagę</a:t>
            </a:r>
          </a:p>
          <a:p>
            <a:pPr eaLnBrk="1" hangingPunct="1">
              <a:buFontTx/>
              <a:buNone/>
            </a:pPr>
            <a:r>
              <a:rPr lang="pl-PL" smtClean="0">
                <a:hlinkClick r:id="rId2"/>
              </a:rPr>
              <a:t>t.skalska@gmail.com</a:t>
            </a:r>
            <a:endParaRPr lang="pl-PL" smtClean="0"/>
          </a:p>
          <a:p>
            <a:pPr eaLnBrk="1" hangingPunct="1">
              <a:buFontTx/>
              <a:buNone/>
            </a:pPr>
            <a:endParaRPr lang="pl-PL" smtClean="0">
              <a:latin typeface="Calibri" pitchFamily="34" charset="0"/>
            </a:endParaRPr>
          </a:p>
        </p:txBody>
      </p:sp>
      <p:sp>
        <p:nvSpPr>
          <p:cNvPr id="33795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95FB343-055C-4E7F-BA14-9023758C6A5E}" type="slidenum">
              <a:rPr lang="pl-PL" smtClean="0"/>
              <a:pPr/>
              <a:t>29</a:t>
            </a:fld>
            <a:endParaRPr lang="pl-PL" smtClean="0"/>
          </a:p>
        </p:txBody>
      </p:sp>
      <p:sp>
        <p:nvSpPr>
          <p:cNvPr id="33796" name="Symbol zastępczy stopki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62950" cy="1066800"/>
          </a:xfrm>
        </p:spPr>
        <p:txBody>
          <a:bodyPr/>
          <a:lstStyle/>
          <a:p>
            <a:pPr>
              <a:defRPr/>
            </a:pPr>
            <a:r>
              <a:rPr lang="pl-PL" sz="4800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imes New Roman" pitchFamily="18" charset="0"/>
              </a:rPr>
              <a:t>Z</a:t>
            </a:r>
            <a:r>
              <a:rPr lang="pl-PL" sz="2800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imes New Roman" pitchFamily="18" charset="0"/>
              </a:rPr>
              <a:t>ałożenia projektu </a:t>
            </a:r>
            <a:br>
              <a:rPr lang="pl-PL" sz="2800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Times New Roman" pitchFamily="18" charset="0"/>
              </a:rPr>
            </a:br>
            <a:r>
              <a:rPr lang="pl-PL" sz="36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E</a:t>
            </a:r>
            <a:r>
              <a:rPr lang="pl-PL" sz="2400" b="1" i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Times New Roman" pitchFamily="18" charset="0"/>
              </a:rPr>
              <a:t>konomiczne uwarunkowania rozwoju rynku usług turystycznych w Polsce</a:t>
            </a:r>
            <a:r>
              <a:rPr lang="pl-PL" dirty="0" smtClean="0">
                <a:latin typeface="+mn-lt"/>
              </a:rPr>
              <a:t/>
            </a:r>
            <a:br>
              <a:rPr lang="pl-PL" dirty="0" smtClean="0">
                <a:latin typeface="+mn-lt"/>
              </a:rPr>
            </a:br>
            <a:endParaRPr lang="pl-PL" dirty="0"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743325"/>
          </a:xfrm>
        </p:spPr>
        <p:txBody>
          <a:bodyPr/>
          <a:lstStyle/>
          <a:p>
            <a:pPr marL="452437" indent="-342900">
              <a:buFont typeface="+mj-lt"/>
              <a:buAutoNum type="arabicPeriod"/>
              <a:defRPr/>
            </a:pPr>
            <a:r>
              <a:rPr lang="pl-PL" sz="1600" b="1" dirty="0" smtClean="0"/>
              <a:t>Omówienie podstawowych czynników wpływających na rozwój rynku turystycznego w Polsce; szeroki przegląd zjawisk występujących na tym rynku w latach 1990-2011. 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pl-PL" sz="1600" b="1" dirty="0" smtClean="0"/>
              <a:t>Wskazanie, jakie czynniki miały największy wpływ na przemiany zaobserwowane na polskim rynku turystycznym.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pl-PL" sz="1600" b="1" dirty="0" smtClean="0"/>
              <a:t> Zgodnie z przyjętymi założeniami analiza koncentruje się na zjawiskach zewnętrznych w stosunku do przedsiębiorstw turystycznych. 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pl-PL" sz="1600" b="1" dirty="0" smtClean="0"/>
              <a:t>Dwie główne  części  projektu : (1) analiza czynników kształtujących wielkość ruchu turystycznego i spożycia turystycznego oraz (2) analiza podaży usług noclegowych i </a:t>
            </a:r>
            <a:r>
              <a:rPr lang="pl-PL" sz="1600" b="1" dirty="0" err="1" smtClean="0"/>
              <a:t>pośrednicko-organizatorskich</a:t>
            </a:r>
            <a:r>
              <a:rPr lang="pl-PL" sz="1600" b="1" dirty="0" smtClean="0"/>
              <a:t>.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pl-PL" sz="1600" b="1" dirty="0" smtClean="0"/>
              <a:t>Weryfikacja wybranych teoretycznych koncepcji objaśniających mechanizmy rozwoju popytu i podaży.</a:t>
            </a:r>
          </a:p>
          <a:p>
            <a:pPr marL="452437" indent="-342900">
              <a:buFont typeface="+mj-lt"/>
              <a:buAutoNum type="arabicPeriod"/>
              <a:defRPr/>
            </a:pPr>
            <a:r>
              <a:rPr lang="pl-PL" sz="1600" b="1" dirty="0" smtClean="0"/>
              <a:t>Ocena konkurencyjności rynku w zależności od zmian zachodzących w jego otoczeniu. </a:t>
            </a:r>
          </a:p>
          <a:p>
            <a:pPr>
              <a:defRPr/>
            </a:pPr>
            <a:endParaRPr lang="pl-PL" sz="1600" dirty="0"/>
          </a:p>
        </p:txBody>
      </p:sp>
      <p:sp>
        <p:nvSpPr>
          <p:cNvPr id="8196" name="Symbol zastępczy stopki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8197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A7FEB8D-9E22-46CF-8AFE-4BB6F18BC8A5}" type="slidenum">
              <a:rPr lang="pl-PL" smtClean="0"/>
              <a:pPr/>
              <a:t>3</a:t>
            </a:fld>
            <a:endParaRPr lang="pl-PL" smtClean="0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395288" y="2420938"/>
            <a:ext cx="8280400" cy="0"/>
          </a:xfrm>
          <a:prstGeom prst="line">
            <a:avLst/>
          </a:prstGeom>
          <a:noFill/>
          <a:ln w="76200">
            <a:solidFill>
              <a:schemeClr val="accent6">
                <a:lumMod val="50000"/>
                <a:alpha val="50195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611560" y="3429000"/>
            <a:ext cx="7848872" cy="151216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accent3">
                <a:lumMod val="75000"/>
              </a:schemeClr>
            </a:solidFill>
          </a:ln>
          <a:scene3d>
            <a:camera prst="obliqueBottom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/>
          </a:p>
        </p:txBody>
      </p:sp>
      <p:sp>
        <p:nvSpPr>
          <p:cNvPr id="9218" name="Tytuł 3"/>
          <p:cNvSpPr>
            <a:spLocks noGrp="1"/>
          </p:cNvSpPr>
          <p:nvPr>
            <p:ph type="title"/>
          </p:nvPr>
        </p:nvSpPr>
        <p:spPr>
          <a:xfrm>
            <a:off x="468313" y="981075"/>
            <a:ext cx="8229600" cy="1066800"/>
          </a:xfrm>
        </p:spPr>
        <p:txBody>
          <a:bodyPr/>
          <a:lstStyle/>
          <a:p>
            <a:pPr>
              <a:defRPr/>
            </a:pPr>
            <a:r>
              <a:rPr lang="pl-PL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Rynek rozumiany jako…</a:t>
            </a:r>
          </a:p>
        </p:txBody>
      </p:sp>
      <p:sp>
        <p:nvSpPr>
          <p:cNvPr id="9220" name="Symbol zastępczy stopki 1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  <p:sp>
        <p:nvSpPr>
          <p:cNvPr id="9221" name="Symbol zastępczy numeru slajdu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6EDB3CE-0674-4F03-A640-B5F52C63F37E}" type="slidenum">
              <a:rPr lang="pl-PL" smtClean="0"/>
              <a:pPr/>
              <a:t>4</a:t>
            </a:fld>
            <a:endParaRPr lang="pl-PL" smtClean="0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395288" y="2133600"/>
            <a:ext cx="7705725" cy="0"/>
          </a:xfrm>
          <a:prstGeom prst="line">
            <a:avLst/>
          </a:prstGeom>
          <a:noFill/>
          <a:ln w="76200">
            <a:solidFill>
              <a:schemeClr val="accent6">
                <a:lumMod val="50000"/>
                <a:alpha val="50195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223" name="Symbol zastępczy zawartości 4"/>
          <p:cNvSpPr>
            <a:spLocks noGrp="1"/>
          </p:cNvSpPr>
          <p:nvPr>
            <p:ph idx="1"/>
          </p:nvPr>
        </p:nvSpPr>
        <p:spPr>
          <a:xfrm>
            <a:off x="457200" y="2997200"/>
            <a:ext cx="8229600" cy="2952750"/>
          </a:xfrm>
        </p:spPr>
        <p:txBody>
          <a:bodyPr/>
          <a:lstStyle/>
          <a:p>
            <a:endParaRPr lang="pl-PL" sz="2400" smtClean="0">
              <a:cs typeface="Times New Roman" pitchFamily="18" charset="0"/>
            </a:endParaRPr>
          </a:p>
          <a:p>
            <a:pPr>
              <a:buFont typeface="Georgia" pitchFamily="18" charset="0"/>
              <a:buNone/>
            </a:pPr>
            <a:r>
              <a:rPr lang="pl-PL" sz="2400" b="1" smtClean="0">
                <a:cs typeface="Times New Roman" pitchFamily="18" charset="0"/>
              </a:rPr>
              <a:t>	ogół stosunków i relacji zachodzących między nabywcami, którzy zgłaszają popyt na dobra i usługi a sprzedawcami, którzy oferują te dobra i usługi, czyli tworzą podaż. </a:t>
            </a:r>
          </a:p>
          <a:p>
            <a:pPr>
              <a:buFont typeface="Georgia" pitchFamily="18" charset="0"/>
              <a:buNone/>
            </a:pPr>
            <a:endParaRPr lang="pl-PL" sz="2400" b="1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8"/>
          <p:cNvSpPr>
            <a:spLocks noChangeArrowheads="1"/>
          </p:cNvSpPr>
          <p:nvPr/>
        </p:nvSpPr>
        <p:spPr bwMode="auto">
          <a:xfrm>
            <a:off x="611188" y="1125538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pl-PL" sz="4800" b="1" dirty="0">
                <a:latin typeface="+mn-lt"/>
              </a:rPr>
              <a:t>W</a:t>
            </a:r>
            <a:r>
              <a:rPr lang="pl-PL" sz="3200" b="1" dirty="0">
                <a:latin typeface="+mn-lt"/>
              </a:rPr>
              <a:t>ybrane aspekty analizy: popyt</a:t>
            </a:r>
          </a:p>
        </p:txBody>
      </p:sp>
      <p:sp>
        <p:nvSpPr>
          <p:cNvPr id="10243" name="Line 10"/>
          <p:cNvSpPr>
            <a:spLocks noChangeShapeType="1"/>
          </p:cNvSpPr>
          <p:nvPr/>
        </p:nvSpPr>
        <p:spPr bwMode="auto">
          <a:xfrm>
            <a:off x="1258888" y="2205038"/>
            <a:ext cx="6934200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8196" name="Prostokąt 4"/>
          <p:cNvSpPr>
            <a:spLocks noChangeArrowheads="1"/>
          </p:cNvSpPr>
          <p:nvPr/>
        </p:nvSpPr>
        <p:spPr bwMode="auto">
          <a:xfrm>
            <a:off x="1908175" y="2708275"/>
            <a:ext cx="5832475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pl-PL" sz="4000" b="1" dirty="0">
                <a:latin typeface="+mn-lt"/>
              </a:rPr>
              <a:t>O</a:t>
            </a:r>
            <a:r>
              <a:rPr lang="pl-PL" dirty="0">
                <a:latin typeface="+mn-lt"/>
              </a:rPr>
              <a:t>bszar badań – zagraniczna turystyka przyjazdowa do Polski. 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pl-PL" sz="3600" b="1" dirty="0">
                <a:latin typeface="+mn-lt"/>
              </a:rPr>
              <a:t>W</a:t>
            </a:r>
            <a:r>
              <a:rPr lang="pl-PL" dirty="0">
                <a:latin typeface="+mn-lt"/>
              </a:rPr>
              <a:t>ybór kilku ważnych rynków emisyjnych: Niemcy, Wielka Brytania, Francja, Holandia i Ukraina.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pl-PL" sz="3600" b="1" dirty="0">
                <a:latin typeface="+mn-lt"/>
              </a:rPr>
              <a:t>Z</a:t>
            </a:r>
            <a:r>
              <a:rPr lang="pl-PL" dirty="0">
                <a:latin typeface="+mn-lt"/>
              </a:rPr>
              <a:t>mienne objaśniające popyt: ceny (</a:t>
            </a:r>
            <a:r>
              <a:rPr lang="pl-PL" dirty="0" err="1">
                <a:latin typeface="+mn-lt"/>
              </a:rPr>
              <a:t>ceny</a:t>
            </a:r>
            <a:r>
              <a:rPr lang="pl-PL" dirty="0">
                <a:latin typeface="+mn-lt"/>
              </a:rPr>
              <a:t> walut, CPI), obroty handlowe, zmienne dochodowe i inne </a:t>
            </a:r>
          </a:p>
        </p:txBody>
      </p:sp>
      <p:sp>
        <p:nvSpPr>
          <p:cNvPr id="10245" name="Symbol zastępczy numeru slajdu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659365B-DFE4-4F52-8E3B-AE1A4E7D094D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10246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1026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1093788" y="404813"/>
            <a:ext cx="8050212" cy="863600"/>
          </a:xfrm>
        </p:spPr>
        <p:txBody>
          <a:bodyPr/>
          <a:lstStyle/>
          <a:p>
            <a:pPr eaLnBrk="1" hangingPunct="1"/>
            <a:r>
              <a:rPr lang="pl-PL" b="1" smtClean="0">
                <a:solidFill>
                  <a:schemeClr val="tx1"/>
                </a:solidFill>
              </a:rPr>
              <a:t>E</a:t>
            </a:r>
            <a:r>
              <a:rPr lang="pl-PL" sz="3200" b="1" smtClean="0">
                <a:solidFill>
                  <a:schemeClr val="tx1"/>
                </a:solidFill>
              </a:rPr>
              <a:t>konomiczne czynniki rozwoju rynku:</a:t>
            </a:r>
            <a:br>
              <a:rPr lang="pl-PL" sz="3200" b="1" smtClean="0">
                <a:solidFill>
                  <a:schemeClr val="tx1"/>
                </a:solidFill>
              </a:rPr>
            </a:br>
            <a:r>
              <a:rPr lang="pl-PL" sz="3200" b="1" smtClean="0">
                <a:solidFill>
                  <a:schemeClr val="tx1"/>
                </a:solidFill>
              </a:rPr>
              <a:t>specyfika turystyki międzynarodowej 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endParaRPr lang="pl-PL" sz="2400" smtClean="0"/>
          </a:p>
          <a:p>
            <a:pPr lvl="1" eaLnBrk="1" hangingPunct="1"/>
            <a:endParaRPr lang="pl-PL" sz="2400" smtClean="0"/>
          </a:p>
          <a:p>
            <a:pPr lvl="1" eaLnBrk="1" hangingPunct="1"/>
            <a:endParaRPr lang="pl-PL" sz="2400" smtClean="0"/>
          </a:p>
          <a:p>
            <a:pPr eaLnBrk="1" hangingPunct="1"/>
            <a:endParaRPr lang="pl-PL" smtClean="0"/>
          </a:p>
        </p:txBody>
      </p:sp>
      <p:sp>
        <p:nvSpPr>
          <p:cNvPr id="11268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1ADDA5C-C4E0-4E97-9DC8-7A6F656EEC0F}" type="slidenum">
              <a:rPr lang="pl-PL" smtClean="0"/>
              <a:pPr/>
              <a:t>6</a:t>
            </a:fld>
            <a:endParaRPr lang="pl-PL" smtClean="0"/>
          </a:p>
        </p:txBody>
      </p:sp>
      <p:grpSp>
        <p:nvGrpSpPr>
          <p:cNvPr id="2" name="Group 1056"/>
          <p:cNvGrpSpPr>
            <a:grpSpLocks/>
          </p:cNvGrpSpPr>
          <p:nvPr/>
        </p:nvGrpSpPr>
        <p:grpSpPr bwMode="auto">
          <a:xfrm>
            <a:off x="0" y="1828800"/>
            <a:ext cx="3124200" cy="5029200"/>
            <a:chOff x="0" y="1152"/>
            <a:chExt cx="1968" cy="3168"/>
          </a:xfrm>
        </p:grpSpPr>
        <p:sp>
          <p:nvSpPr>
            <p:cNvPr id="273428" name="AutoShape 1044"/>
            <p:cNvSpPr>
              <a:spLocks noChangeArrowheads="1"/>
            </p:cNvSpPr>
            <p:nvPr/>
          </p:nvSpPr>
          <p:spPr bwMode="auto">
            <a:xfrm>
              <a:off x="0" y="2016"/>
              <a:ext cx="1632" cy="2304"/>
            </a:xfrm>
            <a:prstGeom prst="flowChartMultidocument">
              <a:avLst/>
            </a:prstGeom>
            <a:solidFill>
              <a:srgbClr val="FFF90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buFontTx/>
                <a:buChar char="•"/>
                <a:defRPr/>
              </a:pPr>
              <a:r>
                <a:rPr lang="pl-PL" sz="1800" b="1"/>
                <a:t>Dochody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Podział dochodów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Siła nabywcza waluty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Prawo do urlopów, </a:t>
              </a:r>
            </a:p>
            <a:p>
              <a:pPr>
                <a:defRPr/>
              </a:pPr>
              <a:r>
                <a:rPr lang="pl-PL" sz="1800" b="1"/>
                <a:t>długość, wykorzystanie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Polityka turystyczna, </a:t>
              </a:r>
            </a:p>
            <a:p>
              <a:pPr>
                <a:defRPr/>
              </a:pPr>
              <a:r>
                <a:rPr lang="pl-PL" sz="1800" b="1"/>
                <a:t>kontrola wydatków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...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...</a:t>
              </a:r>
            </a:p>
          </p:txBody>
        </p:sp>
        <p:grpSp>
          <p:nvGrpSpPr>
            <p:cNvPr id="11280" name="Group 1053"/>
            <p:cNvGrpSpPr>
              <a:grpSpLocks/>
            </p:cNvGrpSpPr>
            <p:nvPr/>
          </p:nvGrpSpPr>
          <p:grpSpPr bwMode="auto">
            <a:xfrm>
              <a:off x="0" y="1152"/>
              <a:ext cx="1968" cy="1056"/>
              <a:chOff x="0" y="1152"/>
              <a:chExt cx="1968" cy="1056"/>
            </a:xfrm>
          </p:grpSpPr>
          <p:sp>
            <p:nvSpPr>
              <p:cNvPr id="273415" name="Rectangle 1031"/>
              <p:cNvSpPr>
                <a:spLocks noChangeArrowheads="1"/>
              </p:cNvSpPr>
              <p:nvPr/>
            </p:nvSpPr>
            <p:spPr bwMode="auto">
              <a:xfrm>
                <a:off x="0" y="1152"/>
                <a:ext cx="1968" cy="576"/>
              </a:xfrm>
              <a:prstGeom prst="rect">
                <a:avLst/>
              </a:prstGeom>
              <a:solidFill>
                <a:srgbClr val="FFC000"/>
              </a:solidFill>
              <a:ln w="76200">
                <a:solidFill>
                  <a:srgbClr val="106622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pl-PL" sz="1800" b="1" dirty="0"/>
                  <a:t>Zmienne </a:t>
                </a:r>
              </a:p>
              <a:p>
                <a:pPr>
                  <a:defRPr/>
                </a:pPr>
                <a:r>
                  <a:rPr lang="pl-PL" sz="1800" b="1" dirty="0"/>
                  <a:t>występujące w obszarze </a:t>
                </a:r>
              </a:p>
              <a:p>
                <a:pPr>
                  <a:defRPr/>
                </a:pPr>
                <a:r>
                  <a:rPr lang="pl-PL" sz="1800" b="1" dirty="0"/>
                  <a:t>generującym ruch turystyczny</a:t>
                </a:r>
              </a:p>
            </p:txBody>
          </p:sp>
          <p:sp>
            <p:nvSpPr>
              <p:cNvPr id="273434" name="AutoShape 1050"/>
              <p:cNvSpPr>
                <a:spLocks noChangeArrowheads="1"/>
              </p:cNvSpPr>
              <p:nvPr/>
            </p:nvSpPr>
            <p:spPr bwMode="auto">
              <a:xfrm>
                <a:off x="768" y="1776"/>
                <a:ext cx="210" cy="432"/>
              </a:xfrm>
              <a:prstGeom prst="downArrow">
                <a:avLst>
                  <a:gd name="adj1" fmla="val 50000"/>
                  <a:gd name="adj2" fmla="val 51429"/>
                </a:avLst>
              </a:prstGeom>
              <a:solidFill>
                <a:srgbClr val="DD072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grpSp>
        <p:nvGrpSpPr>
          <p:cNvPr id="4" name="Group 1055"/>
          <p:cNvGrpSpPr>
            <a:grpSpLocks/>
          </p:cNvGrpSpPr>
          <p:nvPr/>
        </p:nvGrpSpPr>
        <p:grpSpPr bwMode="auto">
          <a:xfrm>
            <a:off x="6019800" y="1752600"/>
            <a:ext cx="3124200" cy="5105400"/>
            <a:chOff x="3792" y="1104"/>
            <a:chExt cx="1968" cy="3216"/>
          </a:xfrm>
        </p:grpSpPr>
        <p:sp>
          <p:nvSpPr>
            <p:cNvPr id="273430" name="AutoShape 1046"/>
            <p:cNvSpPr>
              <a:spLocks noChangeArrowheads="1"/>
            </p:cNvSpPr>
            <p:nvPr/>
          </p:nvSpPr>
          <p:spPr bwMode="auto">
            <a:xfrm>
              <a:off x="3984" y="1968"/>
              <a:ext cx="1632" cy="2352"/>
            </a:xfrm>
            <a:prstGeom prst="flowChartMultidocument">
              <a:avLst/>
            </a:prstGeom>
            <a:solidFill>
              <a:srgbClr val="FFF90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buFontTx/>
                <a:buChar char="•"/>
                <a:defRPr/>
              </a:pPr>
              <a:r>
                <a:rPr lang="pl-PL" sz="1800" b="1"/>
                <a:t>Poziom cen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Konkurencja na rynku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Jakość produktu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Regulacje ekonomiczne</a:t>
              </a:r>
            </a:p>
            <a:p>
              <a:pPr>
                <a:defRPr/>
              </a:pPr>
              <a:r>
                <a:rPr lang="pl-PL" sz="1800" b="1"/>
                <a:t>w sektorze turystyki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...</a:t>
              </a:r>
            </a:p>
            <a:p>
              <a:pPr>
                <a:buFontTx/>
                <a:buChar char="•"/>
                <a:defRPr/>
              </a:pPr>
              <a:r>
                <a:rPr lang="pl-PL" sz="1800" b="1"/>
                <a:t>...</a:t>
              </a:r>
            </a:p>
          </p:txBody>
        </p:sp>
        <p:grpSp>
          <p:nvGrpSpPr>
            <p:cNvPr id="11276" name="Group 1054"/>
            <p:cNvGrpSpPr>
              <a:grpSpLocks/>
            </p:cNvGrpSpPr>
            <p:nvPr/>
          </p:nvGrpSpPr>
          <p:grpSpPr bwMode="auto">
            <a:xfrm>
              <a:off x="3792" y="1104"/>
              <a:ext cx="1968" cy="1056"/>
              <a:chOff x="3792" y="1104"/>
              <a:chExt cx="1968" cy="1056"/>
            </a:xfrm>
          </p:grpSpPr>
          <p:sp>
            <p:nvSpPr>
              <p:cNvPr id="273417" name="Rectangle 1033"/>
              <p:cNvSpPr>
                <a:spLocks noChangeArrowheads="1"/>
              </p:cNvSpPr>
              <p:nvPr/>
            </p:nvSpPr>
            <p:spPr bwMode="auto">
              <a:xfrm>
                <a:off x="3792" y="1104"/>
                <a:ext cx="1968" cy="576"/>
              </a:xfrm>
              <a:prstGeom prst="rect">
                <a:avLst/>
              </a:prstGeom>
              <a:solidFill>
                <a:srgbClr val="FFC000"/>
              </a:solidFill>
              <a:ln w="76200">
                <a:solidFill>
                  <a:srgbClr val="106622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r>
                  <a:rPr lang="pl-PL" sz="1800" b="1" dirty="0"/>
                  <a:t>Zmienne </a:t>
                </a:r>
              </a:p>
              <a:p>
                <a:pPr>
                  <a:defRPr/>
                </a:pPr>
                <a:r>
                  <a:rPr lang="pl-PL" sz="1800" b="1" dirty="0"/>
                  <a:t>występujące w obszarze </a:t>
                </a:r>
              </a:p>
              <a:p>
                <a:pPr>
                  <a:defRPr/>
                </a:pPr>
                <a:r>
                  <a:rPr lang="pl-PL" sz="1800" b="1" dirty="0"/>
                  <a:t>recepcji</a:t>
                </a:r>
              </a:p>
            </p:txBody>
          </p:sp>
          <p:sp>
            <p:nvSpPr>
              <p:cNvPr id="273435" name="AutoShape 1051"/>
              <p:cNvSpPr>
                <a:spLocks noChangeArrowheads="1"/>
              </p:cNvSpPr>
              <p:nvPr/>
            </p:nvSpPr>
            <p:spPr bwMode="auto">
              <a:xfrm>
                <a:off x="4704" y="1728"/>
                <a:ext cx="210" cy="432"/>
              </a:xfrm>
              <a:prstGeom prst="downArrow">
                <a:avLst>
                  <a:gd name="adj1" fmla="val 50000"/>
                  <a:gd name="adj2" fmla="val 51429"/>
                </a:avLst>
              </a:prstGeom>
              <a:solidFill>
                <a:srgbClr val="DD072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189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pl-PL"/>
              </a:p>
            </p:txBody>
          </p:sp>
        </p:grpSp>
      </p:grpSp>
      <p:grpSp>
        <p:nvGrpSpPr>
          <p:cNvPr id="6" name="Group 1057"/>
          <p:cNvGrpSpPr>
            <a:grpSpLocks/>
          </p:cNvGrpSpPr>
          <p:nvPr/>
        </p:nvGrpSpPr>
        <p:grpSpPr bwMode="auto">
          <a:xfrm>
            <a:off x="2667000" y="1676400"/>
            <a:ext cx="3657600" cy="5181600"/>
            <a:chOff x="1680" y="1056"/>
            <a:chExt cx="2304" cy="3264"/>
          </a:xfrm>
        </p:grpSpPr>
        <p:sp>
          <p:nvSpPr>
            <p:cNvPr id="273419" name="AutoShape 1035"/>
            <p:cNvSpPr>
              <a:spLocks noChangeArrowheads="1"/>
            </p:cNvSpPr>
            <p:nvPr/>
          </p:nvSpPr>
          <p:spPr bwMode="auto">
            <a:xfrm>
              <a:off x="1680" y="1056"/>
              <a:ext cx="2304" cy="3264"/>
            </a:xfrm>
            <a:prstGeom prst="leftRightArrowCallout">
              <a:avLst>
                <a:gd name="adj1" fmla="val 35417"/>
                <a:gd name="adj2" fmla="val 35417"/>
                <a:gd name="adj3" fmla="val 12500"/>
                <a:gd name="adj4" fmla="val 50000"/>
              </a:avLst>
            </a:prstGeom>
            <a:solidFill>
              <a:srgbClr val="106622"/>
            </a:solidFill>
            <a:ln w="57150">
              <a:solidFill>
                <a:srgbClr val="D19897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pl-PL" sz="1600" b="1">
                  <a:solidFill>
                    <a:schemeClr val="bg1"/>
                  </a:solidFill>
                </a:rPr>
                <a:t>Zmienne „na styku” </a:t>
              </a:r>
            </a:p>
            <a:p>
              <a:pPr>
                <a:defRPr/>
              </a:pPr>
              <a:r>
                <a:rPr lang="pl-PL" sz="1600" b="1">
                  <a:solidFill>
                    <a:schemeClr val="bg1"/>
                  </a:solidFill>
                </a:rPr>
                <a:t>obydwu obszarów:</a:t>
              </a:r>
            </a:p>
            <a:p>
              <a:pPr>
                <a:defRPr/>
              </a:pPr>
              <a:endParaRPr lang="pl-PL" sz="1800">
                <a:solidFill>
                  <a:schemeClr val="bg1"/>
                </a:solidFill>
              </a:endParaRPr>
            </a:p>
            <a:p>
              <a:pPr>
                <a:defRPr/>
              </a:pPr>
              <a:endParaRPr lang="pl-PL" sz="1800">
                <a:solidFill>
                  <a:schemeClr val="bg1"/>
                </a:solidFill>
              </a:endParaRPr>
            </a:p>
            <a:p>
              <a:pPr>
                <a:defRPr/>
              </a:pPr>
              <a:r>
                <a:rPr lang="pl-PL" sz="1800">
                  <a:solidFill>
                    <a:schemeClr val="bg1"/>
                  </a:solidFill>
                </a:rPr>
                <a:t> </a:t>
              </a:r>
            </a:p>
            <a:p>
              <a:pPr>
                <a:buFontTx/>
                <a:buChar char="•"/>
                <a:defRPr/>
              </a:pPr>
              <a:endParaRPr lang="pl-PL" sz="1800">
                <a:solidFill>
                  <a:schemeClr val="bg1"/>
                </a:solidFill>
              </a:endParaRPr>
            </a:p>
            <a:p>
              <a:pPr>
                <a:buFontTx/>
                <a:buChar char="•"/>
                <a:defRPr/>
              </a:pPr>
              <a:r>
                <a:rPr lang="pl-PL" sz="1400">
                  <a:solidFill>
                    <a:schemeClr val="bg1"/>
                  </a:solidFill>
                </a:rPr>
                <a:t>relacje pomiędzy </a:t>
              </a:r>
            </a:p>
            <a:p>
              <a:pPr>
                <a:defRPr/>
              </a:pPr>
              <a:r>
                <a:rPr lang="pl-PL" sz="1400">
                  <a:solidFill>
                    <a:schemeClr val="bg1"/>
                  </a:solidFill>
                </a:rPr>
                <a:t>cenami</a:t>
              </a:r>
            </a:p>
            <a:p>
              <a:pPr>
                <a:buFontTx/>
                <a:buChar char="•"/>
                <a:defRPr/>
              </a:pPr>
              <a:r>
                <a:rPr lang="pl-PL" sz="1400">
                  <a:solidFill>
                    <a:schemeClr val="bg1"/>
                  </a:solidFill>
                </a:rPr>
                <a:t>kursy walut</a:t>
              </a:r>
            </a:p>
            <a:p>
              <a:pPr>
                <a:buFontTx/>
                <a:buChar char="•"/>
                <a:defRPr/>
              </a:pPr>
              <a:r>
                <a:rPr lang="pl-PL" sz="1400">
                  <a:solidFill>
                    <a:schemeClr val="bg1"/>
                  </a:solidFill>
                </a:rPr>
                <a:t>działania promocyjne</a:t>
              </a:r>
            </a:p>
            <a:p>
              <a:pPr>
                <a:buFontTx/>
                <a:buChar char="•"/>
                <a:defRPr/>
              </a:pPr>
              <a:r>
                <a:rPr lang="pl-PL" sz="1400">
                  <a:solidFill>
                    <a:schemeClr val="bg1"/>
                  </a:solidFill>
                </a:rPr>
                <a:t>relacja czasu podróży </a:t>
              </a:r>
            </a:p>
            <a:p>
              <a:pPr>
                <a:defRPr/>
              </a:pPr>
              <a:r>
                <a:rPr lang="pl-PL" sz="1400">
                  <a:solidFill>
                    <a:schemeClr val="bg1"/>
                  </a:solidFill>
                </a:rPr>
                <a:t>do jej kosztu</a:t>
              </a:r>
            </a:p>
            <a:p>
              <a:pPr>
                <a:buFontTx/>
                <a:buChar char="•"/>
                <a:defRPr/>
              </a:pPr>
              <a:r>
                <a:rPr lang="pl-PL" sz="1400">
                  <a:solidFill>
                    <a:schemeClr val="bg1"/>
                  </a:solidFill>
                </a:rPr>
                <a:t>...</a:t>
              </a:r>
            </a:p>
            <a:p>
              <a:pPr>
                <a:buFontTx/>
                <a:buChar char="•"/>
                <a:defRPr/>
              </a:pPr>
              <a:r>
                <a:rPr lang="pl-PL" sz="1400">
                  <a:solidFill>
                    <a:schemeClr val="bg1"/>
                  </a:solidFill>
                </a:rPr>
                <a:t>...</a:t>
              </a:r>
            </a:p>
          </p:txBody>
        </p:sp>
        <p:sp>
          <p:nvSpPr>
            <p:cNvPr id="273436" name="AutoShape 1052"/>
            <p:cNvSpPr>
              <a:spLocks noChangeArrowheads="1"/>
            </p:cNvSpPr>
            <p:nvPr/>
          </p:nvSpPr>
          <p:spPr bwMode="auto">
            <a:xfrm>
              <a:off x="2640" y="2112"/>
              <a:ext cx="210" cy="432"/>
            </a:xfrm>
            <a:prstGeom prst="downArrow">
              <a:avLst>
                <a:gd name="adj1" fmla="val 50000"/>
                <a:gd name="adj2" fmla="val 51429"/>
              </a:avLst>
            </a:prstGeom>
            <a:solidFill>
              <a:srgbClr val="DD072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pl-PL"/>
            </a:p>
          </p:txBody>
        </p:sp>
      </p:grpSp>
      <p:sp>
        <p:nvSpPr>
          <p:cNvPr id="11272" name="Symbol zastępczy stopki 1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3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 descr="Large confetti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pl-PL" sz="4800" b="1" dirty="0" smtClean="0">
                <a:solidFill>
                  <a:schemeClr val="tx1"/>
                </a:solidFill>
                <a:latin typeface="+mn-lt"/>
              </a:rPr>
              <a:t>Z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mienne „na styku”...</a:t>
            </a:r>
          </a:p>
        </p:txBody>
      </p:sp>
      <p:sp>
        <p:nvSpPr>
          <p:cNvPr id="8198" name="Rectangle 7"/>
          <p:cNvSpPr>
            <a:spLocks noGrp="1" noChangeArrowheads="1"/>
          </p:cNvSpPr>
          <p:nvPr>
            <p:ph idx="1"/>
          </p:nvPr>
        </p:nvSpPr>
        <p:spPr>
          <a:xfrm>
            <a:off x="900113" y="2205038"/>
            <a:ext cx="7558087" cy="3890962"/>
          </a:xfrm>
        </p:spPr>
        <p:txBody>
          <a:bodyPr>
            <a:normAutofit fontScale="92500"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>
                <a:cs typeface="Times New Roman" pitchFamily="18" charset="0"/>
              </a:rPr>
              <a:t>W turystyce międzynarodowej ta grupa zmiennych </a:t>
            </a:r>
            <a:r>
              <a:rPr lang="pl-PL" sz="2000" dirty="0" smtClean="0"/>
              <a:t>ma</a:t>
            </a:r>
            <a:r>
              <a:rPr lang="pl-PL" sz="2000" dirty="0" smtClean="0">
                <a:cs typeface="Times New Roman" pitchFamily="18" charset="0"/>
              </a:rPr>
              <a:t> istotnie odmienną wartość w odniesieniu do różnych rynków (inna np. dla Niemców, inna dla Ukraińców); </a:t>
            </a:r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>
                <a:cs typeface="Times New Roman" pitchFamily="18" charset="0"/>
              </a:rPr>
              <a:t>na ich podstawie konsumenci budują swój „koszyk” produktów substytucyjnych i dokonują wyborów spośród różnych obszarów recepcji turystycznej i różnorodnych produktów;</a:t>
            </a:r>
            <a:endParaRPr lang="pl-PL" sz="2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/>
              <a:t>w</a:t>
            </a:r>
            <a:r>
              <a:rPr lang="pl-PL" sz="2000" dirty="0" smtClean="0">
                <a:cs typeface="Times New Roman" pitchFamily="18" charset="0"/>
              </a:rPr>
              <a:t>iedza </a:t>
            </a:r>
            <a:r>
              <a:rPr lang="pl-PL" sz="2000" dirty="0" smtClean="0"/>
              <a:t>turystów o </a:t>
            </a:r>
            <a:r>
              <a:rPr lang="pl-PL" sz="2000" dirty="0" smtClean="0">
                <a:cs typeface="Times New Roman" pitchFamily="18" charset="0"/>
              </a:rPr>
              <a:t>parametrach ekonomicznych właściwych dla poszczególnych rynków jest jednak niezbyt szczegółowa, wybór jest niedoskonały i nie zawsze oparty na racjonalnych przesłankach; </a:t>
            </a:r>
            <a:endParaRPr lang="pl-PL" sz="20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pl-PL" sz="2000" dirty="0" smtClean="0">
                <a:cs typeface="Times New Roman" pitchFamily="18" charset="0"/>
              </a:rPr>
              <a:t>w tej grupie czynników największe znaczenie w podejmowaniu decyzji przypisuje się cenie, zwłaszcza w odniesieniu do bliskich substytutów</a:t>
            </a:r>
            <a:r>
              <a:rPr lang="pl-PL" sz="2000" dirty="0" smtClean="0"/>
              <a:t>.</a:t>
            </a:r>
          </a:p>
        </p:txBody>
      </p:sp>
      <p:sp>
        <p:nvSpPr>
          <p:cNvPr id="12292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6DEBCC-E443-46B3-A98D-46377A8E46BD}" type="slidenum">
              <a:rPr lang="pl-PL" smtClean="0"/>
              <a:pPr/>
              <a:t>7</a:t>
            </a:fld>
            <a:endParaRPr lang="pl-PL" smtClean="0"/>
          </a:p>
        </p:txBody>
      </p:sp>
      <p:sp>
        <p:nvSpPr>
          <p:cNvPr id="12293" name="Line 10"/>
          <p:cNvSpPr>
            <a:spLocks noChangeShapeType="1"/>
          </p:cNvSpPr>
          <p:nvPr/>
        </p:nvSpPr>
        <p:spPr bwMode="auto">
          <a:xfrm>
            <a:off x="611188" y="1916113"/>
            <a:ext cx="7581900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2294" name="Symbol zastępczy stopki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686800" cy="3006725"/>
          </a:xfrm>
        </p:spPr>
        <p:txBody>
          <a:bodyPr/>
          <a:lstStyle/>
          <a:p>
            <a:pPr eaLnBrk="1" hangingPunct="1">
              <a:defRPr/>
            </a:pP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P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rzyjęte założenia. </a:t>
            </a:r>
            <a:r>
              <a:rPr lang="pl-PL" sz="4400" b="1" dirty="0" smtClean="0">
                <a:solidFill>
                  <a:schemeClr val="tx1"/>
                </a:solidFill>
                <a:latin typeface="+mn-lt"/>
              </a:rPr>
              <a:t>Z</a:t>
            </a:r>
            <a:r>
              <a:rPr lang="pl-PL" sz="3600" b="1" dirty="0" smtClean="0">
                <a:solidFill>
                  <a:schemeClr val="tx1"/>
                </a:solidFill>
                <a:latin typeface="+mn-lt"/>
              </a:rPr>
              <a:t>akres analizy</a:t>
            </a:r>
          </a:p>
        </p:txBody>
      </p:sp>
      <p:sp>
        <p:nvSpPr>
          <p:cNvPr id="13315" name="Line 10"/>
          <p:cNvSpPr>
            <a:spLocks noChangeShapeType="1"/>
          </p:cNvSpPr>
          <p:nvPr/>
        </p:nvSpPr>
        <p:spPr bwMode="auto">
          <a:xfrm>
            <a:off x="611188" y="3357563"/>
            <a:ext cx="7705725" cy="0"/>
          </a:xfrm>
          <a:prstGeom prst="line">
            <a:avLst/>
          </a:prstGeom>
          <a:noFill/>
          <a:ln w="76200">
            <a:solidFill>
              <a:srgbClr val="003399">
                <a:alpha val="50195"/>
              </a:srgbClr>
            </a:solidFill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13316" name="Symbol zastępczy numeru slajd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D2CF349-9F98-4A28-8450-4AD2A98CF8AE}" type="slidenum">
              <a:rPr lang="pl-PL" smtClean="0"/>
              <a:pPr/>
              <a:t>8</a:t>
            </a:fld>
            <a:endParaRPr lang="pl-PL" smtClean="0"/>
          </a:p>
        </p:txBody>
      </p:sp>
      <p:sp>
        <p:nvSpPr>
          <p:cNvPr id="13317" name="Symbol zastępczy stopki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 algn="just">
              <a:buFont typeface="Georgia" pitchFamily="18" charset="0"/>
              <a:buNone/>
            </a:pPr>
            <a:r>
              <a:rPr lang="pl-PL" sz="2400" b="1" smtClean="0"/>
              <a:t>O</a:t>
            </a:r>
            <a:r>
              <a:rPr lang="pl-PL" sz="1800" smtClean="0"/>
              <a:t>d szeregu lat najczęściej wykorzystywanym w wielu krajach modelem popytu jest taki, w którym zakłada się, że popyt jest funkcją kilku podstawowych zmiennych, odzwierciedlającą wpływ zmian czynników uważanych za determinujące zachowania konsumentów na rynku:</a:t>
            </a:r>
          </a:p>
          <a:p>
            <a:pPr algn="just">
              <a:buFont typeface="Georgia" pitchFamily="18" charset="0"/>
              <a:buNone/>
            </a:pPr>
            <a:r>
              <a:rPr lang="pl-PL" sz="1800" smtClean="0"/>
              <a:t> </a:t>
            </a:r>
          </a:p>
          <a:p>
            <a:pPr algn="just">
              <a:buFont typeface="Georgia" pitchFamily="18" charset="0"/>
              <a:buNone/>
            </a:pPr>
            <a:r>
              <a:rPr lang="pl-PL" sz="1800" b="1" i="1" smtClean="0"/>
              <a:t>		</a:t>
            </a:r>
            <a:r>
              <a:rPr lang="pl-PL" sz="2000" b="1" i="1" smtClean="0"/>
              <a:t>DT</a:t>
            </a:r>
            <a:r>
              <a:rPr lang="pl-PL" sz="2000" b="1" i="1" baseline="-25000" smtClean="0"/>
              <a:t>ij</a:t>
            </a:r>
            <a:r>
              <a:rPr lang="pl-PL" sz="2000" b="1" i="1" smtClean="0"/>
              <a:t> = ƒ (Y</a:t>
            </a:r>
            <a:r>
              <a:rPr lang="pl-PL" sz="2000" b="1" i="1" baseline="-25000" smtClean="0"/>
              <a:t>j</a:t>
            </a:r>
            <a:r>
              <a:rPr lang="pl-PL" sz="2000" b="1" i="1" smtClean="0"/>
              <a:t>, TC</a:t>
            </a:r>
            <a:r>
              <a:rPr lang="pl-PL" sz="2000" b="1" i="1" baseline="-25000" smtClean="0"/>
              <a:t>ij</a:t>
            </a:r>
            <a:r>
              <a:rPr lang="pl-PL" sz="2000" b="1" i="1" smtClean="0"/>
              <a:t>, RP</a:t>
            </a:r>
            <a:r>
              <a:rPr lang="pl-PL" sz="2000" b="1" i="1" baseline="-25000" smtClean="0"/>
              <a:t>ij</a:t>
            </a:r>
            <a:r>
              <a:rPr lang="pl-PL" sz="2000" b="1" i="1" smtClean="0"/>
              <a:t>, ER</a:t>
            </a:r>
            <a:r>
              <a:rPr lang="pl-PL" sz="2000" b="1" i="1" baseline="-25000" smtClean="0"/>
              <a:t>ij</a:t>
            </a:r>
            <a:r>
              <a:rPr lang="pl-PL" sz="2000" b="1" i="1" smtClean="0"/>
              <a:t>, QF</a:t>
            </a:r>
            <a:r>
              <a:rPr lang="pl-PL" sz="2000" b="1" i="1" baseline="-25000" smtClean="0"/>
              <a:t>ij</a:t>
            </a:r>
            <a:r>
              <a:rPr lang="pl-PL" sz="2000" b="1" i="1" smtClean="0"/>
              <a:t>),</a:t>
            </a:r>
            <a:endParaRPr lang="pl-PL" sz="2000" smtClean="0"/>
          </a:p>
          <a:p>
            <a:pPr algn="just">
              <a:buFont typeface="Georgia" pitchFamily="18" charset="0"/>
              <a:buNone/>
            </a:pPr>
            <a:endParaRPr lang="pl-PL" sz="1800" smtClean="0"/>
          </a:p>
          <a:p>
            <a:pPr algn="just">
              <a:buFont typeface="Georgia" pitchFamily="18" charset="0"/>
              <a:buNone/>
            </a:pPr>
            <a:r>
              <a:rPr lang="pl-PL" sz="1800" smtClean="0"/>
              <a:t>gdzie:</a:t>
            </a:r>
          </a:p>
          <a:p>
            <a:pPr algn="just">
              <a:buFont typeface="Georgia" pitchFamily="18" charset="0"/>
              <a:buNone/>
            </a:pPr>
            <a:r>
              <a:rPr lang="pl-PL" sz="1400" i="1" smtClean="0"/>
              <a:t>DT</a:t>
            </a:r>
            <a:r>
              <a:rPr lang="pl-PL" sz="1400" i="1" baseline="-25000" smtClean="0"/>
              <a:t>ij</a:t>
            </a:r>
            <a:r>
              <a:rPr lang="pl-PL" sz="1400" i="1" smtClean="0"/>
              <a:t> </a:t>
            </a:r>
            <a:r>
              <a:rPr lang="pl-PL" sz="1400" smtClean="0"/>
              <a:t> –  popyt na podróże zagraniczne z obszaru wysyłającego  </a:t>
            </a:r>
            <a:r>
              <a:rPr lang="pl-PL" sz="1400" i="1" smtClean="0"/>
              <a:t>j</a:t>
            </a:r>
            <a:r>
              <a:rPr lang="pl-PL" sz="1400" smtClean="0"/>
              <a:t> do destynacji </a:t>
            </a:r>
            <a:r>
              <a:rPr lang="pl-PL" sz="1400" i="1" smtClean="0"/>
              <a:t>i</a:t>
            </a:r>
            <a:r>
              <a:rPr lang="pl-PL" sz="1400" smtClean="0"/>
              <a:t>;</a:t>
            </a:r>
          </a:p>
          <a:p>
            <a:pPr algn="just">
              <a:buFont typeface="Georgia" pitchFamily="18" charset="0"/>
              <a:buNone/>
            </a:pPr>
            <a:r>
              <a:rPr lang="pl-PL" sz="1400" i="1" smtClean="0"/>
              <a:t>Y</a:t>
            </a:r>
            <a:r>
              <a:rPr lang="pl-PL" sz="1400" i="1" baseline="-25000" smtClean="0"/>
              <a:t>j</a:t>
            </a:r>
            <a:r>
              <a:rPr lang="pl-PL" sz="1400" i="1" smtClean="0"/>
              <a:t>,</a:t>
            </a:r>
            <a:r>
              <a:rPr lang="pl-PL" sz="1400" smtClean="0"/>
              <a:t> – poziom dochodu na obszarze wysyłającym </a:t>
            </a:r>
            <a:r>
              <a:rPr lang="pl-PL" sz="1400" i="1" smtClean="0"/>
              <a:t>j</a:t>
            </a:r>
            <a:r>
              <a:rPr lang="pl-PL" sz="1400" smtClean="0"/>
              <a:t>; </a:t>
            </a:r>
          </a:p>
          <a:p>
            <a:pPr algn="just">
              <a:buFont typeface="Georgia" pitchFamily="18" charset="0"/>
              <a:buNone/>
            </a:pPr>
            <a:r>
              <a:rPr lang="pl-PL" sz="1400" i="1" smtClean="0"/>
              <a:t>TC</a:t>
            </a:r>
            <a:r>
              <a:rPr lang="pl-PL" sz="1400" i="1" baseline="-25000" smtClean="0"/>
              <a:t>ij  </a:t>
            </a:r>
            <a:r>
              <a:rPr lang="pl-PL" sz="1400" smtClean="0"/>
              <a:t>– koszty transportu pomiędzy obszarem wysyłającym </a:t>
            </a:r>
            <a:r>
              <a:rPr lang="pl-PL" sz="1400" i="1" smtClean="0"/>
              <a:t>j</a:t>
            </a:r>
            <a:r>
              <a:rPr lang="pl-PL" sz="1400" smtClean="0"/>
              <a:t> oraz recepcyjnym </a:t>
            </a:r>
            <a:r>
              <a:rPr lang="pl-PL" sz="1400" i="1" smtClean="0"/>
              <a:t>i</a:t>
            </a:r>
            <a:r>
              <a:rPr lang="pl-PL" sz="1400" smtClean="0"/>
              <a:t>;</a:t>
            </a:r>
          </a:p>
          <a:p>
            <a:pPr algn="just">
              <a:buFont typeface="Georgia" pitchFamily="18" charset="0"/>
              <a:buNone/>
            </a:pPr>
            <a:r>
              <a:rPr lang="pl-PL" sz="1400" i="1" smtClean="0"/>
              <a:t>RP</a:t>
            </a:r>
            <a:r>
              <a:rPr lang="pl-PL" sz="1400" i="1" baseline="-25000" smtClean="0"/>
              <a:t>ij </a:t>
            </a:r>
            <a:r>
              <a:rPr lang="pl-PL" sz="1400" smtClean="0"/>
              <a:t>– relacja między cenami w kraju recepcyjnym </a:t>
            </a:r>
            <a:r>
              <a:rPr lang="pl-PL" sz="1400" i="1" smtClean="0"/>
              <a:t>i</a:t>
            </a:r>
            <a:r>
              <a:rPr lang="pl-PL" sz="1400" smtClean="0"/>
              <a:t> oraz cenami w kraju wysyłającym </a:t>
            </a:r>
            <a:r>
              <a:rPr lang="pl-PL" sz="1400" i="1" smtClean="0"/>
              <a:t>j</a:t>
            </a:r>
            <a:r>
              <a:rPr lang="pl-PL" sz="1400" smtClean="0"/>
              <a:t>, a także cenami w destynacjach alternatywnych (konkurencyjnych); </a:t>
            </a:r>
          </a:p>
          <a:p>
            <a:pPr algn="just">
              <a:buFont typeface="Georgia" pitchFamily="18" charset="0"/>
              <a:buNone/>
            </a:pPr>
            <a:r>
              <a:rPr lang="pl-PL" sz="1400" i="1" smtClean="0"/>
              <a:t>ER</a:t>
            </a:r>
            <a:r>
              <a:rPr lang="pl-PL" sz="1400" i="1" baseline="-25000" smtClean="0"/>
              <a:t>ij </a:t>
            </a:r>
            <a:r>
              <a:rPr lang="pl-PL" sz="1400" smtClean="0"/>
              <a:t>– kursy wymiany walut, rozumiane jako relacja między kursem waluty kraju recepcyjnego a kursem waluty kraju generującego ruch turystyczny;</a:t>
            </a:r>
          </a:p>
          <a:p>
            <a:pPr algn="just">
              <a:buFont typeface="Georgia" pitchFamily="18" charset="0"/>
              <a:buNone/>
            </a:pPr>
            <a:r>
              <a:rPr lang="pl-PL" sz="1400" i="1" smtClean="0"/>
              <a:t>QF</a:t>
            </a:r>
            <a:r>
              <a:rPr lang="pl-PL" sz="1400" i="1" baseline="-25000" smtClean="0"/>
              <a:t>ij </a:t>
            </a:r>
            <a:r>
              <a:rPr lang="pl-PL" sz="1400" smtClean="0"/>
              <a:t>– czynniki jakościowe określające poziom usług turystycznych w kraju recepcyjnym.</a:t>
            </a:r>
          </a:p>
          <a:p>
            <a:pPr algn="just" eaLnBrk="1" hangingPunct="1"/>
            <a:endParaRPr lang="pl-PL" sz="1800" smtClean="0"/>
          </a:p>
        </p:txBody>
      </p:sp>
      <p:sp>
        <p:nvSpPr>
          <p:cNvPr id="14339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A3E0F26-B5DE-4793-A169-B17237F272BD}" type="slidenum">
              <a:rPr lang="pl-PL" smtClean="0"/>
              <a:pPr/>
              <a:t>9</a:t>
            </a:fld>
            <a:endParaRPr lang="pl-PL" smtClean="0"/>
          </a:p>
        </p:txBody>
      </p:sp>
      <p:sp>
        <p:nvSpPr>
          <p:cNvPr id="14340" name="Symbol zastępczy stopki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T.S.2012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5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6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7.xml><?xml version="1.0" encoding="utf-8"?>
<a:themeOverride xmlns:a="http://schemas.openxmlformats.org/drawingml/2006/main">
  <a:clrScheme name="Wielkomiejski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Wielkomiejski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Wielkomiejski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Projekt domyślny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2093</TotalTime>
  <Words>1451</Words>
  <Application>Microsoft Office PowerPoint</Application>
  <PresentationFormat>Pokaz na ekranie (4:3)</PresentationFormat>
  <Paragraphs>365</Paragraphs>
  <Slides>29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8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Wielkomiejski</vt:lpstr>
      <vt:lpstr>Wykres</vt:lpstr>
      <vt:lpstr>Ekonomiczne czynniki rozwoju rynku turystycznego: popyt turystyczny</vt:lpstr>
      <vt:lpstr>Prezentacja programu PowerPoint</vt:lpstr>
      <vt:lpstr>Założenia projektu  Ekonomiczne uwarunkowania rozwoju rynku usług turystycznych w Polsce </vt:lpstr>
      <vt:lpstr>Rynek rozumiany jako…</vt:lpstr>
      <vt:lpstr>Prezentacja programu PowerPoint</vt:lpstr>
      <vt:lpstr>Ekonomiczne czynniki rozwoju rynku: specyfika turystyki międzynarodowej </vt:lpstr>
      <vt:lpstr>Zmienne „na styku”...</vt:lpstr>
      <vt:lpstr>Przyjęte założenia. Zakres analizy</vt:lpstr>
      <vt:lpstr>Prezentacja programu PowerPoint</vt:lpstr>
      <vt:lpstr>Wybrane mierniki popytu  (zmienne objaśniane)</vt:lpstr>
      <vt:lpstr>Zmienne objaśniające wybrane do analizy</vt:lpstr>
      <vt:lpstr>Kursy walut czy cena jako zmienna objaśniająca?</vt:lpstr>
      <vt:lpstr>Zmienne odzwierciedlające wpływ zdarzeń losowych</vt:lpstr>
      <vt:lpstr>Wybrane segmenty rynku</vt:lpstr>
      <vt:lpstr>Wybrane rynki emisyjne</vt:lpstr>
      <vt:lpstr>Liczba turystów ogółem (w tys.)</vt:lpstr>
      <vt:lpstr>Wybrane segmenty rynku</vt:lpstr>
      <vt:lpstr>Wybrane segmenty rynku</vt:lpstr>
      <vt:lpstr>Niemcy</vt:lpstr>
      <vt:lpstr>Niemcy</vt:lpstr>
      <vt:lpstr>Wielka Brytania</vt:lpstr>
      <vt:lpstr>Francja</vt:lpstr>
      <vt:lpstr>Ukraina: podróże</vt:lpstr>
      <vt:lpstr>Ukraina: wydatki</vt:lpstr>
      <vt:lpstr>Wnioski (1)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Teresa Skalska</dc:creator>
  <cp:lastModifiedBy>Wodzynska Ewelina</cp:lastModifiedBy>
  <cp:revision>183</cp:revision>
  <dcterms:created xsi:type="dcterms:W3CDTF">2007-04-04T08:33:51Z</dcterms:created>
  <dcterms:modified xsi:type="dcterms:W3CDTF">2017-11-28T12:20:47Z</dcterms:modified>
</cp:coreProperties>
</file>