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89" r:id="rId3"/>
    <p:sldId id="293" r:id="rId4"/>
    <p:sldId id="291" r:id="rId5"/>
    <p:sldId id="286" r:id="rId6"/>
    <p:sldId id="292" r:id="rId7"/>
  </p:sldIdLst>
  <p:sldSz cx="9144000" cy="5143500" type="screen16x9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342900" indent="1143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685800" indent="228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028700" indent="342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371600" indent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ECF5"/>
    <a:srgbClr val="E8FFFF"/>
    <a:srgbClr val="3A717A"/>
    <a:srgbClr val="5BAAB7"/>
    <a:srgbClr val="A0D4DC"/>
    <a:srgbClr val="9EDBD3"/>
    <a:srgbClr val="90C9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80" autoAdjust="0"/>
    <p:restoredTop sz="94660"/>
  </p:normalViewPr>
  <p:slideViewPr>
    <p:cSldViewPr snapToGrid="0">
      <p:cViewPr>
        <p:scale>
          <a:sx n="93" d="100"/>
          <a:sy n="93" d="100"/>
        </p:scale>
        <p:origin x="232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5" d="100"/>
          <a:sy n="105" d="100"/>
        </p:scale>
        <p:origin x="23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6649D2F8-E7DC-874E-8E77-3752E74649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ADC7634-A8A6-324B-8145-587C68D92C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2A26AF3-7063-F64D-828F-C3B5A2D9DF24}" type="datetimeFigureOut">
              <a:rPr lang="pl-PL"/>
              <a:pPr>
                <a:defRPr/>
              </a:pPr>
              <a:t>20.02.2018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707BC13-FDEC-AD4E-B602-7E7BA4B967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1E88D3B-326E-874C-87CC-E841C8A80D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E70AC1-606E-164D-B89C-AE59E78DDAF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C3DF763C-D1E2-1641-843D-C7D60ADD63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0516182-8E2E-CC4F-B9C8-85E304E9604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4CB13C26-1DC5-A449-9976-2DCAB1EE7EAF}" type="datetimeFigureOut">
              <a:rPr lang="pl-PL"/>
              <a:pPr>
                <a:defRPr/>
              </a:pPr>
              <a:t>20.02.2018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8576FDE0-E69F-E747-8C9B-AB2626BF38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D20DEF1C-0AFF-E74F-AA2F-253FFE5D90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44DB78C-EE5C-D349-8FF5-01E478DECBA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D760A3B-5575-E44B-9950-32BC82569C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7758427D-DB3B-0A48-9046-124FEDE6EF2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EAD9E-2F49-8B43-8E45-9F115F7A2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BF1E7-0E8D-E140-8960-D4C3AF8E6C8E}" type="datetimeFigureOut">
              <a:rPr lang="pl-PL"/>
              <a:pPr>
                <a:defRPr/>
              </a:pPr>
              <a:t>20.02.2018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5D34E-D76C-DB44-8EAC-E6473E8AA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0A6A7-411D-4242-B657-C774D0AD3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3DE65-78E1-3447-BE28-98B19FCAD66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6748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7F3FD-FA3D-A04D-A0DE-5AFA40A8F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B40EA-0809-D14E-B048-851B77B8F13E}" type="datetimeFigureOut">
              <a:rPr lang="pl-PL"/>
              <a:pPr>
                <a:defRPr/>
              </a:pPr>
              <a:t>20.02.2018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14A2B-0758-234C-A83A-53295860B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A398D-592E-0746-9D34-9B161E3E4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07A13-6745-2143-8408-3E76E9C4DE6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307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CA2F2-FDCE-D349-8408-1E2B8748A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F14AB-4BA4-DB45-8D04-3DF721EC8884}" type="datetimeFigureOut">
              <a:rPr lang="pl-PL"/>
              <a:pPr>
                <a:defRPr/>
              </a:pPr>
              <a:t>20.02.2018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20561-232B-0A4A-A23D-7B282A997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B7B1E-2CA3-AF40-84DD-9C960A4C4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22CC6-DA34-384F-93C6-94B835EA4C4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965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44F24-051C-E847-9F39-A2F8EEF58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DC6B3-FD2E-2143-9D36-F59ACCD5DFD3}" type="datetimeFigureOut">
              <a:rPr lang="pl-PL"/>
              <a:pPr>
                <a:defRPr/>
              </a:pPr>
              <a:t>20.02.2018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835CE-A041-304B-88C4-71F2E6844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3D51F-3598-6C4E-88A4-6566D2B46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8AFAD-1DCE-5346-A1FE-A44626E439B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553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3E0E0-A0FF-594B-96F3-E84AB468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305BB-FC75-A942-9A83-EA3C56BAA9E0}" type="datetimeFigureOut">
              <a:rPr lang="pl-PL"/>
              <a:pPr>
                <a:defRPr/>
              </a:pPr>
              <a:t>20.02.2018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9BEAB-37B1-E740-A83E-B9B15635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4BE0A-BA3D-AD49-8F12-CC139C4E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2452B-5AC6-E64B-A2DC-30CE554D0F2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795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C09F2-C3B8-D44B-93BC-15D4DEE3D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45138-0706-7D48-80A0-CA6143EB1486}" type="datetimeFigureOut">
              <a:rPr lang="pl-PL"/>
              <a:pPr>
                <a:defRPr/>
              </a:pPr>
              <a:t>20.02.2018</a:t>
            </a:fld>
            <a:endParaRPr lang="pl-P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8B8657-F5CF-4746-ACF6-16B5A2ED0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DCC2E9-E798-FD4E-83E7-0035780FC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31D36-A145-F543-8FC4-A4A06D95C4C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914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B6AC8ED-D756-3D46-8943-6A97B558B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13896-9075-2E46-8E0B-2AD69F9C6CC3}" type="datetimeFigureOut">
              <a:rPr lang="pl-PL"/>
              <a:pPr>
                <a:defRPr/>
              </a:pPr>
              <a:t>20.02.2018</a:t>
            </a:fld>
            <a:endParaRPr lang="pl-P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21DAB9-6B12-1E4D-B811-9D36C7325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27E371B-E6D6-864E-95AC-1575A2677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95035-295F-B442-82FE-D8C35257EDE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3038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2FFEE04-416B-DC4D-90CA-5A41BFD36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6BB4F-E9E7-6547-B1E3-67B527CF3628}" type="datetimeFigureOut">
              <a:rPr lang="pl-PL"/>
              <a:pPr>
                <a:defRPr/>
              </a:pPr>
              <a:t>20.02.2018</a:t>
            </a:fld>
            <a:endParaRPr lang="pl-PL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85BF524-A152-0740-8600-99508218A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20036B7-F882-8347-873D-D35CB8B99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CC943-645B-974C-B856-B56008F77B1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5618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8B95552-2700-AE46-A0AB-261B46620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4B4E2-4EA0-4B44-BD5B-261C8E346469}" type="datetimeFigureOut">
              <a:rPr lang="pl-PL"/>
              <a:pPr>
                <a:defRPr/>
              </a:pPr>
              <a:t>20.02.2018</a:t>
            </a:fld>
            <a:endParaRPr lang="pl-PL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ACF8E4E-8532-9745-8A6A-B9245D319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ECBC241-FCC3-0543-ACEA-EA25D3F29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03CB0-FA4A-084A-B1CC-DCA22EEB9B1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3504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AAB6ED7-DCD2-8941-BA04-5C8497432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54F2D-FF64-4143-BC22-1D06C05E65CE}" type="datetimeFigureOut">
              <a:rPr lang="pl-PL"/>
              <a:pPr>
                <a:defRPr/>
              </a:pPr>
              <a:t>20.02.2018</a:t>
            </a:fld>
            <a:endParaRPr lang="pl-P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45B11F-04E3-3A4F-94F2-066DAF4E2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190B72-814E-DC4F-BF9E-DED92D4D7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7D78F-7516-4B4D-A2FB-59ACE3A3D9C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6718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2975CD-A0AE-1C4F-A7F4-674C78F67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80020-A92F-184D-A321-3B7B14E3B626}" type="datetimeFigureOut">
              <a:rPr lang="pl-PL"/>
              <a:pPr>
                <a:defRPr/>
              </a:pPr>
              <a:t>20.02.2018</a:t>
            </a:fld>
            <a:endParaRPr lang="pl-P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79BDB4-406A-7B46-B19B-648B59596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77BC7A-5FA6-F940-84C3-1EA372224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9030D-DDB9-F54A-9CB7-7BBCB25F5D3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5000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DEB779B1-713A-804A-8A05-DA9138EA44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E3EDB-4B59-654D-AF90-ECFA74F0E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E5BCE-1BAC-D64F-9DEF-DA8DEBB45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4C9AB0-5D0D-6E4D-9418-7064468E5D25}" type="datetimeFigureOut">
              <a:rPr lang="pl-PL"/>
              <a:pPr>
                <a:defRPr/>
              </a:pPr>
              <a:t>20.02.2018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742F0-7692-1945-B55E-49B9BFA9E2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5BA9A-0865-8146-9B79-9874C80F5D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5B773-2DE8-6248-92E4-EDC428CE81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5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5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5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5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5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5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5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5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>
            <a:extLst>
              <a:ext uri="{FF2B5EF4-FFF2-40B4-BE49-F238E27FC236}">
                <a16:creationId xmlns:a16="http://schemas.microsoft.com/office/drawing/2014/main" id="{C21D23A7-1A84-0849-A463-B5CC701B7A5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3000" y="1343890"/>
            <a:ext cx="6858000" cy="955675"/>
          </a:xfrm>
        </p:spPr>
        <p:txBody>
          <a:bodyPr/>
          <a:lstStyle/>
          <a:p>
            <a:br>
              <a:rPr lang="pl-PL" dirty="0"/>
            </a:br>
            <a:r>
              <a:rPr lang="pl-PL" sz="2800" b="1" dirty="0"/>
              <a:t>Inicjatywy  </a:t>
            </a:r>
            <a:br>
              <a:rPr lang="pl-PL" sz="2800" b="1" dirty="0"/>
            </a:br>
            <a:r>
              <a:rPr lang="pl-PL" sz="2800" b="1" dirty="0"/>
              <a:t>na rzecz Przemysłu 4.0</a:t>
            </a:r>
            <a:endParaRPr lang="pl-PL" altLang="pl-PL" sz="2800" dirty="0"/>
          </a:p>
        </p:txBody>
      </p:sp>
      <p:sp>
        <p:nvSpPr>
          <p:cNvPr id="3075" name="Podtytuł 2">
            <a:extLst>
              <a:ext uri="{FF2B5EF4-FFF2-40B4-BE49-F238E27FC236}">
                <a16:creationId xmlns:a16="http://schemas.microsoft.com/office/drawing/2014/main" id="{82A92D42-B7EF-CF40-B36F-C3F87CA56D4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143000" y="2946400"/>
            <a:ext cx="6858000" cy="99695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r>
              <a:rPr lang="pl-PL" altLang="pl-PL" dirty="0"/>
              <a:t>Andrzej Soldaty</a:t>
            </a:r>
          </a:p>
          <a:p>
            <a:r>
              <a:rPr lang="pl-PL" altLang="pl-PL" dirty="0"/>
              <a:t>Lider Projektu „ Platforma Przemysłu Przyszłości”</a:t>
            </a:r>
          </a:p>
          <a:p>
            <a:r>
              <a:rPr lang="pl-PL" altLang="pl-PL" dirty="0"/>
              <a:t>Ministerstwo Przedsiębiorczości i Technologii</a:t>
            </a:r>
          </a:p>
          <a:p>
            <a:r>
              <a:rPr lang="pl-PL" altLang="pl-PL"/>
              <a:t>Warszawa, 21.02.2018</a:t>
            </a:r>
            <a:endParaRPr lang="pl-PL" altLang="pl-PL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76208CDB-CBE5-7E48-B5DF-B2B54E1A51B9}"/>
              </a:ext>
            </a:extLst>
          </p:cNvPr>
          <p:cNvSpPr/>
          <p:nvPr/>
        </p:nvSpPr>
        <p:spPr>
          <a:xfrm>
            <a:off x="2590800" y="127000"/>
            <a:ext cx="1574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87F64647-BAD7-9E4B-8585-28B2C4FFC13A}"/>
              </a:ext>
            </a:extLst>
          </p:cNvPr>
          <p:cNvSpPr/>
          <p:nvPr/>
        </p:nvSpPr>
        <p:spPr>
          <a:xfrm>
            <a:off x="2532063" y="168275"/>
            <a:ext cx="1728787" cy="479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E9A0E51-C1E4-5243-B9FE-B5BA358F3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15" y="1816317"/>
            <a:ext cx="5330115" cy="235989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971BC3E4-199D-674D-9522-4C004726BA09}"/>
              </a:ext>
            </a:extLst>
          </p:cNvPr>
          <p:cNvSpPr txBox="1"/>
          <p:nvPr/>
        </p:nvSpPr>
        <p:spPr>
          <a:xfrm>
            <a:off x="1818861" y="862676"/>
            <a:ext cx="566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JAK SKIEROWAĆ KRAJOWY SEKTOR PRZEMYSŁOWY  NA DROGĘ PRZEMYSŁU 4.0 ?</a:t>
            </a:r>
          </a:p>
        </p:txBody>
      </p:sp>
    </p:spTree>
    <p:extLst>
      <p:ext uri="{BB962C8B-B14F-4D97-AF65-F5344CB8AC3E}">
        <p14:creationId xmlns:p14="http://schemas.microsoft.com/office/powerpoint/2010/main" val="1147745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87F64647-BAD7-9E4B-8585-28B2C4FFC13A}"/>
              </a:ext>
            </a:extLst>
          </p:cNvPr>
          <p:cNvSpPr/>
          <p:nvPr/>
        </p:nvSpPr>
        <p:spPr>
          <a:xfrm>
            <a:off x="2532063" y="168275"/>
            <a:ext cx="1728787" cy="479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4" name="Oval 1">
            <a:extLst>
              <a:ext uri="{FF2B5EF4-FFF2-40B4-BE49-F238E27FC236}">
                <a16:creationId xmlns:a16="http://schemas.microsoft.com/office/drawing/2014/main" id="{EB30E8A1-2157-1348-87D1-864467947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2079" y="2218135"/>
            <a:ext cx="1875234" cy="821531"/>
          </a:xfrm>
          <a:prstGeom prst="ellipse">
            <a:avLst/>
          </a:prstGeom>
          <a:solidFill>
            <a:srgbClr val="C7D5E3"/>
          </a:solidFill>
          <a:ln w="12600" cap="sq">
            <a:solidFill>
              <a:srgbClr val="41719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56448" tIns="28224" rIns="56448" bIns="28224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charset="0"/>
              <a:buNone/>
            </a:pPr>
            <a:endParaRPr lang="x-none" altLang="x-none" sz="1350">
              <a:ea typeface="MS PGothic" charset="-128"/>
            </a:endParaRPr>
          </a:p>
        </p:txBody>
      </p:sp>
      <p:sp>
        <p:nvSpPr>
          <p:cNvPr id="55" name="Freeform 2">
            <a:extLst>
              <a:ext uri="{FF2B5EF4-FFF2-40B4-BE49-F238E27FC236}">
                <a16:creationId xmlns:a16="http://schemas.microsoft.com/office/drawing/2014/main" id="{D5D2133E-CF4B-3B42-A612-E9958EFF1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4469" y="787003"/>
            <a:ext cx="5413772" cy="3746897"/>
          </a:xfrm>
          <a:custGeom>
            <a:avLst/>
            <a:gdLst>
              <a:gd name="T0" fmla="*/ 0 w 8373036"/>
              <a:gd name="T1" fmla="*/ 2498311 h 6046898"/>
              <a:gd name="T2" fmla="*/ 3608785 w 8373036"/>
              <a:gd name="T3" fmla="*/ 0 h 6046898"/>
              <a:gd name="T4" fmla="*/ 7217569 w 8373036"/>
              <a:gd name="T5" fmla="*/ 2498311 h 6046898"/>
              <a:gd name="T6" fmla="*/ 3608785 w 8373036"/>
              <a:gd name="T7" fmla="*/ 4996621 h 6046898"/>
              <a:gd name="T8" fmla="*/ 0 w 8373036"/>
              <a:gd name="T9" fmla="*/ 2498311 h 6046898"/>
              <a:gd name="T10" fmla="*/ 1301024 w 8373036"/>
              <a:gd name="T11" fmla="*/ 2498311 h 6046898"/>
              <a:gd name="T12" fmla="*/ 3608785 w 8373036"/>
              <a:gd name="T13" fmla="*/ 3749464 h 6046898"/>
              <a:gd name="T14" fmla="*/ 5916545 w 8373036"/>
              <a:gd name="T15" fmla="*/ 2498311 h 6046898"/>
              <a:gd name="T16" fmla="*/ 3608785 w 8373036"/>
              <a:gd name="T17" fmla="*/ 1247157 h 6046898"/>
              <a:gd name="T18" fmla="*/ 1301024 w 8373036"/>
              <a:gd name="T19" fmla="*/ 2498311 h 604689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373036" h="6046898">
                <a:moveTo>
                  <a:pt x="0" y="3023449"/>
                </a:moveTo>
                <a:cubicBezTo>
                  <a:pt x="0" y="1353644"/>
                  <a:pt x="1874368" y="0"/>
                  <a:pt x="4186518" y="0"/>
                </a:cubicBezTo>
                <a:cubicBezTo>
                  <a:pt x="6498668" y="0"/>
                  <a:pt x="8373036" y="1353644"/>
                  <a:pt x="8373036" y="3023449"/>
                </a:cubicBezTo>
                <a:cubicBezTo>
                  <a:pt x="8373036" y="4693254"/>
                  <a:pt x="6498668" y="6046898"/>
                  <a:pt x="4186518" y="6046898"/>
                </a:cubicBezTo>
                <a:cubicBezTo>
                  <a:pt x="1874368" y="6046898"/>
                  <a:pt x="0" y="4693254"/>
                  <a:pt x="0" y="3023449"/>
                </a:cubicBezTo>
                <a:close/>
                <a:moveTo>
                  <a:pt x="1509306" y="3023449"/>
                </a:moveTo>
                <a:cubicBezTo>
                  <a:pt x="1509306" y="3859687"/>
                  <a:pt x="2707935" y="4537592"/>
                  <a:pt x="4186518" y="4537592"/>
                </a:cubicBezTo>
                <a:cubicBezTo>
                  <a:pt x="5665101" y="4537592"/>
                  <a:pt x="6863730" y="3859687"/>
                  <a:pt x="6863730" y="3023449"/>
                </a:cubicBezTo>
                <a:cubicBezTo>
                  <a:pt x="6863730" y="2187211"/>
                  <a:pt x="5665101" y="1509306"/>
                  <a:pt x="4186518" y="1509306"/>
                </a:cubicBezTo>
                <a:cubicBezTo>
                  <a:pt x="2707935" y="1509306"/>
                  <a:pt x="1509306" y="2187211"/>
                  <a:pt x="1509306" y="3023449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56448" tIns="28224" rIns="56448" bIns="28224" anchor="ctr"/>
          <a:lstStyle/>
          <a:p>
            <a:pPr eaLnBrk="1" hangingPunct="1">
              <a:defRPr/>
            </a:pPr>
            <a:endParaRPr lang="pl-PL"/>
          </a:p>
        </p:txBody>
      </p:sp>
      <p:sp>
        <p:nvSpPr>
          <p:cNvPr id="56" name="AutoShape 3">
            <a:extLst>
              <a:ext uri="{FF2B5EF4-FFF2-40B4-BE49-F238E27FC236}">
                <a16:creationId xmlns:a16="http://schemas.microsoft.com/office/drawing/2014/main" id="{C61D8ACD-1F6D-834F-A0C4-9E7643FFB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26" y="832247"/>
            <a:ext cx="2012156" cy="1346597"/>
          </a:xfrm>
          <a:prstGeom prst="downArrowCallout">
            <a:avLst>
              <a:gd name="adj1" fmla="val 31075"/>
              <a:gd name="adj2" fmla="val 22656"/>
              <a:gd name="adj3" fmla="val 9838"/>
              <a:gd name="adj4" fmla="val 86509"/>
            </a:avLst>
          </a:prstGeom>
          <a:solidFill>
            <a:srgbClr val="E9ECF3"/>
          </a:solidFill>
          <a:ln w="12600" cap="sq">
            <a:solidFill>
              <a:srgbClr val="54823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56448" tIns="28224" rIns="56448" bIns="28224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charset="0"/>
              <a:buNone/>
            </a:pPr>
            <a:endParaRPr lang="x-none" altLang="x-none" sz="1350">
              <a:ea typeface="MS PGothic" charset="-128"/>
            </a:endParaRPr>
          </a:p>
        </p:txBody>
      </p:sp>
      <p:sp>
        <p:nvSpPr>
          <p:cNvPr id="57" name="AutoShape 4">
            <a:extLst>
              <a:ext uri="{FF2B5EF4-FFF2-40B4-BE49-F238E27FC236}">
                <a16:creationId xmlns:a16="http://schemas.microsoft.com/office/drawing/2014/main" id="{B1CC86D9-4ADB-E348-A657-1E2590DE7CC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577579" y="1607344"/>
            <a:ext cx="1283494" cy="2031206"/>
          </a:xfrm>
          <a:prstGeom prst="downArrowCallout">
            <a:avLst>
              <a:gd name="adj1" fmla="val 32546"/>
              <a:gd name="adj2" fmla="val 22727"/>
              <a:gd name="adj3" fmla="val 20441"/>
              <a:gd name="adj4" fmla="val 84907"/>
            </a:avLst>
          </a:prstGeom>
          <a:solidFill>
            <a:srgbClr val="E9ECF3"/>
          </a:solidFill>
          <a:ln w="12600" cap="sq">
            <a:solidFill>
              <a:srgbClr val="70AD4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56448" tIns="28224" rIns="56448" bIns="28224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charset="0"/>
              <a:buNone/>
            </a:pPr>
            <a:endParaRPr lang="x-none" altLang="x-none" sz="1350">
              <a:ea typeface="MS PGothic" charset="-128"/>
            </a:endParaRPr>
          </a:p>
        </p:txBody>
      </p:sp>
      <p:sp>
        <p:nvSpPr>
          <p:cNvPr id="58" name="AutoShape 5">
            <a:extLst>
              <a:ext uri="{FF2B5EF4-FFF2-40B4-BE49-F238E27FC236}">
                <a16:creationId xmlns:a16="http://schemas.microsoft.com/office/drawing/2014/main" id="{CB4B18D7-0A43-2D48-93E0-B021D26F2A9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544741" y="1660922"/>
            <a:ext cx="1281113" cy="1926431"/>
          </a:xfrm>
          <a:prstGeom prst="downArrowCallout">
            <a:avLst>
              <a:gd name="adj1" fmla="val 30093"/>
              <a:gd name="adj2" fmla="val 21366"/>
              <a:gd name="adj3" fmla="val 17627"/>
              <a:gd name="adj4" fmla="val 85366"/>
            </a:avLst>
          </a:prstGeom>
          <a:solidFill>
            <a:srgbClr val="E9ECF3"/>
          </a:solidFill>
          <a:ln w="12600" cap="sq">
            <a:solidFill>
              <a:srgbClr val="54823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56448" tIns="28224" rIns="56448" bIns="28224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charset="0"/>
              <a:buNone/>
            </a:pPr>
            <a:endParaRPr lang="x-none" altLang="x-none" sz="1350">
              <a:ea typeface="MS PGothic" charset="-128"/>
            </a:endParaRPr>
          </a:p>
        </p:txBody>
      </p:sp>
      <p:sp>
        <p:nvSpPr>
          <p:cNvPr id="59" name="Text Box 6">
            <a:extLst>
              <a:ext uri="{FF2B5EF4-FFF2-40B4-BE49-F238E27FC236}">
                <a16:creationId xmlns:a16="http://schemas.microsoft.com/office/drawing/2014/main" id="{7435A37C-D3C5-BB48-8690-0879DC314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4929" y="1283494"/>
            <a:ext cx="1872853" cy="173762"/>
          </a:xfrm>
          <a:prstGeom prst="rect">
            <a:avLst/>
          </a:prstGeom>
          <a:solidFill>
            <a:srgbClr val="B2C8DD"/>
          </a:solidFill>
          <a:ln w="9360" cap="sq">
            <a:solidFill>
              <a:srgbClr val="1F4E7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5559" tIns="28891" rIns="55559" bIns="2889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x-none" sz="750" b="1" dirty="0">
                <a:solidFill>
                  <a:srgbClr val="000000"/>
                </a:solidFill>
                <a:latin typeface="Times New Roman" charset="0"/>
                <a:cs typeface="Arial Unicode MS" charset="0"/>
              </a:rPr>
              <a:t>Rozwiązania  Przemysłu 4.0-podaż i popyt</a:t>
            </a:r>
            <a:endParaRPr lang="pl-PL" altLang="x-none" sz="750" b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60" name="Text Box 7">
            <a:extLst>
              <a:ext uri="{FF2B5EF4-FFF2-40B4-BE49-F238E27FC236}">
                <a16:creationId xmlns:a16="http://schemas.microsoft.com/office/drawing/2014/main" id="{286560E3-C365-A642-A18B-890747BF5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3504" y="2412207"/>
            <a:ext cx="1903809" cy="48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5559" tIns="28891" rIns="55559" bIns="28891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pl-PL" altLang="x-none" sz="1400" b="1" dirty="0">
                <a:latin typeface="Times New Roman" charset="0"/>
                <a:ea typeface="Times New Roman" charset="0"/>
                <a:cs typeface="Times New Roman" charset="0"/>
              </a:rPr>
              <a:t>UWARUNKOWANIA TRANSFORMACJI</a:t>
            </a:r>
          </a:p>
        </p:txBody>
      </p:sp>
      <p:sp>
        <p:nvSpPr>
          <p:cNvPr id="61" name="Text Box 8">
            <a:extLst>
              <a:ext uri="{FF2B5EF4-FFF2-40B4-BE49-F238E27FC236}">
                <a16:creationId xmlns:a16="http://schemas.microsoft.com/office/drawing/2014/main" id="{C5A01DDA-A6B1-1543-B0CC-15D0598C6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4929" y="1782367"/>
            <a:ext cx="1872853" cy="173762"/>
          </a:xfrm>
          <a:prstGeom prst="rect">
            <a:avLst/>
          </a:prstGeom>
          <a:solidFill>
            <a:srgbClr val="B2C8DD"/>
          </a:solidFill>
          <a:ln w="9360" cap="sq">
            <a:solidFill>
              <a:srgbClr val="1F4E7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5559" tIns="28891" rIns="55559" bIns="2889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x-none" sz="750" b="1">
                <a:solidFill>
                  <a:srgbClr val="000000"/>
                </a:solidFill>
                <a:latin typeface="Times New Roman" charset="0"/>
              </a:rPr>
              <a:t>Modele zachowań klientów</a:t>
            </a:r>
          </a:p>
        </p:txBody>
      </p:sp>
      <p:sp>
        <p:nvSpPr>
          <p:cNvPr id="62" name="Rectangle 9">
            <a:extLst>
              <a:ext uri="{FF2B5EF4-FFF2-40B4-BE49-F238E27FC236}">
                <a16:creationId xmlns:a16="http://schemas.microsoft.com/office/drawing/2014/main" id="{E8A8B43E-EA53-E449-92EA-25E118638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4929" y="870347"/>
            <a:ext cx="1872853" cy="341709"/>
          </a:xfrm>
          <a:prstGeom prst="rect">
            <a:avLst/>
          </a:prstGeom>
          <a:solidFill>
            <a:srgbClr val="2E75B6"/>
          </a:solidFill>
          <a:ln w="12600" cap="sq">
            <a:solidFill>
              <a:srgbClr val="41719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5559" tIns="28891" rIns="55559" bIns="28891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pl-PL" altLang="x-none" b="1">
                <a:latin typeface="Times New Roman" charset="0"/>
                <a:ea typeface="Times New Roman" charset="0"/>
                <a:cs typeface="Times New Roman" charset="0"/>
              </a:rPr>
              <a:t>RYNEK</a:t>
            </a:r>
          </a:p>
        </p:txBody>
      </p:sp>
      <p:sp>
        <p:nvSpPr>
          <p:cNvPr id="63" name="Text Box 10">
            <a:extLst>
              <a:ext uri="{FF2B5EF4-FFF2-40B4-BE49-F238E27FC236}">
                <a16:creationId xmlns:a16="http://schemas.microsoft.com/office/drawing/2014/main" id="{52923141-993F-5F48-8356-EC46FCC47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4929" y="1537098"/>
            <a:ext cx="1872853" cy="173762"/>
          </a:xfrm>
          <a:prstGeom prst="rect">
            <a:avLst/>
          </a:prstGeom>
          <a:solidFill>
            <a:srgbClr val="B2C8DD"/>
          </a:solidFill>
          <a:ln w="9360" cap="sq">
            <a:solidFill>
              <a:srgbClr val="1F4E7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5559" tIns="28891" rIns="55559" bIns="2889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pl-PL" altLang="x-none" sz="750" b="1">
                <a:solidFill>
                  <a:srgbClr val="000000"/>
                </a:solidFill>
                <a:latin typeface="Times New Roman" charset="0"/>
                <a:ea typeface="MS PGothic" charset="-128"/>
                <a:cs typeface="Times New Roman" charset="0"/>
              </a:rPr>
              <a:t>Struktura łańcuchów wartości </a:t>
            </a:r>
            <a:endParaRPr lang="pl-PL" altLang="x-none" sz="750" b="1">
              <a:solidFill>
                <a:srgbClr val="000000"/>
              </a:solidFill>
              <a:latin typeface="Times New Roman" charset="0"/>
              <a:ea typeface="MS PGothic" charset="-128"/>
              <a:cs typeface="Times New Roman" charset="0"/>
            </a:endParaRPr>
          </a:p>
        </p:txBody>
      </p:sp>
      <p:sp>
        <p:nvSpPr>
          <p:cNvPr id="64" name="Text Box 11">
            <a:extLst>
              <a:ext uri="{FF2B5EF4-FFF2-40B4-BE49-F238E27FC236}">
                <a16:creationId xmlns:a16="http://schemas.microsoft.com/office/drawing/2014/main" id="{2E281FFE-0FAC-8E45-9479-634CDB544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9979" y="2472929"/>
            <a:ext cx="1532334" cy="173762"/>
          </a:xfrm>
          <a:prstGeom prst="rect">
            <a:avLst/>
          </a:prstGeom>
          <a:solidFill>
            <a:srgbClr val="B2C8DD"/>
          </a:solidFill>
          <a:ln w="9360" cap="sq">
            <a:solidFill>
              <a:srgbClr val="1F4E7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5559" tIns="28891" rIns="55559" bIns="28891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pl-PL" altLang="x-none" sz="750" b="1">
                <a:latin typeface="Times New Roman" charset="0"/>
                <a:ea typeface="Times New Roman" charset="0"/>
                <a:cs typeface="Times New Roman" charset="0"/>
              </a:rPr>
              <a:t>Mechanizmy finansowe</a:t>
            </a:r>
          </a:p>
        </p:txBody>
      </p:sp>
      <p:sp>
        <p:nvSpPr>
          <p:cNvPr id="65" name="Text Box 12">
            <a:extLst>
              <a:ext uri="{FF2B5EF4-FFF2-40B4-BE49-F238E27FC236}">
                <a16:creationId xmlns:a16="http://schemas.microsoft.com/office/drawing/2014/main" id="{B644E25B-2F83-994B-BC44-FCD77E09A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9979" y="2999185"/>
            <a:ext cx="1532334" cy="173762"/>
          </a:xfrm>
          <a:prstGeom prst="rect">
            <a:avLst/>
          </a:prstGeom>
          <a:solidFill>
            <a:srgbClr val="B2C8DD"/>
          </a:solidFill>
          <a:ln w="9360" cap="sq">
            <a:solidFill>
              <a:srgbClr val="1F4E7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5559" tIns="28891" rIns="55559" bIns="28891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pl-PL" altLang="x-none" sz="750" b="1">
                <a:latin typeface="Times New Roman" charset="0"/>
                <a:ea typeface="Times New Roman" charset="0"/>
                <a:cs typeface="Times New Roman" charset="0"/>
              </a:rPr>
              <a:t>Standaryzacja</a:t>
            </a:r>
          </a:p>
        </p:txBody>
      </p:sp>
      <p:sp>
        <p:nvSpPr>
          <p:cNvPr id="66" name="Rectangle 13">
            <a:extLst>
              <a:ext uri="{FF2B5EF4-FFF2-40B4-BE49-F238E27FC236}">
                <a16:creationId xmlns:a16="http://schemas.microsoft.com/office/drawing/2014/main" id="{A3BCCEF2-10B7-CD4A-9A86-F00B3A7B1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9979" y="2021682"/>
            <a:ext cx="1532334" cy="346472"/>
          </a:xfrm>
          <a:prstGeom prst="rect">
            <a:avLst/>
          </a:prstGeom>
          <a:solidFill>
            <a:srgbClr val="2E75B6"/>
          </a:solidFill>
          <a:ln w="12600" cap="sq">
            <a:solidFill>
              <a:srgbClr val="41719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5559" tIns="28891" rIns="55559" bIns="28891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pl-PL" altLang="x-none" b="1">
                <a:latin typeface="Times New Roman" charset="0"/>
                <a:ea typeface="Times New Roman" charset="0"/>
                <a:cs typeface="Times New Roman" charset="0"/>
              </a:rPr>
              <a:t>OTOCZENIE</a:t>
            </a:r>
          </a:p>
        </p:txBody>
      </p:sp>
      <p:sp>
        <p:nvSpPr>
          <p:cNvPr id="67" name="Text Box 14">
            <a:extLst>
              <a:ext uri="{FF2B5EF4-FFF2-40B4-BE49-F238E27FC236}">
                <a16:creationId xmlns:a16="http://schemas.microsoft.com/office/drawing/2014/main" id="{5D5A59CD-F868-FA4F-8D32-AF9AD6741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9979" y="2744392"/>
            <a:ext cx="1532334" cy="173762"/>
          </a:xfrm>
          <a:prstGeom prst="rect">
            <a:avLst/>
          </a:prstGeom>
          <a:solidFill>
            <a:srgbClr val="B2C8DD"/>
          </a:solidFill>
          <a:ln w="9360" cap="sq">
            <a:solidFill>
              <a:srgbClr val="1F4E7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5559" tIns="28891" rIns="55559" bIns="28891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pl-PL" altLang="x-none" sz="750" b="1">
                <a:latin typeface="Times New Roman" charset="0"/>
                <a:ea typeface="Times New Roman" charset="0"/>
                <a:cs typeface="Times New Roman" charset="0"/>
              </a:rPr>
              <a:t>Regulacje  prawne</a:t>
            </a:r>
          </a:p>
        </p:txBody>
      </p:sp>
      <p:sp>
        <p:nvSpPr>
          <p:cNvPr id="68" name="Text Box 15">
            <a:extLst>
              <a:ext uri="{FF2B5EF4-FFF2-40B4-BE49-F238E27FC236}">
                <a16:creationId xmlns:a16="http://schemas.microsoft.com/office/drawing/2014/main" id="{AA248457-2A26-054B-BCE3-8EF5AC763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491" y="2455069"/>
            <a:ext cx="1626394" cy="173762"/>
          </a:xfrm>
          <a:prstGeom prst="rect">
            <a:avLst/>
          </a:prstGeom>
          <a:solidFill>
            <a:srgbClr val="B2C8DD"/>
          </a:solidFill>
          <a:ln w="9360" cap="sq">
            <a:solidFill>
              <a:srgbClr val="1F4E7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5559" tIns="28891" rIns="55559" bIns="2889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x-none" sz="750" b="1">
                <a:solidFill>
                  <a:srgbClr val="000000"/>
                </a:solidFill>
                <a:latin typeface="Times New Roman" charset="0"/>
              </a:rPr>
              <a:t>Kompetencje dla Przemysłu4.0</a:t>
            </a:r>
          </a:p>
        </p:txBody>
      </p:sp>
      <p:sp>
        <p:nvSpPr>
          <p:cNvPr id="69" name="Text Box 16">
            <a:extLst>
              <a:ext uri="{FF2B5EF4-FFF2-40B4-BE49-F238E27FC236}">
                <a16:creationId xmlns:a16="http://schemas.microsoft.com/office/drawing/2014/main" id="{A1748C9A-340C-8D42-88EC-A464D4BCC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491" y="2689623"/>
            <a:ext cx="1622822" cy="289179"/>
          </a:xfrm>
          <a:prstGeom prst="rect">
            <a:avLst/>
          </a:prstGeom>
          <a:solidFill>
            <a:srgbClr val="B2C8DD"/>
          </a:solidFill>
          <a:ln w="9360" cap="sq">
            <a:solidFill>
              <a:srgbClr val="1F4E7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5559" tIns="28891" rIns="55559" bIns="2889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x-none" sz="750" b="1">
                <a:solidFill>
                  <a:srgbClr val="000000"/>
                </a:solidFill>
                <a:latin typeface="Times New Roman" charset="0"/>
              </a:rPr>
              <a:t>Kultura przedsiębiorczości i innowacyjności</a:t>
            </a:r>
          </a:p>
        </p:txBody>
      </p:sp>
      <p:sp>
        <p:nvSpPr>
          <p:cNvPr id="70" name="Rectangle 17">
            <a:extLst>
              <a:ext uri="{FF2B5EF4-FFF2-40B4-BE49-F238E27FC236}">
                <a16:creationId xmlns:a16="http://schemas.microsoft.com/office/drawing/2014/main" id="{B3341DBC-A859-754C-A585-CEF5505A7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491" y="2019301"/>
            <a:ext cx="1626394" cy="383381"/>
          </a:xfrm>
          <a:prstGeom prst="rect">
            <a:avLst/>
          </a:prstGeom>
          <a:solidFill>
            <a:srgbClr val="2E75B6"/>
          </a:solidFill>
          <a:ln w="12600" cap="sq">
            <a:solidFill>
              <a:srgbClr val="41719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5559" tIns="28891" rIns="55559" bIns="28891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pl-PL" altLang="x-none" b="1">
                <a:latin typeface="Times New Roman" charset="0"/>
                <a:ea typeface="Times New Roman" charset="0"/>
                <a:cs typeface="Times New Roman" charset="0"/>
              </a:rPr>
              <a:t>LUDZIE</a:t>
            </a:r>
          </a:p>
        </p:txBody>
      </p:sp>
      <p:sp>
        <p:nvSpPr>
          <p:cNvPr id="71" name="Text Box 18">
            <a:extLst>
              <a:ext uri="{FF2B5EF4-FFF2-40B4-BE49-F238E27FC236}">
                <a16:creationId xmlns:a16="http://schemas.microsoft.com/office/drawing/2014/main" id="{F93AF72F-18A7-CD49-BC14-5667251B5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728" y="3040857"/>
            <a:ext cx="1622822" cy="173762"/>
          </a:xfrm>
          <a:prstGeom prst="rect">
            <a:avLst/>
          </a:prstGeom>
          <a:solidFill>
            <a:srgbClr val="B2C8DD"/>
          </a:solidFill>
          <a:ln w="9360" cap="sq">
            <a:solidFill>
              <a:srgbClr val="1F4E7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5559" tIns="28891" rIns="55559" bIns="28891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Arial" charset="0"/>
                <a:cs typeface="Arial Unicode M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Arial Unicode MS" charset="0"/>
                <a:cs typeface="Arial Unicode M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Arial Unicode MS" charset="0"/>
                <a:cs typeface="Arial Unicode M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Arial Unicode MS" charset="0"/>
                <a:cs typeface="Arial Unicode M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charset="0"/>
                <a:ea typeface="Arial Unicode MS" charset="0"/>
                <a:cs typeface="Arial Unicode MS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pl-PL" sz="75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Organizacja pracy</a:t>
            </a:r>
          </a:p>
        </p:txBody>
      </p:sp>
      <p:sp>
        <p:nvSpPr>
          <p:cNvPr id="72" name="AutoShape 19">
            <a:extLst>
              <a:ext uri="{FF2B5EF4-FFF2-40B4-BE49-F238E27FC236}">
                <a16:creationId xmlns:a16="http://schemas.microsoft.com/office/drawing/2014/main" id="{979989F0-3694-864F-87BC-6DCAC0D8711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200401" y="3102769"/>
            <a:ext cx="2012156" cy="1398985"/>
          </a:xfrm>
          <a:prstGeom prst="downArrowCallout">
            <a:avLst>
              <a:gd name="adj1" fmla="val 29325"/>
              <a:gd name="adj2" fmla="val 21015"/>
              <a:gd name="adj3" fmla="val 14079"/>
              <a:gd name="adj4" fmla="val 82565"/>
            </a:avLst>
          </a:prstGeom>
          <a:solidFill>
            <a:srgbClr val="E9ECF3"/>
          </a:solidFill>
          <a:ln w="12600" cap="sq">
            <a:solidFill>
              <a:srgbClr val="54823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56448" tIns="28224" rIns="56448" bIns="28224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charset="0"/>
              <a:buNone/>
            </a:pPr>
            <a:endParaRPr lang="x-none" altLang="x-none" sz="1350">
              <a:ea typeface="MS PGothic" charset="-128"/>
            </a:endParaRPr>
          </a:p>
        </p:txBody>
      </p:sp>
      <p:sp>
        <p:nvSpPr>
          <p:cNvPr id="73" name="Text Box 20">
            <a:extLst>
              <a:ext uri="{FF2B5EF4-FFF2-40B4-BE49-F238E27FC236}">
                <a16:creationId xmlns:a16="http://schemas.microsoft.com/office/drawing/2014/main" id="{880F803B-E728-924A-970F-66AB552B3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550" y="3800476"/>
            <a:ext cx="1887141" cy="173762"/>
          </a:xfrm>
          <a:prstGeom prst="rect">
            <a:avLst/>
          </a:prstGeom>
          <a:solidFill>
            <a:srgbClr val="B2C8DD"/>
          </a:solidFill>
          <a:ln w="9360" cap="sq">
            <a:solidFill>
              <a:srgbClr val="1F4E7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5559" tIns="28891" rIns="55559" bIns="2889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x-none" sz="750" b="1">
                <a:solidFill>
                  <a:srgbClr val="000000"/>
                </a:solidFill>
                <a:latin typeface="Times New Roman" charset="0"/>
              </a:rPr>
              <a:t>Zaawansowanie techniczne przemysłu  </a:t>
            </a:r>
          </a:p>
        </p:txBody>
      </p:sp>
      <p:sp>
        <p:nvSpPr>
          <p:cNvPr id="74" name="Text Box 21">
            <a:extLst>
              <a:ext uri="{FF2B5EF4-FFF2-40B4-BE49-F238E27FC236}">
                <a16:creationId xmlns:a16="http://schemas.microsoft.com/office/drawing/2014/main" id="{C9EA375C-1A44-2A4E-A6A0-38DCD71D1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3503" y="4266010"/>
            <a:ext cx="1881188" cy="185304"/>
          </a:xfrm>
          <a:prstGeom prst="rect">
            <a:avLst/>
          </a:prstGeom>
          <a:solidFill>
            <a:srgbClr val="B2C8DD"/>
          </a:solidFill>
          <a:ln w="9360" cap="sq">
            <a:solidFill>
              <a:srgbClr val="1F4E7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5559" tIns="28891" rIns="55559" bIns="2889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pl-PL" altLang="x-none" sz="825" b="1" noProof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Rozwiązania cyberbezpieczeństwa</a:t>
            </a:r>
          </a:p>
        </p:txBody>
      </p:sp>
      <p:sp>
        <p:nvSpPr>
          <p:cNvPr id="75" name="Rectangle 22">
            <a:extLst>
              <a:ext uri="{FF2B5EF4-FFF2-40B4-BE49-F238E27FC236}">
                <a16:creationId xmlns:a16="http://schemas.microsoft.com/office/drawing/2014/main" id="{E22A6B44-2151-4842-AF52-21E5E0FB5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503" y="3395663"/>
            <a:ext cx="1881188" cy="361950"/>
          </a:xfrm>
          <a:prstGeom prst="rect">
            <a:avLst/>
          </a:prstGeom>
          <a:solidFill>
            <a:srgbClr val="2E75B6"/>
          </a:solidFill>
          <a:ln w="12600" cap="sq">
            <a:solidFill>
              <a:srgbClr val="41719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5559" tIns="28891" rIns="55559" bIns="28891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pl-PL" altLang="x-none" b="1">
                <a:latin typeface="Times New Roman" charset="0"/>
                <a:ea typeface="Times New Roman" charset="0"/>
                <a:cs typeface="Times New Roman" charset="0"/>
              </a:rPr>
              <a:t>TECHNIKA</a:t>
            </a:r>
          </a:p>
        </p:txBody>
      </p:sp>
      <p:sp>
        <p:nvSpPr>
          <p:cNvPr id="76" name="Text Box 23">
            <a:extLst>
              <a:ext uri="{FF2B5EF4-FFF2-40B4-BE49-F238E27FC236}">
                <a16:creationId xmlns:a16="http://schemas.microsoft.com/office/drawing/2014/main" id="{3D76DFA7-A759-844B-8EA8-AFA17675C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3503" y="4038601"/>
            <a:ext cx="1881188" cy="173762"/>
          </a:xfrm>
          <a:prstGeom prst="rect">
            <a:avLst/>
          </a:prstGeom>
          <a:solidFill>
            <a:srgbClr val="B2C8DD"/>
          </a:solidFill>
          <a:ln w="9360" cap="sq">
            <a:solidFill>
              <a:srgbClr val="1F4E7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5559" tIns="28891" rIns="55559" bIns="28891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charset="0"/>
                <a:ea typeface="Arial Unicode MS" charset="0"/>
                <a:cs typeface="Arial Unicode MS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pl-PL" altLang="x-none" sz="750" b="1">
                <a:latin typeface="Times New Roman" charset="0"/>
                <a:ea typeface="Times New Roman" charset="0"/>
                <a:cs typeface="Times New Roman" charset="0"/>
              </a:rPr>
              <a:t>Infrastruktura</a:t>
            </a:r>
          </a:p>
        </p:txBody>
      </p:sp>
    </p:spTree>
    <p:extLst>
      <p:ext uri="{BB962C8B-B14F-4D97-AF65-F5344CB8AC3E}">
        <p14:creationId xmlns:p14="http://schemas.microsoft.com/office/powerpoint/2010/main" val="79587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3" grpId="0" animBg="1"/>
      <p:bldP spid="64" grpId="0" animBg="1"/>
      <p:bldP spid="65" grpId="0" animBg="1"/>
      <p:bldP spid="67" grpId="0" animBg="1"/>
      <p:bldP spid="68" grpId="0" animBg="1"/>
      <p:bldP spid="69" grpId="0" animBg="1"/>
      <p:bldP spid="71" grpId="0" animBg="1"/>
      <p:bldP spid="73" grpId="0" animBg="1"/>
      <p:bldP spid="74" grpId="0" animBg="1"/>
      <p:bldP spid="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87F64647-BAD7-9E4B-8585-28B2C4FFC13A}"/>
              </a:ext>
            </a:extLst>
          </p:cNvPr>
          <p:cNvSpPr/>
          <p:nvPr/>
        </p:nvSpPr>
        <p:spPr>
          <a:xfrm>
            <a:off x="2532063" y="168275"/>
            <a:ext cx="1728787" cy="479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3E1E3FA-E33C-4942-AA6B-4731E47F5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95" y="969819"/>
            <a:ext cx="2831961" cy="2820087"/>
          </a:xfrm>
          <a:prstGeom prst="rect">
            <a:avLst/>
          </a:prstGeom>
        </p:spPr>
      </p:pic>
      <p:sp>
        <p:nvSpPr>
          <p:cNvPr id="7" name="Strzałka w lewo 6">
            <a:extLst>
              <a:ext uri="{FF2B5EF4-FFF2-40B4-BE49-F238E27FC236}">
                <a16:creationId xmlns:a16="http://schemas.microsoft.com/office/drawing/2014/main" id="{965F1050-6B4A-5A47-9C3B-BE1DA24BA52B}"/>
              </a:ext>
            </a:extLst>
          </p:cNvPr>
          <p:cNvSpPr/>
          <p:nvPr/>
        </p:nvSpPr>
        <p:spPr>
          <a:xfrm>
            <a:off x="4100945" y="1676400"/>
            <a:ext cx="1025237" cy="568036"/>
          </a:xfrm>
          <a:prstGeom prst="leftArrow">
            <a:avLst/>
          </a:prstGeom>
          <a:solidFill>
            <a:srgbClr val="A7EC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Zaokrąglony prostokąt 7">
            <a:extLst>
              <a:ext uri="{FF2B5EF4-FFF2-40B4-BE49-F238E27FC236}">
                <a16:creationId xmlns:a16="http://schemas.microsoft.com/office/drawing/2014/main" id="{997857E2-A530-2945-B69D-42A673290EBB}"/>
              </a:ext>
            </a:extLst>
          </p:cNvPr>
          <p:cNvSpPr/>
          <p:nvPr/>
        </p:nvSpPr>
        <p:spPr>
          <a:xfrm>
            <a:off x="5666509" y="1579418"/>
            <a:ext cx="2272146" cy="800444"/>
          </a:xfrm>
          <a:prstGeom prst="roundRect">
            <a:avLst/>
          </a:prstGeom>
          <a:solidFill>
            <a:srgbClr val="A7EC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Inicjatywy rządowe</a:t>
            </a:r>
          </a:p>
        </p:txBody>
      </p:sp>
      <p:sp>
        <p:nvSpPr>
          <p:cNvPr id="9" name="Strzałka w lewo 8">
            <a:extLst>
              <a:ext uri="{FF2B5EF4-FFF2-40B4-BE49-F238E27FC236}">
                <a16:creationId xmlns:a16="http://schemas.microsoft.com/office/drawing/2014/main" id="{D2DEB4E4-E981-124B-B635-D45AEB84437D}"/>
              </a:ext>
            </a:extLst>
          </p:cNvPr>
          <p:cNvSpPr/>
          <p:nvPr/>
        </p:nvSpPr>
        <p:spPr>
          <a:xfrm>
            <a:off x="4100945" y="2705100"/>
            <a:ext cx="1025237" cy="568036"/>
          </a:xfrm>
          <a:prstGeom prst="leftArrow">
            <a:avLst/>
          </a:prstGeom>
          <a:solidFill>
            <a:srgbClr val="A7EC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Zaokrąglony prostokąt 9">
            <a:extLst>
              <a:ext uri="{FF2B5EF4-FFF2-40B4-BE49-F238E27FC236}">
                <a16:creationId xmlns:a16="http://schemas.microsoft.com/office/drawing/2014/main" id="{C158490D-231A-044A-98E7-4DB281B8960C}"/>
              </a:ext>
            </a:extLst>
          </p:cNvPr>
          <p:cNvSpPr/>
          <p:nvPr/>
        </p:nvSpPr>
        <p:spPr>
          <a:xfrm>
            <a:off x="5666509" y="2608118"/>
            <a:ext cx="2272146" cy="800444"/>
          </a:xfrm>
          <a:prstGeom prst="roundRect">
            <a:avLst/>
          </a:prstGeom>
          <a:solidFill>
            <a:srgbClr val="A7EC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Inicjatywy rynkowe</a:t>
            </a:r>
          </a:p>
        </p:txBody>
      </p:sp>
    </p:spTree>
    <p:extLst>
      <p:ext uri="{BB962C8B-B14F-4D97-AF65-F5344CB8AC3E}">
        <p14:creationId xmlns:p14="http://schemas.microsoft.com/office/powerpoint/2010/main" val="2540432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rostokąt 39">
            <a:extLst>
              <a:ext uri="{FF2B5EF4-FFF2-40B4-BE49-F238E27FC236}">
                <a16:creationId xmlns:a16="http://schemas.microsoft.com/office/drawing/2014/main" id="{F019179A-1089-BE4A-83E8-2624269BB92F}"/>
              </a:ext>
            </a:extLst>
          </p:cNvPr>
          <p:cNvSpPr/>
          <p:nvPr/>
        </p:nvSpPr>
        <p:spPr>
          <a:xfrm>
            <a:off x="4709550" y="3522650"/>
            <a:ext cx="3682904" cy="904076"/>
          </a:xfrm>
          <a:prstGeom prst="rect">
            <a:avLst/>
          </a:prstGeom>
          <a:solidFill>
            <a:srgbClr val="A7EC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rostokąt 40">
            <a:extLst>
              <a:ext uri="{FF2B5EF4-FFF2-40B4-BE49-F238E27FC236}">
                <a16:creationId xmlns:a16="http://schemas.microsoft.com/office/drawing/2014/main" id="{85671D11-09EF-C748-AA50-D65AA7C6839D}"/>
              </a:ext>
            </a:extLst>
          </p:cNvPr>
          <p:cNvSpPr/>
          <p:nvPr/>
        </p:nvSpPr>
        <p:spPr>
          <a:xfrm>
            <a:off x="5747226" y="3609454"/>
            <a:ext cx="2619611" cy="762001"/>
          </a:xfrm>
          <a:prstGeom prst="rect">
            <a:avLst/>
          </a:prstGeom>
          <a:solidFill>
            <a:srgbClr val="A7EC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tx1"/>
                </a:solidFill>
              </a:rPr>
              <a:t>NARZĘDZIA WSPOMAGANIA TRANSFORMACJI</a:t>
            </a:r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1C155858-823C-0043-B186-A58655B6BA42}"/>
              </a:ext>
            </a:extLst>
          </p:cNvPr>
          <p:cNvSpPr/>
          <p:nvPr/>
        </p:nvSpPr>
        <p:spPr>
          <a:xfrm>
            <a:off x="634231" y="3506890"/>
            <a:ext cx="3682904" cy="904076"/>
          </a:xfrm>
          <a:prstGeom prst="rect">
            <a:avLst/>
          </a:prstGeom>
          <a:solidFill>
            <a:srgbClr val="A7EC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29E58D26-E73D-0C4D-A5E5-F62EE25353BA}"/>
              </a:ext>
            </a:extLst>
          </p:cNvPr>
          <p:cNvSpPr/>
          <p:nvPr/>
        </p:nvSpPr>
        <p:spPr>
          <a:xfrm>
            <a:off x="4683933" y="2403650"/>
            <a:ext cx="3682904" cy="904076"/>
          </a:xfrm>
          <a:prstGeom prst="rect">
            <a:avLst/>
          </a:prstGeom>
          <a:solidFill>
            <a:srgbClr val="A7EC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DE196273-D413-554D-8309-294EA0744E19}"/>
              </a:ext>
            </a:extLst>
          </p:cNvPr>
          <p:cNvSpPr/>
          <p:nvPr/>
        </p:nvSpPr>
        <p:spPr>
          <a:xfrm>
            <a:off x="2581131" y="1275848"/>
            <a:ext cx="3682904" cy="904076"/>
          </a:xfrm>
          <a:prstGeom prst="rect">
            <a:avLst/>
          </a:prstGeom>
          <a:solidFill>
            <a:srgbClr val="A7EC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87F64647-BAD7-9E4B-8585-28B2C4FFC13A}"/>
              </a:ext>
            </a:extLst>
          </p:cNvPr>
          <p:cNvSpPr/>
          <p:nvPr/>
        </p:nvSpPr>
        <p:spPr>
          <a:xfrm>
            <a:off x="2532063" y="168275"/>
            <a:ext cx="1728787" cy="479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4EAE541-1842-504D-8A31-817476620798}"/>
              </a:ext>
            </a:extLst>
          </p:cNvPr>
          <p:cNvSpPr txBox="1"/>
          <p:nvPr/>
        </p:nvSpPr>
        <p:spPr>
          <a:xfrm>
            <a:off x="1123710" y="654313"/>
            <a:ext cx="7036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INICJATYWY DLA BUDOWANIA EKOSYSTEMU PRZEMYSŁU 4.0 </a:t>
            </a:r>
          </a:p>
          <a:p>
            <a:pPr algn="ctr"/>
            <a:endParaRPr lang="pl-PL" b="1" dirty="0"/>
          </a:p>
        </p:txBody>
      </p:sp>
      <p:pic>
        <p:nvPicPr>
          <p:cNvPr id="24" name="Obraz 23">
            <a:extLst>
              <a:ext uri="{FF2B5EF4-FFF2-40B4-BE49-F238E27FC236}">
                <a16:creationId xmlns:a16="http://schemas.microsoft.com/office/drawing/2014/main" id="{1594A0B2-D5FC-F243-A82D-07567CDEF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18" y="1352534"/>
            <a:ext cx="1003300" cy="762000"/>
          </a:xfrm>
          <a:prstGeom prst="rect">
            <a:avLst/>
          </a:prstGeom>
          <a:solidFill>
            <a:srgbClr val="A7ECF5"/>
          </a:solidFill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A34ABD2E-E2EF-8849-9D92-5B6405B1B72F}"/>
              </a:ext>
            </a:extLst>
          </p:cNvPr>
          <p:cNvSpPr/>
          <p:nvPr/>
        </p:nvSpPr>
        <p:spPr>
          <a:xfrm>
            <a:off x="3747005" y="1362652"/>
            <a:ext cx="2491414" cy="762001"/>
          </a:xfrm>
          <a:prstGeom prst="rect">
            <a:avLst/>
          </a:prstGeom>
          <a:solidFill>
            <a:srgbClr val="A7EC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tx1"/>
                </a:solidFill>
              </a:rPr>
              <a:t>FUNDACJA-PLATFORMA    PRZEMYSŁU PRZYSZŁOŚCI</a:t>
            </a: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40827173-3051-DA4D-9BD7-6C3A5A47A326}"/>
              </a:ext>
            </a:extLst>
          </p:cNvPr>
          <p:cNvSpPr/>
          <p:nvPr/>
        </p:nvSpPr>
        <p:spPr>
          <a:xfrm>
            <a:off x="5718155" y="2490454"/>
            <a:ext cx="2623066" cy="762001"/>
          </a:xfrm>
          <a:prstGeom prst="rect">
            <a:avLst/>
          </a:prstGeom>
          <a:solidFill>
            <a:srgbClr val="A7EC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tx1"/>
                </a:solidFill>
              </a:rPr>
              <a:t>INKUBATORY LIDERÓW PRZEMYSŁU 4.0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CAF03437-0432-F84D-B04E-96762543F059}"/>
              </a:ext>
            </a:extLst>
          </p:cNvPr>
          <p:cNvSpPr/>
          <p:nvPr/>
        </p:nvSpPr>
        <p:spPr>
          <a:xfrm>
            <a:off x="1769528" y="3593694"/>
            <a:ext cx="2521991" cy="762001"/>
          </a:xfrm>
          <a:prstGeom prst="rect">
            <a:avLst/>
          </a:prstGeom>
          <a:solidFill>
            <a:srgbClr val="A7EC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tx1"/>
                </a:solidFill>
              </a:rPr>
              <a:t>INSTRUMENTY WSPARCIA TRANSFORMACJI</a:t>
            </a:r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id="{DE89925A-D35E-A749-9E4C-0D50C2C267FE}"/>
              </a:ext>
            </a:extLst>
          </p:cNvPr>
          <p:cNvSpPr/>
          <p:nvPr/>
        </p:nvSpPr>
        <p:spPr>
          <a:xfrm>
            <a:off x="656393" y="2398412"/>
            <a:ext cx="3682904" cy="904076"/>
          </a:xfrm>
          <a:prstGeom prst="rect">
            <a:avLst/>
          </a:prstGeom>
          <a:solidFill>
            <a:srgbClr val="A7EC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9D2497B9-4B68-0B44-A7C2-EDC192652CE3}"/>
              </a:ext>
            </a:extLst>
          </p:cNvPr>
          <p:cNvSpPr/>
          <p:nvPr/>
        </p:nvSpPr>
        <p:spPr>
          <a:xfrm>
            <a:off x="1668452" y="2488646"/>
            <a:ext cx="2465617" cy="762001"/>
          </a:xfrm>
          <a:prstGeom prst="rect">
            <a:avLst/>
          </a:prstGeom>
          <a:solidFill>
            <a:srgbClr val="A7EC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tx1"/>
                </a:solidFill>
              </a:rPr>
              <a:t>CENTRA KOMPETENCJI PRZEMYSŁU 4.0</a:t>
            </a:r>
          </a:p>
        </p:txBody>
      </p:sp>
      <p:pic>
        <p:nvPicPr>
          <p:cNvPr id="35" name="Obraz 34">
            <a:extLst>
              <a:ext uri="{FF2B5EF4-FFF2-40B4-BE49-F238E27FC236}">
                <a16:creationId xmlns:a16="http://schemas.microsoft.com/office/drawing/2014/main" id="{BD72806A-0FE1-0043-84AE-BB542F46BE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54" y="2522204"/>
            <a:ext cx="812800" cy="6985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DE1A0932-309E-0B4A-8DF7-A51C35BE6A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88" y="3609454"/>
            <a:ext cx="863600" cy="698500"/>
          </a:xfrm>
          <a:prstGeom prst="rect">
            <a:avLst/>
          </a:prstGeom>
        </p:spPr>
      </p:pic>
      <p:pic>
        <p:nvPicPr>
          <p:cNvPr id="39" name="Obraz 38">
            <a:extLst>
              <a:ext uri="{FF2B5EF4-FFF2-40B4-BE49-F238E27FC236}">
                <a16:creationId xmlns:a16="http://schemas.microsoft.com/office/drawing/2014/main" id="{B7ED869F-6F46-7443-9728-18B839F8D7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2" y="3616028"/>
            <a:ext cx="889000" cy="685800"/>
          </a:xfrm>
          <a:prstGeom prst="rect">
            <a:avLst/>
          </a:prstGeom>
        </p:spPr>
      </p:pic>
      <p:pic>
        <p:nvPicPr>
          <p:cNvPr id="44" name="Obraz 43">
            <a:extLst>
              <a:ext uri="{FF2B5EF4-FFF2-40B4-BE49-F238E27FC236}">
                <a16:creationId xmlns:a16="http://schemas.microsoft.com/office/drawing/2014/main" id="{E9BAE56D-9917-EC45-8002-E762E4CA7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14" y="2571196"/>
            <a:ext cx="7620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29" grpId="0" animBg="1"/>
      <p:bldP spid="26" grpId="0" animBg="1"/>
      <p:bldP spid="25" grpId="0" animBg="1"/>
      <p:bldP spid="8" grpId="0" animBg="1"/>
      <p:bldP spid="28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87F64647-BAD7-9E4B-8585-28B2C4FFC13A}"/>
              </a:ext>
            </a:extLst>
          </p:cNvPr>
          <p:cNvSpPr/>
          <p:nvPr/>
        </p:nvSpPr>
        <p:spPr>
          <a:xfrm>
            <a:off x="2532063" y="168275"/>
            <a:ext cx="1728787" cy="479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4CF1B7D-6B3A-2F43-A8EA-FBF76BEC67EC}"/>
              </a:ext>
            </a:extLst>
          </p:cNvPr>
          <p:cNvSpPr txBox="1"/>
          <p:nvPr/>
        </p:nvSpPr>
        <p:spPr>
          <a:xfrm>
            <a:off x="2660073" y="1759527"/>
            <a:ext cx="4100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Dziękuję i zapraszam do poznania inicjatyw </a:t>
            </a:r>
          </a:p>
        </p:txBody>
      </p:sp>
    </p:spTree>
    <p:extLst>
      <p:ext uri="{BB962C8B-B14F-4D97-AF65-F5344CB8AC3E}">
        <p14:creationId xmlns:p14="http://schemas.microsoft.com/office/powerpoint/2010/main" val="123061400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5135</TotalTime>
  <Words>96</Words>
  <Application>Microsoft Macintosh PowerPoint</Application>
  <PresentationFormat>Pokaz na ekranie (16:9)</PresentationFormat>
  <Paragraphs>32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3" baseType="lpstr">
      <vt:lpstr>Arial Unicode MS</vt:lpstr>
      <vt:lpstr>MS PGothic</vt:lpstr>
      <vt:lpstr>Arial</vt:lpstr>
      <vt:lpstr>Calibri</vt:lpstr>
      <vt:lpstr>Calibri Light</vt:lpstr>
      <vt:lpstr>Times New Roman</vt:lpstr>
      <vt:lpstr>Motyw pakietu Office</vt:lpstr>
      <vt:lpstr> Inicjatywy   na rzecz Przemysłu 4.0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Manager/>
  <Company/>
  <LinksUpToDate>false</LinksUpToDate>
  <SharedDoc>false</SharedDoc>
  <HyperlinkBase/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Ola H.</dc:creator>
  <cp:keywords/>
  <dc:description/>
  <cp:lastModifiedBy>Użytkownik pakietu Microsoft Office</cp:lastModifiedBy>
  <cp:revision>110</cp:revision>
  <dcterms:created xsi:type="dcterms:W3CDTF">2018-02-15T08:58:50Z</dcterms:created>
  <dcterms:modified xsi:type="dcterms:W3CDTF">2018-02-21T07:45:37Z</dcterms:modified>
  <cp:category/>
</cp:coreProperties>
</file>