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9944100" cy="7099300"/>
  <p:notesSz cx="6858000" cy="9144000"/>
  <p:defaultTextStyle>
    <a:defPPr>
      <a:defRPr lang="pl-PL"/>
    </a:defPPr>
    <a:lvl1pPr marL="0" algn="l" defTabSz="973836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1pPr>
    <a:lvl2pPr marL="486918" algn="l" defTabSz="973836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2pPr>
    <a:lvl3pPr marL="973836" algn="l" defTabSz="973836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3pPr>
    <a:lvl4pPr marL="1460754" algn="l" defTabSz="973836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4pPr>
    <a:lvl5pPr marL="1947672" algn="l" defTabSz="973836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5pPr>
    <a:lvl6pPr marL="2434590" algn="l" defTabSz="973836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6pPr>
    <a:lvl7pPr marL="2921508" algn="l" defTabSz="973836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7pPr>
    <a:lvl8pPr marL="3408426" algn="l" defTabSz="973836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8pPr>
    <a:lvl9pPr marL="3895344" algn="l" defTabSz="973836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8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Józef Skrabski" initials="JS" lastIdx="2" clrIdx="1">
    <p:extLst>
      <p:ext uri="{19B8F6BF-5375-455C-9EA6-DF929625EA0E}">
        <p15:presenceInfo xmlns:p15="http://schemas.microsoft.com/office/powerpoint/2012/main" userId="f110d579c6988f2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6"/>
    <p:restoredTop sz="91503"/>
  </p:normalViewPr>
  <p:slideViewPr>
    <p:cSldViewPr snapToGrid="0">
      <p:cViewPr varScale="1">
        <p:scale>
          <a:sx n="78" d="100"/>
          <a:sy n="78" d="100"/>
        </p:scale>
        <p:origin x="1714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koszty 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7328560.4299999997</c:v>
                </c:pt>
                <c:pt idx="1">
                  <c:v>7030472.5199999996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A7-0849-B0CA-C94BDB251B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ze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6202160.6900000004</c:v>
                </c:pt>
                <c:pt idx="1">
                  <c:v>5949888.9400000004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9A7-0849-B0CA-C94BDB251B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232180200"/>
        <c:axId val="422028056"/>
      </c:barChart>
      <c:catAx>
        <c:axId val="23218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2028056"/>
        <c:crosses val="autoZero"/>
        <c:auto val="1"/>
        <c:lblAlgn val="ctr"/>
        <c:lblOffset val="100"/>
        <c:noMultiLvlLbl val="0"/>
      </c:catAx>
      <c:valAx>
        <c:axId val="422028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3218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246244003982251"/>
          <c:y val="0.33797518836274681"/>
          <c:w val="0.18714408543759614"/>
          <c:h val="0.235462337877562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0.08884</cdr:x>
      <cdr:y>0.39365</cdr:y>
    </cdr:from>
    <cdr:to>
      <cdr:x>0.19213</cdr:x>
      <cdr:y>0.4761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xmlns="" id="{71433D3C-A3E1-614D-9C6D-443B40B70165}"/>
            </a:ext>
          </a:extLst>
        </cdr:cNvPr>
        <cdr:cNvSpPr txBox="1"/>
      </cdr:nvSpPr>
      <cdr:spPr>
        <a:xfrm xmlns:a="http://schemas.openxmlformats.org/drawingml/2006/main">
          <a:off x="786497" y="1611333"/>
          <a:ext cx="914400" cy="337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100" dirty="0"/>
            <a:t>7328560,43 zł</a:t>
          </a:r>
        </a:p>
      </cdr:txBody>
    </cdr:sp>
  </cdr:relSizeAnchor>
  <cdr:relSizeAnchor xmlns:cdr="http://schemas.openxmlformats.org/drawingml/2006/chartDrawing">
    <cdr:from>
      <cdr:x>0.19336</cdr:x>
      <cdr:y>0.39365</cdr:y>
    </cdr:from>
    <cdr:to>
      <cdr:x>0.29665</cdr:x>
      <cdr:y>0.47875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xmlns="" id="{A57D27BB-56B9-2E45-BF83-7E673CBFEB76}"/>
            </a:ext>
          </a:extLst>
        </cdr:cNvPr>
        <cdr:cNvSpPr txBox="1"/>
      </cdr:nvSpPr>
      <cdr:spPr>
        <a:xfrm xmlns:a="http://schemas.openxmlformats.org/drawingml/2006/main">
          <a:off x="1711781" y="1611334"/>
          <a:ext cx="914400" cy="348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100" dirty="0"/>
            <a:t>6202160,69 zł</a:t>
          </a:r>
        </a:p>
      </cdr:txBody>
    </cdr:sp>
  </cdr:relSizeAnchor>
  <cdr:relSizeAnchor xmlns:cdr="http://schemas.openxmlformats.org/drawingml/2006/chartDrawing">
    <cdr:from>
      <cdr:x>0.31263</cdr:x>
      <cdr:y>0.39894</cdr:y>
    </cdr:from>
    <cdr:to>
      <cdr:x>0.41592</cdr:x>
      <cdr:y>0.5</cdr:y>
    </cdr:to>
    <cdr:sp macro="" textlink="">
      <cdr:nvSpPr>
        <cdr:cNvPr id="5" name="pole tekstowe 4">
          <a:extLst xmlns:a="http://schemas.openxmlformats.org/drawingml/2006/main">
            <a:ext uri="{FF2B5EF4-FFF2-40B4-BE49-F238E27FC236}">
              <a16:creationId xmlns:a16="http://schemas.microsoft.com/office/drawing/2014/main" xmlns="" id="{416A5720-0ED9-A047-B87D-AA593D9C19EA}"/>
            </a:ext>
          </a:extLst>
        </cdr:cNvPr>
        <cdr:cNvSpPr txBox="1"/>
      </cdr:nvSpPr>
      <cdr:spPr>
        <a:xfrm xmlns:a="http://schemas.openxmlformats.org/drawingml/2006/main">
          <a:off x="2767696" y="1632981"/>
          <a:ext cx="914400" cy="413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100" dirty="0"/>
            <a:t>7030472,57 zł</a:t>
          </a:r>
        </a:p>
      </cdr:txBody>
    </cdr:sp>
  </cdr:relSizeAnchor>
  <cdr:relSizeAnchor xmlns:cdr="http://schemas.openxmlformats.org/drawingml/2006/chartDrawing">
    <cdr:from>
      <cdr:x>0.42084</cdr:x>
      <cdr:y>0.39897</cdr:y>
    </cdr:from>
    <cdr:to>
      <cdr:x>0.52413</cdr:x>
      <cdr:y>0.5</cdr:y>
    </cdr:to>
    <cdr:sp macro="" textlink="">
      <cdr:nvSpPr>
        <cdr:cNvPr id="6" name="pole tekstowe 5">
          <a:extLst xmlns:a="http://schemas.openxmlformats.org/drawingml/2006/main">
            <a:ext uri="{FF2B5EF4-FFF2-40B4-BE49-F238E27FC236}">
              <a16:creationId xmlns:a16="http://schemas.microsoft.com/office/drawing/2014/main" xmlns="" id="{96977EE3-3D5A-CC49-A446-C2CA91535791}"/>
            </a:ext>
          </a:extLst>
        </cdr:cNvPr>
        <cdr:cNvSpPr txBox="1"/>
      </cdr:nvSpPr>
      <cdr:spPr>
        <a:xfrm xmlns:a="http://schemas.openxmlformats.org/drawingml/2006/main">
          <a:off x="3725639" y="1633106"/>
          <a:ext cx="914400" cy="413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100" dirty="0"/>
            <a:t>5949888,94 zł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F7765-418C-4143-803C-2104D6388BE9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143000"/>
            <a:ext cx="4321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EB59E-1EF8-8C4C-947F-09F50A67F4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923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3836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1pPr>
    <a:lvl2pPr marL="486918" algn="l" defTabSz="973836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2pPr>
    <a:lvl3pPr marL="973836" algn="l" defTabSz="973836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3pPr>
    <a:lvl4pPr marL="1460754" algn="l" defTabSz="973836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4pPr>
    <a:lvl5pPr marL="1947672" algn="l" defTabSz="973836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5pPr>
    <a:lvl6pPr marL="2434590" algn="l" defTabSz="973836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6pPr>
    <a:lvl7pPr marL="2921508" algn="l" defTabSz="973836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7pPr>
    <a:lvl8pPr marL="3408426" algn="l" defTabSz="973836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8pPr>
    <a:lvl9pPr marL="3895344" algn="l" defTabSz="973836" rtl="0" eaLnBrk="1" latinLnBrk="0" hangingPunct="1">
      <a:defRPr sz="12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EB59E-1EF8-8C4C-947F-09F50A67F40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224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EB59E-1EF8-8C4C-947F-09F50A67F405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7613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8413" y="1143000"/>
            <a:ext cx="4321175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EB59E-1EF8-8C4C-947F-09F50A67F405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75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5808" y="1161854"/>
            <a:ext cx="8452485" cy="2471608"/>
          </a:xfrm>
        </p:spPr>
        <p:txBody>
          <a:bodyPr anchor="b"/>
          <a:lstStyle>
            <a:lvl1pPr algn="ctr">
              <a:defRPr sz="621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013" y="3728777"/>
            <a:ext cx="7458075" cy="1714020"/>
          </a:xfrm>
        </p:spPr>
        <p:txBody>
          <a:bodyPr/>
          <a:lstStyle>
            <a:lvl1pPr marL="0" indent="0" algn="ctr">
              <a:buNone/>
              <a:defRPr sz="2484"/>
            </a:lvl1pPr>
            <a:lvl2pPr marL="473293" indent="0" algn="ctr">
              <a:buNone/>
              <a:defRPr sz="2070"/>
            </a:lvl2pPr>
            <a:lvl3pPr marL="946587" indent="0" algn="ctr">
              <a:buNone/>
              <a:defRPr sz="1863"/>
            </a:lvl3pPr>
            <a:lvl4pPr marL="1419880" indent="0" algn="ctr">
              <a:buNone/>
              <a:defRPr sz="1656"/>
            </a:lvl4pPr>
            <a:lvl5pPr marL="1893174" indent="0" algn="ctr">
              <a:buNone/>
              <a:defRPr sz="1656"/>
            </a:lvl5pPr>
            <a:lvl6pPr marL="2366467" indent="0" algn="ctr">
              <a:buNone/>
              <a:defRPr sz="1656"/>
            </a:lvl6pPr>
            <a:lvl7pPr marL="2839761" indent="0" algn="ctr">
              <a:buNone/>
              <a:defRPr sz="1656"/>
            </a:lvl7pPr>
            <a:lvl8pPr marL="3313054" indent="0" algn="ctr">
              <a:buNone/>
              <a:defRPr sz="1656"/>
            </a:lvl8pPr>
            <a:lvl9pPr marL="3786348" indent="0" algn="ctr">
              <a:buNone/>
              <a:defRPr sz="1656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76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26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6247" y="377972"/>
            <a:ext cx="2144197" cy="6016329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3658" y="377972"/>
            <a:ext cx="6308288" cy="6016329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913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48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78" y="1769897"/>
            <a:ext cx="8576786" cy="2953111"/>
          </a:xfrm>
        </p:spPr>
        <p:txBody>
          <a:bodyPr anchor="b"/>
          <a:lstStyle>
            <a:lvl1pPr>
              <a:defRPr sz="621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478" y="4750946"/>
            <a:ext cx="8576786" cy="1552971"/>
          </a:xfrm>
        </p:spPr>
        <p:txBody>
          <a:bodyPr/>
          <a:lstStyle>
            <a:lvl1pPr marL="0" indent="0">
              <a:buNone/>
              <a:defRPr sz="2484">
                <a:solidFill>
                  <a:schemeClr val="tx1"/>
                </a:solidFill>
              </a:defRPr>
            </a:lvl1pPr>
            <a:lvl2pPr marL="473293" indent="0">
              <a:buNone/>
              <a:defRPr sz="2070">
                <a:solidFill>
                  <a:schemeClr val="tx1">
                    <a:tint val="75000"/>
                  </a:schemeClr>
                </a:solidFill>
              </a:defRPr>
            </a:lvl2pPr>
            <a:lvl3pPr marL="946587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3pPr>
            <a:lvl4pPr marL="1419880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4pPr>
            <a:lvl5pPr marL="1893174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5pPr>
            <a:lvl6pPr marL="2366467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6pPr>
            <a:lvl7pPr marL="2839761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7pPr>
            <a:lvl8pPr marL="3313054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8pPr>
            <a:lvl9pPr marL="3786348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1255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57" y="1889860"/>
            <a:ext cx="4226243" cy="4504441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4200" y="1889860"/>
            <a:ext cx="4226243" cy="4504441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50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52" y="377974"/>
            <a:ext cx="8576786" cy="137220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953" y="1740315"/>
            <a:ext cx="4206820" cy="852901"/>
          </a:xfrm>
        </p:spPr>
        <p:txBody>
          <a:bodyPr anchor="b"/>
          <a:lstStyle>
            <a:lvl1pPr marL="0" indent="0">
              <a:buNone/>
              <a:defRPr sz="2484" b="1"/>
            </a:lvl1pPr>
            <a:lvl2pPr marL="473293" indent="0">
              <a:buNone/>
              <a:defRPr sz="2070" b="1"/>
            </a:lvl2pPr>
            <a:lvl3pPr marL="946587" indent="0">
              <a:buNone/>
              <a:defRPr sz="1863" b="1"/>
            </a:lvl3pPr>
            <a:lvl4pPr marL="1419880" indent="0">
              <a:buNone/>
              <a:defRPr sz="1656" b="1"/>
            </a:lvl4pPr>
            <a:lvl5pPr marL="1893174" indent="0">
              <a:buNone/>
              <a:defRPr sz="1656" b="1"/>
            </a:lvl5pPr>
            <a:lvl6pPr marL="2366467" indent="0">
              <a:buNone/>
              <a:defRPr sz="1656" b="1"/>
            </a:lvl6pPr>
            <a:lvl7pPr marL="2839761" indent="0">
              <a:buNone/>
              <a:defRPr sz="1656" b="1"/>
            </a:lvl7pPr>
            <a:lvl8pPr marL="3313054" indent="0">
              <a:buNone/>
              <a:defRPr sz="1656" b="1"/>
            </a:lvl8pPr>
            <a:lvl9pPr marL="3786348" indent="0">
              <a:buNone/>
              <a:defRPr sz="1656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953" y="2593216"/>
            <a:ext cx="4206820" cy="3814231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4201" y="1740315"/>
            <a:ext cx="4227538" cy="852901"/>
          </a:xfrm>
        </p:spPr>
        <p:txBody>
          <a:bodyPr anchor="b"/>
          <a:lstStyle>
            <a:lvl1pPr marL="0" indent="0">
              <a:buNone/>
              <a:defRPr sz="2484" b="1"/>
            </a:lvl1pPr>
            <a:lvl2pPr marL="473293" indent="0">
              <a:buNone/>
              <a:defRPr sz="2070" b="1"/>
            </a:lvl2pPr>
            <a:lvl3pPr marL="946587" indent="0">
              <a:buNone/>
              <a:defRPr sz="1863" b="1"/>
            </a:lvl3pPr>
            <a:lvl4pPr marL="1419880" indent="0">
              <a:buNone/>
              <a:defRPr sz="1656" b="1"/>
            </a:lvl4pPr>
            <a:lvl5pPr marL="1893174" indent="0">
              <a:buNone/>
              <a:defRPr sz="1656" b="1"/>
            </a:lvl5pPr>
            <a:lvl6pPr marL="2366467" indent="0">
              <a:buNone/>
              <a:defRPr sz="1656" b="1"/>
            </a:lvl6pPr>
            <a:lvl7pPr marL="2839761" indent="0">
              <a:buNone/>
              <a:defRPr sz="1656" b="1"/>
            </a:lvl7pPr>
            <a:lvl8pPr marL="3313054" indent="0">
              <a:buNone/>
              <a:defRPr sz="1656" b="1"/>
            </a:lvl8pPr>
            <a:lvl9pPr marL="3786348" indent="0">
              <a:buNone/>
              <a:defRPr sz="1656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4201" y="2593216"/>
            <a:ext cx="4227538" cy="3814231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7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180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760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52" y="473287"/>
            <a:ext cx="3207231" cy="1656503"/>
          </a:xfrm>
        </p:spPr>
        <p:txBody>
          <a:bodyPr anchor="b"/>
          <a:lstStyle>
            <a:lvl1pPr>
              <a:defRPr sz="331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7538" y="1022169"/>
            <a:ext cx="5034201" cy="5045104"/>
          </a:xfrm>
        </p:spPr>
        <p:txBody>
          <a:bodyPr/>
          <a:lstStyle>
            <a:lvl1pPr>
              <a:defRPr sz="3313"/>
            </a:lvl1pPr>
            <a:lvl2pPr>
              <a:defRPr sz="2899"/>
            </a:lvl2pPr>
            <a:lvl3pPr>
              <a:defRPr sz="2484"/>
            </a:lvl3pPr>
            <a:lvl4pPr>
              <a:defRPr sz="2070"/>
            </a:lvl4pPr>
            <a:lvl5pPr>
              <a:defRPr sz="2070"/>
            </a:lvl5pPr>
            <a:lvl6pPr>
              <a:defRPr sz="2070"/>
            </a:lvl6pPr>
            <a:lvl7pPr>
              <a:defRPr sz="2070"/>
            </a:lvl7pPr>
            <a:lvl8pPr>
              <a:defRPr sz="2070"/>
            </a:lvl8pPr>
            <a:lvl9pPr>
              <a:defRPr sz="207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952" y="2129790"/>
            <a:ext cx="3207231" cy="3945699"/>
          </a:xfrm>
        </p:spPr>
        <p:txBody>
          <a:bodyPr/>
          <a:lstStyle>
            <a:lvl1pPr marL="0" indent="0">
              <a:buNone/>
              <a:defRPr sz="1656"/>
            </a:lvl1pPr>
            <a:lvl2pPr marL="473293" indent="0">
              <a:buNone/>
              <a:defRPr sz="1449"/>
            </a:lvl2pPr>
            <a:lvl3pPr marL="946587" indent="0">
              <a:buNone/>
              <a:defRPr sz="1242"/>
            </a:lvl3pPr>
            <a:lvl4pPr marL="1419880" indent="0">
              <a:buNone/>
              <a:defRPr sz="1035"/>
            </a:lvl4pPr>
            <a:lvl5pPr marL="1893174" indent="0">
              <a:buNone/>
              <a:defRPr sz="1035"/>
            </a:lvl5pPr>
            <a:lvl6pPr marL="2366467" indent="0">
              <a:buNone/>
              <a:defRPr sz="1035"/>
            </a:lvl6pPr>
            <a:lvl7pPr marL="2839761" indent="0">
              <a:buNone/>
              <a:defRPr sz="1035"/>
            </a:lvl7pPr>
            <a:lvl8pPr marL="3313054" indent="0">
              <a:buNone/>
              <a:defRPr sz="1035"/>
            </a:lvl8pPr>
            <a:lvl9pPr marL="3786348" indent="0">
              <a:buNone/>
              <a:defRPr sz="1035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87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52" y="473287"/>
            <a:ext cx="3207231" cy="1656503"/>
          </a:xfrm>
        </p:spPr>
        <p:txBody>
          <a:bodyPr anchor="b"/>
          <a:lstStyle>
            <a:lvl1pPr>
              <a:defRPr sz="331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27538" y="1022169"/>
            <a:ext cx="5034201" cy="5045104"/>
          </a:xfrm>
        </p:spPr>
        <p:txBody>
          <a:bodyPr anchor="t"/>
          <a:lstStyle>
            <a:lvl1pPr marL="0" indent="0">
              <a:buNone/>
              <a:defRPr sz="3313"/>
            </a:lvl1pPr>
            <a:lvl2pPr marL="473293" indent="0">
              <a:buNone/>
              <a:defRPr sz="2899"/>
            </a:lvl2pPr>
            <a:lvl3pPr marL="946587" indent="0">
              <a:buNone/>
              <a:defRPr sz="2484"/>
            </a:lvl3pPr>
            <a:lvl4pPr marL="1419880" indent="0">
              <a:buNone/>
              <a:defRPr sz="2070"/>
            </a:lvl4pPr>
            <a:lvl5pPr marL="1893174" indent="0">
              <a:buNone/>
              <a:defRPr sz="2070"/>
            </a:lvl5pPr>
            <a:lvl6pPr marL="2366467" indent="0">
              <a:buNone/>
              <a:defRPr sz="2070"/>
            </a:lvl6pPr>
            <a:lvl7pPr marL="2839761" indent="0">
              <a:buNone/>
              <a:defRPr sz="2070"/>
            </a:lvl7pPr>
            <a:lvl8pPr marL="3313054" indent="0">
              <a:buNone/>
              <a:defRPr sz="2070"/>
            </a:lvl8pPr>
            <a:lvl9pPr marL="3786348" indent="0">
              <a:buNone/>
              <a:defRPr sz="207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952" y="2129790"/>
            <a:ext cx="3207231" cy="3945699"/>
          </a:xfrm>
        </p:spPr>
        <p:txBody>
          <a:bodyPr/>
          <a:lstStyle>
            <a:lvl1pPr marL="0" indent="0">
              <a:buNone/>
              <a:defRPr sz="1656"/>
            </a:lvl1pPr>
            <a:lvl2pPr marL="473293" indent="0">
              <a:buNone/>
              <a:defRPr sz="1449"/>
            </a:lvl2pPr>
            <a:lvl3pPr marL="946587" indent="0">
              <a:buNone/>
              <a:defRPr sz="1242"/>
            </a:lvl3pPr>
            <a:lvl4pPr marL="1419880" indent="0">
              <a:buNone/>
              <a:defRPr sz="1035"/>
            </a:lvl4pPr>
            <a:lvl5pPr marL="1893174" indent="0">
              <a:buNone/>
              <a:defRPr sz="1035"/>
            </a:lvl5pPr>
            <a:lvl6pPr marL="2366467" indent="0">
              <a:buNone/>
              <a:defRPr sz="1035"/>
            </a:lvl6pPr>
            <a:lvl7pPr marL="2839761" indent="0">
              <a:buNone/>
              <a:defRPr sz="1035"/>
            </a:lvl7pPr>
            <a:lvl8pPr marL="3313054" indent="0">
              <a:buNone/>
              <a:defRPr sz="1035"/>
            </a:lvl8pPr>
            <a:lvl9pPr marL="3786348" indent="0">
              <a:buNone/>
              <a:defRPr sz="1035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67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657" y="377974"/>
            <a:ext cx="8576786" cy="13722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657" y="1889860"/>
            <a:ext cx="8576786" cy="4504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657" y="6580001"/>
            <a:ext cx="2237423" cy="377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93983" y="6580001"/>
            <a:ext cx="3356134" cy="377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23020" y="6580001"/>
            <a:ext cx="2237423" cy="377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090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46587" rtl="0" eaLnBrk="1" latinLnBrk="0" hangingPunct="1">
        <a:lnSpc>
          <a:spcPct val="90000"/>
        </a:lnSpc>
        <a:spcBef>
          <a:spcPct val="0"/>
        </a:spcBef>
        <a:buNone/>
        <a:defRPr sz="45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647" indent="-236647" algn="l" defTabSz="946587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2899" kern="1200">
          <a:solidFill>
            <a:schemeClr val="tx1"/>
          </a:solidFill>
          <a:latin typeface="+mn-lt"/>
          <a:ea typeface="+mn-ea"/>
          <a:cs typeface="+mn-cs"/>
        </a:defRPr>
      </a:lvl1pPr>
      <a:lvl2pPr marL="709940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484" kern="1200">
          <a:solidFill>
            <a:schemeClr val="tx1"/>
          </a:solidFill>
          <a:latin typeface="+mn-lt"/>
          <a:ea typeface="+mn-ea"/>
          <a:cs typeface="+mn-cs"/>
        </a:defRPr>
      </a:lvl2pPr>
      <a:lvl3pPr marL="1183234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070" kern="1200">
          <a:solidFill>
            <a:schemeClr val="tx1"/>
          </a:solidFill>
          <a:latin typeface="+mn-lt"/>
          <a:ea typeface="+mn-ea"/>
          <a:cs typeface="+mn-cs"/>
        </a:defRPr>
      </a:lvl3pPr>
      <a:lvl4pPr marL="1656527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4pPr>
      <a:lvl5pPr marL="2129820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5pPr>
      <a:lvl6pPr marL="2603114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6pPr>
      <a:lvl7pPr marL="3076407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7pPr>
      <a:lvl8pPr marL="3549701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8pPr>
      <a:lvl9pPr marL="4022994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6587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1pPr>
      <a:lvl2pPr marL="473293" algn="l" defTabSz="946587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2pPr>
      <a:lvl3pPr marL="946587" algn="l" defTabSz="946587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3pPr>
      <a:lvl4pPr marL="1419880" algn="l" defTabSz="946587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4pPr>
      <a:lvl5pPr marL="1893174" algn="l" defTabSz="946587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5pPr>
      <a:lvl6pPr marL="2366467" algn="l" defTabSz="946587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6pPr>
      <a:lvl7pPr marL="2839761" algn="l" defTabSz="946587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7pPr>
      <a:lvl8pPr marL="3313054" algn="l" defTabSz="946587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8pPr>
      <a:lvl9pPr marL="3786348" algn="l" defTabSz="946587" rtl="0" eaLnBrk="1" latinLnBrk="0" hangingPunct="1">
        <a:defRPr sz="1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683621" y="2929640"/>
            <a:ext cx="6242392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000" b="1" dirty="0">
                <a:solidFill>
                  <a:schemeClr val="bg1"/>
                </a:solidFill>
              </a:rPr>
              <a:t>Cyfrowe Archiwum Archidiecezji Krakowskiej</a:t>
            </a:r>
            <a:endParaRPr lang="pl-PL" sz="40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9397836" y="11894398"/>
            <a:ext cx="483973" cy="260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9397836" y="11894398"/>
            <a:ext cx="483973" cy="260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06781" y="1329372"/>
            <a:ext cx="65432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9520" indent="-209520">
              <a:spcBef>
                <a:spcPts val="621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2060"/>
                </a:solidFill>
              </a:rPr>
              <a:t>Wnioskodawca: Minister Edukacji i Nauki</a:t>
            </a:r>
          </a:p>
          <a:p>
            <a:pPr marL="209520" indent="-209520">
              <a:spcBef>
                <a:spcPts val="621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2060"/>
                </a:solidFill>
              </a:rPr>
              <a:t>Beneficjent: Uniwersytet Papieski Jana Pawła II w Krakowie</a:t>
            </a:r>
          </a:p>
          <a:p>
            <a:pPr marL="209520" indent="-209520">
              <a:spcBef>
                <a:spcPts val="621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2060"/>
                </a:solidFill>
              </a:rPr>
              <a:t>Partnerzy: Projekt realizowany bez udziału partnerów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291188" y="4497528"/>
            <a:ext cx="9465733" cy="582754"/>
          </a:xfrm>
          <a:prstGeom prst="rect">
            <a:avLst/>
          </a:prstGeom>
        </p:spPr>
        <p:txBody>
          <a:bodyPr vert="horz" lIns="70993" tIns="35497" rIns="70993" bIns="35497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932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sz="4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20185" y="5414864"/>
            <a:ext cx="84077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Celem projektu była digitalizacja i udostępnienie materiałów archiwalnych z Archiwum Kurii Metropolitalnej w Krakowie, Archiwum Diecezji Bielsko-Żywieckiej i Archiwum im. </a:t>
            </a:r>
            <a:r>
              <a:rPr lang="pl-PL" sz="16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Arbp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. E. Baziaka (Archiwum Archidiecezji Lwowskiej)</a:t>
            </a:r>
            <a:endParaRPr lang="pl-PL" sz="1600" i="1" dirty="0">
              <a:solidFill>
                <a:srgbClr val="0070C0"/>
              </a:solidFill>
            </a:endParaRPr>
          </a:p>
          <a:p>
            <a:endParaRPr lang="pl-PL" sz="1600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779231" y="2573881"/>
            <a:ext cx="6606819" cy="582754"/>
          </a:xfrm>
          <a:prstGeom prst="rect">
            <a:avLst/>
          </a:prstGeom>
        </p:spPr>
        <p:txBody>
          <a:bodyPr vert="horz" lIns="70993" tIns="35497" rIns="70993" bIns="35497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932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sz="4000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275864"/>
              </p:ext>
            </p:extLst>
          </p:nvPr>
        </p:nvGraphicFramePr>
        <p:xfrm>
          <a:off x="833203" y="3323926"/>
          <a:ext cx="8498876" cy="893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0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746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171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4362">
                <a:tc>
                  <a:txBody>
                    <a:bodyPr/>
                    <a:lstStyle/>
                    <a:p>
                      <a:r>
                        <a:rPr lang="pl-PL" sz="1800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2021.01.02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>
                          <a:solidFill>
                            <a:srgbClr val="0070C0"/>
                          </a:solidFill>
                        </a:rPr>
                        <a:t>2022.12.31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r>
                        <a:rPr lang="pl-PL" sz="1800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2021.01.02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2022.12.31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239181" y="1363809"/>
            <a:ext cx="8843852" cy="998293"/>
          </a:xfrm>
          <a:prstGeom prst="rect">
            <a:avLst/>
          </a:prstGeom>
        </p:spPr>
        <p:txBody>
          <a:bodyPr vert="horz" lIns="70993" tIns="35497" rIns="70993" bIns="35497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932"/>
              </a:spcAft>
              <a:buNone/>
            </a:pP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2000" dirty="0">
                <a:solidFill>
                  <a:srgbClr val="002060"/>
                </a:solidFill>
                <a:cs typeface="Times New Roman" pitchFamily="18" charset="0"/>
              </a:rPr>
              <a:t>Program Operacyjny Polska Cyfrowa, Poddziałanie 2.3.2. „Cyfrowe udostępnienie sektora publicznego ze źródeł administracyjnych i zasobów nauki” 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239181" y="2654215"/>
            <a:ext cx="9465733" cy="487751"/>
          </a:xfrm>
          <a:prstGeom prst="rect">
            <a:avLst/>
          </a:prstGeom>
        </p:spPr>
        <p:txBody>
          <a:bodyPr vert="horz" lIns="70993" tIns="35497" rIns="70993" bIns="35497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932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b="1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xmlns="" id="{AA44A4FB-E84C-CD4F-B444-195155D982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898262"/>
              </p:ext>
            </p:extLst>
          </p:nvPr>
        </p:nvGraphicFramePr>
        <p:xfrm>
          <a:off x="589280" y="3434079"/>
          <a:ext cx="8809172" cy="3514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9397836" y="11894398"/>
            <a:ext cx="483973" cy="260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61602" y="1369623"/>
            <a:ext cx="6606819" cy="582754"/>
          </a:xfrm>
        </p:spPr>
        <p:txBody>
          <a:bodyPr>
            <a:noAutofit/>
          </a:bodyPr>
          <a:lstStyle/>
          <a:p>
            <a:pPr>
              <a:spcAft>
                <a:spcPts val="932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929453"/>
              </p:ext>
            </p:extLst>
          </p:nvPr>
        </p:nvGraphicFramePr>
        <p:xfrm>
          <a:off x="396240" y="2307695"/>
          <a:ext cx="9001596" cy="3046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238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9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95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86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8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45" marR="53245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45" marR="53245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45" marR="53245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45" marR="53245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8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Utworzone API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2020-12-31</a:t>
                      </a:r>
                      <a:endParaRPr lang="pl-PL" sz="14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2020-12-31</a:t>
                      </a:r>
                      <a:endParaRPr lang="pl-PL" sz="14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4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Rozbudowany portal publikacyjny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2020-12-31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2020-12-31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4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Rozbudowany system/infrastruktura teleinformatyczna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2020-03-31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2020-03-31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8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</a:t>
                      </a:r>
                      <a:r>
                        <a:rPr lang="pl-PL" sz="14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dokumenty zawierające informacje sektora publicznego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2022-12-31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2022-12-31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16962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539552" y="1410471"/>
            <a:ext cx="6708746" cy="582754"/>
          </a:xfrm>
        </p:spPr>
        <p:txBody>
          <a:bodyPr>
            <a:noAutofit/>
          </a:bodyPr>
          <a:lstStyle/>
          <a:p>
            <a:r>
              <a:rPr lang="pl-PL" sz="3106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1512296" y="3057378"/>
            <a:ext cx="1544123" cy="79791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Zdigitalizowane</a:t>
            </a:r>
            <a:r>
              <a:rPr lang="pl-PL" sz="1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dokumenty zawierające informacje sektora publicznego</a:t>
            </a:r>
          </a:p>
          <a:p>
            <a:pPr algn="ctr"/>
            <a:endParaRPr lang="pl-PL" sz="776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5233580" y="2966552"/>
            <a:ext cx="1597477" cy="829290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Publiczne API portalu - interfejs OAI-PMH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3537820" y="3775353"/>
            <a:ext cx="1202928" cy="7826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tx1"/>
                </a:solidFill>
              </a:rPr>
              <a:t>Portal publikacyjny Cyfrowe Archiwum Archidiecezji Krakowskiej</a:t>
            </a:r>
          </a:p>
        </p:txBody>
      </p:sp>
      <p:cxnSp>
        <p:nvCxnSpPr>
          <p:cNvPr id="73" name="Łącznik prosty 72"/>
          <p:cNvCxnSpPr/>
          <p:nvPr/>
        </p:nvCxnSpPr>
        <p:spPr>
          <a:xfrm flipV="1">
            <a:off x="4740748" y="3875592"/>
            <a:ext cx="312328" cy="36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>
            <a:cxnSpLocks/>
          </p:cNvCxnSpPr>
          <p:nvPr/>
        </p:nvCxnSpPr>
        <p:spPr>
          <a:xfrm flipV="1">
            <a:off x="5053076" y="3434452"/>
            <a:ext cx="0" cy="4574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/>
          <p:nvPr/>
        </p:nvCxnSpPr>
        <p:spPr>
          <a:xfrm>
            <a:off x="5043745" y="3434452"/>
            <a:ext cx="16771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>
            <a:cxnSpLocks/>
          </p:cNvCxnSpPr>
          <p:nvPr/>
        </p:nvCxnSpPr>
        <p:spPr>
          <a:xfrm flipV="1">
            <a:off x="2925154" y="3879230"/>
            <a:ext cx="0" cy="1453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>
            <a:cxnSpLocks/>
          </p:cNvCxnSpPr>
          <p:nvPr/>
        </p:nvCxnSpPr>
        <p:spPr>
          <a:xfrm flipV="1">
            <a:off x="2925048" y="4013905"/>
            <a:ext cx="593702" cy="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>
            <a:cxnSpLocks/>
          </p:cNvCxnSpPr>
          <p:nvPr/>
        </p:nvCxnSpPr>
        <p:spPr>
          <a:xfrm flipV="1">
            <a:off x="3474691" y="4013905"/>
            <a:ext cx="62731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3149666" y="4690278"/>
            <a:ext cx="214365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3356463" y="4354840"/>
            <a:ext cx="0" cy="33543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1539552" y="4569162"/>
            <a:ext cx="1610114" cy="78974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Rozbudowany system/infrastruktura teleinformatyczna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/>
          <p:nvPr/>
        </p:nvCxnSpPr>
        <p:spPr>
          <a:xfrm>
            <a:off x="3351031" y="4353901"/>
            <a:ext cx="16771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7256914" y="3381616"/>
            <a:ext cx="1379983" cy="1140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932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932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932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932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932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932" dirty="0">
                <a:solidFill>
                  <a:schemeClr val="tx2"/>
                </a:solidFill>
              </a:rPr>
              <a:t>dot. systemów własnych oraz innych jednostek</a:t>
            </a:r>
            <a:endParaRPr lang="pl-PL" sz="1398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7369713" y="3721784"/>
            <a:ext cx="111812" cy="111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98"/>
          </a:p>
        </p:txBody>
      </p:sp>
      <p:sp>
        <p:nvSpPr>
          <p:cNvPr id="86" name="Prostokąt 85"/>
          <p:cNvSpPr/>
          <p:nvPr/>
        </p:nvSpPr>
        <p:spPr>
          <a:xfrm>
            <a:off x="7369713" y="3868565"/>
            <a:ext cx="111812" cy="1118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98"/>
          </a:p>
        </p:txBody>
      </p:sp>
      <p:sp>
        <p:nvSpPr>
          <p:cNvPr id="87" name="Prostokąt 86"/>
          <p:cNvSpPr/>
          <p:nvPr/>
        </p:nvSpPr>
        <p:spPr>
          <a:xfrm>
            <a:off x="7369713" y="4013905"/>
            <a:ext cx="111812" cy="1118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98"/>
          </a:p>
        </p:txBody>
      </p:sp>
      <p:sp>
        <p:nvSpPr>
          <p:cNvPr id="23" name="Prostokąt 22">
            <a:extLst>
              <a:ext uri="{FF2B5EF4-FFF2-40B4-BE49-F238E27FC236}">
                <a16:creationId xmlns:a16="http://schemas.microsoft.com/office/drawing/2014/main" xmlns="" id="{2EC4BE31-1DEC-734A-9DA8-19CD26762C46}"/>
              </a:ext>
            </a:extLst>
          </p:cNvPr>
          <p:cNvSpPr/>
          <p:nvPr/>
        </p:nvSpPr>
        <p:spPr>
          <a:xfrm>
            <a:off x="5200509" y="4396404"/>
            <a:ext cx="1630548" cy="8203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KRONIK@ - Krajowe </a:t>
            </a:r>
            <a:r>
              <a:rPr lang="pl-PL" sz="10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Repozyterium</a:t>
            </a:r>
            <a:r>
              <a:rPr lang="pl-PL" sz="1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Obiektów Nauki i Kultury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24" name="Prostokąt 23">
            <a:extLst>
              <a:ext uri="{FF2B5EF4-FFF2-40B4-BE49-F238E27FC236}">
                <a16:creationId xmlns:a16="http://schemas.microsoft.com/office/drawing/2014/main" xmlns="" id="{E6D61C77-361D-D44C-B167-925EC52B1C69}"/>
              </a:ext>
            </a:extLst>
          </p:cNvPr>
          <p:cNvSpPr/>
          <p:nvPr/>
        </p:nvSpPr>
        <p:spPr>
          <a:xfrm>
            <a:off x="5177713" y="5439934"/>
            <a:ext cx="1615605" cy="83013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Agregaty internetowe (np. </a:t>
            </a:r>
            <a:r>
              <a:rPr lang="pl-PL" sz="10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szukajwarchiwach.pl</a:t>
            </a:r>
            <a:r>
              <a:rPr lang="pl-PL" sz="1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xmlns="" id="{2B72A611-B4DA-1848-B76B-84C7ACBF87C9}"/>
              </a:ext>
            </a:extLst>
          </p:cNvPr>
          <p:cNvCxnSpPr>
            <a:cxnSpLocks/>
          </p:cNvCxnSpPr>
          <p:nvPr/>
        </p:nvCxnSpPr>
        <p:spPr>
          <a:xfrm>
            <a:off x="4569435" y="4964035"/>
            <a:ext cx="6082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28">
            <a:extLst>
              <a:ext uri="{FF2B5EF4-FFF2-40B4-BE49-F238E27FC236}">
                <a16:creationId xmlns:a16="http://schemas.microsoft.com/office/drawing/2014/main" xmlns="" id="{6D438E19-802F-C945-8BA1-EC15F700EF37}"/>
              </a:ext>
            </a:extLst>
          </p:cNvPr>
          <p:cNvCxnSpPr>
            <a:cxnSpLocks/>
          </p:cNvCxnSpPr>
          <p:nvPr/>
        </p:nvCxnSpPr>
        <p:spPr>
          <a:xfrm flipV="1">
            <a:off x="4562801" y="4569162"/>
            <a:ext cx="0" cy="135985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>
            <a:extLst>
              <a:ext uri="{FF2B5EF4-FFF2-40B4-BE49-F238E27FC236}">
                <a16:creationId xmlns:a16="http://schemas.microsoft.com/office/drawing/2014/main" xmlns="" id="{2B72A611-B4DA-1848-B76B-84C7ACBF87C9}"/>
              </a:ext>
            </a:extLst>
          </p:cNvPr>
          <p:cNvCxnSpPr>
            <a:cxnSpLocks/>
          </p:cNvCxnSpPr>
          <p:nvPr/>
        </p:nvCxnSpPr>
        <p:spPr>
          <a:xfrm>
            <a:off x="4553470" y="5919683"/>
            <a:ext cx="6082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9397836" y="11894398"/>
            <a:ext cx="483973" cy="260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dtytuł 2">
            <a:extLst>
              <a:ext uri="{FF2B5EF4-FFF2-40B4-BE49-F238E27FC236}">
                <a16:creationId xmlns:a16="http://schemas.microsoft.com/office/drawing/2014/main" xmlns="" id="{7699D951-1B3A-C646-9FE4-3D00C5A843F0}"/>
              </a:ext>
            </a:extLst>
          </p:cNvPr>
          <p:cNvSpPr txBox="1">
            <a:spLocks/>
          </p:cNvSpPr>
          <p:nvPr/>
        </p:nvSpPr>
        <p:spPr>
          <a:xfrm>
            <a:off x="1823173" y="1212483"/>
            <a:ext cx="6606819" cy="582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46587" rtl="0" eaLnBrk="1" latinLnBrk="0" hangingPunct="1">
              <a:lnSpc>
                <a:spcPct val="90000"/>
              </a:lnSpc>
              <a:spcBef>
                <a:spcPts val="1035"/>
              </a:spcBef>
              <a:buFont typeface="Arial" panose="020B0604020202020204" pitchFamily="34" charset="0"/>
              <a:buNone/>
              <a:defRPr sz="24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3293" indent="0" algn="ctr" defTabSz="946587" rtl="0" eaLnBrk="1" latinLnBrk="0" hangingPunct="1">
              <a:lnSpc>
                <a:spcPct val="90000"/>
              </a:lnSpc>
              <a:spcBef>
                <a:spcPts val="518"/>
              </a:spcBef>
              <a:buFont typeface="Arial" panose="020B0604020202020204" pitchFamily="34" charset="0"/>
              <a:buNone/>
              <a:defRPr sz="20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587" indent="0" algn="ctr" defTabSz="946587" rtl="0" eaLnBrk="1" latinLnBrk="0" hangingPunct="1">
              <a:lnSpc>
                <a:spcPct val="90000"/>
              </a:lnSpc>
              <a:spcBef>
                <a:spcPts val="518"/>
              </a:spcBef>
              <a:buFont typeface="Arial" panose="020B0604020202020204" pitchFamily="34" charset="0"/>
              <a:buNone/>
              <a:defRPr sz="1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19880" indent="0" algn="ctr" defTabSz="946587" rtl="0" eaLnBrk="1" latinLnBrk="0" hangingPunct="1">
              <a:lnSpc>
                <a:spcPct val="90000"/>
              </a:lnSpc>
              <a:spcBef>
                <a:spcPts val="518"/>
              </a:spcBef>
              <a:buFont typeface="Arial" panose="020B0604020202020204" pitchFamily="34" charset="0"/>
              <a:buNone/>
              <a:defRPr sz="16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93174" indent="0" algn="ctr" defTabSz="946587" rtl="0" eaLnBrk="1" latinLnBrk="0" hangingPunct="1">
              <a:lnSpc>
                <a:spcPct val="90000"/>
              </a:lnSpc>
              <a:spcBef>
                <a:spcPts val="518"/>
              </a:spcBef>
              <a:buFont typeface="Arial" panose="020B0604020202020204" pitchFamily="34" charset="0"/>
              <a:buNone/>
              <a:defRPr sz="16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66467" indent="0" algn="ctr" defTabSz="946587" rtl="0" eaLnBrk="1" latinLnBrk="0" hangingPunct="1">
              <a:lnSpc>
                <a:spcPct val="90000"/>
              </a:lnSpc>
              <a:spcBef>
                <a:spcPts val="518"/>
              </a:spcBef>
              <a:buFont typeface="Arial" panose="020B0604020202020204" pitchFamily="34" charset="0"/>
              <a:buNone/>
              <a:defRPr sz="16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39761" indent="0" algn="ctr" defTabSz="946587" rtl="0" eaLnBrk="1" latinLnBrk="0" hangingPunct="1">
              <a:lnSpc>
                <a:spcPct val="90000"/>
              </a:lnSpc>
              <a:spcBef>
                <a:spcPts val="518"/>
              </a:spcBef>
              <a:buFont typeface="Arial" panose="020B0604020202020204" pitchFamily="34" charset="0"/>
              <a:buNone/>
              <a:defRPr sz="16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13054" indent="0" algn="ctr" defTabSz="946587" rtl="0" eaLnBrk="1" latinLnBrk="0" hangingPunct="1">
              <a:lnSpc>
                <a:spcPct val="90000"/>
              </a:lnSpc>
              <a:spcBef>
                <a:spcPts val="518"/>
              </a:spcBef>
              <a:buFont typeface="Arial" panose="020B0604020202020204" pitchFamily="34" charset="0"/>
              <a:buNone/>
              <a:defRPr sz="16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86348" indent="0" algn="ctr" defTabSz="946587" rtl="0" eaLnBrk="1" latinLnBrk="0" hangingPunct="1">
              <a:lnSpc>
                <a:spcPct val="90000"/>
              </a:lnSpc>
              <a:spcBef>
                <a:spcPts val="518"/>
              </a:spcBef>
              <a:buFont typeface="Arial" panose="020B0604020202020204" pitchFamily="34" charset="0"/>
              <a:buNone/>
              <a:defRPr sz="16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32"/>
              </a:spcAft>
            </a:pPr>
            <a:r>
              <a:rPr lang="pl-PL" sz="32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xmlns="" id="{58869339-69CC-B74F-BAAD-3E8A520B2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852917"/>
              </p:ext>
            </p:extLst>
          </p:nvPr>
        </p:nvGraphicFramePr>
        <p:xfrm>
          <a:off x="363582" y="2226104"/>
          <a:ext cx="9200295" cy="4695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17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19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19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43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07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45" marR="53245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45" marR="53245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53245" marR="53245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45" marR="53245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53245" marR="53245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Liczba podmiotów, które udostępniły on-line informacje sektora publicznego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Liczba udostępnionych on-line dokumentów zawierających informacje sektora publicznego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1022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1040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Liczba utworzonych API</a:t>
                      </a:r>
                      <a:endParaRPr lang="pl-PL" sz="12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3775568"/>
                  </a:ext>
                </a:extLst>
              </a:tr>
              <a:tr h="619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on-line poprzez API </a:t>
                      </a:r>
                      <a:endParaRPr lang="pl-PL" sz="12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8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udostępnionych on-line informacji sektora publicznego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22807951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</a:t>
                      </a:r>
                      <a:r>
                        <a:rPr lang="pl-PL" sz="1200" b="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zdigitalizowanych</a:t>
                      </a: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dokumentów zawierających informacje sektora publicznego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1022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1040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88093139"/>
                  </a:ext>
                </a:extLst>
              </a:tr>
              <a:tr h="338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</a:t>
                      </a:r>
                      <a:r>
                        <a:rPr lang="pl-PL" sz="1200" b="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zdigitalizowanych</a:t>
                      </a: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informacji sektora publicznego 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102,64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20577522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pobrań/</a:t>
                      </a:r>
                      <a:r>
                        <a:rPr lang="pl-PL" sz="1200" b="0" i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odtworzeń</a:t>
                      </a:r>
                      <a:r>
                        <a:rPr lang="pl-PL" sz="1200" b="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dokumentów zawierających informację sektora publicznego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Szt./rok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 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51000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53000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0472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800721" y="1298503"/>
            <a:ext cx="6606819" cy="582754"/>
          </a:xfrm>
          <a:prstGeom prst="rect">
            <a:avLst/>
          </a:prstGeom>
        </p:spPr>
        <p:txBody>
          <a:bodyPr vert="horz" lIns="70993" tIns="35497" rIns="70993" bIns="35497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932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sz="40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487742"/>
              </p:ext>
            </p:extLst>
          </p:nvPr>
        </p:nvGraphicFramePr>
        <p:xfrm>
          <a:off x="748605" y="2460377"/>
          <a:ext cx="8385932" cy="266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76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18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566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2909"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Uzupełnienie interesariusza w zestawieniu „Główne grupy docelowe projektu wraz z opisem ich potrzeb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alibri" panose="020F0502020204030204" pitchFamily="34" charset="0"/>
                        <a:buChar char="−"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3104"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Zweryfikowanie KPI – podano 4 cele, których osiągnięcie ma być mierzone tym samym KPI, co nie znajduje uzasadnienia</a:t>
                      </a: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–        wykonane w całości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3104">
                <a:tc>
                  <a:txBody>
                    <a:bodyPr/>
                    <a:lstStyle/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Poprawienie opisów założeń technologicznych, które są nieprawidłowo przypisane do obszarów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–         wykonane w całości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35497" marR="35497" marT="35497" marB="354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9397836" y="11894398"/>
            <a:ext cx="483973" cy="260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628966" y="1252308"/>
            <a:ext cx="6606819" cy="582754"/>
          </a:xfrm>
          <a:prstGeom prst="rect">
            <a:avLst/>
          </a:prstGeom>
        </p:spPr>
        <p:txBody>
          <a:bodyPr vert="horz" lIns="70993" tIns="35497" rIns="70993" bIns="35497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932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25987" y="1943505"/>
            <a:ext cx="897184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9520" indent="-209520">
              <a:spcBef>
                <a:spcPts val="621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2060"/>
                </a:solidFill>
              </a:rPr>
              <a:t>Okres trwałości: 5 lat</a:t>
            </a:r>
          </a:p>
          <a:p>
            <a:pPr marL="209520" indent="-209520">
              <a:spcBef>
                <a:spcPts val="621"/>
              </a:spcBef>
              <a:buFont typeface="Wingdings" panose="05000000000000000000" pitchFamily="2" charset="2"/>
              <a:buChar char="§"/>
            </a:pPr>
            <a:endParaRPr lang="pl-PL" sz="300" dirty="0">
              <a:solidFill>
                <a:srgbClr val="002060"/>
              </a:solidFill>
            </a:endParaRPr>
          </a:p>
          <a:p>
            <a:pPr marL="209520" indent="-209520">
              <a:spcBef>
                <a:spcPts val="621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2060"/>
                </a:solidFill>
              </a:rPr>
              <a:t>Źródło finansowania utrzymania produktów projektu: środki własne Uniwersytetu, środki                      z grantów naukowych </a:t>
            </a:r>
          </a:p>
          <a:p>
            <a:pPr marL="209520" indent="-209520">
              <a:spcBef>
                <a:spcPts val="621"/>
              </a:spcBef>
              <a:buFont typeface="Wingdings" panose="05000000000000000000" pitchFamily="2" charset="2"/>
              <a:buChar char="§"/>
            </a:pPr>
            <a:endParaRPr lang="pl-PL" sz="300" dirty="0">
              <a:solidFill>
                <a:srgbClr val="002060"/>
              </a:solidFill>
            </a:endParaRPr>
          </a:p>
          <a:p>
            <a:pPr marL="209520" indent="-209520">
              <a:spcBef>
                <a:spcPts val="621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2060"/>
                </a:solidFill>
              </a:rPr>
              <a:t>Najważniejsze ryzyka:</a:t>
            </a:r>
            <a:endParaRPr lang="pl-PL" sz="18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93147"/>
              </p:ext>
            </p:extLst>
          </p:nvPr>
        </p:nvGraphicFramePr>
        <p:xfrm>
          <a:off x="596674" y="3774798"/>
          <a:ext cx="8937469" cy="301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601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3775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ryzyka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Siła oddziaływania 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Prawdopodobieństwo wystąpienia ryzyka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Reakcja na ryzyko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8711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Zmniejszenie dotacji skutkujące brakiem możliwości pokrywania kosztów funkcjonowania produktów po okresie jego realizacji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duża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małe</a:t>
                      </a: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Poszukiwania innych źródeł finansowania. </a:t>
                      </a:r>
                      <a:endParaRPr lang="pl-PL" sz="1200" dirty="0"/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7916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Zmiany technologiczne powodujące wycofanie stosowanej technologii z rynku IT i brak prac prorozwojowych skutkujących starzeniem się zastosowanych rozwiązań.  </a:t>
                      </a:r>
                      <a:endParaRPr lang="pl-PL" sz="1200" dirty="0"/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duża</a:t>
                      </a:r>
                      <a:endParaRPr lang="pl-PL" sz="1200" dirty="0"/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znaczne</a:t>
                      </a:r>
                      <a:endParaRPr lang="pl-PL" sz="1200" dirty="0"/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Modułowość rozwiązań pozwalająca na wymianę standardowych komponentów oraz ich szeroką dostępność w okresie pogwarancyjnym, w tym kompatybilność wsteczną nowych rozwiązań ze starszymi urządzeniami; wydłużony okres gwarancji dla wszystkich elementów składowych; monitorowanie rynku IT i procesów technologicznych.</a:t>
                      </a:r>
                      <a:r>
                        <a:rPr lang="pl-PL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endParaRPr lang="pl-PL" sz="1200" i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70993" marR="70993" marT="35497" marB="3549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61531" y="3066876"/>
            <a:ext cx="6242392" cy="689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727" b="1" dirty="0">
                <a:solidFill>
                  <a:schemeClr val="bg1"/>
                </a:solidFill>
              </a:rPr>
              <a:t>Dziękuję za uwagę</a:t>
            </a:r>
            <a:endParaRPr lang="pl-PL" sz="1398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9397836" y="11894398"/>
            <a:ext cx="483973" cy="260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5df3a10b-8748-402e-bef4-aee373db4dbb"/>
    <ds:schemaRef ds:uri="9affde3b-50dd-4e74-9e2c-6b9654ae51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</TotalTime>
  <Words>495</Words>
  <Application>Microsoft Office PowerPoint</Application>
  <PresentationFormat>Niestandardowy</PresentationFormat>
  <Paragraphs>138</Paragraphs>
  <Slides>9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77</cp:revision>
  <dcterms:created xsi:type="dcterms:W3CDTF">2017-01-27T12:50:17Z</dcterms:created>
  <dcterms:modified xsi:type="dcterms:W3CDTF">2023-03-14T09:17:00Z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