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60" r:id="rId4"/>
    <p:sldId id="261" r:id="rId5"/>
    <p:sldId id="262" r:id="rId6"/>
    <p:sldId id="263" r:id="rId7"/>
    <p:sldId id="305" r:id="rId8"/>
    <p:sldId id="300" r:id="rId9"/>
    <p:sldId id="301" r:id="rId10"/>
    <p:sldId id="302" r:id="rId11"/>
    <p:sldId id="265" r:id="rId12"/>
    <p:sldId id="266" r:id="rId13"/>
    <p:sldId id="267" r:id="rId14"/>
    <p:sldId id="268" r:id="rId15"/>
    <p:sldId id="270" r:id="rId16"/>
    <p:sldId id="282" r:id="rId17"/>
    <p:sldId id="279" r:id="rId18"/>
    <p:sldId id="275" r:id="rId19"/>
    <p:sldId id="303" r:id="rId20"/>
    <p:sldId id="272" r:id="rId21"/>
    <p:sldId id="273" r:id="rId22"/>
    <p:sldId id="276" r:id="rId23"/>
    <p:sldId id="277" r:id="rId24"/>
    <p:sldId id="289" r:id="rId25"/>
    <p:sldId id="290" r:id="rId26"/>
    <p:sldId id="288" r:id="rId27"/>
    <p:sldId id="291" r:id="rId28"/>
    <p:sldId id="304" r:id="rId29"/>
    <p:sldId id="287" r:id="rId30"/>
    <p:sldId id="292" r:id="rId31"/>
    <p:sldId id="297" r:id="rId32"/>
    <p:sldId id="298" r:id="rId33"/>
    <p:sldId id="286" r:id="rId34"/>
    <p:sldId id="293" r:id="rId35"/>
    <p:sldId id="285" r:id="rId36"/>
    <p:sldId id="294" r:id="rId37"/>
    <p:sldId id="284" r:id="rId38"/>
    <p:sldId id="295" r:id="rId39"/>
    <p:sldId id="283" r:id="rId40"/>
    <p:sldId id="296" r:id="rId41"/>
    <p:sldId id="299" r:id="rId42"/>
  </p:sldIdLst>
  <p:sldSz cx="9144000" cy="6858000" type="screen4x3"/>
  <p:notesSz cx="6805613" cy="99441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43" autoAdjust="0"/>
  </p:normalViewPr>
  <p:slideViewPr>
    <p:cSldViewPr>
      <p:cViewPr>
        <p:scale>
          <a:sx n="80" d="100"/>
          <a:sy n="80" d="100"/>
        </p:scale>
        <p:origin x="-2514" y="-6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en-US" smtClean="0"/>
              <a:t>Ciprian LUTEA</a:t>
            </a:r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01D6F642-4983-4D1B-A5D9-CEC5846E31B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65229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183" y="0"/>
            <a:ext cx="2949841" cy="49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23170"/>
            <a:ext cx="5445126" cy="4475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r>
              <a:rPr lang="en-GB" altLang="en-US" smtClean="0"/>
              <a:t>Ciprian LUTEA</a:t>
            </a:r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183" y="9444749"/>
            <a:ext cx="2949841" cy="497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3A45802-618E-4316-914D-CEAE0652B3B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81664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5225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6802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76963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236094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81091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4304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17961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156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429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 accordance with the principles of sound financial management and proportionality, the RAO may apply an increase of the Union contributions of maximum 20%, as long as the changes to the allocations do not significantly affect the nature of the actions and the objectives of the WP.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255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4901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According to Regulation 282/2014, t</a:t>
            </a:r>
            <a:r>
              <a:rPr lang="en-GB" dirty="0"/>
              <a:t>he Commission shall implement the Health Programme by establishing annual work programmes which shall set out the actions to be undertaken and the indicative allocation of financial resources.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51483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TPD: Directive 2014/40 on tobacco products;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93707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3583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Communication 233(2018) on enabling the Digital Transformation of Health and Care in the Digital Single Market.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6047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72429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54100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81073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5020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02202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70121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88882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39776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59754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29453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4485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680034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814710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07331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65591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	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847342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139030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39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3648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25290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40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657350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41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0093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6463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260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280228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6914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A45802-618E-4316-914D-CEAE0652B3BD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050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fld id="{488A9FF3-9CF8-4A30-8B04-624DDD981F6A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C2C18174-952E-4C52-9E26-A8BED097BB6D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CDAD58-15BD-4606-958E-1FFF65874A8C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6D3A58-6AEA-4C19-BE49-E902877E411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308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DCE77B-6535-45C2-9965-2BB1920D4CAB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2CA71-4118-4362-B056-03701D8D274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926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8A2F92-5E6F-403C-A502-ED179146B37A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71519-1D3F-4165-86EF-6264343AABE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996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B50B50-A671-45B6-8C6B-1A1BD4298B85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8DD8F-4988-4BE4-A36F-AC56BA5D5F8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213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D7617F-A70A-4BD1-92FC-A21205926237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34550E-1F36-44A0-8FBC-75C705AD6D7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4143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DD6984C-69F1-4B65-B065-A7A04FC92A98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8EE63-8411-414A-9315-0501B44EBE9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707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ADDE19-BEE5-4536-B162-BDEC2F5359F7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D64A8-653D-4749-A107-6893E75F7B1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1743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45444A-E2FC-4572-8B2E-B4BC6EFC5805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E8B64-E62D-4E84-A226-0CF724102E3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0996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71BEEF-BE97-452D-A8A0-2D4D3A48085F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F8DD2-FEF7-422D-A6A0-5249BD8888C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529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6FBCFA-0CE6-4E29-88CA-5E22E44C43DA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5E436-7059-4AF6-A5F3-1B98A4552BD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783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4484FD31-4F33-4C19-96B7-8FC66690806D}" type="datetime3">
              <a:rPr lang="en-GB" altLang="en-US" smtClean="0"/>
              <a:t>8 May, 2019</a:t>
            </a:fld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FEF1023D-1A86-43E0-A764-6606B94D8C9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5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BE" altLang="en-US" sz="3000" dirty="0" smtClean="0"/>
              <a:t>EU </a:t>
            </a:r>
            <a:r>
              <a:rPr lang="fr-BE" altLang="en-US" sz="3000" dirty="0" err="1" smtClean="0"/>
              <a:t>Health</a:t>
            </a:r>
            <a:r>
              <a:rPr lang="fr-BE" altLang="en-US" sz="3000" dirty="0" smtClean="0"/>
              <a:t> Programme AWP 2019</a:t>
            </a:r>
            <a:endParaRPr lang="en-GB" altLang="en-US" sz="3000" dirty="0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altLang="en-US" dirty="0" err="1" smtClean="0"/>
              <a:t>Procurement</a:t>
            </a:r>
            <a:endParaRPr lang="fr-BE" altLang="en-US" dirty="0" smtClean="0"/>
          </a:p>
          <a:p>
            <a:endParaRPr lang="fr-BE" altLang="en-US" sz="1800" dirty="0" smtClean="0"/>
          </a:p>
          <a:p>
            <a:pPr algn="r"/>
            <a:r>
              <a:rPr lang="fr-BE" altLang="en-US" sz="1800" dirty="0" smtClean="0"/>
              <a:t>Ciprian LUTEA</a:t>
            </a:r>
          </a:p>
          <a:p>
            <a:pPr algn="r"/>
            <a:r>
              <a:rPr lang="fr-BE" altLang="en-US" sz="1800" dirty="0" smtClean="0"/>
              <a:t>CHAFEA</a:t>
            </a:r>
            <a:endParaRPr lang="en-GB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Subcontracting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Always allowed and unlimited; 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contracting authority </a:t>
            </a:r>
            <a:r>
              <a:rPr lang="en-GB" dirty="0" smtClean="0"/>
              <a:t>can </a:t>
            </a:r>
            <a:r>
              <a:rPr lang="en-GB" dirty="0"/>
              <a:t>demand that exclusion criteria be applied also to any subcontractors proposed </a:t>
            </a:r>
            <a:r>
              <a:rPr lang="en-GB" dirty="0" smtClean="0"/>
              <a:t>(either </a:t>
            </a:r>
            <a:r>
              <a:rPr lang="en-GB" dirty="0"/>
              <a:t>during the procedure or </a:t>
            </a:r>
            <a:r>
              <a:rPr lang="en-GB" dirty="0" smtClean="0"/>
              <a:t>during the </a:t>
            </a:r>
            <a:r>
              <a:rPr lang="en-GB" dirty="0"/>
              <a:t>performance of the </a:t>
            </a:r>
            <a:r>
              <a:rPr lang="en-GB" dirty="0" smtClean="0"/>
              <a:t>contract</a:t>
            </a:r>
            <a:r>
              <a:rPr lang="en-GB" dirty="0" smtClean="0"/>
              <a:t>);</a:t>
            </a:r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dirty="0"/>
              <a:t>selection criteria </a:t>
            </a:r>
            <a:r>
              <a:rPr lang="en-GB" dirty="0" smtClean="0"/>
              <a:t>are </a:t>
            </a:r>
            <a:r>
              <a:rPr lang="en-GB" dirty="0"/>
              <a:t>generally applied on the candidate </a:t>
            </a:r>
            <a:r>
              <a:rPr lang="en-GB" dirty="0" smtClean="0"/>
              <a:t>as </a:t>
            </a:r>
            <a:r>
              <a:rPr lang="en-GB" dirty="0"/>
              <a:t>a </a:t>
            </a:r>
            <a:r>
              <a:rPr lang="en-GB" dirty="0" smtClean="0"/>
              <a:t>whole.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086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AWP 2019 - types of contracts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Direct </a:t>
            </a:r>
            <a:r>
              <a:rPr lang="en-GB" dirty="0" smtClean="0"/>
              <a:t>contracts</a:t>
            </a:r>
          </a:p>
          <a:p>
            <a:endParaRPr lang="en-GB" dirty="0" smtClean="0"/>
          </a:p>
          <a:p>
            <a:r>
              <a:rPr lang="en-US" dirty="0" smtClean="0"/>
              <a:t>Framework contracts</a:t>
            </a:r>
          </a:p>
          <a:p>
            <a:endParaRPr lang="en-US" dirty="0" smtClean="0"/>
          </a:p>
          <a:p>
            <a:r>
              <a:rPr lang="en-US" dirty="0" smtClean="0"/>
              <a:t>Specific contracts / order forms</a:t>
            </a:r>
          </a:p>
          <a:p>
            <a:endParaRPr lang="en-US" dirty="0" smtClean="0"/>
          </a:p>
          <a:p>
            <a:r>
              <a:rPr lang="en-US" dirty="0" smtClean="0"/>
              <a:t>Mixed contracts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050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subject matter, </a:t>
            </a:r>
            <a:r>
              <a:rPr lang="en-GB" dirty="0" smtClean="0"/>
              <a:t>remuneration, </a:t>
            </a:r>
            <a:r>
              <a:rPr lang="en-GB" dirty="0"/>
              <a:t>duration of performance of the </a:t>
            </a:r>
            <a:r>
              <a:rPr lang="en-GB" dirty="0" smtClean="0"/>
              <a:t>contract and all the </a:t>
            </a:r>
            <a:r>
              <a:rPr lang="en-GB" dirty="0"/>
              <a:t>other necessary legal conditions</a:t>
            </a:r>
            <a:r>
              <a:rPr lang="en-GB" dirty="0" smtClean="0"/>
              <a:t> </a:t>
            </a:r>
            <a:r>
              <a:rPr lang="en-GB" dirty="0"/>
              <a:t>are defined at the </a:t>
            </a:r>
            <a:r>
              <a:rPr lang="en-GB" dirty="0" smtClean="0"/>
              <a:t>outset;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A </a:t>
            </a:r>
            <a:r>
              <a:rPr lang="en-GB" dirty="0"/>
              <a:t>direct contract is definitive and </a:t>
            </a:r>
            <a:r>
              <a:rPr lang="en-GB" dirty="0" smtClean="0"/>
              <a:t>self-sufficient, so it </a:t>
            </a:r>
            <a:r>
              <a:rPr lang="en-GB" dirty="0"/>
              <a:t>can be implemented without further formalities.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259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Framework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 framework contract stipulates </a:t>
            </a:r>
            <a:r>
              <a:rPr lang="en-GB" dirty="0"/>
              <a:t>the subject matter of the purchase, the price list, the parties, the legal setup, the duration and the method of making particular </a:t>
            </a:r>
            <a:r>
              <a:rPr lang="en-GB" dirty="0" smtClean="0"/>
              <a:t>purchases;</a:t>
            </a:r>
          </a:p>
          <a:p>
            <a:pPr algn="just"/>
            <a:r>
              <a:rPr lang="en-GB" dirty="0"/>
              <a:t>The other necessary elements of the contractual relationship are defined at a later </a:t>
            </a:r>
            <a:r>
              <a:rPr lang="en-GB" dirty="0" smtClean="0"/>
              <a:t>stage, </a:t>
            </a:r>
            <a:r>
              <a:rPr lang="en-GB" dirty="0"/>
              <a:t>in a specific </a:t>
            </a:r>
            <a:r>
              <a:rPr lang="en-GB" dirty="0" smtClean="0"/>
              <a:t>contract, therefore a framework contract does not create any </a:t>
            </a:r>
            <a:r>
              <a:rPr lang="en-GB" dirty="0"/>
              <a:t>direct obligation for the contracting authority.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952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</a:t>
            </a:r>
            <a:r>
              <a:rPr lang="en-US" dirty="0" smtClean="0"/>
              <a:t>contracts / order </a:t>
            </a:r>
            <a:r>
              <a:rPr lang="en-US" dirty="0"/>
              <a:t>forms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 framework contract is implemented </a:t>
            </a:r>
            <a:r>
              <a:rPr lang="en-GB" dirty="0" smtClean="0"/>
              <a:t>through a </a:t>
            </a:r>
            <a:r>
              <a:rPr lang="en-GB" dirty="0"/>
              <a:t>specific </a:t>
            </a:r>
            <a:r>
              <a:rPr lang="en-GB" dirty="0" smtClean="0"/>
              <a:t>contract, which </a:t>
            </a:r>
            <a:r>
              <a:rPr lang="en-GB" dirty="0"/>
              <a:t>specifies the terms </a:t>
            </a:r>
            <a:r>
              <a:rPr lang="en-GB" dirty="0" smtClean="0"/>
              <a:t>not </a:t>
            </a:r>
            <a:r>
              <a:rPr lang="en-GB" dirty="0"/>
              <a:t>defined at FWC </a:t>
            </a:r>
            <a:r>
              <a:rPr lang="en-GB" dirty="0" smtClean="0"/>
              <a:t>level and creates </a:t>
            </a:r>
            <a:r>
              <a:rPr lang="en-GB" dirty="0"/>
              <a:t>the legal obligation for the </a:t>
            </a:r>
            <a:r>
              <a:rPr lang="en-GB" dirty="0" smtClean="0"/>
              <a:t>purchase;</a:t>
            </a:r>
          </a:p>
          <a:p>
            <a:pPr algn="just"/>
            <a:endParaRPr lang="en-GB" dirty="0"/>
          </a:p>
          <a:p>
            <a:pPr algn="just"/>
            <a:r>
              <a:rPr lang="en-GB" dirty="0"/>
              <a:t>An order form is a simplified form of specific contract, </a:t>
            </a:r>
            <a:r>
              <a:rPr lang="en-GB" dirty="0" smtClean="0"/>
              <a:t>used when </a:t>
            </a:r>
            <a:r>
              <a:rPr lang="en-GB" dirty="0"/>
              <a:t>only the quantity </a:t>
            </a:r>
            <a:r>
              <a:rPr lang="en-GB" dirty="0" smtClean="0"/>
              <a:t>and the </a:t>
            </a:r>
            <a:r>
              <a:rPr lang="en-GB" dirty="0"/>
              <a:t>place of delivery need to be indicated.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009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 - 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658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Financing </a:t>
            </a:r>
            <a:r>
              <a:rPr lang="en-GB" b="1" dirty="0" smtClean="0"/>
              <a:t>decision – AWP 2019;</a:t>
            </a:r>
            <a:endParaRPr lang="en-GB" b="1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51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Financing decision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The </a:t>
            </a:r>
            <a:r>
              <a:rPr lang="en-GB" dirty="0"/>
              <a:t>total budget reserved for the </a:t>
            </a:r>
            <a:r>
              <a:rPr lang="en-GB" dirty="0" smtClean="0"/>
              <a:t>procurements;</a:t>
            </a:r>
            <a:endParaRPr lang="en-GB" dirty="0"/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b="1" dirty="0"/>
              <a:t>indicative</a:t>
            </a:r>
            <a:r>
              <a:rPr lang="en-GB" dirty="0"/>
              <a:t> </a:t>
            </a:r>
            <a:r>
              <a:rPr lang="en-GB" dirty="0" smtClean="0"/>
              <a:t>number, type and subject of the contracts envisaged;</a:t>
            </a:r>
            <a:endParaRPr lang="en-GB" dirty="0"/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The </a:t>
            </a:r>
            <a:r>
              <a:rPr lang="en-GB" b="1" dirty="0"/>
              <a:t>indicative</a:t>
            </a:r>
            <a:r>
              <a:rPr lang="en-GB" dirty="0"/>
              <a:t> timeframe for launching the procurement </a:t>
            </a:r>
            <a:r>
              <a:rPr lang="en-GB" dirty="0" smtClean="0"/>
              <a:t>procedures.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89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Annual Work </a:t>
            </a:r>
            <a:r>
              <a:rPr lang="en-US" altLang="en-US" dirty="0" err="1" smtClean="0"/>
              <a:t>Programme</a:t>
            </a:r>
            <a:r>
              <a:rPr lang="en-US" altLang="en-US" dirty="0" smtClean="0"/>
              <a:t> 2019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Grants: </a:t>
            </a:r>
            <a:r>
              <a:rPr lang="en-US" altLang="en-US" dirty="0"/>
              <a:t>EUR 31 750 </a:t>
            </a:r>
            <a:r>
              <a:rPr lang="en-US" altLang="en-US" dirty="0" smtClean="0"/>
              <a:t>000</a:t>
            </a:r>
          </a:p>
          <a:p>
            <a:endParaRPr lang="en-US" altLang="en-US" dirty="0"/>
          </a:p>
          <a:p>
            <a:r>
              <a:rPr lang="en-US" altLang="en-US" dirty="0" smtClean="0"/>
              <a:t>Prizes: </a:t>
            </a:r>
            <a:r>
              <a:rPr lang="en-US" altLang="en-US" dirty="0"/>
              <a:t>EUR 300 </a:t>
            </a:r>
            <a:r>
              <a:rPr lang="en-US" altLang="en-US" dirty="0" smtClean="0"/>
              <a:t>000</a:t>
            </a:r>
          </a:p>
          <a:p>
            <a:endParaRPr lang="en-US" altLang="en-US" dirty="0"/>
          </a:p>
          <a:p>
            <a:r>
              <a:rPr lang="en-US" altLang="en-US" b="1" dirty="0" smtClean="0"/>
              <a:t>Procurement: </a:t>
            </a:r>
            <a:r>
              <a:rPr lang="en-US" altLang="en-US" b="1" dirty="0"/>
              <a:t>EUR 24 000 </a:t>
            </a:r>
            <a:r>
              <a:rPr lang="en-US" altLang="en-US" b="1" dirty="0" smtClean="0"/>
              <a:t>560</a:t>
            </a:r>
          </a:p>
          <a:p>
            <a:endParaRPr lang="en-US" altLang="en-US" b="1" dirty="0"/>
          </a:p>
          <a:p>
            <a:r>
              <a:rPr lang="en-US" altLang="en-US" dirty="0" smtClean="0"/>
              <a:t>Other </a:t>
            </a:r>
            <a:r>
              <a:rPr lang="en-US" altLang="en-US" dirty="0"/>
              <a:t>actions: EUR 7 893 </a:t>
            </a:r>
            <a:r>
              <a:rPr lang="en-US" altLang="en-US" dirty="0" smtClean="0"/>
              <a:t>000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053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participate?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</a:t>
            </a:r>
            <a:r>
              <a:rPr lang="en-GB" dirty="0"/>
              <a:t>natural and legal persons established </a:t>
            </a:r>
            <a:r>
              <a:rPr lang="en-GB" dirty="0" smtClean="0"/>
              <a:t>in:</a:t>
            </a:r>
          </a:p>
          <a:p>
            <a:r>
              <a:rPr lang="en-US" dirty="0" smtClean="0"/>
              <a:t>EEA (European Economic Area) countries:</a:t>
            </a:r>
          </a:p>
          <a:p>
            <a:pPr lvl="1"/>
            <a:r>
              <a:rPr lang="en-US" dirty="0" smtClean="0"/>
              <a:t>EU MS</a:t>
            </a:r>
          </a:p>
          <a:p>
            <a:pPr lvl="1"/>
            <a:r>
              <a:rPr lang="en-US" dirty="0" smtClean="0"/>
              <a:t>EEA </a:t>
            </a:r>
            <a:r>
              <a:rPr lang="en-US" dirty="0"/>
              <a:t>EFTA (Iceland, </a:t>
            </a:r>
            <a:r>
              <a:rPr lang="en-US" dirty="0" smtClean="0"/>
              <a:t>Liechtenstein, Norway)</a:t>
            </a:r>
          </a:p>
          <a:p>
            <a:r>
              <a:rPr lang="en-US" dirty="0" smtClean="0"/>
              <a:t>(Western Balkan) countries </a:t>
            </a:r>
            <a:r>
              <a:rPr lang="en-US" dirty="0"/>
              <a:t>under Stabilisation and Association </a:t>
            </a:r>
            <a:r>
              <a:rPr lang="en-US" dirty="0" smtClean="0"/>
              <a:t>Agreements:</a:t>
            </a:r>
          </a:p>
          <a:p>
            <a:pPr lvl="1"/>
            <a:r>
              <a:rPr lang="en-US" dirty="0" smtClean="0"/>
              <a:t>Albania, Bosnia and Herzegovina, Kosovo, North Macedonia, Montenegro, Serbia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76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EU Health </a:t>
            </a:r>
            <a:r>
              <a:rPr lang="en-US" altLang="en-US" dirty="0" err="1" smtClean="0"/>
              <a:t>Programme</a:t>
            </a:r>
            <a:r>
              <a:rPr lang="en-US" altLang="en-US" dirty="0" smtClean="0"/>
              <a:t> – types of intervention</a:t>
            </a:r>
            <a:endParaRPr lang="en-US" altLang="en-US" dirty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altLang="en-US" dirty="0" smtClean="0"/>
              <a:t>According to </a:t>
            </a:r>
            <a:r>
              <a:rPr lang="en-GB" altLang="en-US" dirty="0"/>
              <a:t>Regulation </a:t>
            </a:r>
            <a:r>
              <a:rPr lang="en-GB" altLang="en-US" dirty="0" smtClean="0"/>
              <a:t>282/2014 establishing the 3</a:t>
            </a:r>
            <a:r>
              <a:rPr lang="en-GB" altLang="en-US" baseline="30000" dirty="0" smtClean="0"/>
              <a:t>rd</a:t>
            </a:r>
            <a:r>
              <a:rPr lang="en-GB" altLang="en-US" dirty="0" smtClean="0"/>
              <a:t> Health Programme (2014-2020), the </a:t>
            </a:r>
            <a:r>
              <a:rPr lang="en-GB" altLang="en-US" dirty="0"/>
              <a:t>financial contributions by the </a:t>
            </a:r>
            <a:r>
              <a:rPr lang="en-GB" altLang="en-US" dirty="0" smtClean="0"/>
              <a:t>EU </a:t>
            </a:r>
            <a:r>
              <a:rPr lang="en-GB" altLang="en-US" dirty="0"/>
              <a:t>shall take the form </a:t>
            </a:r>
            <a:r>
              <a:rPr lang="en-GB" altLang="en-US" dirty="0" smtClean="0"/>
              <a:t>of:</a:t>
            </a:r>
          </a:p>
          <a:p>
            <a:pPr algn="just"/>
            <a:r>
              <a:rPr lang="en-GB" altLang="en-US" dirty="0" smtClean="0"/>
              <a:t>Grants;</a:t>
            </a:r>
          </a:p>
          <a:p>
            <a:pPr algn="just"/>
            <a:r>
              <a:rPr lang="en-GB" altLang="en-US" b="1" dirty="0" smtClean="0"/>
              <a:t>Public </a:t>
            </a:r>
            <a:r>
              <a:rPr lang="en-GB" altLang="en-US" b="1" dirty="0"/>
              <a:t>procurement</a:t>
            </a:r>
            <a:r>
              <a:rPr lang="en-GB" altLang="en-US" dirty="0"/>
              <a:t> </a:t>
            </a:r>
            <a:r>
              <a:rPr lang="en-GB" altLang="en-US" dirty="0" smtClean="0"/>
              <a:t>or</a:t>
            </a:r>
          </a:p>
          <a:p>
            <a:pPr algn="just"/>
            <a:r>
              <a:rPr lang="en-GB" altLang="en-US" dirty="0" smtClean="0"/>
              <a:t>Any </a:t>
            </a:r>
            <a:r>
              <a:rPr lang="en-GB" altLang="en-US" dirty="0"/>
              <a:t>other form of intervention necessary for achieving the objectives of the </a:t>
            </a:r>
            <a:r>
              <a:rPr lang="en-GB" altLang="en-US" dirty="0" smtClean="0"/>
              <a:t>Programme.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GB" dirty="0"/>
              <a:t>Promote health, prevent diseases and foster </a:t>
            </a:r>
            <a:r>
              <a:rPr lang="en-GB" dirty="0" smtClean="0"/>
              <a:t>healthy lifestyles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700" dirty="0"/>
              <a:t>Studies supporting the Commission report on the application of </a:t>
            </a:r>
            <a:r>
              <a:rPr lang="en-GB" sz="1700" dirty="0" smtClean="0"/>
              <a:t>the Tobacco Products Directive;</a:t>
            </a:r>
          </a:p>
          <a:p>
            <a:endParaRPr lang="en-GB" sz="1700" dirty="0"/>
          </a:p>
          <a:p>
            <a:r>
              <a:rPr lang="en-GB" sz="1700" dirty="0" smtClean="0"/>
              <a:t>Services </a:t>
            </a:r>
            <a:r>
              <a:rPr lang="en-GB" sz="1700" dirty="0"/>
              <a:t>to support the assessment of flavours in tobacco </a:t>
            </a:r>
            <a:r>
              <a:rPr lang="en-GB" sz="1700" dirty="0" smtClean="0"/>
              <a:t>products;</a:t>
            </a:r>
          </a:p>
          <a:p>
            <a:endParaRPr lang="en-GB" sz="1700" dirty="0"/>
          </a:p>
          <a:p>
            <a:r>
              <a:rPr lang="en-GB" sz="1700" dirty="0" smtClean="0"/>
              <a:t>The </a:t>
            </a:r>
            <a:r>
              <a:rPr lang="en-GB" sz="1700" dirty="0"/>
              <a:t>EU tracking and tracing system for tobacco products – </a:t>
            </a:r>
            <a:r>
              <a:rPr lang="en-GB" sz="1700" dirty="0" smtClean="0"/>
              <a:t>MS training;</a:t>
            </a:r>
          </a:p>
          <a:p>
            <a:endParaRPr lang="en-GB" sz="1700" dirty="0"/>
          </a:p>
          <a:p>
            <a:r>
              <a:rPr lang="en-GB" sz="1700" dirty="0" smtClean="0"/>
              <a:t>Support </a:t>
            </a:r>
            <a:r>
              <a:rPr lang="en-GB" sz="1700" dirty="0"/>
              <a:t>to </a:t>
            </a:r>
            <a:r>
              <a:rPr lang="en-GB" sz="1700" dirty="0" smtClean="0"/>
              <a:t>MS </a:t>
            </a:r>
            <a:r>
              <a:rPr lang="en-GB" sz="1700" dirty="0"/>
              <a:t>in reducing alcohol related </a:t>
            </a:r>
            <a:r>
              <a:rPr lang="en-GB" sz="1700" dirty="0" smtClean="0"/>
              <a:t>harm;</a:t>
            </a:r>
          </a:p>
          <a:p>
            <a:endParaRPr lang="en-GB" sz="1700" dirty="0"/>
          </a:p>
          <a:p>
            <a:r>
              <a:rPr lang="en-GB" sz="1700" dirty="0" smtClean="0"/>
              <a:t>Mapping MS </a:t>
            </a:r>
            <a:r>
              <a:rPr lang="en-GB" sz="1700" dirty="0"/>
              <a:t>fiscal measures and pricing policies applied to food, non-alcoholic drinks and alcoholic </a:t>
            </a:r>
            <a:r>
              <a:rPr lang="en-GB" sz="1700" dirty="0" smtClean="0"/>
              <a:t>beverages.</a:t>
            </a:r>
            <a:endParaRPr lang="en-GB" sz="17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62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Protect Union citizens from serious cross-border health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Options </a:t>
            </a:r>
            <a:r>
              <a:rPr lang="en-GB" dirty="0"/>
              <a:t>for the development of a common EU citizens vaccination </a:t>
            </a:r>
            <a:r>
              <a:rPr lang="en-GB" dirty="0" smtClean="0"/>
              <a:t>card;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Report </a:t>
            </a:r>
            <a:r>
              <a:rPr lang="en-GB" dirty="0"/>
              <a:t>on the feasibility of options for physical </a:t>
            </a:r>
            <a:r>
              <a:rPr lang="en-GB" dirty="0" smtClean="0"/>
              <a:t>stockpiling.</a:t>
            </a:r>
            <a:endParaRPr lang="en-GB" dirty="0"/>
          </a:p>
          <a:p>
            <a:endParaRPr lang="en-GB" sz="2200" dirty="0" smtClean="0"/>
          </a:p>
          <a:p>
            <a:endParaRPr lang="en-GB" sz="22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016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Contribute to innovative, efficient and sustainable health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Actions </a:t>
            </a:r>
            <a:r>
              <a:rPr lang="en-GB" dirty="0"/>
              <a:t>in support of the implementation of Communication </a:t>
            </a:r>
            <a:r>
              <a:rPr lang="en-GB" dirty="0" smtClean="0"/>
              <a:t>on </a:t>
            </a:r>
            <a:r>
              <a:rPr lang="en-GB" dirty="0"/>
              <a:t>enabling the Digital Transformation of Health and Care in the </a:t>
            </a:r>
            <a:r>
              <a:rPr lang="en-GB" dirty="0" smtClean="0"/>
              <a:t>DSM;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Development </a:t>
            </a:r>
            <a:r>
              <a:rPr lang="en-GB" dirty="0"/>
              <a:t>of the future </a:t>
            </a:r>
            <a:r>
              <a:rPr lang="en-GB" dirty="0" smtClean="0"/>
              <a:t>EUDAMED;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Translations</a:t>
            </a:r>
            <a:r>
              <a:rPr lang="en-GB" dirty="0"/>
              <a:t>, info campaigns, publications etc. related to medical </a:t>
            </a:r>
            <a:r>
              <a:rPr lang="en-GB" dirty="0" smtClean="0"/>
              <a:t>devices.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2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Facilitate access to better and safer healthcare for Union citizens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700" dirty="0" smtClean="0"/>
              <a:t>ERNs </a:t>
            </a:r>
            <a:r>
              <a:rPr lang="en-GB" sz="1700" dirty="0"/>
              <a:t>capacity and knowledge sharing through short term mobility and exchanges of healthcare </a:t>
            </a:r>
            <a:r>
              <a:rPr lang="en-GB" sz="1700" dirty="0" smtClean="0"/>
              <a:t>professionals;</a:t>
            </a:r>
          </a:p>
          <a:p>
            <a:endParaRPr lang="en-GB" sz="1700" dirty="0"/>
          </a:p>
          <a:p>
            <a:r>
              <a:rPr lang="en-GB" sz="1700" dirty="0" smtClean="0"/>
              <a:t>Assessment </a:t>
            </a:r>
            <a:r>
              <a:rPr lang="en-GB" sz="1700" dirty="0"/>
              <a:t>of healthcare providers wishing to join established </a:t>
            </a:r>
            <a:r>
              <a:rPr lang="en-GB" sz="1700" dirty="0" smtClean="0"/>
              <a:t>ERNs;</a:t>
            </a:r>
          </a:p>
          <a:p>
            <a:endParaRPr lang="en-GB" sz="1700" dirty="0"/>
          </a:p>
          <a:p>
            <a:r>
              <a:rPr lang="en-GB" sz="1700" dirty="0" smtClean="0"/>
              <a:t>Development </a:t>
            </a:r>
            <a:r>
              <a:rPr lang="en-GB" sz="1700" dirty="0"/>
              <a:t>of an integrated assessment, monitoring, evaluation and quality improvement </a:t>
            </a:r>
            <a:r>
              <a:rPr lang="en-GB" sz="1700" dirty="0" smtClean="0"/>
              <a:t>system </a:t>
            </a:r>
            <a:r>
              <a:rPr lang="en-GB" sz="1700" dirty="0"/>
              <a:t>for the </a:t>
            </a:r>
            <a:r>
              <a:rPr lang="en-GB" sz="1700" dirty="0" smtClean="0"/>
              <a:t>ERNs;</a:t>
            </a:r>
          </a:p>
          <a:p>
            <a:endParaRPr lang="en-GB" sz="1700" dirty="0"/>
          </a:p>
          <a:p>
            <a:r>
              <a:rPr lang="en-GB" sz="1700" dirty="0" smtClean="0"/>
              <a:t>ERNs </a:t>
            </a:r>
            <a:r>
              <a:rPr lang="en-GB" sz="1700" dirty="0"/>
              <a:t>workshops, seminars, </a:t>
            </a:r>
            <a:r>
              <a:rPr lang="en-GB" sz="1700" dirty="0" smtClean="0"/>
              <a:t>studies;</a:t>
            </a:r>
          </a:p>
          <a:p>
            <a:endParaRPr lang="en-GB" sz="1700" dirty="0"/>
          </a:p>
          <a:p>
            <a:r>
              <a:rPr lang="en-GB" sz="1700" dirty="0" smtClean="0"/>
              <a:t>EU </a:t>
            </a:r>
            <a:r>
              <a:rPr lang="en-GB" sz="1700" dirty="0"/>
              <a:t>networking and support for reference laboratory functions for antimicrobial </a:t>
            </a:r>
            <a:r>
              <a:rPr lang="en-GB" sz="1700" dirty="0" smtClean="0"/>
              <a:t>resistance.</a:t>
            </a:r>
            <a:endParaRPr lang="en-GB" sz="17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159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b="1" dirty="0" smtClean="0"/>
              <a:t>Procurement documents – e-Tendering;</a:t>
            </a:r>
            <a:endParaRPr lang="en-GB" b="1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7257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Procurement documents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Contract notice – </a:t>
            </a:r>
            <a:r>
              <a:rPr lang="en-GB" dirty="0" err="1" smtClean="0"/>
              <a:t>eNotices</a:t>
            </a:r>
            <a:r>
              <a:rPr lang="en-GB" dirty="0" smtClean="0"/>
              <a:t>;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Invitation </a:t>
            </a:r>
            <a:r>
              <a:rPr lang="en-GB" dirty="0"/>
              <a:t>to </a:t>
            </a:r>
            <a:r>
              <a:rPr lang="en-GB" dirty="0" smtClean="0"/>
              <a:t>tender;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Tender specifications;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Draft contract</a:t>
            </a:r>
            <a:r>
              <a:rPr lang="en-GB" dirty="0"/>
              <a:t>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072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b="1" dirty="0" smtClean="0"/>
              <a:t>Clarifications &amp; </a:t>
            </a:r>
            <a:r>
              <a:rPr lang="en-GB" b="1" dirty="0"/>
              <a:t>answers to </a:t>
            </a:r>
            <a:r>
              <a:rPr lang="en-GB" b="1" dirty="0" smtClean="0"/>
              <a:t>questions;</a:t>
            </a:r>
            <a:endParaRPr lang="en-GB" b="1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55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Clarifications, answers </a:t>
            </a:r>
            <a:r>
              <a:rPr lang="en-GB" dirty="0" smtClean="0"/>
              <a:t>to questions</a:t>
            </a:r>
            <a:r>
              <a:rPr lang="en-GB" dirty="0"/>
              <a:t>, corrigenda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Where </a:t>
            </a:r>
            <a:r>
              <a:rPr lang="en-GB" dirty="0"/>
              <a:t>the procurement documents are </a:t>
            </a:r>
            <a:r>
              <a:rPr lang="en-GB" dirty="0" smtClean="0"/>
              <a:t>published;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ASAP </a:t>
            </a:r>
            <a:r>
              <a:rPr lang="en-GB" dirty="0"/>
              <a:t>and no later than </a:t>
            </a:r>
            <a:r>
              <a:rPr lang="en-GB" dirty="0" smtClean="0"/>
              <a:t>6 </a:t>
            </a:r>
            <a:r>
              <a:rPr lang="en-GB" dirty="0"/>
              <a:t>days before the </a:t>
            </a:r>
            <a:r>
              <a:rPr lang="en-GB" dirty="0" smtClean="0"/>
              <a:t>deadline;</a:t>
            </a:r>
          </a:p>
          <a:p>
            <a:pPr algn="just"/>
            <a:endParaRPr lang="en-GB" dirty="0"/>
          </a:p>
          <a:p>
            <a:pPr algn="just"/>
            <a:r>
              <a:rPr lang="en-GB" dirty="0" smtClean="0"/>
              <a:t>Questions must be sent at least 6 working </a:t>
            </a:r>
            <a:r>
              <a:rPr lang="en-GB" dirty="0"/>
              <a:t>days before </a:t>
            </a:r>
            <a:r>
              <a:rPr lang="en-GB" dirty="0" smtClean="0"/>
              <a:t>deadline.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38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submission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As from January 2019, </a:t>
            </a:r>
            <a:r>
              <a:rPr lang="en-GB" dirty="0" smtClean="0"/>
              <a:t>e-submission </a:t>
            </a:r>
            <a:r>
              <a:rPr lang="en-GB" dirty="0"/>
              <a:t>must be used for all Commission open </a:t>
            </a:r>
            <a:r>
              <a:rPr lang="en-GB" dirty="0" smtClean="0"/>
              <a:t>procedures;</a:t>
            </a:r>
          </a:p>
          <a:p>
            <a:pPr algn="just"/>
            <a:r>
              <a:rPr lang="en-GB" dirty="0" smtClean="0"/>
              <a:t>The </a:t>
            </a:r>
            <a:r>
              <a:rPr lang="en-GB" dirty="0"/>
              <a:t>receipt of tenders and the opening </a:t>
            </a:r>
            <a:r>
              <a:rPr lang="en-GB" dirty="0" smtClean="0"/>
              <a:t>session may now be managed electronically;</a:t>
            </a:r>
          </a:p>
          <a:p>
            <a:pPr algn="just"/>
            <a:r>
              <a:rPr lang="en-GB" dirty="0" smtClean="0"/>
              <a:t>Other </a:t>
            </a:r>
            <a:r>
              <a:rPr lang="en-GB" dirty="0"/>
              <a:t>types of </a:t>
            </a:r>
            <a:r>
              <a:rPr lang="en-GB" dirty="0" smtClean="0"/>
              <a:t>procedures and </a:t>
            </a:r>
            <a:r>
              <a:rPr lang="en-GB" dirty="0"/>
              <a:t>steps of tenders’ evaluation, award and information will be </a:t>
            </a:r>
            <a:r>
              <a:rPr lang="en-GB" dirty="0" smtClean="0"/>
              <a:t>added;</a:t>
            </a:r>
          </a:p>
          <a:p>
            <a:pPr algn="just"/>
            <a:r>
              <a:rPr lang="en-GB" dirty="0" smtClean="0"/>
              <a:t>Economic </a:t>
            </a:r>
            <a:r>
              <a:rPr lang="en-GB" dirty="0"/>
              <a:t>operators may now upload and submit tenders via the </a:t>
            </a:r>
            <a:r>
              <a:rPr lang="en-GB" dirty="0" smtClean="0"/>
              <a:t>e-submission </a:t>
            </a:r>
            <a:r>
              <a:rPr lang="en-GB" dirty="0"/>
              <a:t>system.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1783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b="1" dirty="0" smtClean="0"/>
              <a:t>Checking </a:t>
            </a:r>
            <a:r>
              <a:rPr lang="en-GB" b="1" dirty="0"/>
              <a:t>of exclusion </a:t>
            </a:r>
            <a:r>
              <a:rPr lang="en-GB" b="1" dirty="0" smtClean="0"/>
              <a:t>and </a:t>
            </a:r>
            <a:r>
              <a:rPr lang="en-GB" b="1" dirty="0"/>
              <a:t>selection </a:t>
            </a:r>
            <a:r>
              <a:rPr lang="en-GB" b="1" dirty="0" smtClean="0"/>
              <a:t>criteria;</a:t>
            </a:r>
            <a:endParaRPr lang="en-GB" b="1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29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6748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Procurement v grants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347220"/>
              </p:ext>
            </p:extLst>
          </p:nvPr>
        </p:nvGraphicFramePr>
        <p:xfrm>
          <a:off x="138810" y="2348880"/>
          <a:ext cx="8928990" cy="34585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800200"/>
                <a:gridCol w="4824534"/>
              </a:tblGrid>
              <a:tr h="44104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To acquire a product or a service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Purpose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To encourage an action useful for the EU health policy, but falling within the scope of the beneficiary’s activities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The contracting authority (CA) produces the detailed specifications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Initiative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The application for financing originating from the beneficiary sets out the specifications for the action to be performed within the framework laid down in advance by the Commission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Ownership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Grant beneficiary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The CA pays 100% of the price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EU contribution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The grant may not finance the total cost of the action (save exceptionally)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37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Exclusion and selection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Related </a:t>
            </a:r>
            <a:r>
              <a:rPr lang="en-GB" dirty="0"/>
              <a:t>to the </a:t>
            </a:r>
            <a:r>
              <a:rPr lang="en-GB" dirty="0" smtClean="0"/>
              <a:t>candidate;</a:t>
            </a:r>
          </a:p>
          <a:p>
            <a:endParaRPr lang="en-US" dirty="0"/>
          </a:p>
          <a:p>
            <a:r>
              <a:rPr lang="en-GB" dirty="0" smtClean="0"/>
              <a:t>Verified </a:t>
            </a:r>
            <a:r>
              <a:rPr lang="en-GB" dirty="0"/>
              <a:t>on a pass/fail </a:t>
            </a:r>
            <a:r>
              <a:rPr lang="en-GB" dirty="0" smtClean="0"/>
              <a:t>basis;</a:t>
            </a:r>
          </a:p>
          <a:p>
            <a:endParaRPr lang="en-US" dirty="0"/>
          </a:p>
          <a:p>
            <a:r>
              <a:rPr lang="en-GB" dirty="0" smtClean="0"/>
              <a:t>Must </a:t>
            </a:r>
            <a:r>
              <a:rPr lang="en-GB" dirty="0"/>
              <a:t>be included in the tender </a:t>
            </a:r>
            <a:r>
              <a:rPr lang="en-GB" dirty="0" smtClean="0"/>
              <a:t>specifications.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34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Exclusion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To </a:t>
            </a:r>
            <a:r>
              <a:rPr lang="en-GB" dirty="0"/>
              <a:t>determine whether an operator is allowed to participate in the procurement procedure or to be awarded the </a:t>
            </a:r>
            <a:r>
              <a:rPr lang="en-GB" dirty="0" smtClean="0"/>
              <a:t>contract;</a:t>
            </a:r>
          </a:p>
          <a:p>
            <a:pPr algn="just"/>
            <a:endParaRPr lang="en-US" dirty="0" smtClean="0"/>
          </a:p>
          <a:p>
            <a:pPr algn="just"/>
            <a:r>
              <a:rPr lang="en-GB" dirty="0" smtClean="0"/>
              <a:t>Set </a:t>
            </a:r>
            <a:r>
              <a:rPr lang="en-GB" dirty="0"/>
              <a:t>out in Articles 136 and </a:t>
            </a:r>
            <a:r>
              <a:rPr lang="en-GB" dirty="0" smtClean="0"/>
              <a:t>141 of the Financial </a:t>
            </a:r>
            <a:r>
              <a:rPr lang="en-GB" dirty="0" smtClean="0"/>
              <a:t>Regulation.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518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Selection criteria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To </a:t>
            </a:r>
            <a:r>
              <a:rPr lang="en-GB" dirty="0"/>
              <a:t>determine whether a tenderer has the necessary capacity to implement the </a:t>
            </a:r>
            <a:r>
              <a:rPr lang="en-GB" dirty="0" smtClean="0"/>
              <a:t>contract:</a:t>
            </a:r>
          </a:p>
          <a:p>
            <a:endParaRPr lang="en-GB" dirty="0" smtClean="0"/>
          </a:p>
          <a:p>
            <a:r>
              <a:rPr lang="en-GB" dirty="0" smtClean="0"/>
              <a:t>Legal </a:t>
            </a:r>
            <a:r>
              <a:rPr lang="en-GB" dirty="0"/>
              <a:t>and regulatory capacity </a:t>
            </a:r>
            <a:r>
              <a:rPr lang="en-GB" dirty="0" smtClean="0"/>
              <a:t>(where applicable); </a:t>
            </a:r>
          </a:p>
          <a:p>
            <a:endParaRPr lang="en-GB" dirty="0" smtClean="0"/>
          </a:p>
          <a:p>
            <a:r>
              <a:rPr lang="en-GB" dirty="0" smtClean="0"/>
              <a:t>Economic </a:t>
            </a:r>
            <a:r>
              <a:rPr lang="en-GB" dirty="0"/>
              <a:t>and financial </a:t>
            </a:r>
            <a:r>
              <a:rPr lang="en-GB" dirty="0" smtClean="0"/>
              <a:t>capacity;</a:t>
            </a:r>
          </a:p>
          <a:p>
            <a:endParaRPr lang="en-GB" dirty="0" smtClean="0"/>
          </a:p>
          <a:p>
            <a:r>
              <a:rPr lang="en-GB" dirty="0" smtClean="0"/>
              <a:t>Technical </a:t>
            </a:r>
            <a:r>
              <a:rPr lang="en-GB" dirty="0"/>
              <a:t>and professional </a:t>
            </a:r>
            <a:r>
              <a:rPr lang="en-GB" dirty="0" smtClean="0"/>
              <a:t>capacity.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730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sz="2200" b="1" dirty="0"/>
              <a:t>Evaluation of award </a:t>
            </a:r>
            <a:r>
              <a:rPr lang="en-GB" sz="2200" b="1" dirty="0" smtClean="0"/>
              <a:t>criteria - evaluation report;</a:t>
            </a:r>
            <a:r>
              <a:rPr lang="en-GB" dirty="0" smtClean="0"/>
              <a:t>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159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Award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Related </a:t>
            </a:r>
            <a:r>
              <a:rPr lang="en-GB" dirty="0"/>
              <a:t>to the </a:t>
            </a:r>
            <a:r>
              <a:rPr lang="en-GB" dirty="0" smtClean="0"/>
              <a:t>tender;</a:t>
            </a:r>
          </a:p>
          <a:p>
            <a:pPr algn="just"/>
            <a:endParaRPr lang="en-US" dirty="0"/>
          </a:p>
          <a:p>
            <a:pPr algn="just"/>
            <a:r>
              <a:rPr lang="en-GB" dirty="0" smtClean="0"/>
              <a:t>Their </a:t>
            </a:r>
            <a:r>
              <a:rPr lang="en-GB" dirty="0"/>
              <a:t>purpose </a:t>
            </a:r>
            <a:r>
              <a:rPr lang="en-GB" dirty="0" smtClean="0"/>
              <a:t>is </a:t>
            </a:r>
            <a:r>
              <a:rPr lang="en-GB" dirty="0"/>
              <a:t>to evaluate the technical and financial </a:t>
            </a:r>
            <a:r>
              <a:rPr lang="en-GB" dirty="0" smtClean="0"/>
              <a:t>offers in order </a:t>
            </a:r>
            <a:r>
              <a:rPr lang="en-GB" dirty="0"/>
              <a:t>to </a:t>
            </a:r>
            <a:r>
              <a:rPr lang="en-GB" dirty="0" smtClean="0"/>
              <a:t>choose </a:t>
            </a:r>
            <a:r>
              <a:rPr lang="en-GB" dirty="0"/>
              <a:t>the most economically advantageous </a:t>
            </a:r>
            <a:r>
              <a:rPr lang="en-GB" dirty="0" smtClean="0"/>
              <a:t>tender;</a:t>
            </a:r>
          </a:p>
          <a:p>
            <a:pPr algn="just"/>
            <a:endParaRPr lang="en-US" dirty="0"/>
          </a:p>
          <a:p>
            <a:pPr algn="just"/>
            <a:r>
              <a:rPr lang="en-GB" dirty="0" smtClean="0"/>
              <a:t>May </a:t>
            </a:r>
            <a:r>
              <a:rPr lang="en-GB" dirty="0"/>
              <a:t>be divided into </a:t>
            </a:r>
            <a:r>
              <a:rPr lang="en-GB" dirty="0" smtClean="0"/>
              <a:t>sub-criteria.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057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b="1" dirty="0"/>
              <a:t>Submission of additional </a:t>
            </a:r>
            <a:r>
              <a:rPr lang="en-GB" b="1" dirty="0" smtClean="0"/>
              <a:t>materials;</a:t>
            </a:r>
            <a:endParaRPr lang="en-GB" b="1" dirty="0"/>
          </a:p>
          <a:p>
            <a:r>
              <a:rPr lang="en-GB" dirty="0" smtClean="0"/>
              <a:t>Award decision;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165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</a:t>
            </a:r>
            <a:r>
              <a:rPr lang="en-GB" dirty="0"/>
              <a:t>materials </a:t>
            </a:r>
            <a:r>
              <a:rPr lang="en-GB" dirty="0" smtClean="0"/>
              <a:t>or clarifications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Additional information or documents on </a:t>
            </a:r>
            <a:r>
              <a:rPr lang="en-GB" dirty="0"/>
              <a:t>exclusion or </a:t>
            </a:r>
            <a:r>
              <a:rPr lang="en-GB" dirty="0" smtClean="0"/>
              <a:t>selection criteria;</a:t>
            </a:r>
          </a:p>
          <a:p>
            <a:endParaRPr lang="en-GB" dirty="0"/>
          </a:p>
          <a:p>
            <a:r>
              <a:rPr lang="en-GB" dirty="0" smtClean="0"/>
              <a:t>Correction of obvious </a:t>
            </a:r>
            <a:r>
              <a:rPr lang="en-GB" dirty="0"/>
              <a:t>clerical </a:t>
            </a:r>
            <a:r>
              <a:rPr lang="en-GB" dirty="0" smtClean="0"/>
              <a:t>errors;</a:t>
            </a:r>
          </a:p>
          <a:p>
            <a:endParaRPr lang="en-GB" dirty="0"/>
          </a:p>
          <a:p>
            <a:r>
              <a:rPr lang="en-GB" dirty="0" smtClean="0"/>
              <a:t>The terms of the tenders must not </a:t>
            </a:r>
            <a:r>
              <a:rPr lang="en-GB" dirty="0"/>
              <a:t>be </a:t>
            </a:r>
            <a:r>
              <a:rPr lang="en-GB" dirty="0" smtClean="0"/>
              <a:t>altered.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777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b="1" dirty="0" smtClean="0"/>
              <a:t>Award decision – taken by the AO;</a:t>
            </a:r>
            <a:r>
              <a:rPr lang="en-GB" dirty="0" smtClean="0"/>
              <a:t> 	  </a:t>
            </a:r>
          </a:p>
          <a:p>
            <a:r>
              <a:rPr lang="en-GB" dirty="0" smtClean="0"/>
              <a:t>Signature </a:t>
            </a:r>
            <a:r>
              <a:rPr lang="en-GB" dirty="0"/>
              <a:t>of the </a:t>
            </a:r>
            <a:r>
              <a:rPr lang="en-GB" dirty="0" smtClean="0"/>
              <a:t>contract.</a:t>
            </a:r>
            <a:endParaRPr lang="en-GB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298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Award decision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Approval </a:t>
            </a:r>
            <a:r>
              <a:rPr lang="en-GB" dirty="0"/>
              <a:t>of the evaluation </a:t>
            </a:r>
            <a:r>
              <a:rPr lang="en-GB" dirty="0" smtClean="0"/>
              <a:t>report;</a:t>
            </a:r>
          </a:p>
          <a:p>
            <a:r>
              <a:rPr lang="en-GB" dirty="0" smtClean="0"/>
              <a:t>Name </a:t>
            </a:r>
            <a:r>
              <a:rPr lang="en-GB" dirty="0"/>
              <a:t>of the chosen </a:t>
            </a:r>
            <a:r>
              <a:rPr lang="en-GB" dirty="0" smtClean="0"/>
              <a:t>contractor;</a:t>
            </a:r>
          </a:p>
          <a:p>
            <a:r>
              <a:rPr lang="en-GB" dirty="0" smtClean="0"/>
              <a:t>Reasons </a:t>
            </a:r>
            <a:r>
              <a:rPr lang="en-GB" dirty="0"/>
              <a:t>for </a:t>
            </a:r>
            <a:r>
              <a:rPr lang="en-GB" dirty="0" smtClean="0"/>
              <a:t>the </a:t>
            </a:r>
            <a:r>
              <a:rPr lang="en-GB" dirty="0"/>
              <a:t>choice </a:t>
            </a:r>
            <a:r>
              <a:rPr lang="en-GB" dirty="0" smtClean="0"/>
              <a:t>with </a:t>
            </a:r>
            <a:r>
              <a:rPr lang="en-GB" dirty="0"/>
              <a:t>reference to </a:t>
            </a:r>
            <a:r>
              <a:rPr lang="en-GB" dirty="0" smtClean="0"/>
              <a:t>the selection </a:t>
            </a:r>
            <a:r>
              <a:rPr lang="en-GB" dirty="0"/>
              <a:t>and award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 smtClean="0"/>
              <a:t>Value </a:t>
            </a:r>
            <a:r>
              <a:rPr lang="en-GB" dirty="0"/>
              <a:t>of the </a:t>
            </a:r>
            <a:r>
              <a:rPr lang="en-GB" dirty="0" smtClean="0"/>
              <a:t>contract / maximum </a:t>
            </a:r>
            <a:r>
              <a:rPr lang="en-GB" dirty="0"/>
              <a:t>value of the framework contract</a:t>
            </a:r>
            <a:r>
              <a:rPr lang="en-GB" dirty="0" smtClean="0"/>
              <a:t>;</a:t>
            </a:r>
            <a:endParaRPr lang="en-GB" dirty="0"/>
          </a:p>
          <a:p>
            <a:r>
              <a:rPr lang="en-GB" dirty="0" smtClean="0"/>
              <a:t>Reasons for not awarding </a:t>
            </a:r>
            <a:r>
              <a:rPr lang="en-GB" dirty="0"/>
              <a:t>the </a:t>
            </a:r>
            <a:r>
              <a:rPr lang="en-GB" dirty="0" smtClean="0"/>
              <a:t>contract (where appropriate).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131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procedure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Financing </a:t>
            </a:r>
            <a:r>
              <a:rPr lang="en-GB" dirty="0" smtClean="0"/>
              <a:t>decision;</a:t>
            </a:r>
            <a:endParaRPr lang="en-GB" dirty="0"/>
          </a:p>
          <a:p>
            <a:r>
              <a:rPr lang="en-GB" dirty="0" smtClean="0"/>
              <a:t>Procurement documents;</a:t>
            </a:r>
            <a:endParaRPr lang="en-GB" dirty="0"/>
          </a:p>
          <a:p>
            <a:r>
              <a:rPr lang="en-GB" dirty="0" smtClean="0"/>
              <a:t>Clarifications</a:t>
            </a:r>
            <a:r>
              <a:rPr lang="en-GB" dirty="0"/>
              <a:t>, answers to questions, </a:t>
            </a:r>
            <a:r>
              <a:rPr lang="en-GB" dirty="0" smtClean="0"/>
              <a:t>corrigenda;</a:t>
            </a:r>
            <a:endParaRPr lang="en-GB" dirty="0"/>
          </a:p>
          <a:p>
            <a:r>
              <a:rPr lang="en-GB" dirty="0" smtClean="0"/>
              <a:t>Checking </a:t>
            </a:r>
            <a:r>
              <a:rPr lang="en-GB" dirty="0"/>
              <a:t>of exclusion </a:t>
            </a:r>
            <a:r>
              <a:rPr lang="en-GB" dirty="0" smtClean="0"/>
              <a:t>and </a:t>
            </a:r>
            <a:r>
              <a:rPr lang="en-GB" dirty="0"/>
              <a:t>selection </a:t>
            </a:r>
            <a:r>
              <a:rPr lang="en-GB" dirty="0" smtClean="0"/>
              <a:t>criteria;</a:t>
            </a:r>
            <a:endParaRPr lang="en-GB" dirty="0"/>
          </a:p>
          <a:p>
            <a:r>
              <a:rPr lang="en-GB" dirty="0"/>
              <a:t>Evaluation of award </a:t>
            </a:r>
            <a:r>
              <a:rPr lang="en-GB" dirty="0" smtClean="0"/>
              <a:t>criteria; </a:t>
            </a:r>
            <a:endParaRPr lang="en-GB" dirty="0"/>
          </a:p>
          <a:p>
            <a:r>
              <a:rPr lang="en-GB" dirty="0"/>
              <a:t>Submission of additional </a:t>
            </a:r>
            <a:r>
              <a:rPr lang="en-GB" dirty="0" smtClean="0"/>
              <a:t>materials by tenderer;</a:t>
            </a:r>
            <a:endParaRPr lang="en-GB" dirty="0"/>
          </a:p>
          <a:p>
            <a:r>
              <a:rPr lang="en-GB" dirty="0" smtClean="0"/>
              <a:t>Award decision; 	  </a:t>
            </a:r>
          </a:p>
          <a:p>
            <a:r>
              <a:rPr lang="en-GB" b="1" dirty="0" smtClean="0"/>
              <a:t>Signature </a:t>
            </a:r>
            <a:r>
              <a:rPr lang="en-GB" b="1" dirty="0"/>
              <a:t>of the </a:t>
            </a:r>
            <a:r>
              <a:rPr lang="en-GB" b="1" dirty="0" smtClean="0"/>
              <a:t>contract.</a:t>
            </a:r>
            <a:endParaRPr lang="en-GB" b="1" dirty="0"/>
          </a:p>
          <a:p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39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535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Procurement v grants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804892"/>
              </p:ext>
            </p:extLst>
          </p:nvPr>
        </p:nvGraphicFramePr>
        <p:xfrm>
          <a:off x="107504" y="2492896"/>
          <a:ext cx="8856985" cy="31842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6304"/>
                <a:gridCol w="1656184"/>
                <a:gridCol w="4464497"/>
              </a:tblGrid>
              <a:tr h="1152128">
                <a:tc>
                  <a:txBody>
                    <a:bodyPr/>
                    <a:lstStyle/>
                    <a:p>
                      <a:r>
                        <a:rPr lang="en-GB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Reciprocal obligations on the CA and the contractor; the CA monitors the delivery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Obligations and monitoring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Conditions attached to the grant; the Commission has the right to monitor the implementation of the action and the use of funds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Remuneration includes profit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Profit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The grant must not have the purpose or effect of producing profit for the beneficiary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GB" dirty="0" smtClean="0"/>
                        <a:t>Call for tenders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Procedures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Call for proposals</a:t>
                      </a:r>
                      <a:endParaRPr lang="en-GB" dirty="0"/>
                    </a:p>
                  </a:txBody>
                  <a:tcPr/>
                </a:tc>
              </a:tr>
              <a:tr h="441049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Contract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Legal instrument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Grant agreement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147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 signature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The </a:t>
            </a:r>
            <a:r>
              <a:rPr lang="en-GB" dirty="0"/>
              <a:t>EU institutions are not legally bound until the contract is signed;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Up </a:t>
            </a:r>
            <a:r>
              <a:rPr lang="en-GB" dirty="0"/>
              <a:t>to the time of signature the contracting authority may cancel the procedure without any compensation for the candidates;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Cancellation </a:t>
            </a:r>
            <a:r>
              <a:rPr lang="en-GB" dirty="0"/>
              <a:t>must be justified and candidates notified.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40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417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https://ted.europa.eu/TED/browse/browseByBO.do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http</a:t>
            </a:r>
            <a:r>
              <a:rPr lang="en-US" dirty="0"/>
              <a:t>://ec.europa.eu/chafea/health/funding/calls-for-tenders/index_en.htm</a:t>
            </a:r>
          </a:p>
          <a:p>
            <a:endParaRPr lang="en-US" dirty="0" smtClean="0"/>
          </a:p>
          <a:p>
            <a:r>
              <a:rPr lang="en-US" dirty="0" smtClean="0"/>
              <a:t>chafea-hp-tender@ec.europa.eu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41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30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procurement - 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To </a:t>
            </a:r>
            <a:r>
              <a:rPr lang="en-GB" dirty="0"/>
              <a:t>increase the choice of potential contractors to </a:t>
            </a:r>
            <a:r>
              <a:rPr lang="en-GB" dirty="0" smtClean="0"/>
              <a:t>the Commission in order to choose the </a:t>
            </a:r>
            <a:r>
              <a:rPr lang="en-GB" dirty="0"/>
              <a:t>most economically advantageous tender, </a:t>
            </a:r>
            <a:r>
              <a:rPr lang="en-GB" dirty="0" smtClean="0"/>
              <a:t>developing at the same time </a:t>
            </a:r>
            <a:r>
              <a:rPr lang="en-GB" dirty="0"/>
              <a:t>market opportunities for </a:t>
            </a:r>
            <a:r>
              <a:rPr lang="en-GB" dirty="0" smtClean="0"/>
              <a:t>companies.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974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 procurement general 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Transparency</a:t>
            </a:r>
          </a:p>
          <a:p>
            <a:endParaRPr lang="en-GB" dirty="0" smtClean="0"/>
          </a:p>
          <a:p>
            <a:r>
              <a:rPr lang="en-GB" dirty="0" smtClean="0"/>
              <a:t>Proportionality</a:t>
            </a:r>
          </a:p>
          <a:p>
            <a:endParaRPr lang="en-GB" dirty="0" smtClean="0"/>
          </a:p>
          <a:p>
            <a:r>
              <a:rPr lang="en-GB" dirty="0" smtClean="0"/>
              <a:t>Equal </a:t>
            </a:r>
            <a:r>
              <a:rPr lang="en-GB" dirty="0"/>
              <a:t>treatment and </a:t>
            </a:r>
            <a:r>
              <a:rPr lang="en-GB" dirty="0" smtClean="0"/>
              <a:t>non-discrimination</a:t>
            </a:r>
          </a:p>
          <a:p>
            <a:endParaRPr lang="en-GB" dirty="0" smtClean="0"/>
          </a:p>
          <a:p>
            <a:r>
              <a:rPr lang="en-GB" dirty="0" smtClean="0"/>
              <a:t>Sound </a:t>
            </a:r>
            <a:r>
              <a:rPr lang="en-GB" dirty="0"/>
              <a:t>financial </a:t>
            </a: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001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tenders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Single</a:t>
            </a:r>
          </a:p>
          <a:p>
            <a:endParaRPr lang="en-US" dirty="0"/>
          </a:p>
          <a:p>
            <a:r>
              <a:rPr lang="en-US" dirty="0" smtClean="0"/>
              <a:t>Joint</a:t>
            </a:r>
          </a:p>
          <a:p>
            <a:endParaRPr lang="en-US" dirty="0"/>
          </a:p>
          <a:p>
            <a:r>
              <a:rPr lang="en-US" dirty="0" smtClean="0"/>
              <a:t>Single + subcontractors</a:t>
            </a:r>
          </a:p>
          <a:p>
            <a:endParaRPr lang="en-US" dirty="0"/>
          </a:p>
          <a:p>
            <a:r>
              <a:rPr lang="en-US" dirty="0" smtClean="0"/>
              <a:t>Joint + subcontractors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251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Joint </a:t>
            </a:r>
            <a:r>
              <a:rPr lang="en-GB" dirty="0" smtClean="0"/>
              <a:t>tender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 smtClean="0"/>
              <a:t>Tender </a:t>
            </a:r>
            <a:r>
              <a:rPr lang="en-GB" dirty="0"/>
              <a:t>submitted by several legal entities, regardless of the link </a:t>
            </a:r>
            <a:r>
              <a:rPr lang="en-GB" dirty="0" smtClean="0"/>
              <a:t>between them;</a:t>
            </a:r>
          </a:p>
          <a:p>
            <a:pPr algn="just"/>
            <a:r>
              <a:rPr lang="en-GB" dirty="0" smtClean="0"/>
              <a:t>If </a:t>
            </a:r>
            <a:r>
              <a:rPr lang="en-GB" dirty="0"/>
              <a:t>awarded the contract, </a:t>
            </a:r>
            <a:r>
              <a:rPr lang="en-GB" dirty="0" smtClean="0"/>
              <a:t>the </a:t>
            </a:r>
            <a:r>
              <a:rPr lang="en-GB" dirty="0"/>
              <a:t>legal entities will have an </a:t>
            </a:r>
            <a:r>
              <a:rPr lang="en-GB" dirty="0" smtClean="0"/>
              <a:t>equal standing </a:t>
            </a:r>
            <a:r>
              <a:rPr lang="en-GB" dirty="0"/>
              <a:t>towards the contracting authority in executing the </a:t>
            </a:r>
            <a:r>
              <a:rPr lang="en-GB" dirty="0" smtClean="0"/>
              <a:t>contract;</a:t>
            </a:r>
          </a:p>
          <a:p>
            <a:pPr algn="just"/>
            <a:r>
              <a:rPr lang="en-GB" dirty="0" smtClean="0"/>
              <a:t>The </a:t>
            </a:r>
            <a:r>
              <a:rPr lang="en-GB" dirty="0"/>
              <a:t>contract </a:t>
            </a:r>
            <a:r>
              <a:rPr lang="en-GB" dirty="0" smtClean="0"/>
              <a:t>can be signed either by </a:t>
            </a:r>
            <a:r>
              <a:rPr lang="en-GB" dirty="0"/>
              <a:t>all legal </a:t>
            </a:r>
            <a:r>
              <a:rPr lang="en-GB" dirty="0" smtClean="0"/>
              <a:t>entities </a:t>
            </a:r>
            <a:r>
              <a:rPr lang="en-GB" dirty="0"/>
              <a:t>or </a:t>
            </a:r>
            <a:r>
              <a:rPr lang="en-GB" dirty="0" smtClean="0"/>
              <a:t>by the one </a:t>
            </a:r>
            <a:r>
              <a:rPr lang="en-GB" dirty="0"/>
              <a:t>duly authorised by the others </a:t>
            </a:r>
            <a:r>
              <a:rPr lang="en-GB" dirty="0" smtClean="0"/>
              <a:t>(power </a:t>
            </a:r>
            <a:r>
              <a:rPr lang="en-GB" dirty="0"/>
              <a:t>of attorney </a:t>
            </a:r>
            <a:r>
              <a:rPr lang="en-GB" dirty="0" smtClean="0"/>
              <a:t>to </a:t>
            </a:r>
            <a:r>
              <a:rPr lang="en-GB" dirty="0"/>
              <a:t>be attached to the contract). 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30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Joint </a:t>
            </a:r>
            <a:r>
              <a:rPr lang="en-GB" dirty="0" smtClean="0"/>
              <a:t>tenders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exclusion criteria and the grounds </a:t>
            </a:r>
            <a:r>
              <a:rPr lang="en-GB" dirty="0" smtClean="0"/>
              <a:t>for rejection </a:t>
            </a:r>
            <a:r>
              <a:rPr lang="en-GB" dirty="0"/>
              <a:t>from the </a:t>
            </a:r>
            <a:r>
              <a:rPr lang="en-GB" dirty="0" smtClean="0"/>
              <a:t>procedure apply to </a:t>
            </a:r>
            <a:r>
              <a:rPr lang="en-GB" dirty="0"/>
              <a:t>each </a:t>
            </a:r>
            <a:r>
              <a:rPr lang="en-GB" dirty="0" smtClean="0"/>
              <a:t>legal entity </a:t>
            </a:r>
            <a:r>
              <a:rPr lang="en-GB" dirty="0"/>
              <a:t>of the </a:t>
            </a:r>
            <a:r>
              <a:rPr lang="en-GB" dirty="0" smtClean="0"/>
              <a:t>group of economic operators;</a:t>
            </a:r>
          </a:p>
          <a:p>
            <a:pPr algn="just"/>
            <a:endParaRPr lang="en-GB" dirty="0" smtClean="0"/>
          </a:p>
          <a:p>
            <a:pPr algn="just"/>
            <a:r>
              <a:rPr lang="en-GB" dirty="0" smtClean="0"/>
              <a:t>Every </a:t>
            </a:r>
            <a:r>
              <a:rPr lang="en-GB" dirty="0"/>
              <a:t>member of the group </a:t>
            </a:r>
            <a:r>
              <a:rPr lang="en-GB" dirty="0" smtClean="0"/>
              <a:t>shall provide a declaration </a:t>
            </a:r>
            <a:r>
              <a:rPr lang="en-GB" dirty="0"/>
              <a:t>of non-exclusion and </a:t>
            </a:r>
            <a:r>
              <a:rPr lang="en-GB" dirty="0" smtClean="0"/>
              <a:t>must provide </a:t>
            </a:r>
            <a:r>
              <a:rPr lang="en-GB" dirty="0"/>
              <a:t>the </a:t>
            </a:r>
            <a:r>
              <a:rPr lang="en-GB" dirty="0" smtClean="0"/>
              <a:t>supporting evidence if requested.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1519-1D3F-4165-86EF-6264343AABE6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175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1320</TotalTime>
  <Words>1892</Words>
  <Application>Microsoft Office PowerPoint</Application>
  <PresentationFormat>On-screen Show (4:3)</PresentationFormat>
  <Paragraphs>373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Blank</vt:lpstr>
      <vt:lpstr>EU Health Programme AWP 2019</vt:lpstr>
      <vt:lpstr>EU Health Programme – types of intervention</vt:lpstr>
      <vt:lpstr>Procurement v grants</vt:lpstr>
      <vt:lpstr>Procurement v grants</vt:lpstr>
      <vt:lpstr>Public procurement - objective</vt:lpstr>
      <vt:lpstr>EU procurement general principles</vt:lpstr>
      <vt:lpstr>Types of tenders</vt:lpstr>
      <vt:lpstr>Joint tender</vt:lpstr>
      <vt:lpstr>Joint tenders</vt:lpstr>
      <vt:lpstr>Subcontracting</vt:lpstr>
      <vt:lpstr>AWP 2019 - types of contracts</vt:lpstr>
      <vt:lpstr>Direct contracts</vt:lpstr>
      <vt:lpstr>Framework contracts</vt:lpstr>
      <vt:lpstr>Specific contracts / order forms</vt:lpstr>
      <vt:lpstr>Open procedure - overview</vt:lpstr>
      <vt:lpstr>Open procedure</vt:lpstr>
      <vt:lpstr>Financing decision </vt:lpstr>
      <vt:lpstr>Annual Work Programme 2019</vt:lpstr>
      <vt:lpstr>Who can participate?</vt:lpstr>
      <vt:lpstr>Promote health, prevent diseases and foster healthy lifestyles</vt:lpstr>
      <vt:lpstr>Protect Union citizens from serious cross-border health threats</vt:lpstr>
      <vt:lpstr>Contribute to innovative, efficient and sustainable health systems</vt:lpstr>
      <vt:lpstr>Facilitate access to better and safer healthcare for Union citizens</vt:lpstr>
      <vt:lpstr>Open procedure</vt:lpstr>
      <vt:lpstr>Procurement documents</vt:lpstr>
      <vt:lpstr>Open procedure</vt:lpstr>
      <vt:lpstr>Clarifications, answers to questions, corrigenda</vt:lpstr>
      <vt:lpstr>Electronic submission</vt:lpstr>
      <vt:lpstr>Open procedure</vt:lpstr>
      <vt:lpstr>Exclusion and selection criteria</vt:lpstr>
      <vt:lpstr>Exclusion criteria</vt:lpstr>
      <vt:lpstr>Selection criteria</vt:lpstr>
      <vt:lpstr>Open procedure</vt:lpstr>
      <vt:lpstr>Award criteria</vt:lpstr>
      <vt:lpstr>Open procedure</vt:lpstr>
      <vt:lpstr>Additional materials or clarifications</vt:lpstr>
      <vt:lpstr>Open procedure</vt:lpstr>
      <vt:lpstr>Award decision</vt:lpstr>
      <vt:lpstr>Open procedure</vt:lpstr>
      <vt:lpstr>Contract signature</vt:lpstr>
      <vt:lpstr>Contacts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LUTEA Ciprian (CHAFEA)</dc:creator>
  <cp:lastModifiedBy>LUTEA Ciprian (CHAFEA)</cp:lastModifiedBy>
  <cp:revision>208</cp:revision>
  <cp:lastPrinted>2019-05-08T07:17:17Z</cp:lastPrinted>
  <dcterms:created xsi:type="dcterms:W3CDTF">2019-05-03T06:48:36Z</dcterms:created>
  <dcterms:modified xsi:type="dcterms:W3CDTF">2019-05-08T07:21:20Z</dcterms:modified>
</cp:coreProperties>
</file>