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4"/>
  </p:sldMasterIdLst>
  <p:notesMasterIdLst>
    <p:notesMasterId r:id="rId6"/>
  </p:notesMasterIdLst>
  <p:handoutMasterIdLst>
    <p:handoutMasterId r:id="rId7"/>
  </p:handoutMasterIdLst>
  <p:sldIdLst>
    <p:sldId id="491" r:id="rId5"/>
  </p:sldIdLst>
  <p:sldSz cx="10287000" cy="6858000" type="35mm"/>
  <p:notesSz cx="6797675" cy="9874250"/>
  <p:defaultTextStyle>
    <a:defPPr>
      <a:defRPr lang="pl-PL"/>
    </a:defPPr>
    <a:lvl1pPr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3094" userDrawn="1">
          <p15:clr>
            <a:srgbClr val="A4A3A4"/>
          </p15:clr>
        </p15:guide>
        <p15:guide id="2" pos="2119" userDrawn="1">
          <p15:clr>
            <a:srgbClr val="A4A3A4"/>
          </p15:clr>
        </p15:guide>
        <p15:guide id="3" orient="horz" pos="3110" userDrawn="1">
          <p15:clr>
            <a:srgbClr val="A4A3A4"/>
          </p15:clr>
        </p15:guide>
        <p15:guide id="4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0032"/>
    <a:srgbClr val="CF2240"/>
    <a:srgbClr val="99CCFF"/>
    <a:srgbClr val="800000"/>
    <a:srgbClr val="CC99FF"/>
    <a:srgbClr val="9FFAFF"/>
    <a:srgbClr val="99FFCC"/>
    <a:srgbClr val="99FF99"/>
    <a:srgbClr val="CCFF66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6039" autoAdjust="0"/>
    <p:restoredTop sz="94278" autoAdjust="0"/>
  </p:normalViewPr>
  <p:slideViewPr>
    <p:cSldViewPr>
      <p:cViewPr varScale="1">
        <p:scale>
          <a:sx n="112" d="100"/>
          <a:sy n="112" d="100"/>
        </p:scale>
        <p:origin x="1890" y="96"/>
      </p:cViewPr>
      <p:guideLst/>
    </p:cSldViewPr>
  </p:slideViewPr>
  <p:outlineViewPr>
    <p:cViewPr>
      <p:scale>
        <a:sx n="66" d="100"/>
        <a:sy n="66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790" y="-108"/>
      </p:cViewPr>
      <p:guideLst>
        <p:guide orient="horz" pos="3094"/>
        <p:guide pos="2119"/>
        <p:guide orient="horz" pos="311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946301" cy="493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t" anchorCtr="0" compatLnSpc="1">
            <a:prstTxWarp prst="textNoShape">
              <a:avLst/>
            </a:prstTxWarp>
          </a:bodyPr>
          <a:lstStyle>
            <a:lvl1pPr algn="l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377" y="0"/>
            <a:ext cx="2946301" cy="493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t" anchorCtr="0" compatLnSpc="1">
            <a:prstTxWarp prst="textNoShape">
              <a:avLst/>
            </a:prstTxWarp>
          </a:bodyPr>
          <a:lstStyle>
            <a:lvl1pPr algn="r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380538"/>
            <a:ext cx="2946301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b" anchorCtr="0" compatLnSpc="1">
            <a:prstTxWarp prst="textNoShape">
              <a:avLst/>
            </a:prstTxWarp>
          </a:bodyPr>
          <a:lstStyle>
            <a:lvl1pPr algn="l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377" y="9380538"/>
            <a:ext cx="2946301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b" anchorCtr="0" compatLnSpc="1">
            <a:prstTxWarp prst="textNoShape">
              <a:avLst/>
            </a:prstTxWarp>
          </a:bodyPr>
          <a:lstStyle>
            <a:lvl1pPr algn="r" defTabSz="913258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6E960AE4-2351-4AE0-A840-FF64DCB05B9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7603256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1"/>
            <a:ext cx="2919021" cy="512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>
            <a:lvl1pPr algn="l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2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65817" y="1"/>
            <a:ext cx="2919020" cy="512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>
            <a:lvl1pPr algn="r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100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71513" y="736600"/>
            <a:ext cx="5514975" cy="36766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022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77796" y="4705351"/>
            <a:ext cx="5030857" cy="441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noProof="0"/>
              <a:t>Kliknij, aby edytować style wzorca tekstu</a:t>
            </a:r>
          </a:p>
          <a:p>
            <a:pPr lvl="1"/>
            <a:r>
              <a:rPr lang="pl-PL" altLang="pl-PL" noProof="0"/>
              <a:t>Drugi poziom</a:t>
            </a:r>
          </a:p>
          <a:p>
            <a:pPr lvl="2"/>
            <a:r>
              <a:rPr lang="pl-PL" altLang="pl-PL" noProof="0"/>
              <a:t>Trzeci poziom</a:t>
            </a:r>
          </a:p>
          <a:p>
            <a:pPr lvl="3"/>
            <a:r>
              <a:rPr lang="pl-PL" altLang="pl-PL" noProof="0"/>
              <a:t>Czwarty poziom</a:t>
            </a:r>
          </a:p>
          <a:p>
            <a:pPr lvl="4"/>
            <a:r>
              <a:rPr lang="pl-PL" altLang="pl-PL" noProof="0"/>
              <a:t>Piąty poziom</a:t>
            </a:r>
          </a:p>
        </p:txBody>
      </p:sp>
      <p:sp>
        <p:nvSpPr>
          <p:cNvPr id="18023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10702"/>
            <a:ext cx="2919021" cy="44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b" anchorCtr="0" compatLnSpc="1">
            <a:prstTxWarp prst="textNoShape">
              <a:avLst/>
            </a:prstTxWarp>
          </a:bodyPr>
          <a:lstStyle>
            <a:lvl1pPr algn="l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3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5817" y="9410702"/>
            <a:ext cx="2919020" cy="44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b" anchorCtr="0" compatLnSpc="1">
            <a:prstTxWarp prst="textNoShape">
              <a:avLst/>
            </a:prstTxWarp>
          </a:bodyPr>
          <a:lstStyle>
            <a:lvl1pPr algn="r" defTabSz="879670" eaLnBrk="1" hangingPunct="1">
              <a:defRPr sz="1200" b="1">
                <a:latin typeface="Times New Roman" panose="02020603050405020304" pitchFamily="18" charset="0"/>
              </a:defRPr>
            </a:lvl1pPr>
          </a:lstStyle>
          <a:p>
            <a:fld id="{26FB2269-152C-4AB6-80C3-429635D446E7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992464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7586663" y="6399213"/>
            <a:ext cx="2700337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pl-PL" altLang="pl-PL" sz="800" b="1"/>
              <a:t>Opracowano </a:t>
            </a:r>
            <a:br>
              <a:rPr lang="pl-PL" altLang="pl-PL" sz="800" b="1"/>
            </a:br>
            <a:r>
              <a:rPr lang="pl-PL" altLang="pl-PL" sz="800" b="1"/>
              <a:t>w Biurze Dyrektora Generalnego</a:t>
            </a:r>
            <a:br>
              <a:rPr lang="pl-PL" altLang="pl-PL" sz="800" b="1"/>
            </a:br>
            <a:r>
              <a:rPr lang="pl-PL" altLang="pl-PL" sz="800" b="1"/>
              <a:t>25 lutego 2013  r.</a:t>
            </a:r>
          </a:p>
        </p:txBody>
      </p:sp>
      <p:sp>
        <p:nvSpPr>
          <p:cNvPr id="4935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57250" y="1371600"/>
            <a:ext cx="8658225" cy="2057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l-PL" altLang="pl-PL" noProof="0"/>
              <a:t>Kliknij, aby edytować styl wzorca tytułu</a:t>
            </a:r>
          </a:p>
        </p:txBody>
      </p:sp>
      <p:sp>
        <p:nvSpPr>
          <p:cNvPr id="4935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57250" y="3765550"/>
            <a:ext cx="8658225" cy="2057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pl-PL" altLang="pl-PL" noProof="0"/>
              <a:t>Kliknij, aby edytować styl wzorca podtytułu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14350" y="6248400"/>
            <a:ext cx="24003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64450" y="6237288"/>
            <a:ext cx="2400300" cy="457200"/>
          </a:xfrm>
        </p:spPr>
        <p:txBody>
          <a:bodyPr/>
          <a:lstStyle>
            <a:lvl1pPr>
              <a:defRPr b="1"/>
            </a:lvl1pPr>
          </a:lstStyle>
          <a:p>
            <a:fld id="{2CA3BF0A-9BBA-4326-95E5-9AA5BBE737B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26099086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985525-BBBC-46F2-9F66-7F03616DD9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517160536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458075" y="533400"/>
            <a:ext cx="2314575" cy="5597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514350" y="533400"/>
            <a:ext cx="6791325" cy="5597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C50E5C-521E-46B5-8118-F95C510BFFB8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193364011"/>
      </p:ext>
    </p:extLst>
  </p:cSld>
  <p:clrMapOvr>
    <a:masterClrMapping/>
  </p:clrMapOvr>
  <p:transition spd="med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7B09E6-3CF3-4C03-87A0-E6552DD3128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426323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4336AD-3836-4575-8EEB-44D12C6A673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95773413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1435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21970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340A26-705D-4F7E-8DAB-9B913BED62E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548021839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08588-E6F1-4F8E-9D36-BC6FC6612E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626919498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50B0A7-ECBC-4B7C-936E-42FBA1F5EEA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87685097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D73EC6-D734-4386-A9B5-E7A9CAA6E7B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576970693"/>
      </p:ext>
    </p:extLst>
  </p:cSld>
  <p:clrMapOvr>
    <a:masterClrMapping/>
  </p:clrMapOvr>
  <p:transition spd="med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911D87-161A-42FA-9344-80FF1A91246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92171274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2CB7EB-370C-4094-9090-748DCCC45CC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93506899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533400"/>
            <a:ext cx="92583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1828800"/>
            <a:ext cx="9258300" cy="430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</a:p>
        </p:txBody>
      </p:sp>
      <p:sp>
        <p:nvSpPr>
          <p:cNvPr id="4925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6248400"/>
            <a:ext cx="1885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9525" y="6248400"/>
            <a:ext cx="2143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/>
            </a:lvl1pPr>
          </a:lstStyle>
          <a:p>
            <a:fld id="{75F185C5-E5F7-484B-9391-3E21A08CAE3D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90" r:id="rId1"/>
    <p:sldLayoutId id="2147484680" r:id="rId2"/>
    <p:sldLayoutId id="2147484681" r:id="rId3"/>
    <p:sldLayoutId id="2147484682" r:id="rId4"/>
    <p:sldLayoutId id="2147484683" r:id="rId5"/>
    <p:sldLayoutId id="2147484684" r:id="rId6"/>
    <p:sldLayoutId id="2147484685" r:id="rId7"/>
    <p:sldLayoutId id="2147484686" r:id="rId8"/>
    <p:sldLayoutId id="2147484687" r:id="rId9"/>
    <p:sldLayoutId id="2147484688" r:id="rId10"/>
    <p:sldLayoutId id="2147484689" r:id="rId11"/>
  </p:sldLayoutIdLst>
  <p:transition spd="med">
    <p:zoom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anose="05000000000000000000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7950" indent="-468313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o"/>
        <a:defRPr sz="2400">
          <a:solidFill>
            <a:schemeClr val="tx1"/>
          </a:solidFill>
          <a:latin typeface="+mn-lt"/>
        </a:defRPr>
      </a:lvl3pPr>
      <a:lvl4pPr marL="1827213" indent="-4381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297113" indent="-468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o"/>
        <a:defRPr sz="2000">
          <a:solidFill>
            <a:schemeClr val="tx1"/>
          </a:solidFill>
          <a:latin typeface="+mn-lt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56"/>
          <p:cNvSpPr>
            <a:spLocks noChangeArrowheads="1"/>
          </p:cNvSpPr>
          <p:nvPr/>
        </p:nvSpPr>
        <p:spPr bwMode="auto">
          <a:xfrm>
            <a:off x="8797361" y="2852984"/>
            <a:ext cx="1210552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Biuro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Dyrektora Generalnego</a:t>
            </a:r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BDG</a:t>
            </a:r>
          </a:p>
        </p:txBody>
      </p:sp>
      <p:sp>
        <p:nvSpPr>
          <p:cNvPr id="3076" name="Rectangle 257"/>
          <p:cNvSpPr>
            <a:spLocks noChangeArrowheads="1"/>
          </p:cNvSpPr>
          <p:nvPr/>
        </p:nvSpPr>
        <p:spPr bwMode="auto">
          <a:xfrm>
            <a:off x="4523211" y="2273181"/>
            <a:ext cx="1234213" cy="422596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l-PL" altLang="pl-PL" sz="700" dirty="0">
                <a:latin typeface="Calibri" panose="020F0502020204030204" pitchFamily="34" charset="0"/>
              </a:rPr>
              <a:t>Biuro Inspekcji Wewnętrznej                                        </a:t>
            </a:r>
          </a:p>
          <a:p>
            <a:r>
              <a:rPr lang="pl-PL" altLang="pl-PL" sz="700" b="1" dirty="0">
                <a:latin typeface="Calibri" panose="020F0502020204030204" pitchFamily="34" charset="0"/>
              </a:rPr>
              <a:t>BIW</a:t>
            </a:r>
            <a:r>
              <a:rPr lang="pl-PL" altLang="pl-PL" sz="700" b="1" dirty="0"/>
              <a:t> </a:t>
            </a:r>
          </a:p>
          <a:p>
            <a:r>
              <a:rPr lang="pl-PL" sz="550" i="1" dirty="0">
                <a:latin typeface="Calibri" panose="020F0502020204030204" pitchFamily="34" charset="0"/>
                <a:cs typeface="Calibri" panose="020F0502020204030204" pitchFamily="34" charset="0"/>
              </a:rPr>
              <a:t>z wyłączeniem określonym  </a:t>
            </a:r>
            <a:br>
              <a:rPr lang="pl-PL" sz="550" i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550" i="1" dirty="0">
                <a:latin typeface="Calibri" panose="020F0502020204030204" pitchFamily="34" charset="0"/>
                <a:cs typeface="Calibri" panose="020F0502020204030204" pitchFamily="34" charset="0"/>
              </a:rPr>
              <a:t>w art. </a:t>
            </a:r>
            <a:r>
              <a:rPr lang="pl-PL" sz="55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12d </a:t>
            </a:r>
            <a:r>
              <a:rPr lang="pl-PL" sz="550" i="1" dirty="0">
                <a:latin typeface="Calibri" panose="020F0502020204030204" pitchFamily="34" charset="0"/>
                <a:cs typeface="Calibri" panose="020F0502020204030204" pitchFamily="34" charset="0"/>
              </a:rPr>
              <a:t>ustawy o </a:t>
            </a:r>
            <a:r>
              <a:rPr lang="pl-PL" sz="55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KAS</a:t>
            </a:r>
            <a:endParaRPr lang="pl-PL" altLang="pl-PL" sz="55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9" name="Rectangle 260"/>
          <p:cNvSpPr>
            <a:spLocks noChangeArrowheads="1"/>
          </p:cNvSpPr>
          <p:nvPr/>
        </p:nvSpPr>
        <p:spPr bwMode="auto">
          <a:xfrm>
            <a:off x="1681703" y="5742938"/>
            <a:ext cx="1219893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Instytucji Płatniczej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 IP</a:t>
            </a:r>
          </a:p>
        </p:txBody>
      </p:sp>
      <p:sp>
        <p:nvSpPr>
          <p:cNvPr id="3081" name="Rectangle 262"/>
          <p:cNvSpPr>
            <a:spLocks noChangeArrowheads="1"/>
          </p:cNvSpPr>
          <p:nvPr/>
        </p:nvSpPr>
        <p:spPr bwMode="auto">
          <a:xfrm>
            <a:off x="1690143" y="2283204"/>
            <a:ext cx="1224231" cy="419602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Budżetu Państwa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BP</a:t>
            </a:r>
          </a:p>
        </p:txBody>
      </p:sp>
      <p:sp>
        <p:nvSpPr>
          <p:cNvPr id="3082" name="Rectangle 263"/>
          <p:cNvSpPr>
            <a:spLocks noChangeArrowheads="1"/>
          </p:cNvSpPr>
          <p:nvPr/>
        </p:nvSpPr>
        <p:spPr bwMode="auto">
          <a:xfrm>
            <a:off x="1681702" y="3981697"/>
            <a:ext cx="1219893" cy="449078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Finansowania</a:t>
            </a:r>
          </a:p>
          <a:p>
            <a:pPr eaLnBrk="1" hangingPunct="1"/>
            <a:r>
              <a:rPr lang="pl-PL" altLang="pl-PL" sz="700" dirty="0" smtClean="0">
                <a:latin typeface="Calibri" panose="020F0502020204030204" pitchFamily="34" charset="0"/>
              </a:rPr>
              <a:t>Sfery </a:t>
            </a:r>
            <a:r>
              <a:rPr lang="pl-PL" altLang="pl-PL" sz="700" dirty="0">
                <a:latin typeface="Calibri" panose="020F0502020204030204" pitchFamily="34" charset="0"/>
              </a:rPr>
              <a:t>Gospodarczej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FG</a:t>
            </a:r>
          </a:p>
        </p:txBody>
      </p:sp>
      <p:sp>
        <p:nvSpPr>
          <p:cNvPr id="3083" name="Rectangle 265"/>
          <p:cNvSpPr>
            <a:spLocks noChangeArrowheads="1"/>
          </p:cNvSpPr>
          <p:nvPr/>
        </p:nvSpPr>
        <p:spPr bwMode="auto">
          <a:xfrm>
            <a:off x="1688574" y="4579589"/>
            <a:ext cx="1226983" cy="424996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Finansów Samorządu Terytorialnego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 </a:t>
            </a:r>
            <a:r>
              <a:rPr lang="pl-PL" altLang="pl-PL" sz="700" b="1" dirty="0">
                <a:latin typeface="Calibri" panose="020F0502020204030204" pitchFamily="34" charset="0"/>
              </a:rPr>
              <a:t>ST</a:t>
            </a:r>
          </a:p>
        </p:txBody>
      </p:sp>
      <p:sp>
        <p:nvSpPr>
          <p:cNvPr id="3084" name="Rectangle 266"/>
          <p:cNvSpPr>
            <a:spLocks noChangeArrowheads="1"/>
          </p:cNvSpPr>
          <p:nvPr/>
        </p:nvSpPr>
        <p:spPr bwMode="auto">
          <a:xfrm>
            <a:off x="320721" y="3989559"/>
            <a:ext cx="1227852" cy="425507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Podatku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od Towarów i Usług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PT</a:t>
            </a:r>
          </a:p>
        </p:txBody>
      </p:sp>
      <p:sp>
        <p:nvSpPr>
          <p:cNvPr id="3086" name="Rectangle 268"/>
          <p:cNvSpPr>
            <a:spLocks noChangeArrowheads="1"/>
          </p:cNvSpPr>
          <p:nvPr/>
        </p:nvSpPr>
        <p:spPr bwMode="auto">
          <a:xfrm>
            <a:off x="3076213" y="4036001"/>
            <a:ext cx="1238655" cy="423791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Wspierania Polityk Gospodarczych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PG</a:t>
            </a:r>
          </a:p>
        </p:txBody>
      </p:sp>
      <p:sp>
        <p:nvSpPr>
          <p:cNvPr id="3087" name="Rectangle 269"/>
          <p:cNvSpPr>
            <a:spLocks noChangeArrowheads="1"/>
          </p:cNvSpPr>
          <p:nvPr/>
        </p:nvSpPr>
        <p:spPr bwMode="auto">
          <a:xfrm>
            <a:off x="8797361" y="2263777"/>
            <a:ext cx="1210552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 smtClean="0">
                <a:latin typeface="Calibri" panose="020F0502020204030204" pitchFamily="34" charset="0"/>
              </a:rPr>
              <a:t>Biuro Administracyjne</a:t>
            </a:r>
          </a:p>
          <a:p>
            <a:pPr eaLnBrk="1" hangingPunct="1"/>
            <a:r>
              <a:rPr lang="pl-PL" altLang="pl-PL" sz="700" b="1" dirty="0" smtClean="0">
                <a:latin typeface="Calibri" panose="020F0502020204030204" pitchFamily="34" charset="0"/>
              </a:rPr>
              <a:t>BAD</a:t>
            </a:r>
            <a:endParaRPr lang="pl-PL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3088" name="Rectangle 270"/>
          <p:cNvSpPr>
            <a:spLocks noChangeArrowheads="1"/>
          </p:cNvSpPr>
          <p:nvPr/>
        </p:nvSpPr>
        <p:spPr bwMode="auto">
          <a:xfrm>
            <a:off x="8797361" y="4584818"/>
            <a:ext cx="1205259" cy="428358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Finansów i Księgowości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FK</a:t>
            </a:r>
          </a:p>
        </p:txBody>
      </p:sp>
      <p:sp>
        <p:nvSpPr>
          <p:cNvPr id="3089" name="Text Box 271"/>
          <p:cNvSpPr txBox="1">
            <a:spLocks noChangeArrowheads="1"/>
          </p:cNvSpPr>
          <p:nvPr/>
        </p:nvSpPr>
        <p:spPr bwMode="auto">
          <a:xfrm>
            <a:off x="7387163" y="753410"/>
            <a:ext cx="1249489" cy="478433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Współpracy Międzynarodowej</a:t>
            </a:r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WM</a:t>
            </a:r>
          </a:p>
        </p:txBody>
      </p:sp>
      <p:sp>
        <p:nvSpPr>
          <p:cNvPr id="3091" name="Text Box 274"/>
          <p:cNvSpPr txBox="1">
            <a:spLocks noChangeArrowheads="1"/>
          </p:cNvSpPr>
          <p:nvPr/>
        </p:nvSpPr>
        <p:spPr bwMode="auto">
          <a:xfrm>
            <a:off x="4529271" y="3987571"/>
            <a:ext cx="1228152" cy="443204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 smtClean="0">
                <a:latin typeface="Calibri" panose="020F0502020204030204" pitchFamily="34" charset="0"/>
              </a:rPr>
              <a:t>Departament </a:t>
            </a:r>
            <a:r>
              <a:rPr lang="pl-PL" altLang="pl-PL" sz="700" dirty="0">
                <a:latin typeface="Calibri" panose="020F0502020204030204" pitchFamily="34" charset="0"/>
              </a:rPr>
              <a:t>Ceł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DC</a:t>
            </a:r>
          </a:p>
        </p:txBody>
      </p:sp>
      <p:sp>
        <p:nvSpPr>
          <p:cNvPr id="3092" name="Text Box 275"/>
          <p:cNvSpPr txBox="1">
            <a:spLocks noChangeArrowheads="1"/>
          </p:cNvSpPr>
          <p:nvPr/>
        </p:nvSpPr>
        <p:spPr bwMode="auto">
          <a:xfrm>
            <a:off x="5982082" y="3989559"/>
            <a:ext cx="1221874" cy="441216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Poboru Podatków                               </a:t>
            </a:r>
            <a:r>
              <a:rPr lang="pl-PL" altLang="pl-PL" sz="700" b="1" dirty="0">
                <a:latin typeface="Calibri" panose="020F0502020204030204" pitchFamily="34" charset="0"/>
              </a:rPr>
              <a:t>DPP</a:t>
            </a:r>
          </a:p>
        </p:txBody>
      </p:sp>
      <p:sp>
        <p:nvSpPr>
          <p:cNvPr id="3093" name="Rectangle 277"/>
          <p:cNvSpPr>
            <a:spLocks noChangeArrowheads="1"/>
          </p:cNvSpPr>
          <p:nvPr/>
        </p:nvSpPr>
        <p:spPr bwMode="auto">
          <a:xfrm>
            <a:off x="3094916" y="4594395"/>
            <a:ext cx="1233120" cy="444002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Biuro Dyscypliny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Finansów Publicznych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BDF</a:t>
            </a:r>
          </a:p>
        </p:txBody>
      </p:sp>
      <p:sp>
        <p:nvSpPr>
          <p:cNvPr id="3095" name="Rectangle 279"/>
          <p:cNvSpPr>
            <a:spLocks noChangeArrowheads="1"/>
          </p:cNvSpPr>
          <p:nvPr/>
        </p:nvSpPr>
        <p:spPr bwMode="auto">
          <a:xfrm>
            <a:off x="8797361" y="3995552"/>
            <a:ext cx="1205259" cy="44156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  <a:br>
              <a:rPr lang="pl-PL" altLang="pl-PL" sz="700" dirty="0">
                <a:latin typeface="Calibri" panose="020F0502020204030204" pitchFamily="34" charset="0"/>
              </a:rPr>
            </a:br>
            <a:r>
              <a:rPr lang="pl-PL" altLang="pl-PL" sz="700" dirty="0">
                <a:latin typeface="Calibri" panose="020F0502020204030204" pitchFamily="34" charset="0"/>
              </a:rPr>
              <a:t>Bezpieczeństwa </a:t>
            </a:r>
            <a:endParaRPr lang="pl-PL" altLang="pl-PL" sz="700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00" dirty="0" smtClean="0">
                <a:latin typeface="Calibri" panose="020F0502020204030204" pitchFamily="34" charset="0"/>
              </a:rPr>
              <a:t>i </a:t>
            </a:r>
            <a:r>
              <a:rPr lang="pl-PL" altLang="pl-PL" sz="700" dirty="0">
                <a:latin typeface="Calibri" panose="020F0502020204030204" pitchFamily="34" charset="0"/>
              </a:rPr>
              <a:t>Ochrony Informacji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DB</a:t>
            </a:r>
          </a:p>
        </p:txBody>
      </p:sp>
      <p:sp>
        <p:nvSpPr>
          <p:cNvPr id="3096" name="Rectangle 280"/>
          <p:cNvSpPr>
            <a:spLocks noChangeArrowheads="1"/>
          </p:cNvSpPr>
          <p:nvPr/>
        </p:nvSpPr>
        <p:spPr bwMode="auto">
          <a:xfrm>
            <a:off x="5982083" y="2270806"/>
            <a:ext cx="1221874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Audytu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Środków Publicznych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 </a:t>
            </a:r>
            <a:r>
              <a:rPr lang="pl-PL" altLang="pl-PL" sz="700" b="1" dirty="0">
                <a:latin typeface="Calibri" panose="020F0502020204030204" pitchFamily="34" charset="0"/>
              </a:rPr>
              <a:t>DAS</a:t>
            </a:r>
            <a:endParaRPr lang="pl-PL" altLang="pl-PL" sz="700" i="1" dirty="0">
              <a:latin typeface="Calibri" panose="020F0502020204030204" pitchFamily="34" charset="0"/>
            </a:endParaRPr>
          </a:p>
        </p:txBody>
      </p:sp>
      <p:sp>
        <p:nvSpPr>
          <p:cNvPr id="3099" name="Rectangle 285"/>
          <p:cNvSpPr>
            <a:spLocks noChangeArrowheads="1"/>
          </p:cNvSpPr>
          <p:nvPr/>
        </p:nvSpPr>
        <p:spPr bwMode="auto">
          <a:xfrm>
            <a:off x="1681704" y="6304904"/>
            <a:ext cx="1219893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Informacji Finansowej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 IF</a:t>
            </a:r>
          </a:p>
        </p:txBody>
      </p:sp>
      <p:sp>
        <p:nvSpPr>
          <p:cNvPr id="3101" name="Rectangle 291"/>
          <p:cNvSpPr>
            <a:spLocks noChangeArrowheads="1"/>
          </p:cNvSpPr>
          <p:nvPr/>
        </p:nvSpPr>
        <p:spPr bwMode="auto">
          <a:xfrm>
            <a:off x="1681375" y="3423352"/>
            <a:ext cx="1224231" cy="41098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Finansowania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Sfery Budżetowej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FS</a:t>
            </a:r>
          </a:p>
        </p:txBody>
      </p:sp>
      <p:sp>
        <p:nvSpPr>
          <p:cNvPr id="3102" name="Text Box 293"/>
          <p:cNvSpPr txBox="1">
            <a:spLocks noChangeArrowheads="1"/>
          </p:cNvSpPr>
          <p:nvPr/>
        </p:nvSpPr>
        <p:spPr bwMode="auto">
          <a:xfrm>
            <a:off x="313839" y="2864078"/>
            <a:ext cx="1227852" cy="41136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 smtClean="0">
                <a:latin typeface="Calibri" panose="020F0502020204030204" pitchFamily="34" charset="0"/>
              </a:rPr>
              <a:t>Podatku </a:t>
            </a:r>
            <a:r>
              <a:rPr lang="pl-PL" altLang="pl-PL" sz="700" dirty="0">
                <a:latin typeface="Calibri" panose="020F0502020204030204" pitchFamily="34" charset="0"/>
              </a:rPr>
              <a:t>Akcyzowego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i Podatku od Gier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 </a:t>
            </a:r>
            <a:r>
              <a:rPr lang="pl-PL" altLang="pl-PL" sz="700" b="1" dirty="0">
                <a:latin typeface="Calibri" panose="020F0502020204030204" pitchFamily="34" charset="0"/>
              </a:rPr>
              <a:t>DAG</a:t>
            </a:r>
          </a:p>
        </p:txBody>
      </p:sp>
      <p:sp>
        <p:nvSpPr>
          <p:cNvPr id="3103" name="Text Box 294"/>
          <p:cNvSpPr txBox="1">
            <a:spLocks noChangeArrowheads="1"/>
          </p:cNvSpPr>
          <p:nvPr/>
        </p:nvSpPr>
        <p:spPr bwMode="auto">
          <a:xfrm>
            <a:off x="327603" y="3420947"/>
            <a:ext cx="1214088" cy="440101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Podatków Dochodowych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DD</a:t>
            </a:r>
          </a:p>
        </p:txBody>
      </p:sp>
      <p:sp>
        <p:nvSpPr>
          <p:cNvPr id="3106" name="Rectangle 300"/>
          <p:cNvSpPr>
            <a:spLocks noChangeArrowheads="1"/>
          </p:cNvSpPr>
          <p:nvPr/>
        </p:nvSpPr>
        <p:spPr bwMode="auto">
          <a:xfrm>
            <a:off x="1688574" y="2853778"/>
            <a:ext cx="1224797" cy="428073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Długu Publicznego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DP</a:t>
            </a:r>
          </a:p>
        </p:txBody>
      </p:sp>
      <p:sp>
        <p:nvSpPr>
          <p:cNvPr id="3107" name="Rectangle 307"/>
          <p:cNvSpPr>
            <a:spLocks noChangeArrowheads="1"/>
          </p:cNvSpPr>
          <p:nvPr/>
        </p:nvSpPr>
        <p:spPr bwMode="auto">
          <a:xfrm>
            <a:off x="8797361" y="1306908"/>
            <a:ext cx="1228552" cy="856301"/>
          </a:xfrm>
          <a:prstGeom prst="rect">
            <a:avLst/>
          </a:prstGeom>
          <a:solidFill>
            <a:srgbClr val="DC0032"/>
          </a:solidFill>
          <a:ln w="3175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anchor="b"/>
          <a:lstStyle/>
          <a:p>
            <a:pPr eaLnBrk="1" hangingPunct="1"/>
            <a:r>
              <a:rPr lang="pl-PL" altLang="pl-PL" sz="750" dirty="0" smtClean="0">
                <a:solidFill>
                  <a:schemeClr val="bg1"/>
                </a:solidFill>
                <a:latin typeface="Calibri" panose="020F0502020204030204" pitchFamily="34" charset="0"/>
              </a:rPr>
              <a:t>Dyrektor </a:t>
            </a:r>
            <a: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  <a:t>Generalny</a:t>
            </a:r>
            <a:b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endParaRPr lang="pl-PL" altLang="pl-PL" sz="75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Katarzyna Szweda</a:t>
            </a:r>
            <a:endParaRPr lang="pl-PL" altLang="pl-PL" sz="90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/>
            <a:endParaRPr lang="pl-PL" altLang="pl-PL" sz="75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110" name="Rectangle 316"/>
          <p:cNvSpPr>
            <a:spLocks noChangeArrowheads="1"/>
          </p:cNvSpPr>
          <p:nvPr/>
        </p:nvSpPr>
        <p:spPr bwMode="auto">
          <a:xfrm>
            <a:off x="1690143" y="1307783"/>
            <a:ext cx="1225637" cy="857563"/>
          </a:xfrm>
          <a:prstGeom prst="rect">
            <a:avLst/>
          </a:prstGeom>
          <a:solidFill>
            <a:srgbClr val="DC0032"/>
          </a:solidFill>
          <a:ln w="3175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b" anchorCtr="0"/>
          <a:lstStyle/>
          <a:p>
            <a:pPr eaLnBrk="1" hangingPunct="1">
              <a:spcBef>
                <a:spcPts val="400"/>
              </a:spcBef>
            </a:pPr>
            <a: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  <a:t>Sekretarz Stanu   </a:t>
            </a:r>
          </a:p>
          <a:p>
            <a:pPr eaLnBrk="1" hangingPunct="1"/>
            <a: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  <a:t>Generalny Inspektor </a:t>
            </a:r>
            <a:b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  <a:t>Informacji Finansowej</a:t>
            </a:r>
            <a:b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endParaRPr lang="pl-PL" altLang="pl-PL" sz="75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>
                <a:solidFill>
                  <a:schemeClr val="bg1"/>
                </a:solidFill>
                <a:latin typeface="Calibri" panose="020F0502020204030204" pitchFamily="34" charset="0"/>
              </a:rPr>
              <a:t>Sebastian </a:t>
            </a:r>
            <a:r>
              <a:rPr lang="pl-PL" altLang="pl-PL" sz="900" b="1" dirty="0" err="1">
                <a:solidFill>
                  <a:schemeClr val="bg1"/>
                </a:solidFill>
                <a:latin typeface="Calibri" panose="020F0502020204030204" pitchFamily="34" charset="0"/>
              </a:rPr>
              <a:t>Skuza</a:t>
            </a:r>
            <a:endParaRPr lang="pl-PL" altLang="pl-PL" sz="90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/>
            <a:endParaRPr lang="pl-PL" altLang="pl-PL" sz="75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113" name="Text Box 295"/>
          <p:cNvSpPr txBox="1">
            <a:spLocks noChangeArrowheads="1"/>
          </p:cNvSpPr>
          <p:nvPr/>
        </p:nvSpPr>
        <p:spPr bwMode="auto">
          <a:xfrm>
            <a:off x="8797361" y="5733304"/>
            <a:ext cx="1210552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600"/>
              </a:spcBef>
            </a:pPr>
            <a:r>
              <a:rPr lang="pl-PL" altLang="pl-PL" sz="700" i="1" dirty="0">
                <a:latin typeface="Calibri" panose="020F0502020204030204" pitchFamily="34" charset="0"/>
              </a:rPr>
              <a:t>Pełnomocnik do spraw ochrony informacji niejawnych</a:t>
            </a:r>
          </a:p>
        </p:txBody>
      </p:sp>
      <p:sp>
        <p:nvSpPr>
          <p:cNvPr id="3115" name="Rectangle 331"/>
          <p:cNvSpPr>
            <a:spLocks noChangeArrowheads="1"/>
          </p:cNvSpPr>
          <p:nvPr/>
        </p:nvSpPr>
        <p:spPr bwMode="auto">
          <a:xfrm>
            <a:off x="1690143" y="5152359"/>
            <a:ext cx="1219893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Gwarancji i Poręczeń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DG</a:t>
            </a:r>
          </a:p>
        </p:txBody>
      </p:sp>
      <p:sp>
        <p:nvSpPr>
          <p:cNvPr id="3121" name="Rectangle 342"/>
          <p:cNvSpPr>
            <a:spLocks noChangeArrowheads="1"/>
          </p:cNvSpPr>
          <p:nvPr/>
        </p:nvSpPr>
        <p:spPr bwMode="auto">
          <a:xfrm>
            <a:off x="3084904" y="1307507"/>
            <a:ext cx="1244031" cy="850787"/>
          </a:xfrm>
          <a:prstGeom prst="rect">
            <a:avLst/>
          </a:prstGeom>
          <a:solidFill>
            <a:srgbClr val="DC0032"/>
          </a:solidFill>
          <a:ln w="3175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b"/>
          <a:lstStyle/>
          <a:p>
            <a:pPr eaLnBrk="1" hangingPunct="1"/>
            <a: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  <a:t>Podsekretarz Stanu </a:t>
            </a:r>
          </a:p>
          <a:p>
            <a:pPr eaLnBrk="1" hangingPunct="1"/>
            <a: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  <a:t>Główny Rzecznik Dyscypliny Finansów Publicznych</a:t>
            </a:r>
            <a:b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endParaRPr lang="pl-PL" altLang="pl-PL" sz="75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>
                <a:solidFill>
                  <a:schemeClr val="bg1"/>
                </a:solidFill>
                <a:latin typeface="Calibri" panose="020F0502020204030204" pitchFamily="34" charset="0"/>
              </a:rPr>
              <a:t>Piotr Patkowski</a:t>
            </a:r>
          </a:p>
          <a:p>
            <a:pPr eaLnBrk="1" hangingPunct="1"/>
            <a:endParaRPr lang="pl-PL" altLang="pl-PL" sz="75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119" name="Text Box 317"/>
          <p:cNvSpPr txBox="1">
            <a:spLocks noChangeArrowheads="1"/>
          </p:cNvSpPr>
          <p:nvPr/>
        </p:nvSpPr>
        <p:spPr bwMode="auto">
          <a:xfrm>
            <a:off x="3076213" y="2850072"/>
            <a:ext cx="1238655" cy="421603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Polityki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Makroekonomicznej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PM</a:t>
            </a:r>
          </a:p>
        </p:txBody>
      </p:sp>
      <p:sp>
        <p:nvSpPr>
          <p:cNvPr id="3120" name="Rectangle 331"/>
          <p:cNvSpPr>
            <a:spLocks noChangeArrowheads="1"/>
          </p:cNvSpPr>
          <p:nvPr/>
        </p:nvSpPr>
        <p:spPr bwMode="auto">
          <a:xfrm>
            <a:off x="3076213" y="3438459"/>
            <a:ext cx="1238655" cy="449504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Rozwoju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Rynku Finansowego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FN</a:t>
            </a:r>
          </a:p>
        </p:txBody>
      </p:sp>
      <p:sp>
        <p:nvSpPr>
          <p:cNvPr id="62" name="Rectangle 277"/>
          <p:cNvSpPr>
            <a:spLocks noChangeArrowheads="1"/>
          </p:cNvSpPr>
          <p:nvPr/>
        </p:nvSpPr>
        <p:spPr bwMode="auto">
          <a:xfrm>
            <a:off x="3080013" y="5192433"/>
            <a:ext cx="1234855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l-PL" sz="700" i="1" dirty="0">
                <a:latin typeface="Calibri" panose="020F0502020204030204" pitchFamily="34" charset="0"/>
              </a:rPr>
              <a:t>Komitet Standardów Rachunkowości</a:t>
            </a:r>
          </a:p>
        </p:txBody>
      </p:sp>
      <p:sp>
        <p:nvSpPr>
          <p:cNvPr id="3133" name="Text Box 317"/>
          <p:cNvSpPr txBox="1">
            <a:spLocks noChangeArrowheads="1"/>
          </p:cNvSpPr>
          <p:nvPr/>
        </p:nvSpPr>
        <p:spPr bwMode="auto">
          <a:xfrm>
            <a:off x="3084904" y="2277264"/>
            <a:ext cx="1238655" cy="423207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Efektywności Wydatków Publicznych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i</a:t>
            </a:r>
            <a:r>
              <a:rPr lang="pl-PL" altLang="pl-PL" sz="700" dirty="0" smtClean="0">
                <a:latin typeface="Calibri" panose="020F0502020204030204" pitchFamily="34" charset="0"/>
              </a:rPr>
              <a:t> </a:t>
            </a:r>
            <a:r>
              <a:rPr lang="pl-PL" altLang="pl-PL" sz="700" dirty="0">
                <a:latin typeface="Calibri" panose="020F0502020204030204" pitchFamily="34" charset="0"/>
              </a:rPr>
              <a:t>Rachunkowości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DWR</a:t>
            </a:r>
            <a:endParaRPr lang="pl-PL" altLang="pl-PL" sz="700" b="1" i="1" dirty="0">
              <a:latin typeface="Calibri" panose="020F0502020204030204" pitchFamily="34" charset="0"/>
            </a:endParaRPr>
          </a:p>
        </p:txBody>
      </p:sp>
      <p:sp>
        <p:nvSpPr>
          <p:cNvPr id="66" name="Text Box 287"/>
          <p:cNvSpPr txBox="1">
            <a:spLocks noChangeArrowheads="1"/>
          </p:cNvSpPr>
          <p:nvPr/>
        </p:nvSpPr>
        <p:spPr bwMode="auto">
          <a:xfrm>
            <a:off x="1687021" y="256130"/>
            <a:ext cx="1224231" cy="45718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>
              <a:spcBef>
                <a:spcPts val="100"/>
              </a:spcBef>
            </a:pPr>
            <a:r>
              <a:rPr lang="pl-PL" altLang="pl-PL" sz="700" dirty="0">
                <a:solidFill>
                  <a:schemeClr val="tx1"/>
                </a:solidFill>
              </a:rPr>
              <a:t>Biuro </a:t>
            </a:r>
            <a:r>
              <a:rPr lang="pl-PL" altLang="pl-PL" sz="700" dirty="0" smtClean="0">
                <a:solidFill>
                  <a:schemeClr val="tx1"/>
                </a:solidFill>
              </a:rPr>
              <a:t>Ministra</a:t>
            </a:r>
            <a:r>
              <a:rPr lang="pl-PL" altLang="pl-PL" sz="700" dirty="0">
                <a:solidFill>
                  <a:schemeClr val="tx1"/>
                </a:solidFill>
              </a:rPr>
              <a:t/>
            </a:r>
            <a:br>
              <a:rPr lang="pl-PL" altLang="pl-PL" sz="700" dirty="0">
                <a:solidFill>
                  <a:schemeClr val="tx1"/>
                </a:solidFill>
              </a:rPr>
            </a:br>
            <a:r>
              <a:rPr lang="pl-PL" altLang="pl-PL" sz="700" b="1" dirty="0">
                <a:solidFill>
                  <a:schemeClr val="tx1"/>
                </a:solidFill>
              </a:rPr>
              <a:t>BMI</a:t>
            </a:r>
            <a:endParaRPr lang="pl-PL" altLang="pl-PL" sz="700" b="1" dirty="0">
              <a:solidFill>
                <a:srgbClr val="FF0000"/>
              </a:solidFill>
            </a:endParaRPr>
          </a:p>
        </p:txBody>
      </p:sp>
      <p:sp>
        <p:nvSpPr>
          <p:cNvPr id="67" name="Rectangle 289"/>
          <p:cNvSpPr>
            <a:spLocks noChangeArrowheads="1"/>
          </p:cNvSpPr>
          <p:nvPr/>
        </p:nvSpPr>
        <p:spPr bwMode="auto">
          <a:xfrm>
            <a:off x="3080014" y="404664"/>
            <a:ext cx="2690904" cy="784151"/>
          </a:xfrm>
          <a:prstGeom prst="rect">
            <a:avLst/>
          </a:prstGeom>
          <a:solidFill>
            <a:srgbClr val="DC0032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0"/>
              </a:spcBef>
            </a:pPr>
            <a:r>
              <a:rPr lang="pl-PL" altLang="pl-PL" sz="12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Minister Finansów </a:t>
            </a:r>
          </a:p>
          <a:p>
            <a:pPr eaLnBrk="1" hangingPunct="1">
              <a:spcBef>
                <a:spcPts val="0"/>
              </a:spcBef>
            </a:pPr>
            <a:r>
              <a:rPr lang="pl-PL" altLang="pl-PL" sz="12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Magdalena Rzeczkowska</a:t>
            </a:r>
            <a:endParaRPr lang="pl-PL" altLang="pl-PL" sz="12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68" name="Text Box 290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8798767" y="753411"/>
            <a:ext cx="1227146" cy="479644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pl-PL" altLang="pl-PL" sz="700" dirty="0">
                <a:solidFill>
                  <a:schemeClr val="tx1"/>
                </a:solidFill>
              </a:rPr>
              <a:t>Gabinet </a:t>
            </a:r>
            <a:br>
              <a:rPr lang="pl-PL" altLang="pl-PL" sz="700" dirty="0">
                <a:solidFill>
                  <a:schemeClr val="tx1"/>
                </a:solidFill>
              </a:rPr>
            </a:br>
            <a:r>
              <a:rPr lang="pl-PL" altLang="pl-PL" sz="700" dirty="0">
                <a:solidFill>
                  <a:schemeClr val="tx1"/>
                </a:solidFill>
              </a:rPr>
              <a:t>Polityczny</a:t>
            </a:r>
          </a:p>
        </p:txBody>
      </p:sp>
      <p:sp>
        <p:nvSpPr>
          <p:cNvPr id="78" name="Rectangle 331"/>
          <p:cNvSpPr>
            <a:spLocks noChangeArrowheads="1"/>
          </p:cNvSpPr>
          <p:nvPr/>
        </p:nvSpPr>
        <p:spPr bwMode="auto">
          <a:xfrm>
            <a:off x="7405824" y="4003288"/>
            <a:ext cx="1227127" cy="427488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  <a:br>
              <a:rPr lang="pl-PL" altLang="pl-PL" sz="700" dirty="0">
                <a:latin typeface="Calibri" panose="020F0502020204030204" pitchFamily="34" charset="0"/>
              </a:rPr>
            </a:br>
            <a:r>
              <a:rPr lang="pl-PL" altLang="pl-PL" sz="700" dirty="0">
                <a:latin typeface="Calibri" panose="020F0502020204030204" pitchFamily="34" charset="0"/>
              </a:rPr>
              <a:t>Zwalczania Przestępczości Ekonomicznej           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DZP</a:t>
            </a:r>
          </a:p>
        </p:txBody>
      </p:sp>
      <p:sp>
        <p:nvSpPr>
          <p:cNvPr id="59" name="Rectangle 346"/>
          <p:cNvSpPr>
            <a:spLocks noChangeArrowheads="1"/>
          </p:cNvSpPr>
          <p:nvPr/>
        </p:nvSpPr>
        <p:spPr bwMode="auto">
          <a:xfrm>
            <a:off x="4519250" y="1298961"/>
            <a:ext cx="1251668" cy="855120"/>
          </a:xfrm>
          <a:prstGeom prst="rect">
            <a:avLst/>
          </a:prstGeom>
          <a:solidFill>
            <a:srgbClr val="DC0032"/>
          </a:solidFill>
          <a:ln w="3175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b"/>
          <a:lstStyle/>
          <a:p>
            <a:pPr eaLnBrk="1" hangingPunct="1"/>
            <a:endParaRPr lang="pl-PL" altLang="pl-PL" sz="75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  <a:t>Sekretarz Stanu </a:t>
            </a:r>
          </a:p>
          <a:p>
            <a:pPr eaLnBrk="1" hangingPunct="1">
              <a:spcBef>
                <a:spcPts val="0"/>
              </a:spcBef>
            </a:pPr>
            <a: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  <a:t>Szef Krajowej Administracji Skarbowej</a:t>
            </a:r>
            <a:b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endParaRPr lang="pl-PL" altLang="pl-PL" sz="75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>
              <a:spcBef>
                <a:spcPts val="0"/>
              </a:spcBef>
            </a:pPr>
            <a:r>
              <a:rPr lang="pl-PL" altLang="pl-PL" sz="900" b="1" dirty="0">
                <a:solidFill>
                  <a:schemeClr val="bg1"/>
                </a:solidFill>
                <a:latin typeface="Calibri" panose="020F0502020204030204" pitchFamily="34" charset="0"/>
              </a:rPr>
              <a:t>Bartosz </a:t>
            </a:r>
            <a:r>
              <a:rPr lang="pl-PL" altLang="pl-PL" sz="900" b="1">
                <a:solidFill>
                  <a:schemeClr val="bg1"/>
                </a:solidFill>
                <a:latin typeface="Calibri" panose="020F0502020204030204" pitchFamily="34" charset="0"/>
              </a:rPr>
              <a:t>Zbaraszczuk</a:t>
            </a:r>
            <a:endParaRPr lang="pl-PL" altLang="pl-PL" sz="90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/>
            <a:endParaRPr lang="pl-PL" altLang="pl-PL" sz="75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75" name="Rectangle 257"/>
          <p:cNvSpPr>
            <a:spLocks noChangeArrowheads="1"/>
          </p:cNvSpPr>
          <p:nvPr/>
        </p:nvSpPr>
        <p:spPr bwMode="auto">
          <a:xfrm>
            <a:off x="5982082" y="2850471"/>
            <a:ext cx="1221874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Kluczowych Podmiotów                     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 </a:t>
            </a:r>
            <a:r>
              <a:rPr lang="pl-PL" altLang="pl-PL" sz="700" b="1" dirty="0">
                <a:latin typeface="Calibri" panose="020F0502020204030204" pitchFamily="34" charset="0"/>
              </a:rPr>
              <a:t>DKP</a:t>
            </a:r>
            <a:endParaRPr lang="pl-PL" altLang="pl-PL" sz="700" dirty="0">
              <a:latin typeface="Calibri" panose="020F0502020204030204" pitchFamily="34" charset="0"/>
            </a:endParaRPr>
          </a:p>
        </p:txBody>
      </p:sp>
      <p:sp>
        <p:nvSpPr>
          <p:cNvPr id="76" name="Rectangle 285"/>
          <p:cNvSpPr>
            <a:spLocks noChangeArrowheads="1"/>
          </p:cNvSpPr>
          <p:nvPr/>
        </p:nvSpPr>
        <p:spPr bwMode="auto">
          <a:xfrm>
            <a:off x="1679721" y="779055"/>
            <a:ext cx="1221874" cy="475657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pl-PL" altLang="pl-PL" sz="800" b="1" dirty="0">
              <a:solidFill>
                <a:srgbClr val="00B050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  <a:endParaRPr lang="pl-PL" altLang="pl-PL" sz="700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00" dirty="0" smtClean="0">
                <a:latin typeface="Calibri" panose="020F0502020204030204" pitchFamily="34" charset="0"/>
              </a:rPr>
              <a:t>Analityki Danych</a:t>
            </a:r>
          </a:p>
          <a:p>
            <a:pPr eaLnBrk="1" hangingPunct="1"/>
            <a:r>
              <a:rPr lang="pl-PL" altLang="pl-PL" sz="700" dirty="0" smtClean="0">
                <a:latin typeface="Calibri" panose="020F0502020204030204" pitchFamily="34" charset="0"/>
              </a:rPr>
              <a:t> i Zarządzania Strategicznego                  </a:t>
            </a:r>
            <a:r>
              <a:rPr lang="pl-PL" altLang="pl-PL" sz="700" b="1" dirty="0" smtClean="0">
                <a:latin typeface="Calibri" panose="020F0502020204030204" pitchFamily="34" charset="0"/>
              </a:rPr>
              <a:t>DAD</a:t>
            </a:r>
            <a:endParaRPr lang="pl-PL" altLang="pl-PL" sz="700" i="1" dirty="0" smtClean="0">
              <a:solidFill>
                <a:srgbClr val="00B050"/>
              </a:solidFill>
              <a:latin typeface="Calibri" panose="020F0502020204030204" pitchFamily="34" charset="0"/>
            </a:endParaRPr>
          </a:p>
          <a:p>
            <a:pPr eaLnBrk="1" hangingPunct="1"/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77" name="Rectangle 257"/>
          <p:cNvSpPr>
            <a:spLocks noChangeArrowheads="1"/>
          </p:cNvSpPr>
          <p:nvPr/>
        </p:nvSpPr>
        <p:spPr bwMode="auto">
          <a:xfrm>
            <a:off x="4519250" y="3438459"/>
            <a:ext cx="1228152" cy="410339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650" dirty="0">
                <a:latin typeface="Calibri" panose="020F0502020204030204" pitchFamily="34" charset="0"/>
              </a:rPr>
              <a:t>Departament Budżetu, Majątku </a:t>
            </a:r>
            <a:br>
              <a:rPr lang="pl-PL" altLang="pl-PL" sz="650" dirty="0">
                <a:latin typeface="Calibri" panose="020F0502020204030204" pitchFamily="34" charset="0"/>
              </a:rPr>
            </a:br>
            <a:r>
              <a:rPr lang="pl-PL" altLang="pl-PL" sz="650" dirty="0">
                <a:latin typeface="Calibri" panose="020F0502020204030204" pitchFamily="34" charset="0"/>
              </a:rPr>
              <a:t>i Kadr </a:t>
            </a:r>
            <a:r>
              <a:rPr lang="pl-PL" altLang="pl-PL" sz="650" dirty="0" smtClean="0">
                <a:latin typeface="Calibri" panose="020F0502020204030204" pitchFamily="34" charset="0"/>
              </a:rPr>
              <a:t>KAS</a:t>
            </a:r>
            <a:endParaRPr lang="pl-PL" altLang="pl-PL" sz="650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650" b="1" dirty="0">
                <a:latin typeface="Calibri" panose="020F0502020204030204" pitchFamily="34" charset="0"/>
              </a:rPr>
              <a:t>DBM</a:t>
            </a:r>
          </a:p>
        </p:txBody>
      </p:sp>
      <p:sp>
        <p:nvSpPr>
          <p:cNvPr id="79" name="Text Box 275"/>
          <p:cNvSpPr txBox="1">
            <a:spLocks noChangeArrowheads="1"/>
          </p:cNvSpPr>
          <p:nvPr/>
        </p:nvSpPr>
        <p:spPr bwMode="auto">
          <a:xfrm>
            <a:off x="8797361" y="3429048"/>
            <a:ext cx="1210552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Biuro Kontroli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i Audytu Wewnętrznego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BKA</a:t>
            </a:r>
            <a:endParaRPr lang="pl-PL" altLang="pl-PL" sz="700" dirty="0">
              <a:latin typeface="Calibri" panose="020F0502020204030204" pitchFamily="34" charset="0"/>
            </a:endParaRPr>
          </a:p>
        </p:txBody>
      </p:sp>
      <p:sp>
        <p:nvSpPr>
          <p:cNvPr id="82" name="Rectangle 331"/>
          <p:cNvSpPr>
            <a:spLocks noChangeArrowheads="1"/>
          </p:cNvSpPr>
          <p:nvPr/>
        </p:nvSpPr>
        <p:spPr bwMode="auto">
          <a:xfrm>
            <a:off x="5982082" y="4583905"/>
            <a:ext cx="1221874" cy="428359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  <a:endParaRPr lang="pl-PL" altLang="pl-PL" sz="700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00" dirty="0" smtClean="0">
                <a:latin typeface="Calibri" panose="020F0502020204030204" pitchFamily="34" charset="0"/>
              </a:rPr>
              <a:t>Relacji z </a:t>
            </a:r>
            <a:r>
              <a:rPr lang="pl-PL" altLang="pl-PL" sz="700" dirty="0">
                <a:latin typeface="Calibri" panose="020F0502020204030204" pitchFamily="34" charset="0"/>
              </a:rPr>
              <a:t>Klientami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DRK</a:t>
            </a:r>
            <a:endParaRPr lang="pl-PL" altLang="pl-PL" sz="700" dirty="0">
              <a:latin typeface="Calibri" panose="020F0502020204030204" pitchFamily="34" charset="0"/>
            </a:endParaRPr>
          </a:p>
        </p:txBody>
      </p:sp>
      <p:sp>
        <p:nvSpPr>
          <p:cNvPr id="63" name="Rectangle 285"/>
          <p:cNvSpPr>
            <a:spLocks noChangeArrowheads="1"/>
          </p:cNvSpPr>
          <p:nvPr/>
        </p:nvSpPr>
        <p:spPr bwMode="auto">
          <a:xfrm>
            <a:off x="8797361" y="5157240"/>
            <a:ext cx="1205259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Zarządzania Informatyzacją i Projektami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DIP</a:t>
            </a:r>
          </a:p>
        </p:txBody>
      </p:sp>
      <p:sp>
        <p:nvSpPr>
          <p:cNvPr id="64" name="Rectangle 257"/>
          <p:cNvSpPr>
            <a:spLocks noChangeArrowheads="1"/>
          </p:cNvSpPr>
          <p:nvPr/>
        </p:nvSpPr>
        <p:spPr bwMode="auto">
          <a:xfrm>
            <a:off x="7403058" y="3441525"/>
            <a:ext cx="1232657" cy="412628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Ryzyka Podatkowego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DRP</a:t>
            </a:r>
          </a:p>
        </p:txBody>
      </p:sp>
      <p:sp>
        <p:nvSpPr>
          <p:cNvPr id="65" name="Rectangle 257"/>
          <p:cNvSpPr>
            <a:spLocks noChangeArrowheads="1"/>
          </p:cNvSpPr>
          <p:nvPr/>
        </p:nvSpPr>
        <p:spPr bwMode="auto">
          <a:xfrm>
            <a:off x="7395581" y="2263747"/>
            <a:ext cx="1232656" cy="439059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Nadzoru nad Kontrolami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DNK</a:t>
            </a:r>
          </a:p>
        </p:txBody>
      </p:sp>
      <p:sp>
        <p:nvSpPr>
          <p:cNvPr id="57" name="Rectangle 257"/>
          <p:cNvSpPr>
            <a:spLocks noChangeArrowheads="1"/>
          </p:cNvSpPr>
          <p:nvPr/>
        </p:nvSpPr>
        <p:spPr bwMode="auto">
          <a:xfrm>
            <a:off x="263716" y="256130"/>
            <a:ext cx="1228590" cy="45718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Biuro Inspekcji Wewnętrznej                                    </a:t>
            </a:r>
            <a:r>
              <a:rPr lang="pl-PL" altLang="pl-PL" sz="700" b="1" dirty="0">
                <a:latin typeface="Calibri" panose="020F0502020204030204" pitchFamily="34" charset="0"/>
              </a:rPr>
              <a:t>BIW </a:t>
            </a:r>
            <a:r>
              <a:rPr lang="pl-PL" altLang="pl-PL" sz="500" b="1" dirty="0">
                <a:latin typeface="Calibri" panose="020F0502020204030204" pitchFamily="34" charset="0"/>
              </a:rPr>
              <a:t/>
            </a:r>
            <a:br>
              <a:rPr lang="pl-PL" altLang="pl-PL" sz="500" b="1" dirty="0">
                <a:latin typeface="Calibri" panose="020F0502020204030204" pitchFamily="34" charset="0"/>
              </a:rPr>
            </a:br>
            <a:r>
              <a:rPr lang="pl-PL" sz="550" i="1" dirty="0">
                <a:latin typeface="Calibri" panose="020F0502020204030204" pitchFamily="34" charset="0"/>
                <a:cs typeface="Calibri" panose="020F0502020204030204" pitchFamily="34" charset="0"/>
              </a:rPr>
              <a:t>w </a:t>
            </a:r>
            <a:r>
              <a:rPr lang="pl-PL" sz="55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zakresie </a:t>
            </a:r>
            <a:r>
              <a:rPr lang="pl-PL" sz="550" i="1" dirty="0">
                <a:latin typeface="Calibri" panose="020F0502020204030204" pitchFamily="34" charset="0"/>
                <a:cs typeface="Calibri" panose="020F0502020204030204" pitchFamily="34" charset="0"/>
              </a:rPr>
              <a:t>określonym  </a:t>
            </a:r>
            <a:br>
              <a:rPr lang="pl-PL" sz="550" i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550" i="1" dirty="0">
                <a:latin typeface="Calibri" panose="020F0502020204030204" pitchFamily="34" charset="0"/>
                <a:cs typeface="Calibri" panose="020F0502020204030204" pitchFamily="34" charset="0"/>
              </a:rPr>
              <a:t>w art. </a:t>
            </a:r>
            <a:r>
              <a:rPr lang="pl-PL" sz="55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12d </a:t>
            </a:r>
            <a:r>
              <a:rPr lang="pl-PL" sz="550" i="1" dirty="0">
                <a:latin typeface="Calibri" panose="020F0502020204030204" pitchFamily="34" charset="0"/>
                <a:cs typeface="Calibri" panose="020F0502020204030204" pitchFamily="34" charset="0"/>
              </a:rPr>
              <a:t>ustawy o </a:t>
            </a:r>
            <a:r>
              <a:rPr lang="pl-PL" sz="55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KAS</a:t>
            </a:r>
            <a:endParaRPr lang="pl-PL" altLang="pl-PL" sz="55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8" name="Rectangle 346"/>
          <p:cNvSpPr>
            <a:spLocks noChangeArrowheads="1"/>
          </p:cNvSpPr>
          <p:nvPr/>
        </p:nvSpPr>
        <p:spPr bwMode="auto">
          <a:xfrm>
            <a:off x="5982082" y="1307506"/>
            <a:ext cx="1221874" cy="850787"/>
          </a:xfrm>
          <a:prstGeom prst="rect">
            <a:avLst/>
          </a:prstGeom>
          <a:solidFill>
            <a:srgbClr val="DC0032"/>
          </a:solidFill>
          <a:ln w="3175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b"/>
          <a:lstStyle/>
          <a:p>
            <a:pPr eaLnBrk="1" hangingPunct="1"/>
            <a:endParaRPr lang="pl-PL" altLang="pl-PL" sz="75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  <a:t>Podsekretarz Stanu </a:t>
            </a:r>
          </a:p>
          <a:p>
            <a:pPr eaLnBrk="1" hangingPunct="1"/>
            <a: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  <a:t>Zastępca Szefa Krajowej Administracji Skarbowej</a:t>
            </a:r>
            <a:b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endParaRPr lang="pl-PL" altLang="pl-PL" sz="75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>
                <a:solidFill>
                  <a:schemeClr val="bg1"/>
                </a:solidFill>
                <a:latin typeface="Calibri" panose="020F0502020204030204" pitchFamily="34" charset="0"/>
              </a:rPr>
              <a:t>Anna Chałupa</a:t>
            </a:r>
          </a:p>
          <a:p>
            <a:pPr eaLnBrk="1" hangingPunct="1"/>
            <a:endParaRPr lang="pl-PL" altLang="pl-PL" sz="75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72" name="Rectangle 298"/>
          <p:cNvSpPr>
            <a:spLocks noChangeArrowheads="1"/>
          </p:cNvSpPr>
          <p:nvPr/>
        </p:nvSpPr>
        <p:spPr bwMode="auto">
          <a:xfrm>
            <a:off x="289989" y="2266583"/>
            <a:ext cx="1228590" cy="428199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eaLnBrk="1" hangingPunct="1"/>
            <a:r>
              <a:rPr lang="pl-PL" altLang="pl-PL" sz="700" dirty="0">
                <a:solidFill>
                  <a:schemeClr val="tx1"/>
                </a:solidFill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solidFill>
                  <a:schemeClr val="tx1"/>
                </a:solidFill>
                <a:latin typeface="Calibri" panose="020F0502020204030204" pitchFamily="34" charset="0"/>
              </a:rPr>
              <a:t>Analiz Podatkowych </a:t>
            </a:r>
          </a:p>
          <a:p>
            <a:pPr eaLnBrk="1" hangingPunct="1"/>
            <a:r>
              <a:rPr lang="pl-PL" altLang="pl-PL" sz="700" b="1" dirty="0">
                <a:solidFill>
                  <a:schemeClr val="tx1"/>
                </a:solidFill>
                <a:latin typeface="Calibri" panose="020F0502020204030204" pitchFamily="34" charset="0"/>
              </a:rPr>
              <a:t>DAP</a:t>
            </a:r>
          </a:p>
        </p:txBody>
      </p:sp>
      <p:sp>
        <p:nvSpPr>
          <p:cNvPr id="69" name="Rectangle 257"/>
          <p:cNvSpPr>
            <a:spLocks noChangeArrowheads="1"/>
          </p:cNvSpPr>
          <p:nvPr/>
        </p:nvSpPr>
        <p:spPr bwMode="auto">
          <a:xfrm>
            <a:off x="7395580" y="2852936"/>
            <a:ext cx="1232657" cy="438459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Poboru Opłat Drogowych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DPO</a:t>
            </a:r>
          </a:p>
        </p:txBody>
      </p:sp>
      <p:sp>
        <p:nvSpPr>
          <p:cNvPr id="73" name="Rectangle 257"/>
          <p:cNvSpPr>
            <a:spLocks noChangeArrowheads="1"/>
          </p:cNvSpPr>
          <p:nvPr/>
        </p:nvSpPr>
        <p:spPr bwMode="auto">
          <a:xfrm>
            <a:off x="4519250" y="4581963"/>
            <a:ext cx="1228152" cy="419363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 smtClean="0">
                <a:latin typeface="Calibri" panose="020F0502020204030204" pitchFamily="34" charset="0"/>
              </a:rPr>
              <a:t>Departament </a:t>
            </a:r>
            <a:r>
              <a:rPr lang="pl-PL" altLang="pl-PL" sz="700" dirty="0">
                <a:latin typeface="Calibri" panose="020F0502020204030204" pitchFamily="34" charset="0"/>
              </a:rPr>
              <a:t>Organizacji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i Współpracy </a:t>
            </a:r>
            <a:r>
              <a:rPr lang="pl-PL" altLang="pl-PL" sz="700" dirty="0" smtClean="0">
                <a:latin typeface="Calibri" panose="020F0502020204030204" pitchFamily="34" charset="0"/>
              </a:rPr>
              <a:t>Międzynarodowej KAS</a:t>
            </a:r>
            <a:endParaRPr lang="pl-PL" altLang="pl-PL" sz="700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 </a:t>
            </a:r>
            <a:r>
              <a:rPr lang="pl-PL" altLang="pl-PL" sz="700" b="1" dirty="0">
                <a:latin typeface="Calibri" panose="020F0502020204030204" pitchFamily="34" charset="0"/>
              </a:rPr>
              <a:t>DOM</a:t>
            </a:r>
          </a:p>
        </p:txBody>
      </p:sp>
      <p:sp>
        <p:nvSpPr>
          <p:cNvPr id="74" name="Text Box 275"/>
          <p:cNvSpPr txBox="1">
            <a:spLocks noChangeArrowheads="1"/>
          </p:cNvSpPr>
          <p:nvPr/>
        </p:nvSpPr>
        <p:spPr bwMode="auto">
          <a:xfrm>
            <a:off x="5982082" y="3426279"/>
            <a:ext cx="1221874" cy="427874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Orzecznictwa Podatkowego                                </a:t>
            </a:r>
            <a:r>
              <a:rPr lang="pl-PL" altLang="pl-PL" sz="700" b="1" dirty="0">
                <a:latin typeface="Calibri" panose="020F0502020204030204" pitchFamily="34" charset="0"/>
              </a:rPr>
              <a:t>DOP</a:t>
            </a:r>
          </a:p>
        </p:txBody>
      </p:sp>
      <p:sp>
        <p:nvSpPr>
          <p:cNvPr id="60" name="Rectangle 346"/>
          <p:cNvSpPr>
            <a:spLocks noChangeArrowheads="1"/>
          </p:cNvSpPr>
          <p:nvPr/>
        </p:nvSpPr>
        <p:spPr bwMode="auto">
          <a:xfrm>
            <a:off x="7395580" y="1306908"/>
            <a:ext cx="1232657" cy="834136"/>
          </a:xfrm>
          <a:prstGeom prst="rect">
            <a:avLst/>
          </a:prstGeom>
          <a:solidFill>
            <a:srgbClr val="DC0032"/>
          </a:solidFill>
          <a:ln w="3175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b"/>
          <a:lstStyle/>
          <a:p>
            <a:pPr eaLnBrk="1" hangingPunct="1"/>
            <a:endParaRPr lang="pl-PL" altLang="pl-PL" sz="75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  <a:t>Podsekretarz Stanu </a:t>
            </a:r>
          </a:p>
          <a:p>
            <a:pPr eaLnBrk="1" hangingPunct="1"/>
            <a: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  <a:t>Zastępca Szefa Krajowej Administracji Skarbowej</a:t>
            </a:r>
            <a:b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  <a:t/>
            </a:r>
            <a:b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pl-PL" altLang="pl-PL" sz="900" b="1" dirty="0">
                <a:solidFill>
                  <a:schemeClr val="bg1"/>
                </a:solidFill>
                <a:latin typeface="Calibri" panose="020F0502020204030204" pitchFamily="34" charset="0"/>
              </a:rPr>
              <a:t>Mariusz Gojny</a:t>
            </a:r>
          </a:p>
          <a:p>
            <a:pPr eaLnBrk="1" hangingPunct="1"/>
            <a:endParaRPr lang="pl-PL" altLang="pl-PL" sz="75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80" name="Rectangle 342"/>
          <p:cNvSpPr>
            <a:spLocks noChangeArrowheads="1"/>
          </p:cNvSpPr>
          <p:nvPr/>
        </p:nvSpPr>
        <p:spPr bwMode="auto">
          <a:xfrm>
            <a:off x="282520" y="1298962"/>
            <a:ext cx="1223481" cy="864248"/>
          </a:xfrm>
          <a:prstGeom prst="rect">
            <a:avLst/>
          </a:prstGeom>
          <a:solidFill>
            <a:srgbClr val="DC0032"/>
          </a:solidFill>
          <a:ln w="3175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b"/>
          <a:lstStyle/>
          <a:p>
            <a:pPr eaLnBrk="1" hangingPunct="1"/>
            <a:endParaRPr lang="pl-PL" altLang="pl-PL" sz="750" dirty="0" smtClean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/>
            <a:endParaRPr lang="pl-PL" altLang="pl-PL" sz="75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/>
            <a:endParaRPr lang="pl-PL" altLang="pl-PL" sz="750" dirty="0" smtClean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50" dirty="0" smtClean="0">
                <a:solidFill>
                  <a:schemeClr val="bg1"/>
                </a:solidFill>
                <a:latin typeface="Calibri" panose="020F0502020204030204" pitchFamily="34" charset="0"/>
              </a:rPr>
              <a:t>Sekretarz Stanu</a:t>
            </a:r>
          </a:p>
          <a:p>
            <a:pPr eaLnBrk="1" hangingPunct="1"/>
            <a:r>
              <a:rPr lang="pl-PL" altLang="pl-PL" sz="800" dirty="0">
                <a:solidFill>
                  <a:schemeClr val="bg1"/>
                </a:solidFill>
                <a:latin typeface="Calibri" panose="020F0502020204030204" pitchFamily="34" charset="0"/>
              </a:rPr>
              <a:t/>
            </a:r>
            <a:br>
              <a:rPr lang="pl-PL" altLang="pl-PL" sz="80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pl-PL" altLang="pl-PL" sz="9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Artur Soboń </a:t>
            </a:r>
            <a:endParaRPr lang="pl-PL" altLang="pl-PL" sz="90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/>
            <a:endParaRPr lang="pl-PL" altLang="pl-PL" sz="9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84" name="Text Box 294"/>
          <p:cNvSpPr txBox="1">
            <a:spLocks noChangeArrowheads="1"/>
          </p:cNvSpPr>
          <p:nvPr/>
        </p:nvSpPr>
        <p:spPr bwMode="auto">
          <a:xfrm>
            <a:off x="357146" y="4601631"/>
            <a:ext cx="1214088" cy="410633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 </a:t>
            </a:r>
          </a:p>
          <a:p>
            <a:pPr eaLnBrk="1" hangingPunct="1"/>
            <a:r>
              <a:rPr lang="pl-PL" altLang="pl-PL" sz="700" dirty="0" smtClean="0">
                <a:latin typeface="Calibri" panose="020F0502020204030204" pitchFamily="34" charset="0"/>
              </a:rPr>
              <a:t>Polityki Podatkowej </a:t>
            </a:r>
          </a:p>
          <a:p>
            <a:pPr eaLnBrk="1" hangingPunct="1"/>
            <a:r>
              <a:rPr lang="pl-PL" altLang="pl-PL" sz="700" b="1" dirty="0" smtClean="0">
                <a:latin typeface="Calibri" panose="020F0502020204030204" pitchFamily="34" charset="0"/>
              </a:rPr>
              <a:t>DSP</a:t>
            </a:r>
            <a:endParaRPr lang="pl-PL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70" name="Text Box 345"/>
          <p:cNvSpPr txBox="1">
            <a:spLocks noChangeArrowheads="1"/>
          </p:cNvSpPr>
          <p:nvPr/>
        </p:nvSpPr>
        <p:spPr bwMode="auto">
          <a:xfrm>
            <a:off x="248683" y="782868"/>
            <a:ext cx="1243623" cy="460585"/>
          </a:xfrm>
          <a:prstGeom prst="rect">
            <a:avLst/>
          </a:prstGeom>
          <a:solidFill>
            <a:schemeClr val="accent3">
              <a:lumMod val="95000"/>
            </a:schemeClr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Biuro </a:t>
            </a:r>
            <a:r>
              <a:rPr lang="pl-PL" altLang="pl-PL" sz="700" dirty="0" smtClean="0">
                <a:latin typeface="Calibri" panose="020F0502020204030204" pitchFamily="34" charset="0"/>
              </a:rPr>
              <a:t>Komunikacji </a:t>
            </a:r>
          </a:p>
          <a:p>
            <a:pPr eaLnBrk="1" hangingPunct="1"/>
            <a:r>
              <a:rPr lang="pl-PL" altLang="pl-PL" sz="700" dirty="0" smtClean="0">
                <a:latin typeface="Calibri" panose="020F0502020204030204" pitchFamily="34" charset="0"/>
              </a:rPr>
              <a:t>i Promocji </a:t>
            </a:r>
            <a:r>
              <a:rPr lang="pl-PL" altLang="pl-PL" sz="700" b="1" dirty="0" smtClean="0">
                <a:latin typeface="Calibri" panose="020F0502020204030204" pitchFamily="34" charset="0"/>
              </a:rPr>
              <a:t>BKP </a:t>
            </a:r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sz="550" i="1" dirty="0" smtClean="0">
                <a:latin typeface="Calibri" panose="020F0502020204030204" pitchFamily="34" charset="0"/>
              </a:rPr>
              <a:t>z </a:t>
            </a:r>
            <a:r>
              <a:rPr lang="pl-PL" sz="700" dirty="0">
                <a:latin typeface="Calibri" panose="020F0502020204030204" pitchFamily="34" charset="0"/>
              </a:rPr>
              <a:t>wyłączeniem</a:t>
            </a:r>
            <a:r>
              <a:rPr lang="pl-PL" sz="550" i="1" dirty="0" smtClean="0">
                <a:latin typeface="Calibri" panose="020F0502020204030204" pitchFamily="34" charset="0"/>
              </a:rPr>
              <a:t> działalności </a:t>
            </a:r>
            <a:r>
              <a:rPr lang="pl-PL" sz="550" i="1" dirty="0" err="1">
                <a:latin typeface="Calibri" panose="020F0502020204030204" pitchFamily="34" charset="0"/>
              </a:rPr>
              <a:t>informacyjno</a:t>
            </a:r>
            <a:r>
              <a:rPr lang="pl-PL" sz="550" i="1" dirty="0">
                <a:latin typeface="Calibri" panose="020F0502020204030204" pitchFamily="34" charset="0"/>
              </a:rPr>
              <a:t>–promocyjnej </a:t>
            </a:r>
            <a:r>
              <a:rPr lang="pl-PL" sz="550" i="1" dirty="0" smtClean="0">
                <a:latin typeface="Calibri" panose="020F0502020204030204" pitchFamily="34" charset="0"/>
              </a:rPr>
              <a:t>KAS</a:t>
            </a:r>
            <a:r>
              <a:rPr lang="pl-PL" altLang="pl-PL" sz="550" b="1" i="1" dirty="0" smtClean="0">
                <a:latin typeface="Calibri" panose="020F0502020204030204" pitchFamily="34" charset="0"/>
              </a:rPr>
              <a:t> </a:t>
            </a:r>
            <a:endParaRPr lang="pl-PL" altLang="pl-PL" sz="550" b="1" i="1" dirty="0">
              <a:latin typeface="Calibri" panose="020F0502020204030204" pitchFamily="34" charset="0"/>
            </a:endParaRPr>
          </a:p>
        </p:txBody>
      </p:sp>
      <p:sp>
        <p:nvSpPr>
          <p:cNvPr id="71" name="Text Box 345"/>
          <p:cNvSpPr txBox="1">
            <a:spLocks noChangeArrowheads="1"/>
          </p:cNvSpPr>
          <p:nvPr/>
        </p:nvSpPr>
        <p:spPr bwMode="auto">
          <a:xfrm>
            <a:off x="4529270" y="2859115"/>
            <a:ext cx="1228153" cy="43228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Biuro </a:t>
            </a:r>
            <a:r>
              <a:rPr lang="pl-PL" altLang="pl-PL" sz="700" dirty="0" smtClean="0">
                <a:latin typeface="Calibri" panose="020F0502020204030204" pitchFamily="34" charset="0"/>
              </a:rPr>
              <a:t>Komunikacji</a:t>
            </a:r>
          </a:p>
          <a:p>
            <a:pPr eaLnBrk="1" hangingPunct="1"/>
            <a:r>
              <a:rPr lang="pl-PL" altLang="pl-PL" sz="700" dirty="0" smtClean="0">
                <a:latin typeface="Calibri" panose="020F0502020204030204" pitchFamily="34" charset="0"/>
              </a:rPr>
              <a:t>i Promocji </a:t>
            </a:r>
            <a:r>
              <a:rPr lang="pl-PL" altLang="pl-PL" sz="700" b="1" dirty="0" smtClean="0">
                <a:latin typeface="Calibri" panose="020F0502020204030204" pitchFamily="34" charset="0"/>
              </a:rPr>
              <a:t>BKP </a:t>
            </a:r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550" i="1" dirty="0">
                <a:latin typeface="Calibri" panose="020F0502020204030204" pitchFamily="34" charset="0"/>
              </a:rPr>
              <a:t>w zakresie </a:t>
            </a:r>
            <a:r>
              <a:rPr lang="pl-PL" sz="550" i="1" dirty="0">
                <a:latin typeface="Calibri" panose="020F0502020204030204" pitchFamily="34" charset="0"/>
              </a:rPr>
              <a:t>działalności </a:t>
            </a:r>
            <a:r>
              <a:rPr lang="pl-PL" sz="550" i="1" dirty="0" err="1">
                <a:latin typeface="Calibri" panose="020F0502020204030204" pitchFamily="34" charset="0"/>
              </a:rPr>
              <a:t>informacyjno</a:t>
            </a:r>
            <a:r>
              <a:rPr lang="pl-PL" sz="550" i="1" dirty="0">
                <a:latin typeface="Calibri" panose="020F0502020204030204" pitchFamily="34" charset="0"/>
              </a:rPr>
              <a:t>–promocyjnej </a:t>
            </a:r>
            <a:r>
              <a:rPr lang="pl-PL" sz="550" i="1" dirty="0" smtClean="0">
                <a:latin typeface="Calibri" panose="020F0502020204030204" pitchFamily="34" charset="0"/>
              </a:rPr>
              <a:t>KAS</a:t>
            </a:r>
            <a:endParaRPr lang="pl-PL" altLang="pl-PL" sz="550" b="1" i="1" dirty="0">
              <a:latin typeface="Calibri" panose="020F0502020204030204" pitchFamily="34" charset="0"/>
            </a:endParaRPr>
          </a:p>
        </p:txBody>
      </p:sp>
      <p:sp>
        <p:nvSpPr>
          <p:cNvPr id="61" name="Text Box 290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5997902" y="753410"/>
            <a:ext cx="1227146" cy="472858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pl-PL" altLang="pl-PL" sz="700" dirty="0" smtClean="0">
                <a:solidFill>
                  <a:schemeClr val="tx1"/>
                </a:solidFill>
              </a:rPr>
              <a:t>Departament Prawny </a:t>
            </a:r>
          </a:p>
          <a:p>
            <a:r>
              <a:rPr lang="pl-PL" altLang="pl-PL" sz="7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</a:t>
            </a:r>
            <a:endParaRPr lang="pl-PL" altLang="pl-PL" sz="7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Ćwiartka">
  <a:themeElements>
    <a:clrScheme name="Ćwiartka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Ćwiartk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Ćwiartka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ED38E8AF27DBC4894FD84D87ABB19E6" ma:contentTypeVersion="" ma:contentTypeDescription="Utwórz nowy dokument." ma:contentTypeScope="" ma:versionID="ab3ce4e06ac2af5e91f3b3065473d0f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ec4c7b05c76d60ee97006aba598cf4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D4F992F-09A8-4BCD-8E9F-8D0A2ACBDFD0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78AA289B-8775-414C-8095-E2129DEAF2A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D10D63B-45F1-4465-B3A2-B71B932EB00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17636</TotalTime>
  <Words>269</Words>
  <Application>Microsoft Office PowerPoint</Application>
  <PresentationFormat>Slajdy 35 mm</PresentationFormat>
  <Paragraphs>149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Ćwiartka</vt:lpstr>
      <vt:lpstr>Prezentacja programu PowerPoint</vt:lpstr>
    </vt:vector>
  </TitlesOfParts>
  <Company>Min. Fin.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STRUKTURA ORGANIZACYJNA</dc:title>
  <dc:creator>Biuro Dyrektora Generalnego</dc:creator>
  <cp:lastModifiedBy>Waniek Michał</cp:lastModifiedBy>
  <cp:revision>1512</cp:revision>
  <cp:lastPrinted>2022-01-04T08:35:16Z</cp:lastPrinted>
  <dcterms:created xsi:type="dcterms:W3CDTF">2006-06-26T12:00:33Z</dcterms:created>
  <dcterms:modified xsi:type="dcterms:W3CDTF">2022-05-13T10:35:22Z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0x0101004ED38E8AF27DBC4894FD84D87ABB19E6</vt:lpwstr>
  </property>
  <property fmtid="{D5CDD505-2E9C-101B-9397-08002B2CF9AE}" pid="3" name="MFCATEGORY">
    <vt:lpwstr>InformacjePrzeznaczoneWylacznieDoUzytkuWewnetrznego</vt:lpwstr>
  </property>
  <property fmtid="{D5CDD505-2E9C-101B-9397-08002B2CF9AE}" pid="4" name="MFClassifiedBy">
    <vt:lpwstr>MF\GIHJ;Pawlak Ewa</vt:lpwstr>
  </property>
  <property fmtid="{D5CDD505-2E9C-101B-9397-08002B2CF9AE}" pid="5" name="MFClassificationDate">
    <vt:lpwstr>2022-01-04T14:59:43.4735580+01:00</vt:lpwstr>
  </property>
  <property fmtid="{D5CDD505-2E9C-101B-9397-08002B2CF9AE}" pid="6" name="MFClassifiedBySID">
    <vt:lpwstr>MF\S-1-5-21-1525952054-1005573771-2909822258-243679</vt:lpwstr>
  </property>
  <property fmtid="{D5CDD505-2E9C-101B-9397-08002B2CF9AE}" pid="7" name="MFGRNItemId">
    <vt:lpwstr>GRN-569a127c-acaf-42a7-840d-e6b3b70d7784</vt:lpwstr>
  </property>
  <property fmtid="{D5CDD505-2E9C-101B-9397-08002B2CF9AE}" pid="8" name="MFHash">
    <vt:lpwstr>WffuaNkZHjlylgoUCOM0Due3Mg9uJJ7nxkh235wukpM=</vt:lpwstr>
  </property>
  <property fmtid="{D5CDD505-2E9C-101B-9397-08002B2CF9AE}" pid="9" name="DLPManualFileClassification">
    <vt:lpwstr>{5fdfc941-3fcf-4a5b-87be-4848800d39d0}</vt:lpwstr>
  </property>
  <property fmtid="{D5CDD505-2E9C-101B-9397-08002B2CF9AE}" pid="10" name="MFRefresh">
    <vt:lpwstr>False</vt:lpwstr>
  </property>
</Properties>
</file>