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0" r:id="rId5"/>
    <p:sldId id="263" r:id="rId6"/>
  </p:sldIdLst>
  <p:sldSz cx="12192000" cy="6858000"/>
  <p:notesSz cx="6799263" cy="98694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29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60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29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25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801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2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19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64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598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698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478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932ED-3348-45DA-AA76-9C43E752F39F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D8245-960D-4DD0-99D5-B7598059A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362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../word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../word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../word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../word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gov.pl/web/finanse/budzet-panstwa" TargetMode="External"/><Relationship Id="rId7" Type="http://schemas.openxmlformats.org/officeDocument/2006/relationships/image" Target="../media/image2.emf"/><Relationship Id="rId2" Type="http://schemas.openxmlformats.org/officeDocument/2006/relationships/hyperlink" Target="https://www.gov.pl/web/finanse/co-robim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pl/web/finanse/procedura-rezerw-celowych-budzet-panstwa" TargetMode="External"/><Relationship Id="rId5" Type="http://schemas.openxmlformats.org/officeDocument/2006/relationships/hyperlink" Target="https://www.gov.pl/web/finanse/rezerwy-budzetu-panstwa" TargetMode="External"/><Relationship Id="rId4" Type="http://schemas.openxmlformats.org/officeDocument/2006/relationships/hyperlink" Target="https://www.gov.pl/web/finanse/wykonanie-budzetu-panstwa" TargetMode="External"/><Relationship Id="rId9" Type="http://schemas.openxmlformats.org/officeDocument/2006/relationships/image" Target="../../word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 środki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Finansowanie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projektów w jednostkach budżetowych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9835978" y="222412"/>
            <a:ext cx="2108276" cy="1220662"/>
            <a:chOff x="0" y="0"/>
            <a:chExt cx="2157412" cy="1181100"/>
          </a:xfrm>
        </p:grpSpPr>
        <p:sp>
          <p:nvSpPr>
            <p:cNvPr id="5" name="Pole tekstowe 5"/>
            <p:cNvSpPr txBox="1"/>
            <p:nvPr/>
          </p:nvSpPr>
          <p:spPr>
            <a:xfrm>
              <a:off x="0" y="738187"/>
              <a:ext cx="2157412" cy="44291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numCol="1" spcCol="0" rtlCol="0" fromWordArt="0" anchor="t" anchorCtr="0" forceAA="0" compatLnSpc="1">
              <a:prstTxWarp prst="textNoShape">
                <a:avLst/>
              </a:prstTxWarp>
            </a:bodyPr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pl-PL" sz="1050" dirty="0">
                  <a:effectLst/>
                  <a:latin typeface="Abel"/>
                  <a:ea typeface="Calibri" panose="020F0502020204030204" pitchFamily="34" charset="0"/>
                  <a:cs typeface="Times New Roman" panose="02020603050405020304" pitchFamily="18" charset="0"/>
                </a:rPr>
                <a:t>Departament Budżetu i Finansów</a:t>
              </a:r>
              <a:endPara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Grafika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pic="http://schemas.openxmlformats.org/drawingml/2006/picture" xmlns:wpg="http://schemas.microsoft.com/office/word/2010/wordprocessingGroup" xmlns:wps="http://schemas.microsoft.com/office/word/2010/wordprocessingShape" xmlns:wpi="http://schemas.microsoft.com/office/word/2010/wordprocessingInk" xmlns:wne="http://schemas.microsoft.com/office/word/2006/wordml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xmlns:lc="http://schemas.openxmlformats.org/drawingml/2006/lockedCanvas" r:embed="rId3"/>
                </a:ext>
              </a:extLst>
            </a:blip>
            <a:stretch>
              <a:fillRect/>
            </a:stretch>
          </p:blipFill>
          <p:spPr>
            <a:xfrm>
              <a:off x="104775" y="0"/>
              <a:ext cx="1670685" cy="789940"/>
            </a:xfrm>
            <a:prstGeom prst="rect">
              <a:avLst/>
            </a:prstGeom>
          </p:spPr>
        </p:pic>
      </p:grpSp>
      <p:pic>
        <p:nvPicPr>
          <p:cNvPr id="10" name="Obraz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344" y="140260"/>
            <a:ext cx="1955780" cy="1302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383958"/>
            <a:ext cx="9144000" cy="898552"/>
          </a:xfrm>
        </p:spPr>
        <p:txBody>
          <a:bodyPr>
            <a:normAutofit/>
          </a:bodyPr>
          <a:lstStyle/>
          <a:p>
            <a:r>
              <a:rPr lang="pl-P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 środki</a:t>
            </a: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2397211"/>
            <a:ext cx="9144000" cy="3912973"/>
          </a:xfrm>
        </p:spPr>
        <p:txBody>
          <a:bodyPr/>
          <a:lstStyle/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Trzeci Program działań Unii w dziedzinie zdrowia (2014 – 2020) 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Ramowy Unii Europejskiej Horyzont 2020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Środki pochodzące z budżetu UE, ale </a:t>
            </a:r>
            <a:r>
              <a:rPr lang="pl-PL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są to środki europejskie (art. 2 pkt 5 </a:t>
            </a:r>
            <a:r>
              <a:rPr lang="pl-PL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uofp</a:t>
            </a:r>
            <a:r>
              <a:rPr lang="pl-PL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a 3"/>
          <p:cNvGrpSpPr/>
          <p:nvPr/>
        </p:nvGrpSpPr>
        <p:grpSpPr>
          <a:xfrm>
            <a:off x="9835978" y="222412"/>
            <a:ext cx="2108276" cy="1220662"/>
            <a:chOff x="0" y="0"/>
            <a:chExt cx="2157412" cy="1181100"/>
          </a:xfrm>
        </p:grpSpPr>
        <p:sp>
          <p:nvSpPr>
            <p:cNvPr id="5" name="Pole tekstowe 5"/>
            <p:cNvSpPr txBox="1"/>
            <p:nvPr/>
          </p:nvSpPr>
          <p:spPr>
            <a:xfrm>
              <a:off x="0" y="738187"/>
              <a:ext cx="2157412" cy="44291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numCol="1" spcCol="0" rtlCol="0" fromWordArt="0" anchor="t" anchorCtr="0" forceAA="0" compatLnSpc="1">
              <a:prstTxWarp prst="textNoShape">
                <a:avLst/>
              </a:prstTxWarp>
            </a:bodyPr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pl-PL" sz="1050" dirty="0">
                  <a:effectLst/>
                  <a:latin typeface="Abel"/>
                  <a:ea typeface="Calibri" panose="020F0502020204030204" pitchFamily="34" charset="0"/>
                  <a:cs typeface="Times New Roman" panose="02020603050405020304" pitchFamily="18" charset="0"/>
                </a:rPr>
                <a:t>Departament Budżetu i Finansów</a:t>
              </a:r>
              <a:endPara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Grafika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pic="http://schemas.openxmlformats.org/drawingml/2006/picture" xmlns:wpg="http://schemas.microsoft.com/office/word/2010/wordprocessingGroup" xmlns:wps="http://schemas.microsoft.com/office/word/2010/wordprocessingShape" xmlns:wpi="http://schemas.microsoft.com/office/word/2010/wordprocessingInk" xmlns:wne="http://schemas.microsoft.com/office/word/2006/wordml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xmlns:lc="http://schemas.openxmlformats.org/drawingml/2006/lockedCanvas" r:embed="rId3"/>
                </a:ext>
              </a:extLst>
            </a:blip>
            <a:stretch>
              <a:fillRect/>
            </a:stretch>
          </p:blipFill>
          <p:spPr>
            <a:xfrm>
              <a:off x="104775" y="0"/>
              <a:ext cx="1670685" cy="789940"/>
            </a:xfrm>
            <a:prstGeom prst="rect">
              <a:avLst/>
            </a:prstGeom>
          </p:spPr>
        </p:pic>
      </p:grpSp>
      <p:pic>
        <p:nvPicPr>
          <p:cNvPr id="10" name="Obraz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344" y="140260"/>
            <a:ext cx="1881640" cy="125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838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Podstawy prawne</a:t>
            </a: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23965"/>
            <a:ext cx="10515600" cy="54938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Ustawa z dnia 27 sierpnia 2009 r. o finansach publicznych (Dz.U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 2019 r. poz.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869):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 5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ust. 1 pkt 2 i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ust. 3 pkt 6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kwalifikuje środki finansowe tych programów jako: środki publiczne,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pochodzące z budżetu UE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inne środki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5 ust.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określa dochody publiczne, w tym inne dochody publiczne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określa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jednostki sektora finansów publicznych, w tym jednostki budżetowe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definiuje jednostkę budżetową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wskazuje jako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podstawę jej gospodarki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finansowej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dochodów i wydatków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	       	  zwany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„planem finansowym jednostki budżetowej”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Rozporządzenie Ministra Finansów z dnia 15 stycznia 2014 r. w sprawie szczegółowego sposobu wykonywania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budżetu państwa (Dz.U.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2018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poz.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2225) określa: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definicję dochodów (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doprecyzowuje) </a:t>
            </a: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sposób obsługi dochodów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wykonywanie budżetu państwa w Informatycznym Systemie Obsługi Budżetu Państwa (TREZOR).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Rozporządzenie Rady Ministrów z dnia 23 grudnia 2016 r. w sprawie wykazu środków publicznych niezaliczanych do środków, o których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mowa w art. 5 ust. 3 pkt 5c i 6 ustawy o finansach publicznych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(Dz.U.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2018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poz.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2165 i poz. 2297)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wyłączające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środki programu/projektu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„innych środków”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Rozporządzenie Ministra Finansów z dnia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marca 2010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w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sprawie szczegółowej klasyfikacji dochodów, wydatków, przychodów 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rozchodów oraz środków pochodzących ze źródeł zagranicznych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(Dz.U. z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poz.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1053, z </a:t>
            </a:r>
            <a:r>
              <a:rPr lang="pl-PL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zm.):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budżet środków krajowych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– czwarta cyfra paragrafów dla dochodów/wydatków z finansowania ze środków grantu/dotacji UE; rezerwa celowa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część 83</a:t>
            </a: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czwarta cyfra paragrafów dla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wydatków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budżetu państwa na współfinansowanie; ustawa budżetowa, część, z której jest finansowana </a:t>
            </a:r>
            <a:r>
              <a:rPr lang="pl-PL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pjb</a:t>
            </a: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44" y="107309"/>
            <a:ext cx="1428559" cy="951614"/>
          </a:xfrm>
          <a:prstGeom prst="rect">
            <a:avLst/>
          </a:prstGeom>
        </p:spPr>
      </p:pic>
      <p:grpSp>
        <p:nvGrpSpPr>
          <p:cNvPr id="5" name="Grupa 4"/>
          <p:cNvGrpSpPr/>
          <p:nvPr/>
        </p:nvGrpSpPr>
        <p:grpSpPr>
          <a:xfrm>
            <a:off x="10552670" y="107310"/>
            <a:ext cx="1383347" cy="951613"/>
            <a:chOff x="0" y="0"/>
            <a:chExt cx="2157412" cy="1181100"/>
          </a:xfrm>
        </p:grpSpPr>
        <p:sp>
          <p:nvSpPr>
            <p:cNvPr id="6" name="Pole tekstowe 5"/>
            <p:cNvSpPr txBox="1"/>
            <p:nvPr/>
          </p:nvSpPr>
          <p:spPr>
            <a:xfrm>
              <a:off x="0" y="738187"/>
              <a:ext cx="2157412" cy="44291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numCol="1" spcCol="0" rtlCol="0" fromWordArt="0" anchor="t" anchorCtr="0" forceAA="0" compatLnSpc="1">
              <a:prstTxWarp prst="textNoShape">
                <a:avLst/>
              </a:prstTxWarp>
            </a:bodyPr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pl-PL" sz="1050" dirty="0">
                  <a:effectLst/>
                  <a:latin typeface="Abel"/>
                  <a:ea typeface="Calibri" panose="020F0502020204030204" pitchFamily="34" charset="0"/>
                  <a:cs typeface="Times New Roman" panose="02020603050405020304" pitchFamily="18" charset="0"/>
                </a:rPr>
                <a:t>Departament Budżetu i Finansów</a:t>
              </a:r>
              <a:endPara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" name="Grafika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pic="http://schemas.openxmlformats.org/drawingml/2006/picture" xmlns:wpg="http://schemas.microsoft.com/office/word/2010/wordprocessingGroup" xmlns:wps="http://schemas.microsoft.com/office/word/2010/wordprocessingShape" xmlns:wpi="http://schemas.microsoft.com/office/word/2010/wordprocessingInk" xmlns:wne="http://schemas.microsoft.com/office/word/2006/wordml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xmlns:lc="http://schemas.openxmlformats.org/drawingml/2006/lockedCanvas" r:embed="rId4"/>
                </a:ext>
              </a:extLst>
            </a:blip>
            <a:stretch>
              <a:fillRect/>
            </a:stretch>
          </p:blipFill>
          <p:spPr>
            <a:xfrm>
              <a:off x="104775" y="0"/>
              <a:ext cx="1670685" cy="7899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437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838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Obsługa finansowa projektów i programów finansowanych z „innych środków” w </a:t>
            </a:r>
            <a:r>
              <a:rPr lang="pl-PL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pjb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23964"/>
            <a:ext cx="10515600" cy="536630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Zawarta umowa lub wydana decyzja o przyznaniu finansowania (grantu/dotacji) z UE – wystąpienie jednostki do dysponenta głównego części budżetowej o wystawienie fiszki bankowej z numerem rachunku bankowego Ministra Finansów (MF) służącego do obsługi finansowej „innych środków” pochodzących z budżetu UE nie podlegających zwrotowi: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Departament Budżetu i Finansów w Ministerstwie Zdrowia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numer rachunku bankowego z fiszki do lidera/koordynatora/Agencji.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Kopia/skan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zawartej umowy przekazana do dysponenta.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Wpływ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środków na rachunek MF – informacja do jednostki realizującej i dysponenta.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Planowanie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ustawy budżetowej na kolejny rok: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„1”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czwarta cyfra paragrafów dla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środków z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finansowania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grantu UE w rezerwie celowej,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część 83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„2”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czwarta cyfra paragrafów dla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środków z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budżetu państwa na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współfinansowanie w części,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której jest finansowana </a:t>
            </a:r>
            <a:r>
              <a:rPr lang="pl-PL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pjb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Pozyskiwanie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środków: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„2” –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są w planie finansowym jednostki lub należy przenieść z wydatków z czwartą cyfrą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paragrafów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„0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1” –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uruchamia się z rezerwy celowej budżetu państwa (część 83, poz. 8) zgodnie z obowiązującą od maja 2019 r. „Procedurą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uruchamiania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przyznawania zapewnienia finansowania lub dofinansowania przedsięwzięcia ze środków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rezerw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celowych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budżetu państwa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realizację projektów współfinansowanych z udziałem środków pochodzących z budżetu UE oraz </a:t>
            </a:r>
            <a:r>
              <a:rPr lang="pl-PL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ze środków pomocy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bezzwrotnej, rozliczenia programów i projektów finansowanych z udziałem tych środków, a </a:t>
            </a:r>
            <a:r>
              <a:rPr lang="pl-PL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także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pl-PL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rozliczenia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budżetem ogólnym Unii </a:t>
            </a:r>
            <a:r>
              <a:rPr lang="pl-PL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Europejskiej”.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Działania prowadzone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tylko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Informatycznym Systemie Obsługi Budżetu Państwa (TREZOR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(budżet państwa).  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44" y="107309"/>
            <a:ext cx="1428559" cy="951614"/>
          </a:xfrm>
          <a:prstGeom prst="rect">
            <a:avLst/>
          </a:prstGeom>
        </p:spPr>
      </p:pic>
      <p:grpSp>
        <p:nvGrpSpPr>
          <p:cNvPr id="5" name="Grupa 4"/>
          <p:cNvGrpSpPr/>
          <p:nvPr/>
        </p:nvGrpSpPr>
        <p:grpSpPr>
          <a:xfrm>
            <a:off x="10552670" y="107310"/>
            <a:ext cx="1383347" cy="951613"/>
            <a:chOff x="0" y="0"/>
            <a:chExt cx="2157412" cy="1181100"/>
          </a:xfrm>
        </p:grpSpPr>
        <p:sp>
          <p:nvSpPr>
            <p:cNvPr id="6" name="Pole tekstowe 5"/>
            <p:cNvSpPr txBox="1"/>
            <p:nvPr/>
          </p:nvSpPr>
          <p:spPr>
            <a:xfrm>
              <a:off x="0" y="738187"/>
              <a:ext cx="2157412" cy="44291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numCol="1" spcCol="0" rtlCol="0" fromWordArt="0" anchor="t" anchorCtr="0" forceAA="0" compatLnSpc="1">
              <a:prstTxWarp prst="textNoShape">
                <a:avLst/>
              </a:prstTxWarp>
            </a:bodyPr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pl-PL" sz="1050" dirty="0">
                  <a:effectLst/>
                  <a:latin typeface="Abel"/>
                  <a:ea typeface="Calibri" panose="020F0502020204030204" pitchFamily="34" charset="0"/>
                  <a:cs typeface="Times New Roman" panose="02020603050405020304" pitchFamily="18" charset="0"/>
                </a:rPr>
                <a:t>Departament Budżetu i Finansów</a:t>
              </a:r>
              <a:endPara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" name="Grafika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pic="http://schemas.openxmlformats.org/drawingml/2006/picture" xmlns:wpg="http://schemas.microsoft.com/office/word/2010/wordprocessingGroup" xmlns:wps="http://schemas.microsoft.com/office/word/2010/wordprocessingShape" xmlns:wpi="http://schemas.microsoft.com/office/word/2010/wordprocessingInk" xmlns:wne="http://schemas.microsoft.com/office/word/2006/wordml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xmlns:lc="http://schemas.openxmlformats.org/drawingml/2006/lockedCanvas" r:embed="rId4"/>
                </a:ext>
              </a:extLst>
            </a:blip>
            <a:stretch>
              <a:fillRect/>
            </a:stretch>
          </p:blipFill>
          <p:spPr>
            <a:xfrm>
              <a:off x="104775" y="0"/>
              <a:ext cx="1670685" cy="7899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268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838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23965"/>
            <a:ext cx="10515600" cy="549386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Dostępna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stronie Ministerstwa Finansów w zakładce: 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 robimy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Budżet państwa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Wykonanie budżetu państwa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Rezerwy budżetu państwa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l-PL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Procedura rezerw celowych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(wreszcie!) uruchamiania środków na wynagrodzenia i pochodne z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części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poz. 8 (nie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19)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dla pracowników </a:t>
            </a:r>
            <a:r>
              <a:rPr lang="pl-PL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pjb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zaangażowanych w realizację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projektów;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uchwały Rady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Ministrów.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Wyłączenie wydatków płacowych z obowiązku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kilkukrotnego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składania wniosku na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najbliższe 3 miesiące.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Płacowe można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wyjątkowo uruchomić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 do końca roku budżetowego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Dwa formularze wniosków: </a:t>
            </a: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1) załącznik 1c - dla wszystkich,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innych wydatków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ujętych w szacunkowym budżecie projektu/działania (zakup usług, towarów, podróże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służbowe, itp.) na wydatki planowane do poniesienia w ciągu najbliższych 3 miesięcy;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załącznik 1e - wyłącznie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dla wydatków płacowych, nawet jeśli oba wnioski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składane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 w jednym terminie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Nadal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można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uruchamiać środków </a:t>
            </a:r>
            <a:r>
              <a:rPr lang="pl-PL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współfinansowanie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(budżet państwa, §…2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muszą być zabezpieczone w części budżetowej i planie finansowym jednostki.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Sprawozdawczość – </a:t>
            </a:r>
            <a:r>
              <a:rPr lang="pl-PL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dysponent </a:t>
            </a:r>
            <a:r>
              <a:rPr lang="pl-PL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główny części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składa do Departamentu Instytucji Płatniczej: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1) </a:t>
            </a:r>
            <a:r>
              <a:rPr lang="pl-PL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informację kwartalną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(poprzednio miesięczną) na temat wydatkowania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zaangażowania środków pozyskanych w danym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budżetowym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rezerwy celowej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do 20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dni po zakończeniu danego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kwartału - wg wzoru stanowiącego załącznik 3 do Procedury;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2)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informację </a:t>
            </a:r>
            <a:r>
              <a:rPr lang="pl-PL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roczną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na temat wydatkowania i zaangażowania środków pozyskanych w danym roku budżetowym z rezerwy celowej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okres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całego roku budżetowego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do 5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marca roku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następnego;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3) </a:t>
            </a:r>
            <a:r>
              <a:rPr lang="pl-PL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Raport kwartalny –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wydatki poniesione w całym okresie realizacji projektu i planowane na najbliższy kwartał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do 20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dni po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po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zakończeniu danego kwartału - wg wzoru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dostarczanego przez dysponenta.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344" y="107309"/>
            <a:ext cx="1428559" cy="951614"/>
          </a:xfrm>
          <a:prstGeom prst="rect">
            <a:avLst/>
          </a:prstGeom>
        </p:spPr>
      </p:pic>
      <p:grpSp>
        <p:nvGrpSpPr>
          <p:cNvPr id="5" name="Grupa 4"/>
          <p:cNvGrpSpPr/>
          <p:nvPr/>
        </p:nvGrpSpPr>
        <p:grpSpPr>
          <a:xfrm>
            <a:off x="10552670" y="107310"/>
            <a:ext cx="1383347" cy="951613"/>
            <a:chOff x="0" y="0"/>
            <a:chExt cx="2157412" cy="1181100"/>
          </a:xfrm>
        </p:grpSpPr>
        <p:sp>
          <p:nvSpPr>
            <p:cNvPr id="6" name="Pole tekstowe 5"/>
            <p:cNvSpPr txBox="1"/>
            <p:nvPr/>
          </p:nvSpPr>
          <p:spPr>
            <a:xfrm>
              <a:off x="0" y="738187"/>
              <a:ext cx="2157412" cy="44291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numCol="1" spcCol="0" rtlCol="0" fromWordArt="0" anchor="t" anchorCtr="0" forceAA="0" compatLnSpc="1">
              <a:prstTxWarp prst="textNoShape">
                <a:avLst/>
              </a:prstTxWarp>
            </a:bodyPr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pl-PL" sz="1050" dirty="0">
                  <a:effectLst/>
                  <a:latin typeface="Abel"/>
                  <a:ea typeface="Calibri" panose="020F0502020204030204" pitchFamily="34" charset="0"/>
                  <a:cs typeface="Times New Roman" panose="02020603050405020304" pitchFamily="18" charset="0"/>
                </a:rPr>
                <a:t>Departament Budżetu i Finansów</a:t>
              </a:r>
              <a:endPara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" name="Grafika 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pic="http://schemas.openxmlformats.org/drawingml/2006/picture" xmlns:wpg="http://schemas.microsoft.com/office/word/2010/wordprocessingGroup" xmlns:wps="http://schemas.microsoft.com/office/word/2010/wordprocessingShape" xmlns:wpi="http://schemas.microsoft.com/office/word/2010/wordprocessingInk" xmlns:wne="http://schemas.microsoft.com/office/word/2006/wordml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xmlns:lc="http://schemas.openxmlformats.org/drawingml/2006/lockedCanvas" r:embed="rId9"/>
                </a:ext>
              </a:extLst>
            </a:blip>
            <a:stretch>
              <a:fillRect/>
            </a:stretch>
          </p:blipFill>
          <p:spPr>
            <a:xfrm>
              <a:off x="104775" y="0"/>
              <a:ext cx="1670685" cy="7899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657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166</Words>
  <Application>Microsoft Office PowerPoint</Application>
  <PresentationFormat>Panoramiczny</PresentationFormat>
  <Paragraphs>65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Abel</vt:lpstr>
      <vt:lpstr>Arial</vt:lpstr>
      <vt:lpstr>Calibri</vt:lpstr>
      <vt:lpstr>Calibri Light</vt:lpstr>
      <vt:lpstr>Times New Roman</vt:lpstr>
      <vt:lpstr>Motyw pakietu Office</vt:lpstr>
      <vt:lpstr>Inne środki</vt:lpstr>
      <vt:lpstr>Inne środki</vt:lpstr>
      <vt:lpstr>Podstawy prawne</vt:lpstr>
      <vt:lpstr>Obsługa finansowa projektów i programów finansowanych z „innych środków” w pjb</vt:lpstr>
      <vt:lpstr>Procedura</vt:lpstr>
    </vt:vector>
  </TitlesOfParts>
  <Company>Ministerstwo Zdrowia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Rzeczkowski Tomasz</dc:creator>
  <cp:lastModifiedBy>Budkiewicz Barbara</cp:lastModifiedBy>
  <cp:revision>40</cp:revision>
  <cp:lastPrinted>2019-05-27T13:31:22Z</cp:lastPrinted>
  <dcterms:created xsi:type="dcterms:W3CDTF">2019-05-24T14:23:12Z</dcterms:created>
  <dcterms:modified xsi:type="dcterms:W3CDTF">2019-05-27T13:41:25Z</dcterms:modified>
</cp:coreProperties>
</file>