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44"/>
  </p:notesMasterIdLst>
  <p:handoutMasterIdLst>
    <p:handoutMasterId r:id="rId45"/>
  </p:handoutMasterIdLst>
  <p:sldIdLst>
    <p:sldId id="256" r:id="rId2"/>
    <p:sldId id="326" r:id="rId3"/>
    <p:sldId id="325" r:id="rId4"/>
    <p:sldId id="324" r:id="rId5"/>
    <p:sldId id="259" r:id="rId6"/>
    <p:sldId id="292" r:id="rId7"/>
    <p:sldId id="261" r:id="rId8"/>
    <p:sldId id="303" r:id="rId9"/>
    <p:sldId id="262" r:id="rId10"/>
    <p:sldId id="293" r:id="rId11"/>
    <p:sldId id="294" r:id="rId12"/>
    <p:sldId id="295" r:id="rId13"/>
    <p:sldId id="296" r:id="rId14"/>
    <p:sldId id="297" r:id="rId15"/>
    <p:sldId id="302" r:id="rId16"/>
    <p:sldId id="298" r:id="rId17"/>
    <p:sldId id="299" r:id="rId18"/>
    <p:sldId id="300" r:id="rId19"/>
    <p:sldId id="301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264" r:id="rId28"/>
    <p:sldId id="288" r:id="rId29"/>
    <p:sldId id="311" r:id="rId30"/>
    <p:sldId id="312" r:id="rId31"/>
    <p:sldId id="314" r:id="rId32"/>
    <p:sldId id="317" r:id="rId33"/>
    <p:sldId id="313" r:id="rId34"/>
    <p:sldId id="318" r:id="rId35"/>
    <p:sldId id="321" r:id="rId36"/>
    <p:sldId id="315" r:id="rId37"/>
    <p:sldId id="316" r:id="rId38"/>
    <p:sldId id="319" r:id="rId39"/>
    <p:sldId id="320" r:id="rId40"/>
    <p:sldId id="322" r:id="rId41"/>
    <p:sldId id="323" r:id="rId42"/>
    <p:sldId id="283" r:id="rId43"/>
  </p:sldIdLst>
  <p:sldSz cx="12192000" cy="6858000"/>
  <p:notesSz cx="6670675" cy="9777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353" cy="489419"/>
          </a:xfrm>
          <a:prstGeom prst="rect">
            <a:avLst/>
          </a:prstGeom>
        </p:spPr>
        <p:txBody>
          <a:bodyPr vert="horz" lIns="89922" tIns="44961" rIns="89922" bIns="4496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766" y="0"/>
            <a:ext cx="2891353" cy="489419"/>
          </a:xfrm>
          <a:prstGeom prst="rect">
            <a:avLst/>
          </a:prstGeom>
        </p:spPr>
        <p:txBody>
          <a:bodyPr vert="horz" lIns="89922" tIns="44961" rIns="89922" bIns="44961" rtlCol="0"/>
          <a:lstStyle>
            <a:lvl1pPr algn="r">
              <a:defRPr sz="1200"/>
            </a:lvl1pPr>
          </a:lstStyle>
          <a:p>
            <a:fld id="{388B88D5-8920-455E-89A3-D1C1FAE62C0F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287995"/>
            <a:ext cx="2891353" cy="489419"/>
          </a:xfrm>
          <a:prstGeom prst="rect">
            <a:avLst/>
          </a:prstGeom>
        </p:spPr>
        <p:txBody>
          <a:bodyPr vert="horz" lIns="89922" tIns="44961" rIns="89922" bIns="4496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766" y="9287995"/>
            <a:ext cx="2891353" cy="489419"/>
          </a:xfrm>
          <a:prstGeom prst="rect">
            <a:avLst/>
          </a:prstGeom>
        </p:spPr>
        <p:txBody>
          <a:bodyPr vert="horz" lIns="89922" tIns="44961" rIns="89922" bIns="44961" rtlCol="0" anchor="b"/>
          <a:lstStyle>
            <a:lvl1pPr algn="r">
              <a:defRPr sz="1200"/>
            </a:lvl1pPr>
          </a:lstStyle>
          <a:p>
            <a:fld id="{3DB0A382-BE28-4819-82A5-05C2D67953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232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1017" cy="490926"/>
          </a:xfrm>
          <a:prstGeom prst="rect">
            <a:avLst/>
          </a:prstGeom>
        </p:spPr>
        <p:txBody>
          <a:bodyPr vert="horz" lIns="89922" tIns="44961" rIns="89922" bIns="4496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8591" y="1"/>
            <a:ext cx="2891017" cy="490926"/>
          </a:xfrm>
          <a:prstGeom prst="rect">
            <a:avLst/>
          </a:prstGeom>
        </p:spPr>
        <p:txBody>
          <a:bodyPr vert="horz" lIns="89922" tIns="44961" rIns="89922" bIns="44961" rtlCol="0"/>
          <a:lstStyle>
            <a:lvl1pPr algn="r">
              <a:defRPr sz="1200"/>
            </a:lvl1pPr>
          </a:lstStyle>
          <a:p>
            <a:fld id="{45AC3FDF-D1EE-4018-802D-D20CEEB65177}" type="datetimeFigureOut">
              <a:rPr lang="pl-PL" smtClean="0"/>
              <a:t>14.01.2020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22" tIns="44961" rIns="89922" bIns="44961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748" y="4706038"/>
            <a:ext cx="5337180" cy="3849771"/>
          </a:xfrm>
          <a:prstGeom prst="rect">
            <a:avLst/>
          </a:prstGeom>
        </p:spPr>
        <p:txBody>
          <a:bodyPr vert="horz" lIns="89922" tIns="44961" rIns="89922" bIns="44961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286489"/>
            <a:ext cx="2891017" cy="490925"/>
          </a:xfrm>
          <a:prstGeom prst="rect">
            <a:avLst/>
          </a:prstGeom>
        </p:spPr>
        <p:txBody>
          <a:bodyPr vert="horz" lIns="89922" tIns="44961" rIns="89922" bIns="4496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8591" y="9286489"/>
            <a:ext cx="2891017" cy="490925"/>
          </a:xfrm>
          <a:prstGeom prst="rect">
            <a:avLst/>
          </a:prstGeom>
        </p:spPr>
        <p:txBody>
          <a:bodyPr vert="horz" lIns="89922" tIns="44961" rIns="89922" bIns="44961" rtlCol="0" anchor="b"/>
          <a:lstStyle>
            <a:lvl1pPr algn="r">
              <a:defRPr sz="1200"/>
            </a:lvl1pPr>
          </a:lstStyle>
          <a:p>
            <a:fld id="{1D98526B-CB48-44A2-A352-F65E55E042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3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559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056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095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3118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7006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5499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76597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0690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034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28989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2659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99989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89896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06212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51562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48605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499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64441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6006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31797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4342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9246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38034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58682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51242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2691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957963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96492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89278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7720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77053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6536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530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66418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05492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281400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608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5434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935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8080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4956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6805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82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24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23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513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625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8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5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6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7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0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1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5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3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564926-5496-430C-A4BA-A9C5F88014FB}" type="datetimeFigureOut">
              <a:rPr lang="en-GB" smtClean="0"/>
              <a:t>14/01/2020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42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og.gov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1367246"/>
            <a:ext cx="8001000" cy="2290354"/>
          </a:xfrm>
        </p:spPr>
        <p:txBody>
          <a:bodyPr/>
          <a:lstStyle/>
          <a:p>
            <a:r>
              <a:rPr lang="pl-PL" dirty="0" smtClean="0"/>
              <a:t>NMF 2014-2021</a:t>
            </a:r>
            <a:br>
              <a:rPr lang="pl-PL" dirty="0" smtClean="0"/>
            </a:br>
            <a:r>
              <a:rPr lang="pl-PL" dirty="0" smtClean="0"/>
              <a:t>Program </a:t>
            </a:r>
            <a:r>
              <a:rPr lang="pl-PL" i="1" dirty="0" smtClean="0"/>
              <a:t>sprawy wewnętrzne</a:t>
            </a:r>
            <a:endParaRPr lang="en-GB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z="4000" dirty="0" smtClean="0"/>
              <a:t>Kwalifikowalność wydatków </a:t>
            </a:r>
          </a:p>
          <a:p>
            <a:r>
              <a:rPr lang="pl-PL" sz="4000" dirty="0" smtClean="0"/>
              <a:t>i przepływy finansowe</a:t>
            </a:r>
            <a:endParaRPr lang="pl-PL" sz="1200" dirty="0" smtClean="0"/>
          </a:p>
          <a:p>
            <a:endParaRPr lang="pl-PL" sz="1200" dirty="0" smtClean="0">
              <a:hlinkClick r:id="rId3"/>
            </a:endParaRPr>
          </a:p>
          <a:p>
            <a:endParaRPr lang="pl-PL" sz="1200" dirty="0">
              <a:hlinkClick r:id="rId3"/>
            </a:endParaRPr>
          </a:p>
          <a:p>
            <a:r>
              <a:rPr lang="pl-PL" sz="1200" dirty="0" smtClean="0">
                <a:hlinkClick r:id="rId3"/>
              </a:rPr>
              <a:t>www.eog.gov.pl</a:t>
            </a:r>
            <a:r>
              <a:rPr lang="pl-PL" sz="1200" dirty="0" smtClean="0"/>
              <a:t>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1" y="225160"/>
            <a:ext cx="853671" cy="95581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061" y="296091"/>
            <a:ext cx="1108923" cy="95794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2995" y="461554"/>
            <a:ext cx="2547120" cy="62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Bezpośrednie wydatki kwalifikowalne - art. 8.3 Regulacji</a:t>
            </a: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A</a:t>
            </a:r>
            <a:r>
              <a:rPr lang="pl-PL" sz="1800" dirty="0">
                <a:solidFill>
                  <a:schemeClr val="tx1"/>
                </a:solidFill>
              </a:rPr>
              <a:t>) koszty personelu; 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B) koszty podróży, diet i zakwaterowania;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C) koszty nowego lub używanego </a:t>
            </a:r>
            <a:r>
              <a:rPr lang="pl-PL" sz="1800" dirty="0" smtClean="0">
                <a:solidFill>
                  <a:schemeClr val="tx1"/>
                </a:solidFill>
              </a:rPr>
              <a:t>sprzętu;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D) zakup gruntów i nieruchomości;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E) koszty materiałów eksploracyjnych i dostaw;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F) koszty wynikające z innych </a:t>
            </a:r>
            <a:r>
              <a:rPr lang="pl-PL" sz="1800" dirty="0" smtClean="0">
                <a:solidFill>
                  <a:schemeClr val="tx1"/>
                </a:solidFill>
              </a:rPr>
              <a:t>umów;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G</a:t>
            </a:r>
            <a:r>
              <a:rPr lang="pl-PL" sz="1800" dirty="0">
                <a:solidFill>
                  <a:schemeClr val="tx1"/>
                </a:solidFill>
              </a:rPr>
              <a:t>) wymogi specjalne.</a:t>
            </a: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8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342900" indent="-342900">
              <a:buAutoNum type="alphaUcParenR"/>
            </a:pPr>
            <a:r>
              <a:rPr lang="pl-PL" b="1" dirty="0" smtClean="0">
                <a:solidFill>
                  <a:schemeClr val="tx1"/>
                </a:solidFill>
              </a:rPr>
              <a:t>koszty personelu</a:t>
            </a:r>
            <a:r>
              <a:rPr lang="pl-PL" b="1" dirty="0">
                <a:solidFill>
                  <a:schemeClr val="tx1"/>
                </a:solidFill>
              </a:rPr>
              <a:t> </a:t>
            </a:r>
            <a:r>
              <a:rPr lang="pl-PL" b="1" dirty="0" smtClean="0">
                <a:solidFill>
                  <a:schemeClr val="tx1"/>
                </a:solidFill>
              </a:rPr>
              <a:t>(art. 8.3 ust. 1a) – możliwe rodzaje</a:t>
            </a:r>
          </a:p>
          <a:p>
            <a:pPr marL="342900" indent="-342900">
              <a:buAutoNum type="alphaUcParenR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A.1 W oparciu o prawo pracy – umowa o pracę</a:t>
            </a:r>
            <a:endParaRPr lang="pl-PL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Stały </a:t>
            </a:r>
            <a:r>
              <a:rPr lang="pl-PL" sz="1800" b="1" dirty="0">
                <a:solidFill>
                  <a:schemeClr val="tx1"/>
                </a:solidFill>
              </a:rPr>
              <a:t>% zaangażowania </a:t>
            </a:r>
            <a:r>
              <a:rPr lang="pl-PL" sz="1800" dirty="0">
                <a:solidFill>
                  <a:schemeClr val="tx1"/>
                </a:solidFill>
              </a:rPr>
              <a:t>w realizacje projektu (musi być określony w umowie lub innym </a:t>
            </a:r>
            <a:r>
              <a:rPr lang="pl-PL" sz="1800" dirty="0" smtClean="0">
                <a:solidFill>
                  <a:schemeClr val="tx1"/>
                </a:solidFill>
              </a:rPr>
              <a:t>dokumencie)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Zmienny </a:t>
            </a:r>
            <a:r>
              <a:rPr lang="pl-PL" sz="1800" b="1" dirty="0">
                <a:solidFill>
                  <a:schemeClr val="tx1"/>
                </a:solidFill>
              </a:rPr>
              <a:t>% zaangażowania </a:t>
            </a:r>
            <a:r>
              <a:rPr lang="pl-PL" sz="1800" dirty="0">
                <a:solidFill>
                  <a:schemeClr val="tx1"/>
                </a:solidFill>
              </a:rPr>
              <a:t>w projekcie (w zależności od ilości zadań w </a:t>
            </a:r>
            <a:r>
              <a:rPr lang="pl-PL" sz="1800" dirty="0" smtClean="0">
                <a:solidFill>
                  <a:schemeClr val="tx1"/>
                </a:solidFill>
              </a:rPr>
              <a:t>miesiącu – karta czasu pracy)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Stawka godzinowa </a:t>
            </a:r>
            <a:r>
              <a:rPr lang="pl-PL" sz="1800" dirty="0" smtClean="0">
                <a:solidFill>
                  <a:schemeClr val="tx1"/>
                </a:solidFill>
              </a:rPr>
              <a:t>(określona w dokumencie zatrudnienia - KCP)</a:t>
            </a: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A.2 Umowy </a:t>
            </a:r>
            <a:r>
              <a:rPr lang="pl-PL" sz="1800" b="1" dirty="0" err="1" smtClean="0">
                <a:solidFill>
                  <a:schemeClr val="tx1"/>
                </a:solidFill>
              </a:rPr>
              <a:t>cywilno</a:t>
            </a:r>
            <a:r>
              <a:rPr lang="pl-PL" sz="1800" b="1" dirty="0" smtClean="0">
                <a:solidFill>
                  <a:schemeClr val="tx1"/>
                </a:solidFill>
              </a:rPr>
              <a:t> – prawne (zlecenie, o dzieło)</a:t>
            </a: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4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9835743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A.1 Umowa o pracę – kwalifikowane wydatki:</a:t>
            </a:r>
          </a:p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Wynagrodzenie brutto w tym: zasadnicze, ZUS pracownika, dodatki (np. stażowy, funkcyjny, za znajomość jęz.), premie, potrącenia (np. karty sport.)</a:t>
            </a: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Podatek dochodowy</a:t>
            </a: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Składki ZUS pracodawcy</a:t>
            </a: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Fundusz Pracy i FGŚP</a:t>
            </a: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„trzynastka” (proporcjonalnie)</a:t>
            </a: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Wynagrodzenie urlopowe i zdrowotne (płacone przez pracodawcę)</a:t>
            </a: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6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9835743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A.1 Umowa o pracę – wydatki </a:t>
            </a:r>
            <a:r>
              <a:rPr lang="pl-PL" sz="1800" b="1" u="sng" dirty="0" smtClean="0">
                <a:solidFill>
                  <a:schemeClr val="tx1"/>
                </a:solidFill>
              </a:rPr>
              <a:t>niekwalifikowane</a:t>
            </a:r>
            <a:r>
              <a:rPr lang="pl-PL" sz="1800" b="1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Nieuzasadnione podwyżki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Nagrody jubileuszowe i okolicznościowe (ad-hoc)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Chorobowe płatne przez ZUS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Zasiłki finansowane z budżetu państwa (rodzinny, pielęgnacyjny)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Wynagrodzenia wypłacane niezgodnie z przepisami wewnętrznymi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Wynagrodzenia pracowników partnera projektu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18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9835743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A.2 Umowy </a:t>
            </a:r>
            <a:r>
              <a:rPr lang="pl-PL" sz="1800" b="1" dirty="0" err="1" smtClean="0">
                <a:solidFill>
                  <a:schemeClr val="tx1"/>
                </a:solidFill>
              </a:rPr>
              <a:t>cywilno</a:t>
            </a:r>
            <a:r>
              <a:rPr lang="pl-PL" sz="1800" b="1" dirty="0" smtClean="0">
                <a:solidFill>
                  <a:schemeClr val="tx1"/>
                </a:solidFill>
              </a:rPr>
              <a:t> – prawne – wydatki </a:t>
            </a:r>
            <a:r>
              <a:rPr lang="pl-PL" sz="1800" b="1" u="sng" dirty="0" smtClean="0">
                <a:solidFill>
                  <a:schemeClr val="tx1"/>
                </a:solidFill>
              </a:rPr>
              <a:t>kwalifikowane</a:t>
            </a:r>
            <a:r>
              <a:rPr lang="pl-PL" sz="1800" b="1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Kwalifikowana jest wartość brutto umowy, która zawiera wszystkie składowe.</a:t>
            </a: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UWAGA: Zawarcie </a:t>
            </a:r>
            <a:r>
              <a:rPr lang="pl-PL" sz="1800" dirty="0">
                <a:solidFill>
                  <a:schemeClr val="tx1"/>
                </a:solidFill>
              </a:rPr>
              <a:t>umowy podlega </a:t>
            </a:r>
            <a:r>
              <a:rPr lang="pl-PL" sz="1800" dirty="0" smtClean="0">
                <a:solidFill>
                  <a:schemeClr val="tx1"/>
                </a:solidFill>
              </a:rPr>
              <a:t>ust. PZP </a:t>
            </a:r>
            <a:r>
              <a:rPr lang="pl-PL" sz="1800" dirty="0">
                <a:solidFill>
                  <a:schemeClr val="tx1"/>
                </a:solidFill>
              </a:rPr>
              <a:t>lub </a:t>
            </a:r>
            <a:r>
              <a:rPr lang="pl-PL" sz="1800" dirty="0" smtClean="0">
                <a:solidFill>
                  <a:schemeClr val="tx1"/>
                </a:solidFill>
              </a:rPr>
              <a:t>Wytycznym </a:t>
            </a:r>
            <a:r>
              <a:rPr lang="pl-PL" sz="1800" dirty="0">
                <a:solidFill>
                  <a:schemeClr val="tx1"/>
                </a:solidFill>
              </a:rPr>
              <a:t>NMF.</a:t>
            </a: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A.2 Umowy </a:t>
            </a:r>
            <a:r>
              <a:rPr lang="pl-PL" sz="1800" b="1" dirty="0" err="1" smtClean="0">
                <a:solidFill>
                  <a:schemeClr val="tx1"/>
                </a:solidFill>
              </a:rPr>
              <a:t>cywilno</a:t>
            </a:r>
            <a:r>
              <a:rPr lang="pl-PL" sz="1800" b="1" dirty="0" smtClean="0">
                <a:solidFill>
                  <a:schemeClr val="tx1"/>
                </a:solidFill>
              </a:rPr>
              <a:t> prawne – wydatki </a:t>
            </a:r>
            <a:r>
              <a:rPr lang="pl-PL" sz="1800" b="1" u="sng" dirty="0" smtClean="0">
                <a:solidFill>
                  <a:schemeClr val="tx1"/>
                </a:solidFill>
              </a:rPr>
              <a:t>niekwalifikowane</a:t>
            </a: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W </a:t>
            </a:r>
            <a:r>
              <a:rPr lang="pl-PL" sz="1800" dirty="0">
                <a:solidFill>
                  <a:schemeClr val="tx1"/>
                </a:solidFill>
              </a:rPr>
              <a:t>ż</a:t>
            </a:r>
            <a:r>
              <a:rPr lang="pl-PL" sz="1800" dirty="0" smtClean="0">
                <a:solidFill>
                  <a:schemeClr val="tx1"/>
                </a:solidFill>
              </a:rPr>
              <a:t>adnym wypadku nie mogą być rozliczane umowy zawierane z personelem partnera projektu (w żadnej konfiguracji).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3951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27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9835743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WOLONTARIAT (art. 6.4 ust. 6-6 Regulacji):</a:t>
            </a:r>
          </a:p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Może stanowić wkład rzeczowy do max. 50% wkładu własnego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Może być wykazywany tylko przez NGO/org. społeczną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Na podstawie stawek zatwierdzonych przez OP (art. 6.4 ust. 6) – </a:t>
            </a:r>
            <a:r>
              <a:rPr lang="pl-PL" sz="1600" i="1" dirty="0" smtClean="0">
                <a:solidFill>
                  <a:schemeClr val="tx1"/>
                </a:solidFill>
              </a:rPr>
              <a:t>proponuje wnioskodawca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3951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81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9835743" cy="5352691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chemeClr val="tx1"/>
                </a:solidFill>
              </a:rPr>
              <a:t>B) koszty podróży, diet i </a:t>
            </a:r>
            <a:r>
              <a:rPr lang="pl-PL" sz="1800" b="1" dirty="0" smtClean="0">
                <a:solidFill>
                  <a:schemeClr val="tx1"/>
                </a:solidFill>
              </a:rPr>
              <a:t>zakwaterowania </a:t>
            </a:r>
            <a:r>
              <a:rPr lang="pl-PL" sz="1800" b="1" dirty="0">
                <a:solidFill>
                  <a:schemeClr val="tx1"/>
                </a:solidFill>
              </a:rPr>
              <a:t>(art. 8.3 ust. </a:t>
            </a:r>
            <a:r>
              <a:rPr lang="pl-PL" sz="1800" b="1" dirty="0" smtClean="0">
                <a:solidFill>
                  <a:schemeClr val="tx1"/>
                </a:solidFill>
              </a:rPr>
              <a:t>1b) </a:t>
            </a:r>
            <a:r>
              <a:rPr lang="pl-PL" sz="1800" b="1" dirty="0">
                <a:solidFill>
                  <a:schemeClr val="tx1"/>
                </a:solidFill>
              </a:rPr>
              <a:t>– </a:t>
            </a:r>
            <a:r>
              <a:rPr lang="pl-PL" sz="1800" b="1" dirty="0" smtClean="0">
                <a:solidFill>
                  <a:schemeClr val="tx1"/>
                </a:solidFill>
              </a:rPr>
              <a:t>wydatki kwalifikowane</a:t>
            </a:r>
            <a:endParaRPr lang="pl-PL" sz="1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600" i="1" dirty="0" smtClean="0">
                <a:solidFill>
                  <a:schemeClr val="tx1"/>
                </a:solidFill>
              </a:rPr>
              <a:t>(Co do zasady stosuje się przepisy wynikające z Rozporządzenia </a:t>
            </a:r>
            <a:r>
              <a:rPr lang="pl-PL" sz="1600" i="1" dirty="0" err="1" smtClean="0">
                <a:solidFill>
                  <a:schemeClr val="tx1"/>
                </a:solidFill>
              </a:rPr>
              <a:t>MPiPS</a:t>
            </a:r>
            <a:r>
              <a:rPr lang="pl-PL" sz="1600" i="1" dirty="0" smtClean="0">
                <a:solidFill>
                  <a:schemeClr val="tx1"/>
                </a:solidFill>
              </a:rPr>
              <a:t> z 5 lutego 2013r. w sprawie należności przysługujących z tytułu podróży służbowej). </a:t>
            </a:r>
            <a:r>
              <a:rPr lang="pl-PL" sz="1600" i="1" u="sng" dirty="0" smtClean="0">
                <a:solidFill>
                  <a:schemeClr val="tx1"/>
                </a:solidFill>
              </a:rPr>
              <a:t>Wyjątek</a:t>
            </a:r>
            <a:r>
              <a:rPr lang="pl-PL" sz="1600" i="1" dirty="0" smtClean="0">
                <a:solidFill>
                  <a:schemeClr val="tx1"/>
                </a:solidFill>
              </a:rPr>
              <a:t>: organizacje międzynarodowe – mogą przyjąć swoje stawki (diet) o ile nie przekraczają stosowanych przez KE)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Diety wg stawek + ryczałty </a:t>
            </a:r>
            <a:r>
              <a:rPr lang="pl-PL" sz="1200" i="1" dirty="0" smtClean="0">
                <a:solidFill>
                  <a:schemeClr val="tx1"/>
                </a:solidFill>
              </a:rPr>
              <a:t>(pobyt: jeden dzień przed i jeden po wydarzeniu)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Koszty noclegu </a:t>
            </a:r>
            <a:r>
              <a:rPr lang="pl-PL" sz="1200" i="1" dirty="0" smtClean="0">
                <a:solidFill>
                  <a:schemeClr val="tx1"/>
                </a:solidFill>
              </a:rPr>
              <a:t>(limity zagraniczne; kraj &lt; 400 zł)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Koszty przejazdu</a:t>
            </a:r>
          </a:p>
          <a:p>
            <a:pPr lvl="1">
              <a:buFontTx/>
              <a:buChar char="-"/>
            </a:pPr>
            <a:r>
              <a:rPr lang="pl-PL" sz="1600" dirty="0" smtClean="0">
                <a:solidFill>
                  <a:schemeClr val="tx1"/>
                </a:solidFill>
              </a:rPr>
              <a:t>Bilety lotnicze z opłatami lotniskowymi </a:t>
            </a:r>
            <a:r>
              <a:rPr lang="pl-PL" sz="1400" i="1" dirty="0" smtClean="0">
                <a:solidFill>
                  <a:schemeClr val="tx1"/>
                </a:solidFill>
              </a:rPr>
              <a:t>(oprócz biznes i 1st </a:t>
            </a:r>
            <a:r>
              <a:rPr lang="pl-PL" sz="1400" i="1" dirty="0" err="1" smtClean="0">
                <a:solidFill>
                  <a:schemeClr val="tx1"/>
                </a:solidFill>
              </a:rPr>
              <a:t>class</a:t>
            </a:r>
            <a:r>
              <a:rPr lang="pl-PL" sz="1400" i="1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pl-PL" sz="1600" dirty="0" smtClean="0">
                <a:solidFill>
                  <a:schemeClr val="tx1"/>
                </a:solidFill>
              </a:rPr>
              <a:t>Bilety kolejowe, promowe, autobusowe</a:t>
            </a:r>
          </a:p>
          <a:p>
            <a:pPr lvl="1">
              <a:buFontTx/>
              <a:buChar char="-"/>
            </a:pPr>
            <a:r>
              <a:rPr lang="pl-PL" sz="1600" dirty="0" smtClean="0">
                <a:solidFill>
                  <a:schemeClr val="tx1"/>
                </a:solidFill>
              </a:rPr>
              <a:t>Auto służbowe </a:t>
            </a:r>
            <a:r>
              <a:rPr lang="pl-PL" sz="1400" i="1" dirty="0" smtClean="0">
                <a:solidFill>
                  <a:schemeClr val="tx1"/>
                </a:solidFill>
              </a:rPr>
              <a:t>(kilometrówka/uzasadnienie)</a:t>
            </a:r>
          </a:p>
          <a:p>
            <a:pPr lvl="1">
              <a:buFontTx/>
              <a:buChar char="-"/>
            </a:pPr>
            <a:r>
              <a:rPr lang="pl-PL" sz="1600" dirty="0" smtClean="0">
                <a:solidFill>
                  <a:schemeClr val="tx1"/>
                </a:solidFill>
              </a:rPr>
              <a:t>Auto/pojazd prywatny </a:t>
            </a:r>
            <a:r>
              <a:rPr lang="pl-PL" sz="1400" i="1" dirty="0" smtClean="0">
                <a:solidFill>
                  <a:schemeClr val="tx1"/>
                </a:solidFill>
              </a:rPr>
              <a:t>(kalkulacja-ryczałt)</a:t>
            </a:r>
          </a:p>
          <a:p>
            <a:pPr lvl="1">
              <a:buFontTx/>
              <a:buChar char="-"/>
            </a:pPr>
            <a:r>
              <a:rPr lang="pl-PL" sz="1600" dirty="0" smtClean="0">
                <a:solidFill>
                  <a:schemeClr val="tx1"/>
                </a:solidFill>
              </a:rPr>
              <a:t>Koszt wynajmu środka transportu</a:t>
            </a:r>
          </a:p>
          <a:p>
            <a:pPr lvl="1">
              <a:buFontTx/>
              <a:buChar char="-"/>
            </a:pPr>
            <a:r>
              <a:rPr lang="pl-PL" sz="1600" dirty="0" smtClean="0">
                <a:solidFill>
                  <a:schemeClr val="tx1"/>
                </a:solidFill>
              </a:rPr>
              <a:t>Ubezpieczenie podróżne, autostrady, parking, taxi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5853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16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9835743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chemeClr val="tx1"/>
                </a:solidFill>
              </a:rPr>
              <a:t>B) koszty podróży, diet i </a:t>
            </a:r>
            <a:r>
              <a:rPr lang="pl-PL" sz="1800" b="1" dirty="0" smtClean="0">
                <a:solidFill>
                  <a:schemeClr val="tx1"/>
                </a:solidFill>
              </a:rPr>
              <a:t>zakwaterowania – przykładowe wydatki niekwalifikowane:</a:t>
            </a:r>
          </a:p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Bilety lotnicze w I kl./biznes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Pełne stawki diet w przypadku zagwarantowania przez organizatora wyżywienia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Diety za dni wykraczające poza faktyczny okres wydarzenia </a:t>
            </a:r>
            <a:r>
              <a:rPr lang="pl-PL" sz="1600" i="1" dirty="0" smtClean="0">
                <a:solidFill>
                  <a:schemeClr val="tx1"/>
                </a:solidFill>
              </a:rPr>
              <a:t>(jeden dzień przed, jeden po jest dopuszczalny bez wyjaśnień)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Ryczałt za nocleg w przypadku zapewnienia noclegu przez organizatora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Nieuzasadnione wykorzystanie pojazdu prywatnego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01037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94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10793687" cy="5352691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chemeClr val="tx1"/>
                </a:solidFill>
              </a:rPr>
              <a:t>C) koszty nowego lub używanego sprzętu (art. 8.3 ust. </a:t>
            </a:r>
            <a:r>
              <a:rPr lang="pl-PL" sz="1800" b="1" dirty="0" smtClean="0">
                <a:solidFill>
                  <a:schemeClr val="tx1"/>
                </a:solidFill>
              </a:rPr>
              <a:t>1c i ust. 2, art. 8.2 ust. 4) – wydatki kwalifikowane:</a:t>
            </a: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Co do zasady – kwalifikowane są koszty amortyzacji </a:t>
            </a:r>
            <a:r>
              <a:rPr lang="pl-PL" sz="1800" dirty="0" smtClean="0">
                <a:solidFill>
                  <a:schemeClr val="tx1"/>
                </a:solidFill>
              </a:rPr>
              <a:t>(część amortyzacji na czas trwania projektu – art. 8.2 ust. 4) </a:t>
            </a:r>
          </a:p>
          <a:p>
            <a:pPr marL="0" indent="0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Uzasadnione przypadki i zatwierdzone przez OP – wartość całkowita sprzętu – warunki: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- Zakup integralną i niezbędną częścią projektu (stosowny opis/uzasadnienie we wniosku)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Zatwierdzony przez OP (ocena wniosku i w umowie)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Własność B przez 5 lat od zakończenia projektu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Ubezpieczony przez B na czas trwania i 5 lat po zakończeniu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Zabezpieczone środki na utrzymanie – 5 lat po zakończeniu</a:t>
            </a:r>
            <a:endParaRPr lang="pl-PL" sz="1800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39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15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10793687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Zakup sprzętu używanego – warunki:</a:t>
            </a: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Jakościowy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Wartościowy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Brak finansowania pierwotnego zakupu ze środków publicznych </a:t>
            </a:r>
            <a:r>
              <a:rPr lang="pl-PL" sz="1800" smtClean="0">
                <a:solidFill>
                  <a:schemeClr val="tx1"/>
                </a:solidFill>
              </a:rPr>
              <a:t>(dotacji/UE/NMF/Swiss)</a:t>
            </a:r>
            <a:endParaRPr lang="pl-PL" sz="1800" dirty="0" smtClean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39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05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5703" y="616788"/>
            <a:ext cx="8534400" cy="53526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200" b="1" dirty="0" smtClean="0">
                <a:solidFill>
                  <a:schemeClr val="tx1"/>
                </a:solidFill>
              </a:rPr>
              <a:t>Wniosek aplikacyjny – BUDŻET</a:t>
            </a:r>
          </a:p>
          <a:p>
            <a:pPr marL="0" indent="0" algn="ctr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Budżet</a:t>
            </a:r>
            <a:r>
              <a:rPr lang="pl-PL" sz="1800" dirty="0" smtClean="0">
                <a:solidFill>
                  <a:schemeClr val="tx1"/>
                </a:solidFill>
              </a:rPr>
              <a:t> – stanowi </a:t>
            </a:r>
            <a:r>
              <a:rPr lang="pl-PL" sz="1800" b="1" dirty="0" smtClean="0">
                <a:solidFill>
                  <a:schemeClr val="tx1"/>
                </a:solidFill>
              </a:rPr>
              <a:t>integralną część wniosku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Wypełniany jest w </a:t>
            </a:r>
            <a:r>
              <a:rPr lang="pl-PL" sz="1800" b="1" dirty="0" smtClean="0">
                <a:solidFill>
                  <a:schemeClr val="tx1"/>
                </a:solidFill>
              </a:rPr>
              <a:t>PLN w tysiącach zł </a:t>
            </a:r>
            <a:r>
              <a:rPr lang="pl-PL" sz="1800" dirty="0" smtClean="0">
                <a:solidFill>
                  <a:schemeClr val="tx1"/>
                </a:solidFill>
              </a:rPr>
              <a:t>(zaokrąglone kwoty)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Wartości obejmują </a:t>
            </a:r>
            <a:r>
              <a:rPr lang="pl-PL" sz="1800" b="1" dirty="0" smtClean="0">
                <a:solidFill>
                  <a:schemeClr val="tx1"/>
                </a:solidFill>
              </a:rPr>
              <a:t>100 % wydatków kwalifikowanych </a:t>
            </a:r>
            <a:r>
              <a:rPr lang="pl-PL" sz="1800" dirty="0" smtClean="0">
                <a:solidFill>
                  <a:schemeClr val="tx1"/>
                </a:solidFill>
              </a:rPr>
              <a:t>(NMF + wkład własny)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W podziale na wskazane </a:t>
            </a:r>
            <a:r>
              <a:rPr lang="pl-PL" sz="1800" b="1" dirty="0" smtClean="0">
                <a:solidFill>
                  <a:schemeClr val="tx1"/>
                </a:solidFill>
              </a:rPr>
              <a:t>kwartały</a:t>
            </a:r>
            <a:r>
              <a:rPr lang="pl-PL" sz="1800" dirty="0" smtClean="0">
                <a:solidFill>
                  <a:schemeClr val="tx1"/>
                </a:solidFill>
              </a:rPr>
              <a:t> (kiedy będzie poniesiony)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Każda pozycja ze wskazaniem na  partnera, który będzie dysponentem (w podsumowaniu – zsumowany </a:t>
            </a:r>
            <a:r>
              <a:rPr lang="pl-PL" sz="1800" b="1" dirty="0" smtClean="0">
                <a:solidFill>
                  <a:schemeClr val="tx1"/>
                </a:solidFill>
              </a:rPr>
              <a:t>podział na partnerów)</a:t>
            </a:r>
          </a:p>
          <a:p>
            <a:pPr algn="just"/>
            <a:endParaRPr lang="pl-PL" sz="1800" b="1" dirty="0" smtClean="0">
              <a:solidFill>
                <a:schemeClr val="tx1"/>
              </a:solidFill>
            </a:endParaRPr>
          </a:p>
          <a:p>
            <a:pPr algn="ctr"/>
            <a:endParaRPr lang="pl-PL" sz="1800" b="1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5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10793687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D) Zakup gruntów i nieruchomości (art</a:t>
            </a:r>
            <a:r>
              <a:rPr lang="pl-PL" sz="1800" b="1" dirty="0">
                <a:solidFill>
                  <a:schemeClr val="tx1"/>
                </a:solidFill>
              </a:rPr>
              <a:t>. 8.3 ust. </a:t>
            </a:r>
            <a:r>
              <a:rPr lang="pl-PL" sz="1800" b="1" dirty="0" smtClean="0">
                <a:solidFill>
                  <a:schemeClr val="tx1"/>
                </a:solidFill>
              </a:rPr>
              <a:t>1d) – </a:t>
            </a:r>
            <a:r>
              <a:rPr lang="pl-PL" sz="1800" dirty="0" smtClean="0">
                <a:solidFill>
                  <a:schemeClr val="tx1"/>
                </a:solidFill>
              </a:rPr>
              <a:t>szczegółowe zasady opisane w art. 8.6 Regulacji – niektóre z nich to:</a:t>
            </a: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Max. 10% wydatków kwalifikowanych projektu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Bezpośredni związek z celami projektu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Wycena przez niezależnego rzeczoznawcę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Trwałość 5 lat lub dłużej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Konkretna decyzja OP 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Nabywane grunty/nieruchomości nie mogą być własnością administracji publicznej</a:t>
            </a: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39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10793687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>
                <a:solidFill>
                  <a:schemeClr val="tx1"/>
                </a:solidFill>
              </a:rPr>
              <a:t>E</a:t>
            </a:r>
            <a:r>
              <a:rPr lang="pl-PL" sz="1800" b="1" dirty="0" smtClean="0">
                <a:solidFill>
                  <a:schemeClr val="tx1"/>
                </a:solidFill>
              </a:rPr>
              <a:t>) Koszty materiałów eksploatacyjnych i dostaw (art</a:t>
            </a:r>
            <a:r>
              <a:rPr lang="pl-PL" sz="1800" b="1" dirty="0">
                <a:solidFill>
                  <a:schemeClr val="tx1"/>
                </a:solidFill>
              </a:rPr>
              <a:t>. 8.3 ust. </a:t>
            </a:r>
            <a:r>
              <a:rPr lang="pl-PL" sz="1800" b="1" dirty="0" smtClean="0">
                <a:solidFill>
                  <a:schemeClr val="tx1"/>
                </a:solidFill>
              </a:rPr>
              <a:t>1e)  </a:t>
            </a: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Kategoria umożliwiająca finansowanie zakupów „drobniejszego” wyposażenia i materiałów np.:</a:t>
            </a: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Tonery, papier, materiały biurowe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Materiały szkoleniowe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Art. piśmiennicze</a:t>
            </a:r>
          </a:p>
          <a:p>
            <a:pPr>
              <a:buFontTx/>
              <a:buChar char="-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UWAGA: zakupy muszą być związane z realizacją celów projektu – nie są to koszty pośrednie (związane z administracją projektu)!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39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7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10793687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F) Koszty wynikające z innych umów (art</a:t>
            </a:r>
            <a:r>
              <a:rPr lang="pl-PL" sz="1800" b="1" dirty="0">
                <a:solidFill>
                  <a:schemeClr val="tx1"/>
                </a:solidFill>
              </a:rPr>
              <a:t>. 8.3 ust. </a:t>
            </a:r>
            <a:r>
              <a:rPr lang="pl-PL" sz="1800" b="1" dirty="0" smtClean="0">
                <a:solidFill>
                  <a:schemeClr val="tx1"/>
                </a:solidFill>
              </a:rPr>
              <a:t>1f)  - </a:t>
            </a:r>
            <a:r>
              <a:rPr lang="pl-PL" sz="1800" dirty="0" smtClean="0">
                <a:solidFill>
                  <a:schemeClr val="tx1"/>
                </a:solidFill>
              </a:rPr>
              <a:t>Kategoria umożliwiająca finansowanie wszelkich umów na „usługi” np.:</a:t>
            </a: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Koszty ekspertów zewnętrznych 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Koszty analiz, strategii, opinii 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Wynajem </a:t>
            </a:r>
            <a:r>
              <a:rPr lang="pl-PL" sz="1800" dirty="0" err="1" smtClean="0">
                <a:solidFill>
                  <a:schemeClr val="tx1"/>
                </a:solidFill>
              </a:rPr>
              <a:t>sal</a:t>
            </a:r>
            <a:r>
              <a:rPr lang="pl-PL" sz="1800" dirty="0">
                <a:solidFill>
                  <a:schemeClr val="tx1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na szkolenia, konferencje, wydarzenia projektowe (nagłośnienie, obsługa..)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Usługi tłumaczeniowe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Catering, wyżywienie uczestników wydarzeń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Transport, przewóz uczestników wydarzeń, w tym zakup biletów (np. lotniczych)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Usługi związane z promocją projektu/funduszu (banery, materiały promocyjne, usługi medialne, ogłoszenia, utrzymanie strony internetowej)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39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1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10793687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G) Koszty nałożone umową </a:t>
            </a:r>
            <a:r>
              <a:rPr lang="pl-PL" sz="1800" b="1" dirty="0" err="1" smtClean="0">
                <a:solidFill>
                  <a:schemeClr val="tx1"/>
                </a:solidFill>
              </a:rPr>
              <a:t>ws</a:t>
            </a:r>
            <a:r>
              <a:rPr lang="pl-PL" sz="1800" b="1" dirty="0" smtClean="0">
                <a:solidFill>
                  <a:schemeClr val="tx1"/>
                </a:solidFill>
              </a:rPr>
              <a:t>. projektu (art</a:t>
            </a:r>
            <a:r>
              <a:rPr lang="pl-PL" sz="1800" b="1" dirty="0">
                <a:solidFill>
                  <a:schemeClr val="tx1"/>
                </a:solidFill>
              </a:rPr>
              <a:t>. 8.3 ust. </a:t>
            </a:r>
            <a:r>
              <a:rPr lang="pl-PL" sz="1800" b="1" dirty="0" smtClean="0">
                <a:solidFill>
                  <a:schemeClr val="tx1"/>
                </a:solidFill>
              </a:rPr>
              <a:t>1g) </a:t>
            </a:r>
            <a:endParaRPr lang="pl-PL" sz="1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Kategoria umożliwiająca finansowanie dodatkowych wymogów (Darczyńcy, Operatora 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Programu), wskazanych w umowie dofinansowania projektu.</a:t>
            </a: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Przykłady wydatków kwalifikowanych: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Koszt konferencji inauguracyjnej i końcowej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Koszt odrębnego rachunku bankowego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Koszt ubezpieczenia sprzętu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39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94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10793687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Koszty </a:t>
            </a:r>
            <a:r>
              <a:rPr lang="pl-PL" sz="1800" b="1" u="sng" dirty="0">
                <a:solidFill>
                  <a:schemeClr val="tx1"/>
                </a:solidFill>
              </a:rPr>
              <a:t>pośrednie </a:t>
            </a:r>
            <a:r>
              <a:rPr lang="pl-PL" sz="1800" b="1" dirty="0">
                <a:solidFill>
                  <a:schemeClr val="tx1"/>
                </a:solidFill>
              </a:rPr>
              <a:t>(ogólne) 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Art</a:t>
            </a:r>
            <a:r>
              <a:rPr lang="pl-PL" sz="1800" b="1" dirty="0">
                <a:solidFill>
                  <a:schemeClr val="tx1"/>
                </a:solidFill>
              </a:rPr>
              <a:t>. 8.5 Regulacji – </a:t>
            </a:r>
            <a:r>
              <a:rPr lang="pl-PL" sz="1800" dirty="0">
                <a:solidFill>
                  <a:schemeClr val="tx1"/>
                </a:solidFill>
              </a:rPr>
              <a:t>nie mogą być wskazane jako bezpośrednio związane z projektem ale można wykazać (w systemie księgowym), że są związane z poniesieniem wydatków bezpośrednich </a:t>
            </a: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Są to koszty administracyjne, ponoszone przez Beneficjenta podczas wdrażania projektu np.: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Zakupy administracyjne (papier, tonery, sprzęt biurowy)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Opłaty eksploatacyjne (prąd, media, woda)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Opłaty pocztowe i kurierskie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Koszty telefonu, </a:t>
            </a:r>
            <a:r>
              <a:rPr lang="pl-PL" sz="1800" dirty="0" err="1" smtClean="0">
                <a:solidFill>
                  <a:schemeClr val="tx1"/>
                </a:solidFill>
              </a:rPr>
              <a:t>internetu</a:t>
            </a:r>
            <a:endParaRPr lang="pl-PL" sz="18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Najem pomieszczeń, czynsz dla personelu administracyjnego</a:t>
            </a:r>
            <a:endParaRPr lang="pl-PL" sz="1800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39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34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10793687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>
                <a:solidFill>
                  <a:schemeClr val="tx1"/>
                </a:solidFill>
              </a:rPr>
              <a:t>Koszty pośrednie </a:t>
            </a:r>
            <a:r>
              <a:rPr lang="pl-PL" sz="1800" b="1" dirty="0" smtClean="0">
                <a:solidFill>
                  <a:schemeClr val="tx1"/>
                </a:solidFill>
              </a:rPr>
              <a:t>– metody kalkulacji dozwolone w programie SW na podstawie art. 8.5 ust.1 Regulacji</a:t>
            </a:r>
          </a:p>
          <a:p>
            <a:pPr marL="0" indent="0" algn="just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(a) - </a:t>
            </a:r>
            <a:r>
              <a:rPr lang="pl-PL" sz="1800" b="1" dirty="0" smtClean="0">
                <a:solidFill>
                  <a:schemeClr val="tx1"/>
                </a:solidFill>
              </a:rPr>
              <a:t>koszty pośrednie rzeczywiste </a:t>
            </a:r>
            <a:r>
              <a:rPr lang="pl-PL" sz="1800" dirty="0" smtClean="0">
                <a:solidFill>
                  <a:schemeClr val="tx1"/>
                </a:solidFill>
              </a:rPr>
              <a:t>– możliwe do zidentyfikowania i dokumentowane jak inne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 (b) - pierwsza metoda ryczałtowa – </a:t>
            </a:r>
            <a:r>
              <a:rPr lang="pl-PL" sz="1800" b="1" dirty="0" smtClean="0">
                <a:solidFill>
                  <a:schemeClr val="tx1"/>
                </a:solidFill>
              </a:rPr>
              <a:t>25% bezpośrednich kosztów kwalifikowanych pomniejszonych o koszty </a:t>
            </a:r>
            <a:r>
              <a:rPr lang="pl-PL" sz="1800" b="1" dirty="0" err="1" smtClean="0">
                <a:solidFill>
                  <a:schemeClr val="tx1"/>
                </a:solidFill>
              </a:rPr>
              <a:t>podwykonastwa</a:t>
            </a:r>
            <a:r>
              <a:rPr lang="pl-PL" sz="1800" b="1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(c) - druga metoda ryczałtowa – </a:t>
            </a:r>
            <a:r>
              <a:rPr lang="pl-PL" sz="1800" b="1" dirty="0" smtClean="0">
                <a:solidFill>
                  <a:schemeClr val="tx1"/>
                </a:solidFill>
              </a:rPr>
              <a:t>15 % bezpośrednich kosztów personelu 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(d) – </a:t>
            </a:r>
            <a:r>
              <a:rPr lang="pl-PL" sz="1800" b="1" dirty="0" smtClean="0">
                <a:solidFill>
                  <a:schemeClr val="tx1"/>
                </a:solidFill>
              </a:rPr>
              <a:t>nie ma zastosowania </a:t>
            </a:r>
            <a:r>
              <a:rPr lang="pl-PL" sz="1800" dirty="0" smtClean="0">
                <a:solidFill>
                  <a:schemeClr val="tx1"/>
                </a:solidFill>
              </a:rPr>
              <a:t>w programie Sprawy wewnętrzne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(e) – w przypadku organizacji międzynarodowych jest możliwość stosowania </a:t>
            </a:r>
            <a:r>
              <a:rPr lang="pl-PL" sz="1800" b="1" dirty="0" smtClean="0">
                <a:solidFill>
                  <a:schemeClr val="tx1"/>
                </a:solidFill>
              </a:rPr>
              <a:t>przepisów wewnętrznych</a:t>
            </a:r>
            <a:r>
              <a:rPr lang="pl-PL" sz="1800" dirty="0" smtClean="0">
                <a:solidFill>
                  <a:schemeClr val="tx1"/>
                </a:solidFill>
              </a:rPr>
              <a:t> (szczegóły w umowie dofinansowania)</a:t>
            </a:r>
          </a:p>
          <a:p>
            <a:pPr algn="just">
              <a:buFontTx/>
              <a:buChar char="-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u="sng" dirty="0" smtClean="0">
                <a:solidFill>
                  <a:schemeClr val="tx1"/>
                </a:solidFill>
              </a:rPr>
              <a:t>UWAGA!!! Metodę wybiera wnioskodawca i określa ja we wniosku aplikacyjnym !!!</a:t>
            </a:r>
            <a:endParaRPr lang="pl-PL" sz="1800" u="sng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39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2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3582" y="1060268"/>
            <a:ext cx="10793687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Koszty niekwalifikowane </a:t>
            </a:r>
            <a:r>
              <a:rPr lang="pl-PL" sz="1800" dirty="0" smtClean="0">
                <a:solidFill>
                  <a:schemeClr val="tx1"/>
                </a:solidFill>
              </a:rPr>
              <a:t>(art. 8.7 Regulacji)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odsetki i obsługa zadłużenia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opłaty za opóźnione płatności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opłaty za transakcje i inne koszty finansowe (</a:t>
            </a:r>
            <a:r>
              <a:rPr lang="pl-PL" sz="1800" dirty="0">
                <a:solidFill>
                  <a:schemeClr val="tx1"/>
                </a:solidFill>
              </a:rPr>
              <a:t>chyba, że są związane z </a:t>
            </a:r>
            <a:r>
              <a:rPr lang="pl-PL" sz="1800" dirty="0" smtClean="0">
                <a:solidFill>
                  <a:schemeClr val="tx1"/>
                </a:solidFill>
              </a:rPr>
              <a:t>wymogami programu – czyli wyodrębnione konto bankowe)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rezerwy na straty i przyszłe zobowiązania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straty związane z różnicami kursowymi (!!)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VAT możliwy do odzyskania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grzywny, kary, koszty postępowań sądowych (chyba, że są to elementy projektu)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wydatki niepotrzebne i nierozważne (np. koszt samochodu prywatnego)</a:t>
            </a:r>
            <a:endParaRPr lang="pl-PL" sz="1800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0739" y="374876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Dokumentowanie wydatków – </a:t>
            </a:r>
            <a:r>
              <a:rPr lang="pl-PL" sz="1800" b="1" u="sng" dirty="0" smtClean="0">
                <a:solidFill>
                  <a:schemeClr val="tx1"/>
                </a:solidFill>
              </a:rPr>
              <a:t>metody dokumentowania wydatków </a:t>
            </a:r>
            <a:r>
              <a:rPr lang="pl-PL" sz="1800" b="1" dirty="0">
                <a:solidFill>
                  <a:schemeClr val="tx1"/>
                </a:solidFill>
              </a:rPr>
              <a:t>– art. 8.12 ust. </a:t>
            </a:r>
            <a:r>
              <a:rPr lang="pl-PL" sz="1800" b="1" dirty="0" smtClean="0">
                <a:solidFill>
                  <a:schemeClr val="tx1"/>
                </a:solidFill>
              </a:rPr>
              <a:t>1-4 Regulacji (NOWOŚĆ!!)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r>
              <a:rPr lang="pl-PL" sz="1800" b="1" u="sng" dirty="0" smtClean="0">
                <a:solidFill>
                  <a:schemeClr val="tx1"/>
                </a:solidFill>
              </a:rPr>
              <a:t>w </a:t>
            </a:r>
            <a:r>
              <a:rPr lang="pl-PL" sz="1800" b="1" u="sng" dirty="0">
                <a:solidFill>
                  <a:schemeClr val="tx1"/>
                </a:solidFill>
              </a:rPr>
              <a:t>formie dokumentów źródłowych</a:t>
            </a:r>
            <a:r>
              <a:rPr lang="pl-PL" sz="1800" b="1" dirty="0">
                <a:solidFill>
                  <a:schemeClr val="tx1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- FV/rachunki </a:t>
            </a:r>
            <a:r>
              <a:rPr lang="pl-PL" sz="1800" dirty="0">
                <a:solidFill>
                  <a:schemeClr val="tx1"/>
                </a:solidFill>
              </a:rPr>
              <a:t>lub </a:t>
            </a:r>
            <a:r>
              <a:rPr lang="pl-PL" sz="1800" dirty="0" smtClean="0">
                <a:solidFill>
                  <a:schemeClr val="tx1"/>
                </a:solidFill>
              </a:rPr>
              <a:t>dokumenty </a:t>
            </a:r>
            <a:r>
              <a:rPr lang="pl-PL" sz="1800" dirty="0">
                <a:solidFill>
                  <a:schemeClr val="tx1"/>
                </a:solidFill>
              </a:rPr>
              <a:t>o równoważnej mocy dowodowej (np. listy płac, rozliczenia kosztów podróży itp.) wraz z dokumentami </a:t>
            </a:r>
            <a:r>
              <a:rPr lang="pl-PL" sz="1800" dirty="0" smtClean="0">
                <a:solidFill>
                  <a:schemeClr val="tx1"/>
                </a:solidFill>
              </a:rPr>
              <a:t>dodatkowymi w </a:t>
            </a:r>
            <a:r>
              <a:rPr lang="pl-PL" sz="1800" dirty="0">
                <a:solidFill>
                  <a:schemeClr val="tx1"/>
                </a:solidFill>
              </a:rPr>
              <a:t>zależności od rodzaju wydatku (np. umowy z wykonawcami, protokoły odbioru, listy uczestników wydarzeń, fotografie zakupionego sprzętu itp</a:t>
            </a:r>
            <a:r>
              <a:rPr lang="pl-PL" sz="1800" dirty="0" smtClean="0">
                <a:solidFill>
                  <a:schemeClr val="tx1"/>
                </a:solidFill>
              </a:rPr>
              <a:t>.).</a:t>
            </a:r>
          </a:p>
          <a:p>
            <a:pPr marL="342900" indent="-342900" algn="just">
              <a:buAutoNum type="arabicPeriod"/>
            </a:pPr>
            <a:r>
              <a:rPr lang="pl-PL" sz="1800" b="1" u="sng" dirty="0" smtClean="0">
                <a:solidFill>
                  <a:schemeClr val="tx1"/>
                </a:solidFill>
              </a:rPr>
              <a:t>poprzez raport niezależnego </a:t>
            </a:r>
            <a:r>
              <a:rPr lang="pl-PL" sz="1800" b="1" u="sng" dirty="0">
                <a:solidFill>
                  <a:schemeClr val="tx1"/>
                </a:solidFill>
              </a:rPr>
              <a:t>audytora </a:t>
            </a:r>
            <a:r>
              <a:rPr lang="pl-PL" sz="1800" b="1" u="sng" dirty="0" smtClean="0">
                <a:solidFill>
                  <a:schemeClr val="tx1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- np</a:t>
            </a:r>
            <a:r>
              <a:rPr lang="pl-PL" sz="1800" dirty="0">
                <a:solidFill>
                  <a:schemeClr val="tx1"/>
                </a:solidFill>
              </a:rPr>
              <a:t>. biegłego </a:t>
            </a:r>
            <a:r>
              <a:rPr lang="pl-PL" sz="1800" dirty="0" smtClean="0">
                <a:solidFill>
                  <a:schemeClr val="tx1"/>
                </a:solidFill>
              </a:rPr>
              <a:t>rewidenta, </a:t>
            </a:r>
            <a:r>
              <a:rPr lang="pl-PL" sz="1800" dirty="0">
                <a:solidFill>
                  <a:schemeClr val="tx1"/>
                </a:solidFill>
              </a:rPr>
              <a:t>w którym zaświadcza, iż deklarowane </a:t>
            </a:r>
            <a:r>
              <a:rPr lang="pl-PL" sz="1800" dirty="0" smtClean="0">
                <a:solidFill>
                  <a:schemeClr val="tx1"/>
                </a:solidFill>
              </a:rPr>
              <a:t>wydatki zostały </a:t>
            </a:r>
            <a:r>
              <a:rPr lang="pl-PL" sz="1800" dirty="0">
                <a:solidFill>
                  <a:schemeClr val="tx1"/>
                </a:solidFill>
              </a:rPr>
              <a:t>poniesione zgodnie z Regulacjami, prawem krajowym (w zależności od miejsca rejestracji Beneficjenta/partnera) oraz krajowymi praktykami w zakresie </a:t>
            </a:r>
            <a:r>
              <a:rPr lang="pl-PL" sz="1800" dirty="0" smtClean="0">
                <a:solidFill>
                  <a:schemeClr val="tx1"/>
                </a:solidFill>
              </a:rPr>
              <a:t>rachunkowości – koszt audytu kwalifikowany</a:t>
            </a:r>
          </a:p>
          <a:p>
            <a:pPr marL="342900" indent="-342900" algn="just">
              <a:buAutoNum type="arabicPeriod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Uwaga!</a:t>
            </a: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W przypadku partnerstwa - możliwość łączenia obu metod w raporcie 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4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Dokumentowanie wydatków – metody dokumentowania wydatków </a:t>
            </a:r>
            <a:r>
              <a:rPr lang="pl-PL" sz="1800" b="1" dirty="0">
                <a:solidFill>
                  <a:schemeClr val="tx1"/>
                </a:solidFill>
              </a:rPr>
              <a:t>– art. 8.12 ust. </a:t>
            </a:r>
            <a:r>
              <a:rPr lang="pl-PL" sz="1800" b="1" dirty="0" smtClean="0">
                <a:solidFill>
                  <a:schemeClr val="tx1"/>
                </a:solidFill>
              </a:rPr>
              <a:t>1-4 Regulacji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schemeClr val="tx1"/>
                </a:solidFill>
              </a:rPr>
              <a:t>wybór </a:t>
            </a:r>
            <a:r>
              <a:rPr lang="pl-PL" sz="1800" dirty="0">
                <a:solidFill>
                  <a:schemeClr val="tx1"/>
                </a:solidFill>
              </a:rPr>
              <a:t>metody zależy od </a:t>
            </a:r>
            <a:r>
              <a:rPr lang="pl-PL" sz="1800" dirty="0" smtClean="0">
                <a:solidFill>
                  <a:schemeClr val="tx1"/>
                </a:solidFill>
              </a:rPr>
              <a:t>Beneficjenta,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>
                <a:solidFill>
                  <a:schemeClr val="tx1"/>
                </a:solidFill>
              </a:rPr>
              <a:t>w przypadku projektów realizowanych w partnerstwie (również z podmiotami z państwa – darczyńcy oraz organizacjami międzynarodowymi) zależy od ustaleń pomiędzy Beneficjentem (liderem) i </a:t>
            </a:r>
            <a:r>
              <a:rPr lang="pl-PL" sz="1800" dirty="0" smtClean="0">
                <a:solidFill>
                  <a:schemeClr val="tx1"/>
                </a:solidFill>
              </a:rPr>
              <a:t>partnerami,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schemeClr val="tx1"/>
                </a:solidFill>
              </a:rPr>
              <a:t>OP zaleca, </a:t>
            </a:r>
            <a:r>
              <a:rPr lang="pl-PL" sz="1800" dirty="0">
                <a:solidFill>
                  <a:schemeClr val="tx1"/>
                </a:solidFill>
              </a:rPr>
              <a:t>aby </a:t>
            </a:r>
            <a:r>
              <a:rPr lang="pl-PL" sz="1800" u="sng" dirty="0" smtClean="0">
                <a:solidFill>
                  <a:schemeClr val="tx1"/>
                </a:solidFill>
              </a:rPr>
              <a:t>partnerzy zagraniczni </a:t>
            </a:r>
            <a:r>
              <a:rPr lang="pl-PL" sz="1800" dirty="0" smtClean="0">
                <a:solidFill>
                  <a:schemeClr val="tx1"/>
                </a:solidFill>
              </a:rPr>
              <a:t>oraz </a:t>
            </a:r>
            <a:r>
              <a:rPr lang="pl-PL" sz="1800" u="sng" dirty="0" smtClean="0">
                <a:solidFill>
                  <a:schemeClr val="tx1"/>
                </a:solidFill>
              </a:rPr>
              <a:t>organizacje </a:t>
            </a:r>
            <a:r>
              <a:rPr lang="pl-PL" sz="1800" u="sng" dirty="0">
                <a:solidFill>
                  <a:schemeClr val="tx1"/>
                </a:solidFill>
              </a:rPr>
              <a:t>międzynarodowe</a:t>
            </a:r>
            <a:r>
              <a:rPr lang="pl-PL" sz="1800" dirty="0">
                <a:solidFill>
                  <a:schemeClr val="tx1"/>
                </a:solidFill>
              </a:rPr>
              <a:t> raportowały (dokumentowały) poniesione przez nie wydatki stosując drugą z metod opisanych </a:t>
            </a:r>
            <a:r>
              <a:rPr lang="pl-PL" sz="1800" dirty="0" smtClean="0">
                <a:solidFill>
                  <a:schemeClr val="tx1"/>
                </a:solidFill>
              </a:rPr>
              <a:t>(</a:t>
            </a:r>
            <a:r>
              <a:rPr lang="pl-PL" sz="1800" dirty="0">
                <a:solidFill>
                  <a:schemeClr val="tx1"/>
                </a:solidFill>
              </a:rPr>
              <a:t>raport z audytu</a:t>
            </a:r>
            <a:r>
              <a:rPr lang="pl-PL" sz="1800" dirty="0" smtClean="0">
                <a:solidFill>
                  <a:schemeClr val="tx1"/>
                </a:solidFill>
              </a:rPr>
              <a:t>) – audyt jest kosztem kwalifikowanym.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45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PARTNERSTWO W PROJEKTACH </a:t>
            </a:r>
            <a:r>
              <a:rPr lang="pl-PL" sz="1800" dirty="0" smtClean="0">
                <a:solidFill>
                  <a:schemeClr val="tx1"/>
                </a:solidFill>
              </a:rPr>
              <a:t>(art. 7.7 Regulacji) </a:t>
            </a:r>
            <a:r>
              <a:rPr lang="pl-PL" sz="1800" b="1" dirty="0" smtClean="0">
                <a:solidFill>
                  <a:schemeClr val="tx1"/>
                </a:solidFill>
              </a:rPr>
              <a:t>i przepływy finansowe</a:t>
            </a:r>
            <a:endParaRPr lang="pl-PL" sz="1800" b="1" u="sng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Projekt może być realizowany w partnerstwie </a:t>
            </a: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Beneficjent (podmiot aplikujący) jest zawsze Liderem projektu.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Rodzaje partnerów (miejsce rejestracji):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Partnerzy krajowi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Partnerzy zagraniczni (tylko z Norwegii lub innego państwa korzystającego z NMF lub państwa  spoza UE i graniczącego z PL)</a:t>
            </a: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8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5703" y="616788"/>
            <a:ext cx="8534400" cy="53526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2200" b="1" dirty="0" smtClean="0">
                <a:solidFill>
                  <a:schemeClr val="tx1"/>
                </a:solidFill>
              </a:rPr>
              <a:t>Wniosek aplikacyjny – BUDŻET</a:t>
            </a:r>
          </a:p>
          <a:p>
            <a:pPr algn="just"/>
            <a:endParaRPr lang="pl-PL" sz="1800" dirty="0" smtClean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Podział na koszty </a:t>
            </a:r>
            <a:r>
              <a:rPr lang="pl-PL" sz="1800" b="1" dirty="0" smtClean="0">
                <a:solidFill>
                  <a:schemeClr val="tx1"/>
                </a:solidFill>
              </a:rPr>
              <a:t>bezpośrednie i pośrednie</a:t>
            </a:r>
            <a:endParaRPr lang="pl-PL" sz="1800" b="1" dirty="0">
              <a:solidFill>
                <a:schemeClr val="tx1"/>
              </a:solidFill>
            </a:endParaRP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Można dowolnie </a:t>
            </a:r>
            <a:r>
              <a:rPr lang="pl-PL" sz="1800" b="1" dirty="0" smtClean="0">
                <a:solidFill>
                  <a:schemeClr val="tx1"/>
                </a:solidFill>
              </a:rPr>
              <a:t>dodawać</a:t>
            </a:r>
            <a:r>
              <a:rPr lang="pl-PL" sz="1800" dirty="0" smtClean="0">
                <a:solidFill>
                  <a:schemeClr val="tx1"/>
                </a:solidFill>
              </a:rPr>
              <a:t> wiersze</a:t>
            </a:r>
          </a:p>
          <a:p>
            <a:pPr algn="just"/>
            <a:r>
              <a:rPr lang="pl-PL" sz="1800" dirty="0" smtClean="0">
                <a:solidFill>
                  <a:schemeClr val="tx1"/>
                </a:solidFill>
              </a:rPr>
              <a:t>Poziom szczegółowości musi umożliwić dokonanie oceny racjonalności wydatku (dobre oszacowanie)</a:t>
            </a:r>
          </a:p>
          <a:p>
            <a:pPr algn="just"/>
            <a:r>
              <a:rPr lang="pl-PL" sz="1800" b="1" dirty="0" smtClean="0">
                <a:solidFill>
                  <a:schemeClr val="tx1"/>
                </a:solidFill>
              </a:rPr>
              <a:t>Brak rezerwy </a:t>
            </a:r>
            <a:r>
              <a:rPr lang="pl-PL" sz="1800" dirty="0" smtClean="0">
                <a:solidFill>
                  <a:schemeClr val="tx1"/>
                </a:solidFill>
              </a:rPr>
              <a:t>na ew. wzrost cen – odpowiednio oszacować</a:t>
            </a:r>
          </a:p>
          <a:p>
            <a:pPr algn="just"/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Szczegóły w części szkolenia dot. kwalifikowalności wydatków.</a:t>
            </a:r>
            <a:endParaRPr lang="pl-PL" sz="1800" b="1" dirty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9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PARTNERSTWO W PROJEKTACH</a:t>
            </a: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Rodzaje partnerów (status prawny):</a:t>
            </a: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Partnerzy PJB </a:t>
            </a:r>
            <a:r>
              <a:rPr lang="pl-PL" sz="1800" dirty="0" smtClean="0">
                <a:solidFill>
                  <a:schemeClr val="tx1"/>
                </a:solidFill>
              </a:rPr>
              <a:t>– państwowe jednostki budżetowe </a:t>
            </a:r>
            <a:r>
              <a:rPr lang="pl-PL" sz="1800" i="1" dirty="0" smtClean="0">
                <a:solidFill>
                  <a:schemeClr val="tx1"/>
                </a:solidFill>
              </a:rPr>
              <a:t>(np. Policja, Straż Graniczna, Straż Pożarna, UDSC, ministerstwa) 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Partnerzy nie – PJB</a:t>
            </a:r>
            <a:r>
              <a:rPr lang="pl-PL" sz="1800" dirty="0" smtClean="0">
                <a:solidFill>
                  <a:schemeClr val="tx1"/>
                </a:solidFill>
              </a:rPr>
              <a:t> (partnerzy zagraniczni są traktowani jako nie-PJB) – organizacje pozarządowe, fundacje, stowarzyszenia</a:t>
            </a: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PARTNERSTWO W PROJEKTACH</a:t>
            </a: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u="sng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Rodzaje partnerów (rola w projekcie):</a:t>
            </a:r>
          </a:p>
          <a:p>
            <a:pPr>
              <a:buFontTx/>
              <a:buChar char="-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Partnerzy finansowi </a:t>
            </a:r>
            <a:r>
              <a:rPr lang="pl-PL" sz="1800" dirty="0" smtClean="0">
                <a:solidFill>
                  <a:schemeClr val="tx1"/>
                </a:solidFill>
              </a:rPr>
              <a:t>– mają w budżecie projektu zapewnione środki na realizację swoich działań (są przepływy środków od lidera/COPE do partnera)</a:t>
            </a: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Partnerzy niefinansowi (</a:t>
            </a:r>
            <a:r>
              <a:rPr lang="pl-PL" sz="1800" dirty="0">
                <a:solidFill>
                  <a:schemeClr val="tx1"/>
                </a:solidFill>
              </a:rPr>
              <a:t>merytoryczni) </a:t>
            </a:r>
            <a:r>
              <a:rPr lang="pl-PL" sz="1800" dirty="0" smtClean="0">
                <a:solidFill>
                  <a:schemeClr val="tx1"/>
                </a:solidFill>
              </a:rPr>
              <a:t>– nie mają w budżecie środków na realizację działań (brak </a:t>
            </a:r>
            <a:r>
              <a:rPr lang="pl-PL" sz="1800" dirty="0">
                <a:solidFill>
                  <a:schemeClr val="tx1"/>
                </a:solidFill>
              </a:rPr>
              <a:t>przepływów finansowych pomiędzy liderem/COPE a partnerem)</a:t>
            </a:r>
            <a:endParaRPr lang="pl-PL" sz="1800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PARTNERSTWO W PROJEKTACH</a:t>
            </a: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Rodzaje konstrukcji partnerstw </a:t>
            </a:r>
          </a:p>
          <a:p>
            <a:pPr>
              <a:buFontTx/>
              <a:buChar char="-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PJB z PJB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PJB z nie-PJB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nie-PJB z nie-PJB</a:t>
            </a:r>
          </a:p>
          <a:p>
            <a:pPr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nie-PJB z PJB</a:t>
            </a:r>
          </a:p>
          <a:p>
            <a:pPr>
              <a:buFontTx/>
              <a:buChar char="-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Możliwe są też konstrukcje mieszane/złożone z więcej niż 2 partnerów (</a:t>
            </a:r>
            <a:r>
              <a:rPr lang="pl-PL" sz="1800" i="1" dirty="0" smtClean="0">
                <a:solidFill>
                  <a:schemeClr val="tx1"/>
                </a:solidFill>
              </a:rPr>
              <a:t>nie-PJB oznacza również partnera zagranicznego, który jednak nie może być liderem</a:t>
            </a:r>
            <a:r>
              <a:rPr lang="pl-PL" sz="1800" dirty="0" smtClean="0">
                <a:solidFill>
                  <a:schemeClr val="tx1"/>
                </a:solidFill>
              </a:rPr>
              <a:t>)</a:t>
            </a: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21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PARTNERSTWO W PROJEKTACH 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NIGDY nie można mylić partnera z podwykonawcą!!!</a:t>
            </a:r>
          </a:p>
          <a:p>
            <a:pPr marL="0" indent="0" algn="ctr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(partner nie może obciążyć lidera lub innego partnera fakturą/rachunkiem)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u="sng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Wszystkich partnerów w projekcie obowiązują te same zasady odnośnie kwalifikowalności wydatków* </a:t>
            </a:r>
          </a:p>
          <a:p>
            <a:pPr marL="0" indent="0" algn="ctr">
              <a:buNone/>
            </a:pPr>
            <a:endParaRPr lang="pl-PL" sz="1800" b="1" u="sng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600" b="1" i="1" dirty="0" smtClean="0">
                <a:solidFill>
                  <a:schemeClr val="tx1"/>
                </a:solidFill>
              </a:rPr>
              <a:t>*Odstępstwo: </a:t>
            </a:r>
            <a:r>
              <a:rPr lang="pl-PL" sz="1600" i="1" dirty="0" smtClean="0">
                <a:solidFill>
                  <a:schemeClr val="tx1"/>
                </a:solidFill>
              </a:rPr>
              <a:t>partnerzy zagraniczni stosują swoje przepisy krajowe odnośnie np.</a:t>
            </a:r>
            <a:r>
              <a:rPr lang="pl-PL" sz="1600" b="1" i="1" dirty="0" smtClean="0">
                <a:solidFill>
                  <a:schemeClr val="tx1"/>
                </a:solidFill>
              </a:rPr>
              <a:t> </a:t>
            </a:r>
            <a:r>
              <a:rPr lang="pl-PL" sz="1600" i="1" dirty="0" smtClean="0">
                <a:solidFill>
                  <a:schemeClr val="tx1"/>
                </a:solidFill>
              </a:rPr>
              <a:t>zamówień publicznych, rozliczania delegacji, rachunkowości, księgowości itp.</a:t>
            </a: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59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PARTNERSTWO W PROJEKTACH 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W przypadku realizacji projektu w partnerstwie konieczne jest podpisanie </a:t>
            </a:r>
            <a:r>
              <a:rPr lang="pl-PL" sz="1800" b="1" u="sng" dirty="0" smtClean="0">
                <a:solidFill>
                  <a:schemeClr val="tx1"/>
                </a:solidFill>
              </a:rPr>
              <a:t>umowy partnerskiej lub listu intencyjnego </a:t>
            </a:r>
            <a:r>
              <a:rPr lang="pl-PL" sz="1800" b="1" dirty="0" smtClean="0">
                <a:solidFill>
                  <a:schemeClr val="tx1"/>
                </a:solidFill>
              </a:rPr>
              <a:t>w oparciu o minimalne wymagania określone w art. 7.7 ust. 2 Regulacji</a:t>
            </a:r>
          </a:p>
          <a:p>
            <a:pPr marL="0" indent="0" algn="ctr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Uwagi: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Projekt umowy partnerskiej jest weryfikowany przez OP przed jej podpisaniem (art. 7.7 ust. 7 Regulacji)</a:t>
            </a:r>
          </a:p>
          <a:p>
            <a:pPr algn="just">
              <a:buFontTx/>
              <a:buChar char="-"/>
            </a:pPr>
            <a:r>
              <a:rPr lang="pl-PL" sz="1800" dirty="0" smtClean="0">
                <a:solidFill>
                  <a:schemeClr val="tx1"/>
                </a:solidFill>
              </a:rPr>
              <a:t>W przypadku gdy udział partnera w projekcie jest niefinansowy (brak przepływów) i/lub znikomy dopuszcza się odstępstwo od powyższego (indywidualne decyzje OP)</a:t>
            </a:r>
          </a:p>
          <a:p>
            <a:pPr marL="0" indent="0" algn="ctr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PARTNERSTWO W PROJEKTACH 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Lider (Beneficjent)</a:t>
            </a:r>
          </a:p>
          <a:p>
            <a:pPr marL="0" indent="0" algn="just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Jest odpowiedzialny za realizację projektu</a:t>
            </a:r>
          </a:p>
          <a:p>
            <a:pPr algn="just"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Odpowiada za koordynację projektu</a:t>
            </a:r>
          </a:p>
          <a:p>
            <a:pPr algn="just"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Odpowiada za płatności (o ile dotyczy) lub autoryzuje płatności do partnerów (jak sam nie płaci)</a:t>
            </a:r>
          </a:p>
          <a:p>
            <a:pPr algn="just"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Przyjmuje raporty cząstkowe od partnerów</a:t>
            </a:r>
          </a:p>
          <a:p>
            <a:pPr algn="just"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Przygotowuje raport zbiorczy</a:t>
            </a:r>
          </a:p>
          <a:p>
            <a:pPr algn="just">
              <a:buFontTx/>
              <a:buChar char="-"/>
            </a:pPr>
            <a:r>
              <a:rPr lang="pl-PL" sz="1800" b="1" dirty="0" smtClean="0">
                <a:solidFill>
                  <a:schemeClr val="tx1"/>
                </a:solidFill>
              </a:rPr>
              <a:t>Składa raporty do OP/IW</a:t>
            </a:r>
          </a:p>
          <a:p>
            <a:pPr algn="just">
              <a:buFontTx/>
              <a:buChar char="-"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0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Poziomy dofinansowania projektu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Podmioty publiczne</a:t>
            </a:r>
            <a:r>
              <a:rPr lang="pl-PL" sz="1800" dirty="0" smtClean="0">
                <a:solidFill>
                  <a:schemeClr val="tx1"/>
                </a:solidFill>
              </a:rPr>
              <a:t> – do 100 % wydatków kwalifikowanych, przy czym 85% z </a:t>
            </a:r>
            <a:r>
              <a:rPr lang="pl-PL" sz="1800" dirty="0">
                <a:solidFill>
                  <a:schemeClr val="tx1"/>
                </a:solidFill>
              </a:rPr>
              <a:t>grantu </a:t>
            </a:r>
            <a:r>
              <a:rPr lang="pl-PL" sz="1800" dirty="0" smtClean="0">
                <a:solidFill>
                  <a:schemeClr val="tx1"/>
                </a:solidFill>
              </a:rPr>
              <a:t>NMF, a 15</a:t>
            </a:r>
            <a:r>
              <a:rPr lang="pl-PL" sz="1800" dirty="0">
                <a:solidFill>
                  <a:schemeClr val="tx1"/>
                </a:solidFill>
              </a:rPr>
              <a:t>% pochodzi z budżetu państwa </a:t>
            </a:r>
            <a:r>
              <a:rPr lang="pl-PL" sz="1800" dirty="0" smtClean="0">
                <a:solidFill>
                  <a:schemeClr val="tx1"/>
                </a:solidFill>
              </a:rPr>
              <a:t>– całość planuje się w swoim  budżecie (rezerwie)</a:t>
            </a: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Organizacje pozarządowe i międzynarodowe </a:t>
            </a:r>
            <a:r>
              <a:rPr lang="pl-PL" sz="1800" dirty="0" smtClean="0">
                <a:solidFill>
                  <a:schemeClr val="tx1"/>
                </a:solidFill>
              </a:rPr>
              <a:t>– do 90 % wydatków kwalifikowanych (w tym 85% stanowi NMF i 15% budżet państwa), a 10%* pochodzi z wkładu własnego (!!!) </a:t>
            </a: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i="1" dirty="0" smtClean="0">
                <a:solidFill>
                  <a:schemeClr val="tx1"/>
                </a:solidFill>
              </a:rPr>
              <a:t>* Połowa wkładu własnego NGO (de facto 5% wydatków kwalifikowanych) może być wkładem rzeczowym (tylko wolontariat)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50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PRZEPŁYWY FINANSOWE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 smtClean="0">
                <a:solidFill>
                  <a:schemeClr val="tx1"/>
                </a:solidFill>
              </a:rPr>
              <a:t>Rachunek bankowy </a:t>
            </a:r>
            <a:r>
              <a:rPr lang="pl-PL" sz="1800" i="1" dirty="0" smtClean="0">
                <a:solidFill>
                  <a:schemeClr val="tx1"/>
                </a:solidFill>
              </a:rPr>
              <a:t>– niezależnie od statusu beneficjenta/partnera (również zagraniczni), </a:t>
            </a:r>
            <a:r>
              <a:rPr lang="pl-PL" sz="1800" i="1" dirty="0">
                <a:solidFill>
                  <a:schemeClr val="tx1"/>
                </a:solidFill>
              </a:rPr>
              <a:t>na potrzeby projektu należy założyć </a:t>
            </a:r>
            <a:r>
              <a:rPr lang="pl-PL" sz="1800" b="1" i="1" dirty="0" smtClean="0">
                <a:solidFill>
                  <a:schemeClr val="tx1"/>
                </a:solidFill>
              </a:rPr>
              <a:t>odrębny (wydzielony) rachunek </a:t>
            </a:r>
            <a:r>
              <a:rPr lang="pl-PL" sz="1800" i="1" dirty="0" smtClean="0">
                <a:solidFill>
                  <a:schemeClr val="tx1"/>
                </a:solidFill>
              </a:rPr>
              <a:t>w banku w PLN (partnerzy zagraniczni mogą w walucie np. NOK)</a:t>
            </a: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 smtClean="0">
                <a:solidFill>
                  <a:schemeClr val="tx1"/>
                </a:solidFill>
              </a:rPr>
              <a:t>Płatności (o ile występują w projekcie)</a:t>
            </a:r>
            <a:r>
              <a:rPr lang="pl-PL" sz="1800" i="1" dirty="0" smtClean="0">
                <a:solidFill>
                  <a:schemeClr val="tx1"/>
                </a:solidFill>
              </a:rPr>
              <a:t> – są dokonywane przez COPE zawsze w PLN</a:t>
            </a: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>
                <a:solidFill>
                  <a:schemeClr val="tx1"/>
                </a:solidFill>
              </a:rPr>
              <a:t>Płatności (o ile występują w projekcie</a:t>
            </a:r>
            <a:r>
              <a:rPr lang="pl-PL" sz="1800" b="1" i="1" dirty="0" smtClean="0">
                <a:solidFill>
                  <a:schemeClr val="tx1"/>
                </a:solidFill>
              </a:rPr>
              <a:t>)</a:t>
            </a:r>
            <a:r>
              <a:rPr lang="pl-PL" sz="1800" i="1" dirty="0">
                <a:solidFill>
                  <a:schemeClr val="tx1"/>
                </a:solidFill>
              </a:rPr>
              <a:t> </a:t>
            </a:r>
            <a:r>
              <a:rPr lang="pl-PL" sz="1800" i="1" dirty="0" smtClean="0">
                <a:solidFill>
                  <a:schemeClr val="tx1"/>
                </a:solidFill>
              </a:rPr>
              <a:t>- są </a:t>
            </a:r>
            <a:r>
              <a:rPr lang="pl-PL" sz="1800" i="1" dirty="0">
                <a:solidFill>
                  <a:schemeClr val="tx1"/>
                </a:solidFill>
              </a:rPr>
              <a:t>dokonywane przez </a:t>
            </a:r>
            <a:r>
              <a:rPr lang="pl-PL" sz="1800" i="1" dirty="0" smtClean="0">
                <a:solidFill>
                  <a:schemeClr val="tx1"/>
                </a:solidFill>
              </a:rPr>
              <a:t>COPE zawsze na jeden rachunek, niezależnie czy ze środków NMF (BGK) czy z budżetu państwa (NBP)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3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PRZEPŁYWY FINANSOWE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 smtClean="0">
                <a:solidFill>
                  <a:schemeClr val="tx1"/>
                </a:solidFill>
              </a:rPr>
              <a:t>- PJB (zarówno liderzy jak i partnerzy) </a:t>
            </a:r>
            <a:r>
              <a:rPr lang="pl-PL" sz="1800" i="1" dirty="0" smtClean="0">
                <a:solidFill>
                  <a:schemeClr val="tx1"/>
                </a:solidFill>
              </a:rPr>
              <a:t>– planują środki na realizację projektu w swoim budżecie (lub rezerwa budżetowa) i każdy TYLKO na swoje działania (środki europejskie i środki budżetowe) – </a:t>
            </a:r>
            <a:r>
              <a:rPr lang="pl-PL" sz="1800" i="1" u="sng" dirty="0" smtClean="0">
                <a:solidFill>
                  <a:schemeClr val="tx1"/>
                </a:solidFill>
              </a:rPr>
              <a:t>nie ma do tych podmiotów przepływu środków </a:t>
            </a:r>
            <a:r>
              <a:rPr lang="pl-PL" sz="1800" i="1" dirty="0" smtClean="0">
                <a:solidFill>
                  <a:schemeClr val="tx1"/>
                </a:solidFill>
              </a:rPr>
              <a:t>z COPE!!! </a:t>
            </a:r>
          </a:p>
          <a:p>
            <a:pPr marL="0" indent="0" algn="just">
              <a:buNone/>
            </a:pPr>
            <a:endParaRPr lang="pl-PL" sz="18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i="1" dirty="0" smtClean="0">
                <a:solidFill>
                  <a:schemeClr val="tx1"/>
                </a:solidFill>
              </a:rPr>
              <a:t>- nie-PJB</a:t>
            </a:r>
            <a:r>
              <a:rPr lang="pl-PL" sz="1800" i="1" dirty="0" smtClean="0">
                <a:solidFill>
                  <a:schemeClr val="tx1"/>
                </a:solidFill>
              </a:rPr>
              <a:t> </a:t>
            </a:r>
            <a:r>
              <a:rPr lang="pl-PL" sz="1800" b="1" i="1" dirty="0" smtClean="0">
                <a:solidFill>
                  <a:schemeClr val="tx1"/>
                </a:solidFill>
              </a:rPr>
              <a:t>(liderzy, partnerzy, p. zagraniczni) </a:t>
            </a:r>
            <a:r>
              <a:rPr lang="pl-PL" sz="1800" i="1" dirty="0" smtClean="0">
                <a:solidFill>
                  <a:schemeClr val="tx1"/>
                </a:solidFill>
              </a:rPr>
              <a:t>– do nich następuje transfer środków z konta/kont zarządzanych przez COPE lub od lidera</a:t>
            </a: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i="1" dirty="0" smtClean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78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PRZEPŁYWY FINANSOWE – schematy – lider PJB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1828800" lvl="4" indent="0" algn="just">
              <a:buNone/>
            </a:pPr>
            <a:r>
              <a:rPr lang="pl-PL" sz="1200" b="1" i="1" dirty="0" smtClean="0">
                <a:solidFill>
                  <a:schemeClr val="tx1"/>
                </a:solidFill>
              </a:rPr>
              <a:t>					</a:t>
            </a:r>
            <a:r>
              <a:rPr lang="pl-PL" sz="1600" b="1" i="1" dirty="0" smtClean="0">
                <a:solidFill>
                  <a:schemeClr val="tx1"/>
                </a:solidFill>
              </a:rPr>
              <a:t>	</a:t>
            </a:r>
            <a:r>
              <a:rPr lang="pl-PL" sz="2000" b="1" i="1" dirty="0" smtClean="0">
                <a:solidFill>
                  <a:schemeClr val="tx1"/>
                </a:solidFill>
              </a:rPr>
              <a:t>COPE (płatnik)</a:t>
            </a:r>
            <a:endParaRPr lang="pl-PL" sz="20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i="1" dirty="0" smtClean="0">
                <a:solidFill>
                  <a:schemeClr val="tx1"/>
                </a:solidFill>
              </a:rPr>
              <a:t>																	</a:t>
            </a:r>
            <a:r>
              <a:rPr lang="pl-PL" sz="1200" b="1" i="1" dirty="0" smtClean="0">
                <a:solidFill>
                  <a:schemeClr val="tx1"/>
                </a:solidFill>
              </a:rPr>
              <a:t>przepływ środków z COPE</a:t>
            </a:r>
          </a:p>
          <a:p>
            <a:pPr marL="0" indent="0" algn="just">
              <a:buNone/>
            </a:pPr>
            <a:r>
              <a:rPr lang="pl-PL" sz="1800" i="1" dirty="0" smtClean="0">
                <a:solidFill>
                  <a:schemeClr val="tx1"/>
                </a:solidFill>
              </a:rPr>
              <a:t>		Lider PJB</a:t>
            </a:r>
          </a:p>
          <a:p>
            <a:pPr marL="0" indent="0" algn="just">
              <a:buNone/>
            </a:pPr>
            <a:r>
              <a:rPr lang="pl-PL" sz="1000" i="1" dirty="0" smtClean="0">
                <a:solidFill>
                  <a:schemeClr val="tx1"/>
                </a:solidFill>
              </a:rPr>
              <a:t>	(brak przepływu środków)</a:t>
            </a:r>
            <a:r>
              <a:rPr lang="pl-PL" sz="1800" i="1" dirty="0" smtClean="0">
                <a:solidFill>
                  <a:schemeClr val="tx1"/>
                </a:solidFill>
              </a:rPr>
              <a:t>			</a:t>
            </a:r>
          </a:p>
          <a:p>
            <a:pPr marL="0" indent="0" algn="just">
              <a:buNone/>
            </a:pPr>
            <a:r>
              <a:rPr lang="pl-PL" sz="1800" i="1" dirty="0" smtClean="0">
                <a:solidFill>
                  <a:schemeClr val="tx1"/>
                </a:solidFill>
              </a:rPr>
              <a:t>								partner 1 (PJB)			partner 2 (nie-PJB)</a:t>
            </a: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							</a:t>
            </a:r>
            <a:r>
              <a:rPr lang="pl-PL" sz="1000" i="1" dirty="0">
                <a:solidFill>
                  <a:schemeClr val="tx1"/>
                </a:solidFill>
              </a:rPr>
              <a:t> (brak przepływu środków)</a:t>
            </a:r>
            <a:endParaRPr lang="pl-PL" sz="1000" i="1" dirty="0" smtClean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24" name="Strzałka w dół 23"/>
          <p:cNvSpPr/>
          <p:nvPr/>
        </p:nvSpPr>
        <p:spPr>
          <a:xfrm>
            <a:off x="2081349" y="3283131"/>
            <a:ext cx="113211" cy="10885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asek ukośny 32"/>
          <p:cNvSpPr/>
          <p:nvPr/>
        </p:nvSpPr>
        <p:spPr>
          <a:xfrm>
            <a:off x="1497875" y="3657600"/>
            <a:ext cx="1393372" cy="174172"/>
          </a:xfrm>
          <a:prstGeom prst="diagStri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5" name="Strzałka w dół 34"/>
          <p:cNvSpPr/>
          <p:nvPr/>
        </p:nvSpPr>
        <p:spPr>
          <a:xfrm>
            <a:off x="5085806" y="3283131"/>
            <a:ext cx="45719" cy="2107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8" name="Obraz 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0951" y="4239323"/>
            <a:ext cx="1408298" cy="195089"/>
          </a:xfrm>
          <a:prstGeom prst="rect">
            <a:avLst/>
          </a:prstGeom>
        </p:spPr>
      </p:pic>
      <p:sp>
        <p:nvSpPr>
          <p:cNvPr id="39" name="Schemat blokowy: proces 38"/>
          <p:cNvSpPr/>
          <p:nvPr/>
        </p:nvSpPr>
        <p:spPr>
          <a:xfrm>
            <a:off x="1497875" y="3082834"/>
            <a:ext cx="8743405" cy="20029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Strzałka w dół 39"/>
          <p:cNvSpPr/>
          <p:nvPr/>
        </p:nvSpPr>
        <p:spPr>
          <a:xfrm>
            <a:off x="8177349" y="3283131"/>
            <a:ext cx="156754" cy="2299063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18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52691"/>
          </a:xfrm>
        </p:spPr>
        <p:txBody>
          <a:bodyPr>
            <a:normAutofit/>
          </a:bodyPr>
          <a:lstStyle/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I. Ogólne zasady kwalifikowalności wydatków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II. Szczegółowe zasady kwalifikowalności wydatków (wg kategorii)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III. Wydatki niekwalifikowalne </a:t>
            </a: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IV. Przepływy finansowe/planowanie/partnerstwo</a:t>
            </a: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42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PRZEPŁYWY FINANSOWE – schematy – lider nie-PJB</a:t>
            </a:r>
          </a:p>
          <a:p>
            <a:pPr marL="1828800" lvl="4" indent="0" algn="just">
              <a:buNone/>
            </a:pPr>
            <a:r>
              <a:rPr lang="pl-PL" sz="1200" b="1" i="1" dirty="0" smtClean="0">
                <a:solidFill>
                  <a:schemeClr val="tx1"/>
                </a:solidFill>
              </a:rPr>
              <a:t>					</a:t>
            </a:r>
            <a:r>
              <a:rPr lang="pl-PL" sz="1600" b="1" i="1" dirty="0" smtClean="0">
                <a:solidFill>
                  <a:schemeClr val="tx1"/>
                </a:solidFill>
              </a:rPr>
              <a:t>	</a:t>
            </a:r>
            <a:r>
              <a:rPr lang="pl-PL" sz="2000" b="1" i="1" dirty="0" smtClean="0">
                <a:solidFill>
                  <a:schemeClr val="tx1"/>
                </a:solidFill>
              </a:rPr>
              <a:t>COPE (płatnik)</a:t>
            </a:r>
            <a:endParaRPr lang="pl-PL" sz="20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i="1" dirty="0" smtClean="0">
                <a:solidFill>
                  <a:schemeClr val="tx1"/>
                </a:solidFill>
              </a:rPr>
              <a:t>												</a:t>
            </a:r>
            <a:r>
              <a:rPr lang="pl-PL" sz="1800" b="1" i="1" dirty="0">
                <a:solidFill>
                  <a:schemeClr val="tx1"/>
                </a:solidFill>
              </a:rPr>
              <a:t> </a:t>
            </a:r>
            <a:r>
              <a:rPr lang="pl-PL" sz="1000" b="1" i="1" dirty="0">
                <a:solidFill>
                  <a:schemeClr val="tx1"/>
                </a:solidFill>
              </a:rPr>
              <a:t>przepływ środków z COPE</a:t>
            </a:r>
            <a:endParaRPr lang="pl-PL" sz="1000" i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i="1" dirty="0" smtClean="0">
                <a:solidFill>
                  <a:schemeClr val="tx1"/>
                </a:solidFill>
              </a:rPr>
              <a:t>Lider (nie-PJB</a:t>
            </a:r>
            <a:r>
              <a:rPr lang="pl-PL" sz="1800" i="1" dirty="0" smtClean="0">
                <a:solidFill>
                  <a:schemeClr val="tx1"/>
                </a:solidFill>
              </a:rPr>
              <a:t>)</a:t>
            </a: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i="1" dirty="0" smtClean="0">
                <a:solidFill>
                  <a:schemeClr val="tx1"/>
                </a:solidFill>
              </a:rPr>
              <a:t>																	</a:t>
            </a:r>
            <a:endParaRPr lang="pl-PL" sz="1200" b="1" i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i="1" dirty="0" smtClean="0">
                <a:solidFill>
                  <a:schemeClr val="tx1"/>
                </a:solidFill>
              </a:rPr>
              <a:t>		</a:t>
            </a:r>
          </a:p>
          <a:p>
            <a:pPr marL="0" indent="0" algn="just">
              <a:buNone/>
            </a:pPr>
            <a:endParaRPr lang="pl-PL" sz="1800" i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i="1" dirty="0" smtClean="0">
                <a:solidFill>
                  <a:schemeClr val="tx1"/>
                </a:solidFill>
              </a:rPr>
              <a:t>					Partner 1 (PJB)					partner 2 (nie-PJB)</a:t>
            </a:r>
          </a:p>
          <a:p>
            <a:pPr marL="0" indent="0" algn="just">
              <a:buNone/>
            </a:pPr>
            <a:r>
              <a:rPr lang="pl-PL" sz="1800" i="1" dirty="0">
                <a:solidFill>
                  <a:schemeClr val="tx1"/>
                </a:solidFill>
              </a:rPr>
              <a:t>	</a:t>
            </a:r>
            <a:r>
              <a:rPr lang="pl-PL" sz="1800" i="1" dirty="0" smtClean="0">
                <a:solidFill>
                  <a:schemeClr val="tx1"/>
                </a:solidFill>
              </a:rPr>
              <a:t>				</a:t>
            </a:r>
            <a:r>
              <a:rPr lang="pl-PL" sz="1000" i="1" dirty="0" smtClean="0">
                <a:solidFill>
                  <a:schemeClr val="tx1"/>
                </a:solidFill>
              </a:rPr>
              <a:t>(brak przepływu środków)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39" name="Schemat blokowy: proces 38"/>
          <p:cNvSpPr/>
          <p:nvPr/>
        </p:nvSpPr>
        <p:spPr>
          <a:xfrm>
            <a:off x="1530127" y="2307771"/>
            <a:ext cx="8743405" cy="20029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chemat blokowy: proces 12"/>
          <p:cNvSpPr/>
          <p:nvPr/>
        </p:nvSpPr>
        <p:spPr>
          <a:xfrm>
            <a:off x="2775453" y="3550136"/>
            <a:ext cx="5976663" cy="16748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dół 6"/>
          <p:cNvSpPr/>
          <p:nvPr/>
        </p:nvSpPr>
        <p:spPr>
          <a:xfrm>
            <a:off x="5779909" y="2512262"/>
            <a:ext cx="243840" cy="69668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>
            <a:off x="3814354" y="3717617"/>
            <a:ext cx="45719" cy="10546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7585166" y="3717617"/>
            <a:ext cx="217714" cy="105468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asek ukośny 17"/>
          <p:cNvSpPr/>
          <p:nvPr/>
        </p:nvSpPr>
        <p:spPr>
          <a:xfrm>
            <a:off x="3163387" y="4158894"/>
            <a:ext cx="1393372" cy="174172"/>
          </a:xfrm>
          <a:prstGeom prst="diagStrip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4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435238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u="sng" dirty="0" smtClean="0">
                <a:solidFill>
                  <a:schemeClr val="tx1"/>
                </a:solidFill>
              </a:rPr>
              <a:t>PRZEPŁYWY FINANSOWE – płatności z COPE do nie-PJB</a:t>
            </a: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I zaliczka </a:t>
            </a:r>
            <a:r>
              <a:rPr lang="pl-PL" sz="1800" dirty="0" smtClean="0">
                <a:solidFill>
                  <a:schemeClr val="tx1"/>
                </a:solidFill>
              </a:rPr>
              <a:t>– do 50  % kwoty dofinansowania (wniosek + weksel, o ile wymagany)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II zaliczka</a:t>
            </a:r>
            <a:r>
              <a:rPr lang="pl-PL" sz="1800" dirty="0" smtClean="0">
                <a:solidFill>
                  <a:schemeClr val="tx1"/>
                </a:solidFill>
              </a:rPr>
              <a:t> –do 25 % ale po zaraportowaniu wykorzystania min. 70 % z I zaliczki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Płatność końcowa – </a:t>
            </a:r>
            <a:r>
              <a:rPr lang="pl-PL" sz="1800" dirty="0" smtClean="0">
                <a:solidFill>
                  <a:schemeClr val="tx1"/>
                </a:solidFill>
              </a:rPr>
              <a:t>po zatwierdzeniu KRF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Uwaga! Partnerom zagranicznym, COPE nie będzie udzielać zaliczek tylko refundacje!!!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2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9926279" cy="59996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100" dirty="0" smtClean="0">
              <a:solidFill>
                <a:schemeClr val="tx1"/>
              </a:solidFill>
            </a:endParaRPr>
          </a:p>
          <a:p>
            <a:pPr algn="just"/>
            <a:endParaRPr lang="pl-PL" altLang="pl-PL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l-PL" altLang="pl-PL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l-PL" altLang="pl-PL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3200" b="1" dirty="0" smtClean="0">
                <a:solidFill>
                  <a:schemeClr val="tx1"/>
                </a:solidFill>
              </a:rPr>
              <a:t>Dziękuję!!!</a:t>
            </a:r>
          </a:p>
          <a:p>
            <a:pPr marL="0" indent="0">
              <a:buNone/>
            </a:pPr>
            <a:endParaRPr lang="pl-PL" sz="21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100" i="1" dirty="0" smtClean="0">
                <a:solidFill>
                  <a:schemeClr val="tx1"/>
                </a:solidFill>
              </a:rPr>
              <a:t>Tomasz Dyląg</a:t>
            </a:r>
          </a:p>
          <a:p>
            <a:pPr marL="0" indent="0">
              <a:buNone/>
            </a:pPr>
            <a:r>
              <a:rPr lang="pl-PL" sz="2100" i="1" dirty="0" smtClean="0">
                <a:solidFill>
                  <a:schemeClr val="tx1"/>
                </a:solidFill>
              </a:rPr>
              <a:t>Kierownik Zespołu NMF</a:t>
            </a:r>
          </a:p>
          <a:p>
            <a:pPr marL="0" indent="0">
              <a:buNone/>
            </a:pPr>
            <a:r>
              <a:rPr lang="pl-PL" sz="2100" i="1" dirty="0" smtClean="0">
                <a:solidFill>
                  <a:schemeClr val="tx1"/>
                </a:solidFill>
              </a:rPr>
              <a:t>COPE MSWiA</a:t>
            </a: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564633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400050" indent="-400050">
              <a:buAutoNum type="romanUcPeriod"/>
            </a:pPr>
            <a:r>
              <a:rPr lang="pl-PL" sz="2100" b="1" dirty="0" smtClean="0">
                <a:solidFill>
                  <a:schemeClr val="tx1"/>
                </a:solidFill>
              </a:rPr>
              <a:t>Ogólne zasady kwalifikowalności wydatków – art. 8.2 Regulacji</a:t>
            </a:r>
          </a:p>
          <a:p>
            <a:pPr marL="400050" indent="-400050">
              <a:buAutoNum type="romanUcPeriod"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1"/>
                </a:solidFill>
              </a:rPr>
              <a:t>faktycznie </a:t>
            </a:r>
            <a:r>
              <a:rPr lang="pl-PL" sz="1800" b="1" dirty="0">
                <a:solidFill>
                  <a:schemeClr val="tx1"/>
                </a:solidFill>
              </a:rPr>
              <a:t>poniesiony </a:t>
            </a:r>
            <a:r>
              <a:rPr lang="pl-PL" sz="1800" dirty="0">
                <a:solidFill>
                  <a:schemeClr val="tx1"/>
                </a:solidFill>
              </a:rPr>
              <a:t>(wydatek poniesiony w znaczeniu kasowym tj. rozchód środków pieniężnych z kasy lub rachunku bankowego beneficjenta </a:t>
            </a:r>
            <a:r>
              <a:rPr lang="pl-PL" sz="1800" dirty="0" smtClean="0">
                <a:solidFill>
                  <a:schemeClr val="tx1"/>
                </a:solidFill>
              </a:rPr>
              <a:t>projektu)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schemeClr val="tx1"/>
                </a:solidFill>
              </a:rPr>
              <a:t>Poniesiony </a:t>
            </a:r>
            <a:r>
              <a:rPr lang="pl-PL" sz="1800" b="1" dirty="0" smtClean="0">
                <a:solidFill>
                  <a:schemeClr val="tx1"/>
                </a:solidFill>
              </a:rPr>
              <a:t>w okresie kwalifikowalności </a:t>
            </a:r>
            <a:r>
              <a:rPr lang="pl-PL" sz="1800" dirty="0" smtClean="0">
                <a:solidFill>
                  <a:schemeClr val="tx1"/>
                </a:solidFill>
              </a:rPr>
              <a:t>wskazanym w </a:t>
            </a:r>
            <a:r>
              <a:rPr lang="pl-PL" sz="1800" dirty="0" smtClean="0">
                <a:solidFill>
                  <a:schemeClr val="tx1"/>
                </a:solidFill>
              </a:rPr>
              <a:t>umowie (max. 30.04.2024)</a:t>
            </a: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schemeClr val="tx1"/>
                </a:solidFill>
              </a:rPr>
              <a:t>ma związek z </a:t>
            </a:r>
            <a:r>
              <a:rPr lang="pl-PL" sz="1800" b="1" dirty="0" smtClean="0">
                <a:solidFill>
                  <a:schemeClr val="tx1"/>
                </a:solidFill>
              </a:rPr>
              <a:t>przedmiotem umowy </a:t>
            </a:r>
            <a:r>
              <a:rPr lang="pl-PL" sz="1800" dirty="0" smtClean="0">
                <a:solidFill>
                  <a:schemeClr val="tx1"/>
                </a:solidFill>
              </a:rPr>
              <a:t>(został zaplanowany w budżecie)</a:t>
            </a: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8509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564633" cy="5352691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400050" indent="-400050">
              <a:buAutoNum type="romanUcPeriod"/>
            </a:pPr>
            <a:r>
              <a:rPr lang="pl-PL" sz="2100" b="1" dirty="0" smtClean="0">
                <a:solidFill>
                  <a:schemeClr val="tx1"/>
                </a:solidFill>
              </a:rPr>
              <a:t>Ogólne zasady kwalifikowalności wydatków – art. 8.2 Regulacji (cd.)</a:t>
            </a:r>
          </a:p>
          <a:p>
            <a:pPr marL="400050" indent="-400050">
              <a:buAutoNum type="romanUcPeriod"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1"/>
                </a:solidFill>
              </a:rPr>
              <a:t>proporcjonalny i niezbędny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schemeClr val="tx1"/>
                </a:solidFill>
              </a:rPr>
              <a:t>wykorzystany </a:t>
            </a:r>
            <a:r>
              <a:rPr lang="pl-PL" sz="1800" b="1" dirty="0" smtClean="0">
                <a:solidFill>
                  <a:schemeClr val="tx1"/>
                </a:solidFill>
              </a:rPr>
              <a:t>wyłącznie na realizację </a:t>
            </a:r>
            <a:r>
              <a:rPr lang="pl-PL" sz="1800" dirty="0" smtClean="0">
                <a:solidFill>
                  <a:schemeClr val="tx1"/>
                </a:solidFill>
              </a:rPr>
              <a:t>celów projektu 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    (zasada gospodarności, skuteczności i efektywności)</a:t>
            </a:r>
          </a:p>
          <a:p>
            <a:pPr lvl="0">
              <a:buClr>
                <a:prstClr val="white"/>
              </a:buClr>
              <a:buFont typeface="Wingdings" panose="05000000000000000000" pitchFamily="2" charset="2"/>
              <a:buChar char="ü"/>
            </a:pPr>
            <a:endParaRPr lang="pl-PL" sz="1800" dirty="0" smtClean="0">
              <a:solidFill>
                <a:prstClr val="white"/>
              </a:solidFill>
            </a:endParaRPr>
          </a:p>
          <a:p>
            <a:pPr lvl="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prstClr val="white"/>
                </a:solidFill>
              </a:rPr>
              <a:t>jest możliwy do </a:t>
            </a:r>
            <a:r>
              <a:rPr lang="pl-PL" sz="1800" b="1" dirty="0" smtClean="0">
                <a:solidFill>
                  <a:prstClr val="white"/>
                </a:solidFill>
              </a:rPr>
              <a:t>zidentyfikowania i zweryfikowania </a:t>
            </a:r>
            <a:r>
              <a:rPr lang="pl-PL" sz="1800" dirty="0" smtClean="0">
                <a:solidFill>
                  <a:prstClr val="white"/>
                </a:solidFill>
              </a:rPr>
              <a:t>(opis FV, wprowadzenie do ewidencji księgowej, zapłacony z  oddzielnego konta)</a:t>
            </a:r>
          </a:p>
          <a:p>
            <a:pPr lvl="0">
              <a:buClr>
                <a:prstClr val="white"/>
              </a:buClr>
              <a:buFont typeface="Wingdings" panose="05000000000000000000" pitchFamily="2" charset="2"/>
              <a:buChar char="ü"/>
            </a:pPr>
            <a:endParaRPr lang="pl-PL" sz="1800" dirty="0" smtClean="0">
              <a:solidFill>
                <a:prstClr val="white"/>
              </a:solidFill>
            </a:endParaRPr>
          </a:p>
          <a:p>
            <a:pPr lvl="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800" dirty="0" smtClean="0">
                <a:solidFill>
                  <a:prstClr val="white"/>
                </a:solidFill>
              </a:rPr>
              <a:t>jest </a:t>
            </a:r>
            <a:r>
              <a:rPr lang="pl-PL" sz="1800" b="1" dirty="0" smtClean="0">
                <a:solidFill>
                  <a:prstClr val="white"/>
                </a:solidFill>
              </a:rPr>
              <a:t>zgodny z obowiązującym prawodawstwem </a:t>
            </a:r>
            <a:r>
              <a:rPr lang="pl-PL" sz="1800" dirty="0" smtClean="0">
                <a:solidFill>
                  <a:prstClr val="white"/>
                </a:solidFill>
              </a:rPr>
              <a:t>(NMF, UE, PL – PZP/Wytyczne/Delegacje/prawo pracy itp.)</a:t>
            </a:r>
            <a:endParaRPr lang="pl-PL" sz="1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130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564633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400050" indent="-400050" algn="just">
              <a:buAutoNum type="romanUcPeriod"/>
            </a:pPr>
            <a:r>
              <a:rPr lang="pl-PL" sz="1900" b="1" dirty="0" smtClean="0">
                <a:solidFill>
                  <a:schemeClr val="tx1"/>
                </a:solidFill>
              </a:rPr>
              <a:t>Ogólne zasady kwalifikowalności wydatków – art. 8.2 Regulacji (cd.)</a:t>
            </a:r>
          </a:p>
          <a:p>
            <a:pPr marL="400050" indent="-400050" algn="just">
              <a:buAutoNum type="romanUcPeriod"/>
            </a:pPr>
            <a:endParaRPr lang="pl-PL" sz="1800" b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b="1" dirty="0" smtClean="0">
                <a:solidFill>
                  <a:schemeClr val="tx1"/>
                </a:solidFill>
              </a:rPr>
              <a:t>Koszt został zafakturowany, zapłacony </a:t>
            </a:r>
            <a:r>
              <a:rPr lang="pl-PL" sz="1800" dirty="0" smtClean="0">
                <a:solidFill>
                  <a:schemeClr val="tx1"/>
                </a:solidFill>
              </a:rPr>
              <a:t>a przedmiot dostarczony (towar) / wykonany (usługa)</a:t>
            </a:r>
            <a:endParaRPr lang="pl-PL" sz="1800" dirty="0">
              <a:solidFill>
                <a:prstClr val="white"/>
              </a:solidFill>
            </a:endParaRP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600" u="sng" dirty="0" smtClean="0">
                <a:solidFill>
                  <a:schemeClr val="tx1"/>
                </a:solidFill>
              </a:rPr>
              <a:t>Wyjątek!!! – art. 8.2 pkt. 3</a:t>
            </a:r>
          </a:p>
          <a:p>
            <a:pPr marL="0" indent="0" algn="just">
              <a:buNone/>
            </a:pPr>
            <a:endParaRPr lang="pl-PL" sz="1600" u="sng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600" dirty="0">
                <a:solidFill>
                  <a:schemeClr val="tx1"/>
                </a:solidFill>
              </a:rPr>
              <a:t>K</a:t>
            </a:r>
            <a:r>
              <a:rPr lang="pl-PL" sz="1600" dirty="0" smtClean="0">
                <a:solidFill>
                  <a:schemeClr val="tx1"/>
                </a:solidFill>
              </a:rPr>
              <a:t>oszty, w odniesieniu do których FV zostały wystawione w ostatnim miesiącu kwalifikowalności wydatków, są również uznawane za poniesione w okresie kwalifikowalności, o ile zostały zapłacone </a:t>
            </a:r>
            <a:r>
              <a:rPr lang="pl-PL" sz="1600" b="1" dirty="0" smtClean="0">
                <a:solidFill>
                  <a:schemeClr val="tx1"/>
                </a:solidFill>
              </a:rPr>
              <a:t>w terminie 30 dni od ostatniego dnia kwalifikowalności wydatków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0938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564633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900" b="1" dirty="0" smtClean="0">
                <a:solidFill>
                  <a:schemeClr val="tx1"/>
                </a:solidFill>
              </a:rPr>
              <a:t>Dodatkowy wymóg programu </a:t>
            </a:r>
            <a:r>
              <a:rPr lang="pl-PL" sz="1900" b="1" i="1" dirty="0" smtClean="0">
                <a:solidFill>
                  <a:schemeClr val="tx1"/>
                </a:solidFill>
              </a:rPr>
              <a:t>Sprawy wewnętrzne</a:t>
            </a:r>
          </a:p>
          <a:p>
            <a:pPr marL="400050" indent="-400050" algn="just">
              <a:buAutoNum type="romanUcPeriod"/>
            </a:pPr>
            <a:endParaRPr lang="pl-PL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Wydatki inwestycyjne NIE mogą przekroczyć 60 %</a:t>
            </a:r>
            <a:r>
              <a:rPr lang="pl-PL" sz="1800" dirty="0" smtClean="0">
                <a:solidFill>
                  <a:schemeClr val="tx1"/>
                </a:solidFill>
              </a:rPr>
              <a:t> ogólnej kwoty programu – Operator 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Programu musi ten poziom monitorować na poziomie projektów.</a:t>
            </a:r>
          </a:p>
          <a:p>
            <a:endParaRPr lang="pl-PL" sz="1800" dirty="0" smtClean="0"/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Weryfikacja na podstawie  budżetu + ew. oświadczenie.</a:t>
            </a:r>
            <a:endParaRPr lang="pl-PL" sz="1800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994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5269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RODZAJE WYDATKÓW</a:t>
            </a: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Bezpośrednie wydatki - art. 8.3 Regulacji - </a:t>
            </a:r>
            <a:r>
              <a:rPr lang="pl-PL" sz="1800" dirty="0" smtClean="0">
                <a:solidFill>
                  <a:schemeClr val="tx1"/>
                </a:solidFill>
              </a:rPr>
              <a:t>Wszystkie wydatki zaplanowane w budżecie jako konkretnie związane z realizacją projektu (możliwe do wyodrębnienia w systemie księgowym)</a:t>
            </a: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Koszty pośrednie (ogólne) – Art. 8.5 Regulacji – </a:t>
            </a:r>
            <a:r>
              <a:rPr lang="pl-PL" sz="1800" dirty="0" smtClean="0">
                <a:solidFill>
                  <a:schemeClr val="tx1"/>
                </a:solidFill>
              </a:rPr>
              <a:t>nie mogą być wskazane jako bezpośrednio związane z projektem ale można wykazać (w systemie księgowym), że są związane z poniesieniem wydatków bezpośrednich </a:t>
            </a: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59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4003</TotalTime>
  <Words>2596</Words>
  <Application>Microsoft Office PowerPoint</Application>
  <PresentationFormat>Panoramiczny</PresentationFormat>
  <Paragraphs>516</Paragraphs>
  <Slides>42</Slides>
  <Notes>42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8" baseType="lpstr">
      <vt:lpstr>Calibri</vt:lpstr>
      <vt:lpstr>Century Gothic</vt:lpstr>
      <vt:lpstr>Verdana</vt:lpstr>
      <vt:lpstr>Wingdings</vt:lpstr>
      <vt:lpstr>Wingdings 3</vt:lpstr>
      <vt:lpstr>Wycinek</vt:lpstr>
      <vt:lpstr>NMF 2014-2021 Program sprawy wewnętrzne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NMF 2014-2021 Program sprawy wewnętrzne</dc:title>
  <dc:creator>tdylag</dc:creator>
  <cp:lastModifiedBy>Tomasz Dyląg</cp:lastModifiedBy>
  <cp:revision>142</cp:revision>
  <cp:lastPrinted>2019-11-14T07:16:37Z</cp:lastPrinted>
  <dcterms:created xsi:type="dcterms:W3CDTF">2019-09-17T05:33:52Z</dcterms:created>
  <dcterms:modified xsi:type="dcterms:W3CDTF">2020-01-14T07:05:29Z</dcterms:modified>
</cp:coreProperties>
</file>