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sldIdLst>
    <p:sldId id="256" r:id="rId5"/>
    <p:sldId id="259" r:id="rId6"/>
    <p:sldId id="260" r:id="rId7"/>
    <p:sldId id="263" r:id="rId8"/>
    <p:sldId id="272" r:id="rId9"/>
    <p:sldId id="277" r:id="rId10"/>
    <p:sldId id="273" r:id="rId11"/>
    <p:sldId id="274" r:id="rId12"/>
    <p:sldId id="275" r:id="rId13"/>
    <p:sldId id="279" r:id="rId14"/>
    <p:sldId id="261" r:id="rId15"/>
    <p:sldId id="276" r:id="rId16"/>
    <p:sldId id="280" r:id="rId17"/>
    <p:sldId id="266" r:id="rId18"/>
    <p:sldId id="268" r:id="rId19"/>
    <p:sldId id="267" r:id="rId20"/>
    <p:sldId id="258" r:id="rId2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BF1"/>
    <a:srgbClr val="255D8F"/>
    <a:srgbClr val="FF33CC"/>
    <a:srgbClr val="F200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3" autoAdjust="0"/>
    <p:restoredTop sz="94660"/>
  </p:normalViewPr>
  <p:slideViewPr>
    <p:cSldViewPr snapToGrid="0">
      <p:cViewPr varScale="1">
        <p:scale>
          <a:sx n="84" d="100"/>
          <a:sy n="84" d="100"/>
        </p:scale>
        <p:origin x="6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255D8F"/>
            </a:solidFill>
            <a:ln>
              <a:noFill/>
            </a:ln>
            <a:effectLst/>
          </c:spPr>
          <c:invertIfNegative val="0"/>
          <c:dLbls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Arkusz1!$B$2:$B$3</c:f>
              <c:numCache>
                <c:formatCode>#\ ##0.00\ "zł"</c:formatCode>
                <c:ptCount val="2"/>
                <c:pt idx="0">
                  <c:v>19892935.879999999</c:v>
                </c:pt>
                <c:pt idx="1">
                  <c:v>18500447.059999999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146-4DCE-A309-9E3221485407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200B3"/>
            </a:solidFill>
            <a:ln>
              <a:noFill/>
            </a:ln>
            <a:effectLst/>
          </c:spPr>
          <c:invertIfNegative val="0"/>
          <c:dLbls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Arkusz1!$C$2:$C$3</c:f>
              <c:numCache>
                <c:formatCode>#\ ##0.00\ "zł"</c:formatCode>
                <c:ptCount val="2"/>
                <c:pt idx="0">
                  <c:v>16765766.359663999</c:v>
                </c:pt>
                <c:pt idx="1">
                  <c:v>15592176.779999999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146-4DCE-A309-9E32214854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overlap val="-13"/>
        <c:axId val="351174072"/>
        <c:axId val="351171720"/>
      </c:barChart>
      <c:catAx>
        <c:axId val="351174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51171720"/>
        <c:crosses val="autoZero"/>
        <c:auto val="1"/>
        <c:lblAlgn val="ctr"/>
        <c:lblOffset val="100"/>
        <c:noMultiLvlLbl val="0"/>
      </c:catAx>
      <c:valAx>
        <c:axId val="351171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zł&quot;* #,##0.00_);_(&quot;zł&quot;* \(#,##0.00\);_(&quot;zł&quot;* &quot;-&quot;??_);_(@_)" sourceLinked="0"/>
        <c:majorTickMark val="out"/>
        <c:minorTickMark val="none"/>
        <c:tickLblPos val="low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51174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4B4F5-A0A2-4459-9110-7CF940A1676B}" type="datetimeFigureOut">
              <a:rPr lang="pl-PL" smtClean="0"/>
              <a:t>03.03.2021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773E3C-3595-4B26-BC69-5C72DCDEDD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4161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773E3C-3595-4B26-BC69-5C72DCDEDDC7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3680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03.03.2021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03.03.2021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03.03.2021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03.03.2021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DBEB4276-16F7-475B-B585-0A97A338654B}"/>
              </a:ext>
            </a:extLst>
          </p:cNvPr>
          <p:cNvSpPr txBox="1"/>
          <p:nvPr/>
        </p:nvSpPr>
        <p:spPr>
          <a:xfrm>
            <a:off x="908047" y="2298628"/>
            <a:ext cx="8767797" cy="34778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Prowadzenie i rozwój Zintegrowanego Rejestru Kwalifikacji</a:t>
            </a:r>
          </a:p>
          <a:p>
            <a:endParaRPr lang="pl-PL" sz="4800" b="1" dirty="0">
              <a:solidFill>
                <a:schemeClr val="bg1"/>
              </a:solidFill>
              <a:cs typeface="Calibri"/>
            </a:endParaRPr>
          </a:p>
          <a:p>
            <a:r>
              <a:rPr lang="pl-PL" sz="2800" b="1" dirty="0">
                <a:solidFill>
                  <a:schemeClr val="bg1"/>
                </a:solidFill>
                <a:cs typeface="Calibri"/>
              </a:rPr>
              <a:t>Projekt zrealizowany przez Instytut Badań Edukacyjnych</a:t>
            </a:r>
          </a:p>
        </p:txBody>
      </p:sp>
      <p:cxnSp>
        <p:nvCxnSpPr>
          <p:cNvPr id="5" name="Łącznik prosty ze strzałką 4">
            <a:extLst>
              <a:ext uri="{FF2B5EF4-FFF2-40B4-BE49-F238E27FC236}">
                <a16:creationId xmlns:a16="http://schemas.microsoft.com/office/drawing/2014/main" xmlns="" id="{89455CC8-FC3A-4208-9371-B585C2670D8A}"/>
              </a:ext>
            </a:extLst>
          </p:cNvPr>
          <p:cNvCxnSpPr>
            <a:cxnSpLocks/>
          </p:cNvCxnSpPr>
          <p:nvPr/>
        </p:nvCxnSpPr>
        <p:spPr>
          <a:xfrm flipH="1">
            <a:off x="11948874" y="131865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0" y="1279511"/>
            <a:ext cx="12192000" cy="108431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5700" b="1" dirty="0">
                <a:solidFill>
                  <a:srgbClr val="002060"/>
                </a:solidFill>
                <a:cs typeface="Times New Roman" pitchFamily="18" charset="0"/>
              </a:rPr>
              <a:t>ZAKRES PROJEKTU</a:t>
            </a:r>
          </a:p>
          <a:p>
            <a:pPr marL="0" indent="0" algn="ctr"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</a:t>
            </a:r>
            <a:endParaRPr lang="pl-PL" dirty="0"/>
          </a:p>
        </p:txBody>
      </p:sp>
      <p:graphicFrame>
        <p:nvGraphicFramePr>
          <p:cNvPr id="6" name="Symbol zastępczy zawartości 4">
            <a:extLst>
              <a:ext uri="{FF2B5EF4-FFF2-40B4-BE49-F238E27FC236}">
                <a16:creationId xmlns:a16="http://schemas.microsoft.com/office/drawing/2014/main" xmlns="" id="{13F1C48E-989C-473F-A230-A0C79153E68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0088278"/>
              </p:ext>
            </p:extLst>
          </p:nvPr>
        </p:nvGraphicFramePr>
        <p:xfrm>
          <a:off x="511629" y="2235380"/>
          <a:ext cx="11284845" cy="442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38702">
                  <a:extLst>
                    <a:ext uri="{9D8B030D-6E8A-4147-A177-3AD203B41FA5}">
                      <a16:colId xmlns:a16="http://schemas.microsoft.com/office/drawing/2014/main" xmlns="" val="1540869338"/>
                    </a:ext>
                  </a:extLst>
                </a:gridCol>
                <a:gridCol w="1452183">
                  <a:extLst>
                    <a:ext uri="{9D8B030D-6E8A-4147-A177-3AD203B41FA5}">
                      <a16:colId xmlns:a16="http://schemas.microsoft.com/office/drawing/2014/main" xmlns="" val="2219587435"/>
                    </a:ext>
                  </a:extLst>
                </a:gridCol>
                <a:gridCol w="1403529">
                  <a:extLst>
                    <a:ext uri="{9D8B030D-6E8A-4147-A177-3AD203B41FA5}">
                      <a16:colId xmlns:a16="http://schemas.microsoft.com/office/drawing/2014/main" xmlns="" val="255827586"/>
                    </a:ext>
                  </a:extLst>
                </a:gridCol>
                <a:gridCol w="1390431">
                  <a:extLst>
                    <a:ext uri="{9D8B030D-6E8A-4147-A177-3AD203B41FA5}">
                      <a16:colId xmlns:a16="http://schemas.microsoft.com/office/drawing/2014/main" xmlns="" val="9852137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1200" dirty="0"/>
                        <a:t>Nazwa wskaźnika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Nexa"/>
                        </a:rPr>
                        <a:t>Wartość docelowa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Nexa"/>
                        </a:rPr>
                        <a:t>Wartość końcowa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/>
                        <a:t>% realizacji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87388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Liczba odwiedzin ZRK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/>
                        <a:t>150 000</a:t>
                      </a:r>
                    </a:p>
                    <a:p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642 565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428,38%</a:t>
                      </a:r>
                      <a:endParaRPr lang="pl-PL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48786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Odsetek pełnych kwalifikacji wpisanych do ZRK</a:t>
                      </a:r>
                      <a:endParaRPr lang="pl-PL" sz="1200" i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64194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Anglojęzyczna wersja syntetycznych charakterystyk kwalifikacji pełnych ze szkolnictwa wyższego </a:t>
                      </a:r>
                      <a:br>
                        <a:rPr lang="pl-PL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(czerwiec 2019)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/>
                        <a:t>264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677819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Funkcjonujący Zintegrowany Rejestr Kwalifikacji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18735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Informacje o kwalifikacjach z ZRK na portalu ERK w języku angielskim i w języku polskim (wrzesień 2019)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/>
                        <a:t>210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94250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Liczba podmiotów wykorzystujących technologie informacyjno-komunikacyjne [szt.]</a:t>
                      </a:r>
                      <a:endParaRPr lang="pl-PL" sz="1200" i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23099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Liczba seminariów projektowych</a:t>
                      </a:r>
                      <a:endParaRPr lang="pl-PL" sz="1200" i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81124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Syntetyczne charakterystyki kwalifikacji pełnych ze szkolnictwa wyższego w ZRK w języku polskim </a:t>
                      </a:r>
                      <a:br>
                        <a:rPr lang="pl-PL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(czerwiec 2019)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356983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Uruchomienie dodatkowych funkcjonalności dotyczących kwalifikacji (kwiecień 2020)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01008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Uruchomiona zmodernizowana wersja systemu informatycznego ZRK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61691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278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– e-usługi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382159"/>
              </p:ext>
            </p:extLst>
          </p:nvPr>
        </p:nvGraphicFramePr>
        <p:xfrm>
          <a:off x="443475" y="2151405"/>
          <a:ext cx="11352999" cy="40954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538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7704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045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41758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952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Aplikacje służące do wymiany danych z innymi systemami (POLon, LOQ, ELA)</a:t>
                      </a:r>
                      <a:r>
                        <a:rPr lang="pl-PL" sz="14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poziom dojrzałości </a:t>
                      </a:r>
                      <a:r>
                        <a:rPr lang="pl-PL" sz="14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„3” Transakcyjny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06-2018 (POLon),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09-2019 (LOQ),</a:t>
                      </a:r>
                      <a:br>
                        <a:rPr lang="pl-PL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11-2020 (ELA) </a:t>
                      </a:r>
                      <a:endParaRPr lang="pl-PL" sz="14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09-2019 (POLon),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12-2019 (LOQ),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11-2020 (ELA). </a:t>
                      </a:r>
                      <a:endParaRPr lang="pl-PL" sz="14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Terminy nie zostały przekroczone, zgodnie z obowiązującym Wnioskiem o dofinansowanie. Spowolnienie prac wynikało z kontroli projektu i opóźnienia w realizacji zadań, </a:t>
                      </a:r>
                      <a:br>
                        <a:rPr lang="pl-PL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w 2020 r. z pandemii COVID-19.</a:t>
                      </a:r>
                      <a:endParaRPr lang="pl-PL" sz="14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r>
                        <a:rPr lang="pl-PL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Aplikacje edukacyjne „ścieżki rozwoju”, „kompas”, „szkolnictwo branżowe” </a:t>
                      </a:r>
                      <a:r>
                        <a:rPr lang="pl-PL" sz="14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poziom dojrzałości </a:t>
                      </a:r>
                      <a:r>
                        <a:rPr lang="pl-PL" sz="14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„3” Transakcyjny</a:t>
                      </a:r>
                      <a:endParaRPr lang="pl-PL" sz="1400" b="1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03-2020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11-2020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Wdrożenie usług daje korzyść edukacyjno-informacyjną: dla różnych rodzajów użytkowników przedstawiane możliwości wyboru dróg rozwoju (planowania ścieżki kariery, wyboru szkoły czy wyboru kwalifikacji w zależności od posiadanych kompetencji). Terminy nie zostały przekroczone (jw.)</a:t>
                      </a:r>
                      <a:endParaRPr lang="pl-PL" sz="1400" b="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– e-usługi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502514"/>
              </p:ext>
            </p:extLst>
          </p:nvPr>
        </p:nvGraphicFramePr>
        <p:xfrm>
          <a:off x="443475" y="2151405"/>
          <a:ext cx="11352999" cy="24060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538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7704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045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41758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95271">
                <a:tc>
                  <a:txBody>
                    <a:bodyPr/>
                    <a:lstStyle/>
                    <a:p>
                      <a:r>
                        <a:rPr lang="pl-PL" sz="1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Aplikacje dla uprzywilejowanych użytkowników</a:t>
                      </a:r>
                      <a:br>
                        <a:rPr lang="pl-PL" sz="1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„aktywne formularze”, „zarządzanie kwalifikacjami”, „IC/PZZJ” </a:t>
                      </a:r>
                      <a:r>
                        <a:rPr lang="pl-PL" sz="14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poziom dojrzałości </a:t>
                      </a:r>
                      <a:r>
                        <a:rPr lang="pl-PL" sz="14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„3” Transakcyjny</a:t>
                      </a:r>
                      <a:endParaRPr lang="pl-PL" sz="1400" b="1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09-2018 („AF”)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12-2018 („IC/PZZJ”)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03-2019 („ZK”)</a:t>
                      </a:r>
                      <a:endParaRPr lang="pl-PL" sz="14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06-2020 („AF”)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12-2019 („IC/PZZJ”)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12-2019 („ZK”)</a:t>
                      </a:r>
                      <a:endParaRPr lang="pl-PL" sz="14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Wdrożenie usług wpływa na poprawę jakości obsługi interesariuszy. Terminy nie zostały przekroczone (jw.)</a:t>
                      </a:r>
                      <a:endParaRPr lang="pl-PL" sz="14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248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2140500" y="1355926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168219" y="1603788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43" name="Prostokąt 42"/>
          <p:cNvSpPr/>
          <p:nvPr/>
        </p:nvSpPr>
        <p:spPr>
          <a:xfrm>
            <a:off x="5919352" y="4086785"/>
            <a:ext cx="1493999" cy="79208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1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highlight>
                <a:srgbClr val="C0C0C0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Prostokąt 43"/>
          <p:cNvSpPr/>
          <p:nvPr/>
        </p:nvSpPr>
        <p:spPr>
          <a:xfrm>
            <a:off x="5919351" y="3041227"/>
            <a:ext cx="1494000" cy="79208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highlight>
                <a:srgbClr val="C0C0C0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Prostokąt 44"/>
          <p:cNvSpPr/>
          <p:nvPr/>
        </p:nvSpPr>
        <p:spPr>
          <a:xfrm>
            <a:off x="4013697" y="4068159"/>
            <a:ext cx="1494000" cy="792088"/>
          </a:xfrm>
          <a:prstGeom prst="rect">
            <a:avLst/>
          </a:prstGeom>
          <a:noFill/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46" name="Prostokąt 45"/>
          <p:cNvSpPr/>
          <p:nvPr/>
        </p:nvSpPr>
        <p:spPr>
          <a:xfrm>
            <a:off x="2130930" y="3070557"/>
            <a:ext cx="1494124" cy="507834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cxnSp>
        <p:nvCxnSpPr>
          <p:cNvPr id="50" name="Łącznik prosty ze strzałką 49"/>
          <p:cNvCxnSpPr>
            <a:cxnSpLocks/>
          </p:cNvCxnSpPr>
          <p:nvPr/>
        </p:nvCxnSpPr>
        <p:spPr>
          <a:xfrm>
            <a:off x="3681763" y="3464597"/>
            <a:ext cx="762297" cy="56205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Łącznik prosty ze strzałką 52"/>
          <p:cNvCxnSpPr>
            <a:cxnSpLocks/>
          </p:cNvCxnSpPr>
          <p:nvPr/>
        </p:nvCxnSpPr>
        <p:spPr>
          <a:xfrm>
            <a:off x="3709757" y="4086785"/>
            <a:ext cx="259120" cy="198474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Łącznik prosty ze strzałką 55"/>
          <p:cNvCxnSpPr>
            <a:cxnSpLocks/>
          </p:cNvCxnSpPr>
          <p:nvPr/>
        </p:nvCxnSpPr>
        <p:spPr>
          <a:xfrm flipV="1">
            <a:off x="5230344" y="3464597"/>
            <a:ext cx="624644" cy="54505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Łącznik prosty ze strzałką 60"/>
          <p:cNvCxnSpPr>
            <a:cxnSpLocks/>
          </p:cNvCxnSpPr>
          <p:nvPr/>
        </p:nvCxnSpPr>
        <p:spPr>
          <a:xfrm flipH="1">
            <a:off x="5596313" y="4605140"/>
            <a:ext cx="266454" cy="1"/>
          </a:xfrm>
          <a:prstGeom prst="straightConnector1">
            <a:avLst/>
          </a:prstGeom>
          <a:ln w="2540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Prostokąt 61"/>
          <p:cNvSpPr/>
          <p:nvPr/>
        </p:nvSpPr>
        <p:spPr>
          <a:xfrm>
            <a:off x="2131053" y="5327809"/>
            <a:ext cx="1494000" cy="507833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63" name="Prostokąt 62"/>
          <p:cNvSpPr/>
          <p:nvPr/>
        </p:nvSpPr>
        <p:spPr>
          <a:xfrm>
            <a:off x="5907721" y="5116185"/>
            <a:ext cx="1494000" cy="517695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0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Obywatel.pl, dane.gov.pl</a:t>
            </a:r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5" name="Prostokąt 64"/>
          <p:cNvSpPr/>
          <p:nvPr/>
        </p:nvSpPr>
        <p:spPr>
          <a:xfrm>
            <a:off x="2119548" y="4576651"/>
            <a:ext cx="1494000" cy="507833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0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SiO</a:t>
            </a:r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75" name="Łącznik prosty ze strzałką 74"/>
          <p:cNvCxnSpPr>
            <a:cxnSpLocks/>
          </p:cNvCxnSpPr>
          <p:nvPr/>
        </p:nvCxnSpPr>
        <p:spPr>
          <a:xfrm>
            <a:off x="4998041" y="4970266"/>
            <a:ext cx="864726" cy="52098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Łącznik prosty ze strzałką 77"/>
          <p:cNvCxnSpPr>
            <a:cxnSpLocks/>
          </p:cNvCxnSpPr>
          <p:nvPr/>
        </p:nvCxnSpPr>
        <p:spPr>
          <a:xfrm flipH="1">
            <a:off x="3709757" y="4970266"/>
            <a:ext cx="824976" cy="663614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pole tekstowe 83"/>
          <p:cNvSpPr txBox="1"/>
          <p:nvPr/>
        </p:nvSpPr>
        <p:spPr>
          <a:xfrm>
            <a:off x="8102358" y="3927902"/>
            <a:ext cx="3413644" cy="1255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Oznaczenia powiązanych </a:t>
            </a:r>
            <a:r>
              <a:rPr kumimoji="0" lang="pl-PL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systemów</a:t>
            </a: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</a:t>
            </a:r>
            <a:endParaRPr kumimoji="0" lang="pl-PL" sz="800" b="0" i="0" u="none" strike="noStrike" kern="1200" cap="none" spc="0" normalizeH="0" baseline="0" noProof="0" dirty="0" smtClean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noProof="0" dirty="0" smtClean="0">
                <a:solidFill>
                  <a:srgbClr val="44546A"/>
                </a:solidFill>
                <a:latin typeface="Calibri" panose="020F0502020204030204"/>
              </a:rPr>
              <a:t>        </a:t>
            </a:r>
            <a:r>
              <a:rPr kumimoji="0" lang="pl-PL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planowany</a:t>
            </a: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zrealizowany</a:t>
            </a: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modyfikowany, zrealizowany</a:t>
            </a: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</a:t>
            </a:r>
            <a:r>
              <a:rPr kumimoji="0" lang="pl-PL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istniejący</a:t>
            </a: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dot. systemów własnych oraz </a:t>
            </a:r>
            <a:r>
              <a:rPr kumimoji="0" lang="pl-PL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innych</a:t>
            </a:r>
            <a:r>
              <a:rPr kumimoji="0" lang="pl-PL" sz="1200" b="0" i="0" u="none" strike="noStrike" kern="1200" cap="none" spc="0" normalizeH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pl-PL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jednostek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40" name="Grupa 39">
            <a:extLst>
              <a:ext uri="{FF2B5EF4-FFF2-40B4-BE49-F238E27FC236}">
                <a16:creationId xmlns:a16="http://schemas.microsoft.com/office/drawing/2014/main" xmlns="" id="{BECF1576-2E8D-4EB8-BCAD-46D7CBC11AC6}"/>
              </a:ext>
            </a:extLst>
          </p:cNvPr>
          <p:cNvGrpSpPr/>
          <p:nvPr/>
        </p:nvGrpSpPr>
        <p:grpSpPr>
          <a:xfrm>
            <a:off x="8223608" y="4320781"/>
            <a:ext cx="144016" cy="520256"/>
            <a:chOff x="8832304" y="2924944"/>
            <a:chExt cx="144016" cy="520256"/>
          </a:xfrm>
        </p:grpSpPr>
        <p:sp>
          <p:nvSpPr>
            <p:cNvPr id="85" name="Prostokąt 84"/>
            <p:cNvSpPr/>
            <p:nvPr/>
          </p:nvSpPr>
          <p:spPr>
            <a:xfrm>
              <a:off x="8832304" y="2924944"/>
              <a:ext cx="144016" cy="14400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6" name="Prostokąt 85"/>
            <p:cNvSpPr/>
            <p:nvPr/>
          </p:nvSpPr>
          <p:spPr>
            <a:xfrm>
              <a:off x="8832304" y="3114000"/>
              <a:ext cx="144016" cy="144000"/>
            </a:xfrm>
            <a:prstGeom prst="rect">
              <a:avLst/>
            </a:prstGeom>
            <a:solidFill>
              <a:schemeClr val="accent5"/>
            </a:solidFill>
            <a:ln>
              <a:solidFill>
                <a:srgbClr val="0071E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7" name="Prostokąt 86"/>
            <p:cNvSpPr/>
            <p:nvPr/>
          </p:nvSpPr>
          <p:spPr>
            <a:xfrm>
              <a:off x="8832304" y="3301200"/>
              <a:ext cx="144016" cy="144000"/>
            </a:xfrm>
            <a:prstGeom prst="rect">
              <a:avLst/>
            </a:prstGeom>
            <a:solidFill>
              <a:srgbClr val="FF33CC"/>
            </a:solidFill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7" name="Prostokąt 46">
            <a:extLst>
              <a:ext uri="{FF2B5EF4-FFF2-40B4-BE49-F238E27FC236}">
                <a16:creationId xmlns:a16="http://schemas.microsoft.com/office/drawing/2014/main" xmlns="" id="{A0E401B9-CF34-4C87-A704-320A28A580F0}"/>
              </a:ext>
            </a:extLst>
          </p:cNvPr>
          <p:cNvSpPr/>
          <p:nvPr/>
        </p:nvSpPr>
        <p:spPr>
          <a:xfrm>
            <a:off x="2130930" y="3825493"/>
            <a:ext cx="1494124" cy="507833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0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ELA</a:t>
            </a:r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8" name="Łącznik prosty ze strzałką 87">
            <a:extLst>
              <a:ext uri="{FF2B5EF4-FFF2-40B4-BE49-F238E27FC236}">
                <a16:creationId xmlns:a16="http://schemas.microsoft.com/office/drawing/2014/main" xmlns="" id="{A8C50A2C-2AAB-4425-A679-8ADA70E61971}"/>
              </a:ext>
            </a:extLst>
          </p:cNvPr>
          <p:cNvCxnSpPr>
            <a:cxnSpLocks/>
          </p:cNvCxnSpPr>
          <p:nvPr/>
        </p:nvCxnSpPr>
        <p:spPr>
          <a:xfrm flipV="1">
            <a:off x="3698251" y="4429937"/>
            <a:ext cx="303684" cy="262834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ole tekstowe 1"/>
          <p:cNvSpPr txBox="1"/>
          <p:nvPr/>
        </p:nvSpPr>
        <p:spPr>
          <a:xfrm>
            <a:off x="2533215" y="3193669"/>
            <a:ext cx="8218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100" i="1" dirty="0" smtClean="0">
                <a:solidFill>
                  <a:schemeClr val="bg1"/>
                </a:solidFill>
              </a:rPr>
              <a:t>POLon</a:t>
            </a:r>
            <a:endParaRPr lang="pl-PL" sz="1100" i="1" dirty="0">
              <a:solidFill>
                <a:schemeClr val="bg1"/>
              </a:solidFill>
            </a:endParaRPr>
          </a:p>
        </p:txBody>
      </p:sp>
      <p:sp>
        <p:nvSpPr>
          <p:cNvPr id="25" name="pole tekstowe 24"/>
          <p:cNvSpPr txBox="1"/>
          <p:nvPr/>
        </p:nvSpPr>
        <p:spPr>
          <a:xfrm>
            <a:off x="2656297" y="5430200"/>
            <a:ext cx="8218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100" i="1" dirty="0" smtClean="0">
                <a:solidFill>
                  <a:schemeClr val="bg1"/>
                </a:solidFill>
              </a:rPr>
              <a:t>LOQ</a:t>
            </a:r>
            <a:endParaRPr lang="pl-PL" sz="1100" i="1" dirty="0">
              <a:solidFill>
                <a:schemeClr val="bg1"/>
              </a:solidFill>
            </a:endParaRPr>
          </a:p>
        </p:txBody>
      </p:sp>
      <p:sp>
        <p:nvSpPr>
          <p:cNvPr id="26" name="pole tekstowe 25"/>
          <p:cNvSpPr txBox="1"/>
          <p:nvPr/>
        </p:nvSpPr>
        <p:spPr>
          <a:xfrm>
            <a:off x="6033156" y="3068962"/>
            <a:ext cx="12663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i="1" dirty="0">
                <a:solidFill>
                  <a:schemeClr val="bg1"/>
                </a:solidFill>
              </a:rPr>
              <a:t>Kompas”, „Kompas branżowy”, „Ścieżki </a:t>
            </a:r>
            <a:r>
              <a:rPr lang="pl-PL" sz="1100" i="1" dirty="0" smtClean="0">
                <a:solidFill>
                  <a:schemeClr val="bg1"/>
                </a:solidFill>
              </a:rPr>
              <a:t>rozwoju’</a:t>
            </a:r>
            <a:endParaRPr lang="pl-PL" sz="1100" i="1" dirty="0">
              <a:solidFill>
                <a:schemeClr val="bg1"/>
              </a:solidFill>
            </a:endParaRPr>
          </a:p>
        </p:txBody>
      </p:sp>
      <p:sp>
        <p:nvSpPr>
          <p:cNvPr id="27" name="pole tekstowe 26"/>
          <p:cNvSpPr txBox="1"/>
          <p:nvPr/>
        </p:nvSpPr>
        <p:spPr>
          <a:xfrm>
            <a:off x="5965795" y="4119731"/>
            <a:ext cx="140111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i="1" dirty="0">
                <a:solidFill>
                  <a:schemeClr val="bg1"/>
                </a:solidFill>
              </a:rPr>
              <a:t>„IC/PZZJ”, „zarządzanie kwalifikacjami”, „AF’</a:t>
            </a:r>
          </a:p>
        </p:txBody>
      </p:sp>
      <p:sp>
        <p:nvSpPr>
          <p:cNvPr id="29" name="pole tekstowe 28"/>
          <p:cNvSpPr txBox="1"/>
          <p:nvPr/>
        </p:nvSpPr>
        <p:spPr>
          <a:xfrm>
            <a:off x="4025203" y="4230403"/>
            <a:ext cx="149399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i="1" dirty="0" smtClean="0">
                <a:solidFill>
                  <a:schemeClr val="tx2"/>
                </a:solidFill>
              </a:rPr>
              <a:t>Zintegrowany </a:t>
            </a:r>
            <a:r>
              <a:rPr lang="pl-PL" sz="1100" b="1" i="1" dirty="0">
                <a:solidFill>
                  <a:schemeClr val="tx2"/>
                </a:solidFill>
              </a:rPr>
              <a:t>Rejestr Kwalifikacji</a:t>
            </a:r>
          </a:p>
          <a:p>
            <a:endParaRPr lang="pl-PL" sz="11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84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30372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530565"/>
              </p:ext>
            </p:extLst>
          </p:nvPr>
        </p:nvGraphicFramePr>
        <p:xfrm>
          <a:off x="695399" y="2235380"/>
          <a:ext cx="11101075" cy="4408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83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1271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1852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Zalecenie KRMC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wykonania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46164">
                <a:tc>
                  <a:txBody>
                    <a:bodyPr/>
                    <a:lstStyle/>
                    <a:p>
                      <a:pPr algn="just"/>
                      <a:r>
                        <a:rPr lang="pl-PL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został opisany bardzo ogólnie, co nie pozwala na jego rzetelną ocenę. Najprawdopodobniej projekt należy do grupy projektów </a:t>
                      </a:r>
                      <a:br>
                        <a:rPr lang="pl-PL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 komponentem IT, na o wskazuje harmonogram projektu. </a:t>
                      </a:r>
                    </a:p>
                    <a:p>
                      <a:pPr algn="just"/>
                      <a:r>
                        <a:rPr lang="pl-PL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 komponent IT, zakładający przeniesienie systemu ZRK do IBE oraz jego modyfikację, nie jest wyspecyfikowany w sposób umożliwiający wykonanie rzetelnej oceny kosztów i harmonogramu działań.</a:t>
                      </a:r>
                    </a:p>
                    <a:p>
                      <a:pPr algn="just"/>
                      <a:r>
                        <a:rPr lang="pl-PL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innych uwag należą:</a:t>
                      </a:r>
                    </a:p>
                    <a:p>
                      <a:pPr lvl="0" algn="just"/>
                      <a:r>
                        <a:rPr lang="pl-PL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Nie wiadomo, czy Beneficjent wykazał działające już usługi, czy te które powstaną, np. przyjmowanie oraz ocena formalna wniosków </a:t>
                      </a:r>
                      <a:br>
                        <a:rPr lang="pl-PL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 włączenie kwalifikacji rynkowych. Na dzień sporządzania oceny przyjęto jedną kwalifikację rynkową (montowanie stolarki budowlanej), ale nie jest możliwe sprawdzenie, jak przebiegał sposób rejestrowania i obsługi wniosku o włączenie tej kwalifikacji rynkowej.</a:t>
                      </a:r>
                    </a:p>
                    <a:p>
                      <a:pPr lvl="0" algn="just"/>
                      <a:r>
                        <a:rPr lang="pl-PL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Nie wiadomo, czy ZRK będzie obsługiwał procedury opisane w Zintegrowanym System Kwalifikacji? Na to pytanie nie odpowiada przedstawiony opis założeń projektu informatycznego. Trudno zatem uznać wskazanie Beneficjenta „nie dotyczy” za możliwe </a:t>
                      </a:r>
                      <a:br>
                        <a:rPr lang="pl-PL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zweryfikowania. Czy obsługa wniosku nie jest procedurą?</a:t>
                      </a:r>
                    </a:p>
                    <a:p>
                      <a:pPr lvl="0" algn="just"/>
                      <a:r>
                        <a:rPr lang="pl-PL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Harmonogram przedstawia ogólne zadania związane z IT: „Uruchomienie zmodernizowanej wersji SI ZRK” oraz „Uruchomienie dodatkowych funkcjonalności” (bliżej nie opisanych). Uruchomienie nowej wersji systemu i dodanie funkcjonalności jest procesem projektowym posiadającym swoje etapy. Te obie pozycje w harmonogramie będą trwały ponad 2 lata i nie są w żaden sposób atomizowane.</a:t>
                      </a:r>
                    </a:p>
                    <a:p>
                      <a:pPr lvl="0" algn="just"/>
                      <a:r>
                        <a:rPr lang="pl-PL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Beneficjent podał wartość projektu (ponad 20 mln zł). Nie podał wartości poszczególnych pozycji kosztowych. Trudno się zatem odnieść do tak zaprezentowanej liczby. Jeśli projekt nie ma charakteru informatycznego, a zawiera jedynie komponent IT, w obszarze zainteresowania Zespołu pozostaną wydatki związane z IT.</a:t>
                      </a:r>
                    </a:p>
                    <a:p>
                      <a:pPr algn="just"/>
                      <a:r>
                        <a:rPr lang="pl-PL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Beneficjent nie przedstawił żadnych </a:t>
                      </a:r>
                      <a:r>
                        <a:rPr lang="pl-PL" sz="13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ryzyk</a:t>
                      </a:r>
                      <a:r>
                        <a:rPr lang="pl-PL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projektowych, ani organizacyjnych, finansowych, technicznych.</a:t>
                      </a:r>
                      <a:endParaRPr lang="pl-PL" sz="1300" i="1" dirty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i="1" dirty="0">
                          <a:solidFill>
                            <a:srgbClr val="0070C0"/>
                          </a:solidFill>
                        </a:rPr>
                        <a:t>Wykonane w całości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44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367095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BEZPIECZEŃSTWO SYSTEMU I DANYCH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026152"/>
              </p:ext>
            </p:extLst>
          </p:nvPr>
        </p:nvGraphicFramePr>
        <p:xfrm>
          <a:off x="695400" y="2360336"/>
          <a:ext cx="10801199" cy="3232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2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3069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54617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Nazwa 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bezpieczeństwa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Aplikacje służące do wymiany danych z innymi systemami (POLon, LOQ, ELA) </a:t>
                      </a:r>
                      <a:r>
                        <a:rPr lang="pl-PL" sz="14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poziom dojrzałości </a:t>
                      </a:r>
                      <a:r>
                        <a:rPr lang="pl-PL" sz="14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„3” Transakcyjny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Aplikacje edukacyjne „ścieżki rozwoju”, „kompas”, „szkolnictwo branżowe” </a:t>
                      </a:r>
                      <a:r>
                        <a:rPr lang="pl-PL" sz="14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poziom dojrzałości </a:t>
                      </a:r>
                      <a:r>
                        <a:rPr lang="pl-PL" sz="14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„3” Transakcyjny</a:t>
                      </a:r>
                      <a:endParaRPr lang="pl-PL" sz="1400" b="1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Aplikacje dla uprzywilejowanych użytkowników „aktywne formularze”, „zarządzanie kwalifikacjami”, „IC/PZZJ” </a:t>
                      </a:r>
                      <a:r>
                        <a:rPr lang="pl-PL" sz="14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poziom dojrzałości </a:t>
                      </a:r>
                      <a:r>
                        <a:rPr lang="pl-PL" sz="14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„3” Transakcyjny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Stworzona polityka bezpieczeństwa dla osób korzystających z rejestru i dla osób administrujących rejestrem. Stworzone procedury bezpieczeństwa (backupu, ciągłości działania, reagowania </a:t>
                      </a:r>
                      <a:b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przypadku wykrytego incydentu oraz reagowanie w przypadku zgłoszonego incydentu).</a:t>
                      </a:r>
                    </a:p>
                    <a:p>
                      <a:pPr algn="just"/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Stworzone procedury zarządzania danymi i wnioskami interesariuszy, procedury postępowania administracyjnego IT.</a:t>
                      </a:r>
                    </a:p>
                    <a:p>
                      <a:pPr algn="just"/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Bezpieczeństwo sprzętowe zapewnia właściwa umowa SLA z dostawcą usługi w chmurze. Dostawca usługi zapewnia odpowiedni firewall i zasoby do backupu. </a:t>
                      </a:r>
                    </a:p>
                    <a:p>
                      <a:pPr algn="just"/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Nowe oprogramowanie zgodne z wymaganiami IBE, produkty były poddawane testom bezpieczeństwa.</a:t>
                      </a:r>
                    </a:p>
                    <a:p>
                      <a:pPr algn="just"/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Środowisko testowe i szkoleniowe były rozłączne ze środowiskiem produkcyjnym.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80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339931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95399" y="2264239"/>
            <a:ext cx="10801199" cy="1887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  </a:t>
            </a: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trwałość będzie monitorowana do 31 grudnia 2022 r. (raport zostanie przekazany 31/01/2023)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</a:t>
            </a: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kontynuacja poprzez projekt ZRK2 	środki EFS+ 	 Budżet Państwa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716734"/>
              </p:ext>
            </p:extLst>
          </p:nvPr>
        </p:nvGraphicFramePr>
        <p:xfrm>
          <a:off x="767405" y="4218661"/>
          <a:ext cx="10729194" cy="2086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44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972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0524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1217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kern="1200" baseline="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Ryzyko braku zainteresowania szkół wyższych w realizacji założonych celów w zakresie uzupełniania informacji o kwalifikacjach</a:t>
                      </a:r>
                      <a:endParaRPr lang="pl-PL" sz="20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l-PL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średnia</a:t>
                      </a:r>
                      <a:endParaRPr lang="pl-PL" sz="20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pl-PL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średnia</a:t>
                      </a:r>
                      <a:endParaRPr kumimoji="0" lang="pl-PL" sz="1400" b="0" i="1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i="1" dirty="0">
                          <a:solidFill>
                            <a:srgbClr val="0070C0"/>
                          </a:solidFill>
                        </a:rPr>
                        <a:t>zmniejszenie zagrożenia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i="1" kern="1200" baseline="0" noProof="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Brak kwalifikowalności środków przedstawionych we wniosku o płatność nie zatwierdzonym dotychczas przez instytucję pośredniczącą (MEN)</a:t>
                      </a:r>
                      <a:endParaRPr lang="pl-PL" sz="1400" i="1" kern="1200" baseline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i="1" kern="1200" baseline="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mała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i="1" kern="1200" baseline="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znikome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i="1" kern="1200" baseline="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tolerowanie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7" name="Strzałka: w prawo 6">
            <a:extLst>
              <a:ext uri="{FF2B5EF4-FFF2-40B4-BE49-F238E27FC236}">
                <a16:creationId xmlns:a16="http://schemas.microsoft.com/office/drawing/2014/main" xmlns="" id="{5B773144-7E1D-4ABF-B13C-8721566DFCDD}"/>
              </a:ext>
            </a:extLst>
          </p:cNvPr>
          <p:cNvSpPr/>
          <p:nvPr/>
        </p:nvSpPr>
        <p:spPr>
          <a:xfrm>
            <a:off x="4729654" y="3510454"/>
            <a:ext cx="483476" cy="1822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trzałka: w prawo 8">
            <a:extLst>
              <a:ext uri="{FF2B5EF4-FFF2-40B4-BE49-F238E27FC236}">
                <a16:creationId xmlns:a16="http://schemas.microsoft.com/office/drawing/2014/main" xmlns="" id="{28D0D676-9314-4621-80DF-38E62C3DC54A}"/>
              </a:ext>
            </a:extLst>
          </p:cNvPr>
          <p:cNvSpPr/>
          <p:nvPr/>
        </p:nvSpPr>
        <p:spPr>
          <a:xfrm>
            <a:off x="6581612" y="3510453"/>
            <a:ext cx="483476" cy="1822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36277" y="2527261"/>
            <a:ext cx="8040291" cy="25545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Dziękuję za uwagę</a:t>
            </a:r>
          </a:p>
          <a:p>
            <a:endParaRPr lang="pl-PL" sz="4800" b="1" dirty="0">
              <a:solidFill>
                <a:schemeClr val="bg1"/>
              </a:solidFill>
            </a:endParaRPr>
          </a:p>
          <a:p>
            <a:r>
              <a:rPr lang="pl-PL" sz="3200" dirty="0">
                <a:solidFill>
                  <a:schemeClr val="bg1"/>
                </a:solidFill>
              </a:rPr>
              <a:t>Marek Kopyt</a:t>
            </a:r>
          </a:p>
          <a:p>
            <a:r>
              <a:rPr lang="pl-PL" sz="3200" dirty="0">
                <a:solidFill>
                  <a:schemeClr val="bg1"/>
                </a:solidFill>
              </a:rPr>
              <a:t>Lider projektu ZRK</a:t>
            </a:r>
            <a:endParaRPr lang="pl-PL" sz="1100" dirty="0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21298" y="1485063"/>
            <a:ext cx="11933853" cy="1224137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1800" dirty="0">
                <a:solidFill>
                  <a:srgbClr val="002060"/>
                </a:solidFill>
              </a:rPr>
              <a:t>Tytuł projektu: </a:t>
            </a:r>
          </a:p>
          <a:p>
            <a:pPr>
              <a:spcAft>
                <a:spcPts val="1200"/>
              </a:spcAft>
            </a:pPr>
            <a:r>
              <a:rPr lang="pl-PL" sz="3600" b="1" dirty="0">
                <a:solidFill>
                  <a:srgbClr val="002060"/>
                </a:solidFill>
              </a:rPr>
              <a:t>Prowadzenie i rozwój Zintegrowanego Rejestru Kwalifikacji</a:t>
            </a:r>
            <a:endParaRPr lang="pl-PL" sz="3600" dirty="0">
              <a:solidFill>
                <a:srgbClr val="002060"/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798176" y="2709200"/>
            <a:ext cx="842782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Minister Edukacji </a:t>
            </a:r>
            <a:r>
              <a:rPr lang="pl-PL">
                <a:solidFill>
                  <a:srgbClr val="002060"/>
                </a:solidFill>
              </a:rPr>
              <a:t>i Nauki</a:t>
            </a:r>
            <a:r>
              <a:rPr lang="pl-PL" dirty="0">
                <a:solidFill>
                  <a:srgbClr val="002060"/>
                </a:solidFill>
              </a:rPr>
              <a:t>	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Instytut Badań Edukacyjnych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nie dotyczy</a:t>
            </a:r>
            <a:endParaRPr lang="pl-PL" dirty="0"/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0" y="4008442"/>
            <a:ext cx="12192000" cy="150810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2100" dirty="0">
                <a:solidFill>
                  <a:srgbClr val="002060"/>
                </a:solidFill>
              </a:rPr>
              <a:t>Cel</a:t>
            </a:r>
            <a:r>
              <a:rPr lang="pl-PL" sz="18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pl-PL" sz="2100" dirty="0">
                <a:solidFill>
                  <a:srgbClr val="002060"/>
                </a:solidFill>
              </a:rPr>
              <a:t>projektu</a:t>
            </a:r>
            <a:r>
              <a:rPr lang="pl-PL" sz="1800" b="1" dirty="0">
                <a:solidFill>
                  <a:srgbClr val="002060"/>
                </a:solidFill>
                <a:cs typeface="Times New Roman" pitchFamily="18" charset="0"/>
              </a:rPr>
              <a:t>:</a:t>
            </a:r>
          </a:p>
          <a:p>
            <a:pPr marL="0" indent="0" algn="ctr">
              <a:spcAft>
                <a:spcPts val="1200"/>
              </a:spcAft>
              <a:buNone/>
            </a:pPr>
            <a:r>
              <a:rPr lang="pl-PL" sz="3600" b="1" dirty="0">
                <a:solidFill>
                  <a:srgbClr val="002060"/>
                </a:solidFill>
              </a:rPr>
              <a:t>Zapewnienie funkcjonowania i rozwoju Zintegrowanego Rejestru Kwalifikacji, w tym strony rejestr.kwalifikacje.gov.pl</a:t>
            </a:r>
            <a:r>
              <a:rPr lang="pl-PL" sz="1800" b="1" dirty="0">
                <a:solidFill>
                  <a:srgbClr val="002060"/>
                </a:solidFill>
              </a:rPr>
              <a:t>  </a:t>
            </a:r>
          </a:p>
          <a:p>
            <a:pPr marL="0" indent="0" algn="ctr">
              <a:spcAft>
                <a:spcPts val="1200"/>
              </a:spcAft>
              <a:buNone/>
            </a:pP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1834798" y="1395292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358348"/>
              </p:ext>
            </p:extLst>
          </p:nvPr>
        </p:nvGraphicFramePr>
        <p:xfrm>
          <a:off x="635726" y="2132856"/>
          <a:ext cx="1083106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57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707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3946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17795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1" dirty="0">
                          <a:solidFill>
                            <a:srgbClr val="0070C0"/>
                          </a:solidFill>
                        </a:rPr>
                        <a:t>Od: 2018-01-01</a:t>
                      </a:r>
                      <a:endParaRPr lang="pl-PL" sz="18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1" dirty="0">
                          <a:solidFill>
                            <a:srgbClr val="0070C0"/>
                          </a:solidFill>
                        </a:rPr>
                        <a:t>Do: 2020-06-30</a:t>
                      </a:r>
                      <a:endParaRPr lang="pl-PL" sz="18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1" dirty="0">
                          <a:solidFill>
                            <a:srgbClr val="0070C0"/>
                          </a:solidFill>
                        </a:rPr>
                        <a:t>Od: 2018-01-01</a:t>
                      </a:r>
                      <a:endParaRPr lang="pl-PL" sz="18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1" dirty="0">
                          <a:solidFill>
                            <a:srgbClr val="0070C0"/>
                          </a:solidFill>
                        </a:rPr>
                        <a:t>Do: 2020-11-30</a:t>
                      </a:r>
                      <a:endParaRPr lang="pl-PL" sz="18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Podtytuł 2"/>
          <p:cNvSpPr txBox="1">
            <a:spLocks/>
          </p:cNvSpPr>
          <p:nvPr/>
        </p:nvSpPr>
        <p:spPr>
          <a:xfrm>
            <a:off x="0" y="3100553"/>
            <a:ext cx="12192000" cy="1760696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600"/>
              </a:spcAft>
              <a:buNone/>
            </a:pPr>
            <a:r>
              <a:rPr lang="pl-PL" sz="10000" b="1" dirty="0">
                <a:solidFill>
                  <a:srgbClr val="002060"/>
                </a:solidFill>
                <a:cs typeface="Times New Roman" pitchFamily="18" charset="0"/>
              </a:rPr>
              <a:t>                       KOSZT REALIZACJI PROJEKTU </a:t>
            </a:r>
            <a:r>
              <a:rPr lang="pl-PL" sz="4300" b="1" dirty="0">
                <a:solidFill>
                  <a:srgbClr val="002060"/>
                </a:solidFill>
                <a:cs typeface="Times New Roman" pitchFamily="18" charset="0"/>
              </a:rPr>
              <a:t>– stan na dzień 01.03.2021 r.</a:t>
            </a:r>
          </a:p>
          <a:p>
            <a:pPr marL="0" indent="0" algn="ctr">
              <a:spcAft>
                <a:spcPts val="1200"/>
              </a:spcAft>
              <a:buNone/>
            </a:pPr>
            <a:r>
              <a:rPr lang="pl-PL" sz="4300" dirty="0">
                <a:solidFill>
                  <a:srgbClr val="002060"/>
                </a:solidFill>
                <a:cs typeface="Times New Roman" pitchFamily="18" charset="0"/>
              </a:rPr>
              <a:t>Poniżej przedstawiono faktyczne wydatkowanie zgodnie ze złożonymi wnioskami o płatność. Na chwilę obecną kwota dofinansowania dotychczas rozliczonego w ramach projektu to 17 763 373,26 zł, w tym ze środków UE  14 970 970,98 zł</a:t>
            </a:r>
          </a:p>
          <a:p>
            <a:pPr marL="0" indent="0" algn="ctr">
              <a:spcAft>
                <a:spcPts val="1200"/>
              </a:spcAft>
              <a:buNone/>
            </a:pPr>
            <a:endParaRPr lang="pl-PL" sz="4000" dirty="0"/>
          </a:p>
        </p:txBody>
      </p:sp>
      <p:graphicFrame>
        <p:nvGraphicFramePr>
          <p:cNvPr id="7" name="Symbol zastępczy zawartości 8">
            <a:extLst>
              <a:ext uri="{FF2B5EF4-FFF2-40B4-BE49-F238E27FC236}">
                <a16:creationId xmlns:a16="http://schemas.microsoft.com/office/drawing/2014/main" xmlns="" id="{31E85DCA-C75A-40E8-98F0-F2B606D106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0196992"/>
              </p:ext>
            </p:extLst>
          </p:nvPr>
        </p:nvGraphicFramePr>
        <p:xfrm>
          <a:off x="838200" y="4172606"/>
          <a:ext cx="10491952" cy="2685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/>
          <p:cNvSpPr txBox="1">
            <a:spLocks/>
          </p:cNvSpPr>
          <p:nvPr/>
        </p:nvSpPr>
        <p:spPr>
          <a:xfrm>
            <a:off x="0" y="1279511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</a:t>
            </a:r>
            <a:endParaRPr lang="pl-PL" dirty="0"/>
          </a:p>
        </p:txBody>
      </p:sp>
      <p:graphicFrame>
        <p:nvGraphicFramePr>
          <p:cNvPr id="6" name="Symbol zastępczy zawartości 4">
            <a:extLst>
              <a:ext uri="{FF2B5EF4-FFF2-40B4-BE49-F238E27FC236}">
                <a16:creationId xmlns:a16="http://schemas.microsoft.com/office/drawing/2014/main" xmlns="" id="{13F1C48E-989C-473F-A230-A0C79153E68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9960361"/>
              </p:ext>
            </p:extLst>
          </p:nvPr>
        </p:nvGraphicFramePr>
        <p:xfrm>
          <a:off x="511629" y="2235380"/>
          <a:ext cx="11284845" cy="4272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0779">
                  <a:extLst>
                    <a:ext uri="{9D8B030D-6E8A-4147-A177-3AD203B41FA5}">
                      <a16:colId xmlns:a16="http://schemas.microsoft.com/office/drawing/2014/main" xmlns="" val="1540869338"/>
                    </a:ext>
                  </a:extLst>
                </a:gridCol>
                <a:gridCol w="1402032">
                  <a:extLst>
                    <a:ext uri="{9D8B030D-6E8A-4147-A177-3AD203B41FA5}">
                      <a16:colId xmlns:a16="http://schemas.microsoft.com/office/drawing/2014/main" xmlns="" val="2219587435"/>
                    </a:ext>
                  </a:extLst>
                </a:gridCol>
                <a:gridCol w="7222034">
                  <a:extLst>
                    <a:ext uri="{9D8B030D-6E8A-4147-A177-3AD203B41FA5}">
                      <a16:colId xmlns:a16="http://schemas.microsoft.com/office/drawing/2014/main" xmlns="" val="9852137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Zadanie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Uwagi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87388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Zadanie 1 </a:t>
                      </a:r>
                      <a:r>
                        <a:rPr lang="pl-PL" sz="1800" i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Zmiany bieżące w Systemie Informatycznym ZRK </a:t>
                      </a:r>
                      <a:br>
                        <a:rPr lang="pl-PL" sz="1800" i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800" i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(SI ZRK) w tym, usunięcie zidentyfikowanych usterek, stała obsługa programistyczna</a:t>
                      </a:r>
                      <a:endParaRPr lang="pl-PL" i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zrealizowane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rozpoczęcia - 01.01.2018 r., planowana data zakończenia pierwotna 30.06.2020 r., </a:t>
                      </a:r>
                      <a:b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faktycznego zakończenia - 30.09.2020 r.</a:t>
                      </a:r>
                    </a:p>
                    <a:p>
                      <a:pPr algn="just"/>
                      <a:r>
                        <a:rPr lang="pl-PL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ramach zadania zapewniono funkcjonowanie Zintegrowanego Rejestru Kwalifikacji, wykonano </a:t>
                      </a:r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raport </a:t>
                      </a:r>
                      <a:r>
                        <a:rPr lang="pl-PL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 badania potrzeb różnych grup użytkowników SI ZRK, przygotowano rekomendacje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modernizacji systemu informatycznego ZRK wynikające z raportu z ww. badania, zgłaszanych uwag użytkowników i doświadczeń pracowników IBE.</a:t>
                      </a:r>
                    </a:p>
                    <a:p>
                      <a:pPr algn="just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63951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Zadanie 2 </a:t>
                      </a:r>
                      <a:r>
                        <a:rPr lang="pl-PL" sz="18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pl-PL" sz="1800" i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Współpraca </a:t>
                      </a:r>
                      <a:br>
                        <a:rPr lang="pl-PL" sz="1800" i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800" i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 Ministerstwem Cyfryzacji w zakresie wprowadzania rozwiązań rejestru zgodnych z tworzoną polityką państwa</a:t>
                      </a:r>
                      <a:endParaRPr lang="pl-PL" i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zrealizowane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rozpoczęcia - 01.01.2018 r., planowana data zakończenia pierwotna 30.06.2020 r., </a:t>
                      </a:r>
                      <a:b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faktycznego zakończenia - 30.09.2020 r.</a:t>
                      </a:r>
                    </a:p>
                    <a:p>
                      <a:pPr algn="just"/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ramach zadania wykonana została analiza możliwości połączeń </a:t>
                      </a:r>
                      <a:b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 portalami </a:t>
                      </a:r>
                      <a:r>
                        <a:rPr lang="pl-PL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obywatel.gov.pl i w dane.gov.pl oraz zrealizowano połączenia na ww. danych rejestrowych.</a:t>
                      </a:r>
                    </a:p>
                    <a:p>
                      <a:pPr algn="just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487869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885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/>
          <p:cNvSpPr txBox="1">
            <a:spLocks/>
          </p:cNvSpPr>
          <p:nvPr/>
        </p:nvSpPr>
        <p:spPr>
          <a:xfrm>
            <a:off x="0" y="1279511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</a:t>
            </a:r>
            <a:endParaRPr lang="pl-PL" dirty="0"/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xmlns="" id="{1F5990A3-068F-4BDE-AFE2-59382B46E9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4236971"/>
              </p:ext>
            </p:extLst>
          </p:nvPr>
        </p:nvGraphicFramePr>
        <p:xfrm>
          <a:off x="511629" y="2235380"/>
          <a:ext cx="11284845" cy="418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0779">
                  <a:extLst>
                    <a:ext uri="{9D8B030D-6E8A-4147-A177-3AD203B41FA5}">
                      <a16:colId xmlns:a16="http://schemas.microsoft.com/office/drawing/2014/main" xmlns="" val="1540869338"/>
                    </a:ext>
                  </a:extLst>
                </a:gridCol>
                <a:gridCol w="1402032">
                  <a:extLst>
                    <a:ext uri="{9D8B030D-6E8A-4147-A177-3AD203B41FA5}">
                      <a16:colId xmlns:a16="http://schemas.microsoft.com/office/drawing/2014/main" xmlns="" val="2219587435"/>
                    </a:ext>
                  </a:extLst>
                </a:gridCol>
                <a:gridCol w="7222034">
                  <a:extLst>
                    <a:ext uri="{9D8B030D-6E8A-4147-A177-3AD203B41FA5}">
                      <a16:colId xmlns:a16="http://schemas.microsoft.com/office/drawing/2014/main" xmlns="" val="9852137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Zadanie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Uwagi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87388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Zadanie 3</a:t>
                      </a:r>
                      <a:r>
                        <a:rPr lang="pl-PL" sz="1800" i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Modernizacja systemu informatycznego ZRK</a:t>
                      </a:r>
                      <a:endParaRPr lang="pl-PL" i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zrealizowane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rozpoczęcia - 01.01.2018 r., planowana data zakończenia pierwotna 30.06.2020 r., </a:t>
                      </a:r>
                      <a:b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faktycznego zakończenia - 30.11.2020 r.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ramach zadania związanego z modernizacją systemu informatycznego ZRK, wykonano szereg działań takich jak aplikacja kompas, aplikacja ścieżki rozwoju</a:t>
                      </a:r>
                      <a:r>
                        <a:rPr lang="pl-PL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aplikacja szkolnictwo branżowe, studium wykonalności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narzędzia wspomagającego zarówno doradztwo zawodowe jak i wspomagającego osoby w planowaniu uczenia się przez całe życie za pomocą rozwiązań sztucznej inteligencji, </a:t>
                      </a:r>
                      <a:r>
                        <a:rPr lang="pl-PL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aplikacje </a:t>
                      </a:r>
                      <a:r>
                        <a:rPr lang="pl-PL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interkonektory</a:t>
                      </a:r>
                      <a:r>
                        <a:rPr lang="pl-PL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 wymiany danych (LOQ, ELA, POLon), aplikacja dla uprzywilejowanych użytkowników aktywne formularze, aplikacja dla uprzywilejowanych użytkowników IC/PZZJ, aplikacja dla uprzywilejowanych użytkowników wspomagająca zarządzanie kwalifikacjami (ministerstwa, szkoły wyższe), zmodernizowany system informatyczny ZRK zarzą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dzanie kwalifikacjami.</a:t>
                      </a:r>
                    </a:p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639515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283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0" y="1279511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</a:t>
            </a:r>
            <a:endParaRPr lang="pl-PL" dirty="0"/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xmlns="" id="{1F5990A3-068F-4BDE-AFE2-59382B46E9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7079298"/>
              </p:ext>
            </p:extLst>
          </p:nvPr>
        </p:nvGraphicFramePr>
        <p:xfrm>
          <a:off x="511629" y="2235380"/>
          <a:ext cx="11284845" cy="4526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816">
                  <a:extLst>
                    <a:ext uri="{9D8B030D-6E8A-4147-A177-3AD203B41FA5}">
                      <a16:colId xmlns:a16="http://schemas.microsoft.com/office/drawing/2014/main" xmlns="" val="1540869338"/>
                    </a:ext>
                  </a:extLst>
                </a:gridCol>
                <a:gridCol w="1194318">
                  <a:extLst>
                    <a:ext uri="{9D8B030D-6E8A-4147-A177-3AD203B41FA5}">
                      <a16:colId xmlns:a16="http://schemas.microsoft.com/office/drawing/2014/main" xmlns="" val="2219587435"/>
                    </a:ext>
                  </a:extLst>
                </a:gridCol>
                <a:gridCol w="8698711">
                  <a:extLst>
                    <a:ext uri="{9D8B030D-6E8A-4147-A177-3AD203B41FA5}">
                      <a16:colId xmlns:a16="http://schemas.microsoft.com/office/drawing/2014/main" xmlns="" val="985213718"/>
                    </a:ext>
                  </a:extLst>
                </a:gridCol>
              </a:tblGrid>
              <a:tr h="330826">
                <a:tc>
                  <a:txBody>
                    <a:bodyPr/>
                    <a:lstStyle/>
                    <a:p>
                      <a:r>
                        <a:rPr lang="pl-PL" dirty="0"/>
                        <a:t>Zadanie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Nazwy kamieni milowych / uwagi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87388036"/>
                  </a:ext>
                </a:extLst>
              </a:tr>
              <a:tr h="4161165">
                <a:tc>
                  <a:txBody>
                    <a:bodyPr/>
                    <a:lstStyle/>
                    <a:p>
                      <a:r>
                        <a:rPr lang="pl-PL" sz="1800" i="1" u="non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Kamienie milowe </a:t>
                      </a:r>
                      <a:br>
                        <a:rPr lang="pl-PL" sz="1800" i="1" u="non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800" i="1" u="non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Zadaniu 3:</a:t>
                      </a:r>
                      <a:endParaRPr lang="pl-PL" i="1" u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osiągnięte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Pojawienie się informacji o kwalifikacjach z ZRK  (po polsku i po angielsku) na portalu ERK (Europejskiej Ramy Kwalifikacji).</a:t>
                      </a:r>
                      <a:endParaRPr lang="pl-PL" sz="1800" b="0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Planowana data osiągnięcia: 09.2019 r., rzeczywista data osiągnięcia: 09.2019 r. </a:t>
                      </a:r>
                    </a:p>
                    <a:p>
                      <a:pPr algn="just"/>
                      <a:endParaRPr lang="pl-PL" sz="1800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pl-PL" sz="18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Uruchomienie dodatkowych funkcjonalności dotyczących kwalifikacji, w szczególności dla ministerstw.</a:t>
                      </a:r>
                      <a:endParaRPr lang="pl-PL" sz="1800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Planowana data osiągnięcia: 04.2020 r., rzeczywista data osiągnięcia: 04.2020 r. </a:t>
                      </a:r>
                    </a:p>
                    <a:p>
                      <a:pPr algn="just"/>
                      <a:endParaRPr lang="pl-PL" sz="1800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pl-PL" sz="18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Uruchomienie zmodernizowanej wersji SI ZRK.</a:t>
                      </a:r>
                      <a:endParaRPr lang="pl-PL" sz="1800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Planowana data osiągnięcia: 03.2020 r., rzeczywista data osiągnięcia: 11.2020 r.</a:t>
                      </a:r>
                      <a:r>
                        <a:rPr lang="pl-PL" sz="1800" b="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400" b="0" i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pl-PL" sz="1400" i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Kamień milowy został osiągnięty </a:t>
                      </a:r>
                      <a:br>
                        <a:rPr lang="pl-PL" sz="1400" i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i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planowanym terminie po zmianie Wniosku o dofinansowanie]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pl-PL" sz="18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Pojawienie się w ZRK dodatkowych informacji dot. losów zawodowych absolwentów (ELA), którzy uzyskali kwalifikacje pełne ze szkolnictwa wyższego.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Planowana data osiągnięcia: 04.2020 r., rzeczywista data osiągnięcia: 11.2020 r.  </a:t>
                      </a:r>
                      <a:r>
                        <a:rPr lang="pl-PL" sz="1400" b="0" i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pl-PL" sz="1400" i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Opis jw.]</a:t>
                      </a:r>
                      <a:endParaRPr lang="pl-PL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639515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025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/>
          <p:cNvSpPr txBox="1">
            <a:spLocks/>
          </p:cNvSpPr>
          <p:nvPr/>
        </p:nvSpPr>
        <p:spPr>
          <a:xfrm>
            <a:off x="0" y="1279511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</a:t>
            </a:r>
            <a:endParaRPr lang="pl-PL" dirty="0"/>
          </a:p>
        </p:txBody>
      </p:sp>
      <p:graphicFrame>
        <p:nvGraphicFramePr>
          <p:cNvPr id="6" name="Symbol zastępczy zawartości 4">
            <a:extLst>
              <a:ext uri="{FF2B5EF4-FFF2-40B4-BE49-F238E27FC236}">
                <a16:creationId xmlns:a16="http://schemas.microsoft.com/office/drawing/2014/main" xmlns="" id="{13F1C48E-989C-473F-A230-A0C79153E68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1639995"/>
              </p:ext>
            </p:extLst>
          </p:nvPr>
        </p:nvGraphicFramePr>
        <p:xfrm>
          <a:off x="511629" y="2235380"/>
          <a:ext cx="11284845" cy="421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0779">
                  <a:extLst>
                    <a:ext uri="{9D8B030D-6E8A-4147-A177-3AD203B41FA5}">
                      <a16:colId xmlns:a16="http://schemas.microsoft.com/office/drawing/2014/main" xmlns="" val="1540869338"/>
                    </a:ext>
                  </a:extLst>
                </a:gridCol>
                <a:gridCol w="1402032">
                  <a:extLst>
                    <a:ext uri="{9D8B030D-6E8A-4147-A177-3AD203B41FA5}">
                      <a16:colId xmlns:a16="http://schemas.microsoft.com/office/drawing/2014/main" xmlns="" val="2219587435"/>
                    </a:ext>
                  </a:extLst>
                </a:gridCol>
                <a:gridCol w="7222034">
                  <a:extLst>
                    <a:ext uri="{9D8B030D-6E8A-4147-A177-3AD203B41FA5}">
                      <a16:colId xmlns:a16="http://schemas.microsoft.com/office/drawing/2014/main" xmlns="" val="9852137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Zadanie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Uwagi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87388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Zadanie 4 </a:t>
                      </a:r>
                      <a:r>
                        <a:rPr lang="pl-PL" sz="18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pl-PL" sz="1800" i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Wsparcie ministra-koordynatora </a:t>
                      </a:r>
                      <a:br>
                        <a:rPr lang="pl-PL" sz="1800" i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800" i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zapewnieniu aktualności i zgodności </a:t>
                      </a:r>
                      <a:br>
                        <a:rPr lang="pl-PL" sz="1800" i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800" i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 PRK kwalifikacji pełnych z systemów oświaty</a:t>
                      </a:r>
                      <a:br>
                        <a:rPr lang="pl-PL" sz="1800" i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800" i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szkolnictwa wyższego ujętych w ZRK na rzecz uczenia się przez całe życie</a:t>
                      </a:r>
                      <a:endParaRPr lang="pl-PL" i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zrealizowane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rozpoczęcia - 01.01.2018 r., planowana data zakończenia pierwotna 30.06.2020 r., </a:t>
                      </a:r>
                      <a:b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faktycznego zakończenia - 30.09.2020 r.</a:t>
                      </a:r>
                    </a:p>
                    <a:p>
                      <a:pPr algn="just"/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ramach zadania </a:t>
                      </a:r>
                      <a:r>
                        <a:rPr lang="pl-PL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opracowano wytyczne do przygotowywania informacji na temat kwalifikacji pełnych ze szkolnictwa wyższego, które powinny być zawarte w ZRK, wzorcowe syntetyczne opisy kwalifikacji (charakterystyki) </a:t>
                      </a:r>
                      <a:br>
                        <a:rPr lang="pl-PL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języku polskim i angielskim - 1 zestaw, syntetyczne opisy kwalifikacji pełnych ze szkolnictwa wyższego - 1238 kwalifikacji pełnych ze szkolnictwa wyższego oraz 450 kwalifikacji zawodowych, narzędzie informatyczne </a:t>
                      </a:r>
                      <a:br>
                        <a:rPr lang="pl-PL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wprowadzania do ZRK syntetycznych opisów kwalifikacji (syntetycznych charakterystyk).</a:t>
                      </a:r>
                      <a:endParaRPr lang="pl-PL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48786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i="1" u="none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Kamień milowy </a:t>
                      </a:r>
                      <a:br>
                        <a:rPr lang="pl-PL" sz="1800" i="1" u="none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</a:br>
                      <a:r>
                        <a:rPr lang="pl-PL" sz="1800" i="1" u="none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w Zadaniu 4: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osiągnięty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Pojawienie się w ZRK krótkich charakterystyk pierwszych stu kwalifikacji pełnych ze szkolnictwa wyższego w języku polskim oraz przygotowanie ich wersji anglojęzycznych.</a:t>
                      </a:r>
                      <a:endParaRPr lang="pl-PL" sz="1400" b="0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pl-PL" sz="1400" b="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Planowana data osiągnięcia: 06.2019 r., rzeczywista data osiągnięcia: 06.2019 r.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38955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48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0" y="1279511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</a:t>
            </a:r>
            <a:endParaRPr lang="pl-PL" dirty="0"/>
          </a:p>
        </p:txBody>
      </p:sp>
      <p:graphicFrame>
        <p:nvGraphicFramePr>
          <p:cNvPr id="6" name="Symbol zastępczy zawartości 4">
            <a:extLst>
              <a:ext uri="{FF2B5EF4-FFF2-40B4-BE49-F238E27FC236}">
                <a16:creationId xmlns:a16="http://schemas.microsoft.com/office/drawing/2014/main" xmlns="" id="{13F1C48E-989C-473F-A230-A0C79153E68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2688977"/>
              </p:ext>
            </p:extLst>
          </p:nvPr>
        </p:nvGraphicFramePr>
        <p:xfrm>
          <a:off x="511629" y="2235380"/>
          <a:ext cx="11284845" cy="418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0779">
                  <a:extLst>
                    <a:ext uri="{9D8B030D-6E8A-4147-A177-3AD203B41FA5}">
                      <a16:colId xmlns:a16="http://schemas.microsoft.com/office/drawing/2014/main" xmlns="" val="1540869338"/>
                    </a:ext>
                  </a:extLst>
                </a:gridCol>
                <a:gridCol w="1402032">
                  <a:extLst>
                    <a:ext uri="{9D8B030D-6E8A-4147-A177-3AD203B41FA5}">
                      <a16:colId xmlns:a16="http://schemas.microsoft.com/office/drawing/2014/main" xmlns="" val="2219587435"/>
                    </a:ext>
                  </a:extLst>
                </a:gridCol>
                <a:gridCol w="7222034">
                  <a:extLst>
                    <a:ext uri="{9D8B030D-6E8A-4147-A177-3AD203B41FA5}">
                      <a16:colId xmlns:a16="http://schemas.microsoft.com/office/drawing/2014/main" xmlns="" val="9852137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Zadanie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Uwagi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87388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Zadanie 5 </a:t>
                      </a:r>
                      <a:r>
                        <a:rPr lang="pl-PL" sz="1800" i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Realizacja zadań podmiotu prowadzącego ZRK wynikających z ustawy </a:t>
                      </a:r>
                      <a:br>
                        <a:rPr lang="pl-PL" sz="1800" i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800" i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 ZSK</a:t>
                      </a:r>
                      <a:endParaRPr lang="pl-PL" i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zrealizowane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rozpoczęcia - 01.01.2018 r., planowana data zakończenia pierwotna 30.06.2020 r., </a:t>
                      </a:r>
                      <a:b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faktycznego zakończenia - 30.09.2020 r.</a:t>
                      </a:r>
                    </a:p>
                    <a:p>
                      <a:pPr algn="just"/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</a:t>
                      </a:r>
                      <a:r>
                        <a:rPr lang="pl-PL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ramach zadania wykonano raporty z działań związanych </a:t>
                      </a:r>
                      <a:br>
                        <a:rPr lang="pl-PL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 przyjmowaniem przez podmiot prowadzący i oceną formalną wniosków wymaganych ustawą o ZSK, koncepcję aplikacji IC/PZZJ służącej </a:t>
                      </a:r>
                      <a:br>
                        <a:rPr lang="pl-PL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gromadzenia i udostępniania przez podmiot prowadzący ZRK danych </a:t>
                      </a:r>
                      <a:br>
                        <a:rPr lang="pl-PL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dokumentów dotyczących IC i PZZJ, wspierającego realizację obowiązków sprawozdawczych i informacyjnych przez IC i PZZJ, raport z monitorowania ZRK zawierający wnioski i propozycje dotyczące rozwoju rejestru, </a:t>
                      </a:r>
                      <a:br>
                        <a:rPr lang="pl-PL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ekspertyzy, raport z analizy interesariuszy ZRK, przegląd inicjatyw związanych z tworzeniem, nadawaniem kwalifikacji w znaczeniu zgodnym </a:t>
                      </a:r>
                      <a:br>
                        <a:rPr lang="pl-PL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 definicją używaną w ZSK oraz w innych znaczeniach,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tym również inicjatyw związanych z identyfikowaniem zapotrzebowania na kwalifikacje, zawody, kompetencje.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487869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61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0" y="1279511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</a:t>
            </a:r>
            <a:endParaRPr lang="pl-PL" dirty="0"/>
          </a:p>
        </p:txBody>
      </p:sp>
      <p:graphicFrame>
        <p:nvGraphicFramePr>
          <p:cNvPr id="6" name="Symbol zastępczy zawartości 4">
            <a:extLst>
              <a:ext uri="{FF2B5EF4-FFF2-40B4-BE49-F238E27FC236}">
                <a16:creationId xmlns:a16="http://schemas.microsoft.com/office/drawing/2014/main" xmlns="" id="{13F1C48E-989C-473F-A230-A0C79153E68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3935639"/>
              </p:ext>
            </p:extLst>
          </p:nvPr>
        </p:nvGraphicFramePr>
        <p:xfrm>
          <a:off x="511629" y="2235380"/>
          <a:ext cx="11284845" cy="372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0779">
                  <a:extLst>
                    <a:ext uri="{9D8B030D-6E8A-4147-A177-3AD203B41FA5}">
                      <a16:colId xmlns:a16="http://schemas.microsoft.com/office/drawing/2014/main" xmlns="" val="1540869338"/>
                    </a:ext>
                  </a:extLst>
                </a:gridCol>
                <a:gridCol w="1402032">
                  <a:extLst>
                    <a:ext uri="{9D8B030D-6E8A-4147-A177-3AD203B41FA5}">
                      <a16:colId xmlns:a16="http://schemas.microsoft.com/office/drawing/2014/main" xmlns="" val="2219587435"/>
                    </a:ext>
                  </a:extLst>
                </a:gridCol>
                <a:gridCol w="7222034">
                  <a:extLst>
                    <a:ext uri="{9D8B030D-6E8A-4147-A177-3AD203B41FA5}">
                      <a16:colId xmlns:a16="http://schemas.microsoft.com/office/drawing/2014/main" xmlns="" val="9852137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Zadanie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dirty="0"/>
                        <a:t>Uwagi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87388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Zadanie 6 </a:t>
                      </a:r>
                      <a:r>
                        <a:rPr lang="pl-PL" sz="1800" i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Uzupełnianie informacji o wpisanych </a:t>
                      </a:r>
                      <a:br>
                        <a:rPr lang="pl-PL" sz="1800" i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800" i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ZRK kwalifikacjach </a:t>
                      </a:r>
                      <a:br>
                        <a:rPr lang="pl-PL" sz="1800" i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800" i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 krótkie charakterystyki kwalifikacji w języku angielskim</a:t>
                      </a:r>
                      <a:endParaRPr lang="pl-PL" i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zrealizowane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rozpoczęcia - 01.01.2018 r., planowana data zakończenia pierwotna 30.06.2020 r., </a:t>
                      </a:r>
                      <a:b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faktycznego zakończenia - 30.09.2020 r.</a:t>
                      </a:r>
                    </a:p>
                    <a:p>
                      <a:pPr algn="just"/>
                      <a:r>
                        <a:rPr lang="pl-PL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ramach zadania wykonano 100 charakterystyk kwalifikacji w języku angielskim.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487869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l-PL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Zadanie 7 </a:t>
                      </a:r>
                      <a:r>
                        <a:rPr lang="pl-PL" sz="1800" i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Działalność informacyjna i edukacyjna dla użytkowników rejestru</a:t>
                      </a:r>
                      <a:endParaRPr lang="pl-PL" i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zrealizowane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rozpoczęcia - 01.01.2018 r., planowana data zakończenia pierwotna 30.06.2020 r., </a:t>
                      </a:r>
                      <a:b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faktycznego zakończenia - 31.10.2020 r.</a:t>
                      </a:r>
                    </a:p>
                    <a:p>
                      <a:pPr algn="just"/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</a:t>
                      </a:r>
                      <a:r>
                        <a:rPr lang="pl-PL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ramach zadania przygotowano 2 nowe publikacje i broszury nt. ZRK, przeprowadzono seminaria informacyjne dla uczelni (15) oraz pozostałe seminaria (21), przygotowano raporty z wizyt studyjnych (3).</a:t>
                      </a:r>
                    </a:p>
                    <a:p>
                      <a:pPr algn="just"/>
                      <a:endParaRPr lang="pl-PL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64194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670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http://purl.org/dc/terms/"/>
    <ds:schemaRef ds:uri="5df3a10b-8748-402e-bef4-aee373db4dbb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9affde3b-50dd-4e74-9e2c-6b9654ae514a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709</TotalTime>
  <Words>1014</Words>
  <Application>Microsoft Office PowerPoint</Application>
  <PresentationFormat>Panoramiczny</PresentationFormat>
  <Paragraphs>226</Paragraphs>
  <Slides>17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Nexa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ZRK</dc:creator>
  <cp:lastModifiedBy>Gałązka Anna</cp:lastModifiedBy>
  <cp:revision>63</cp:revision>
  <dcterms:created xsi:type="dcterms:W3CDTF">2017-01-27T12:50:17Z</dcterms:created>
  <dcterms:modified xsi:type="dcterms:W3CDTF">2021-03-03T10:55:04Z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