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2" r:id="rId7"/>
    <p:sldId id="263" r:id="rId8"/>
    <p:sldId id="258"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540" y="4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1CEFC2A4-6552-4628-8FBD-E88797993A2F}" type="datetimeFigureOut">
              <a:rPr lang="pl-PL" smtClean="0"/>
              <a:t>09.10.2023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25444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09.10.2023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88669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09.10.2023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238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09.10.2023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792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CEFC2A4-6552-4628-8FBD-E88797993A2F}" type="datetimeFigureOut">
              <a:rPr lang="pl-PL" smtClean="0"/>
              <a:t>09.10.2023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123720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1CEFC2A4-6552-4628-8FBD-E88797993A2F}" type="datetimeFigureOut">
              <a:rPr lang="pl-PL" smtClean="0"/>
              <a:t>09.10.2023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8033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1CEFC2A4-6552-4628-8FBD-E88797993A2F}" type="datetimeFigureOut">
              <a:rPr lang="pl-PL" smtClean="0"/>
              <a:t>09.10.2023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036979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1CEFC2A4-6552-4628-8FBD-E88797993A2F}" type="datetimeFigureOut">
              <a:rPr lang="pl-PL" smtClean="0"/>
              <a:t>09.10.2023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40010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CEFC2A4-6552-4628-8FBD-E88797993A2F}" type="datetimeFigureOut">
              <a:rPr lang="pl-PL" smtClean="0"/>
              <a:t>09.10.2023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4159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09.10.2023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243460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09.10.2023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380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FC2A4-6552-4628-8FBD-E88797993A2F}" type="datetimeFigureOut">
              <a:rPr lang="pl-PL" smtClean="0"/>
              <a:t>09.10.2023</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0656B5-E990-4EE0-841A-EB418F635245}" type="slidenum">
              <a:rPr lang="pl-PL" smtClean="0"/>
              <a:t>‹#›</a:t>
            </a:fld>
            <a:endParaRPr lang="pl-PL"/>
          </a:p>
        </p:txBody>
      </p:sp>
    </p:spTree>
    <p:extLst>
      <p:ext uri="{BB962C8B-B14F-4D97-AF65-F5344CB8AC3E}">
        <p14:creationId xmlns:p14="http://schemas.microsoft.com/office/powerpoint/2010/main" val="103130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1827349" y="2202930"/>
            <a:ext cx="8040291" cy="830997"/>
          </a:xfrm>
          <a:prstGeom prst="rect">
            <a:avLst/>
          </a:prstGeom>
          <a:noFill/>
        </p:spPr>
        <p:txBody>
          <a:bodyPr wrap="square" rtlCol="0" anchor="t">
            <a:spAutoFit/>
          </a:bodyPr>
          <a:lstStyle/>
          <a:p>
            <a:pPr algn="ctr"/>
            <a:r>
              <a:rPr lang="pl-PL" sz="4800" b="1" dirty="0">
                <a:solidFill>
                  <a:schemeClr val="bg1"/>
                </a:solidFill>
              </a:rPr>
              <a:t>System Chorób Rzadkich</a:t>
            </a:r>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284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Podtytuł 2"/>
          <p:cNvSpPr txBox="1">
            <a:spLocks/>
          </p:cNvSpPr>
          <p:nvPr/>
        </p:nvSpPr>
        <p:spPr>
          <a:xfrm>
            <a:off x="634578" y="1242232"/>
            <a:ext cx="10758351" cy="4795618"/>
          </a:xfrm>
          <a:prstGeom prst="rect">
            <a:avLst/>
          </a:prstGeom>
        </p:spPr>
        <p:txBody>
          <a:bodyPr vert="horz" lIns="91440" tIns="45720" rIns="91440" bIns="45720" numCol="1"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pl-PL" i="1" dirty="0"/>
          </a:p>
          <a:p>
            <a:pPr marL="0" indent="0" algn="ctr">
              <a:spcAft>
                <a:spcPts val="1200"/>
              </a:spcAft>
              <a:buNone/>
            </a:pPr>
            <a:r>
              <a:rPr lang="pl-PL" sz="9600" b="1" i="1" dirty="0">
                <a:solidFill>
                  <a:srgbClr val="002060"/>
                </a:solidFill>
                <a:cs typeface="Times New Roman" pitchFamily="18" charset="0"/>
              </a:rPr>
              <a:t>System Chorób Rzadkich</a:t>
            </a:r>
            <a:endParaRPr lang="pl-PL" sz="4900" i="1" dirty="0">
              <a:solidFill>
                <a:schemeClr val="accent5">
                  <a:lumMod val="75000"/>
                </a:schemeClr>
              </a:solidFill>
            </a:endParaRPr>
          </a:p>
          <a:p>
            <a:pPr marL="0" indent="0">
              <a:spcBef>
                <a:spcPts val="800"/>
              </a:spcBef>
              <a:buNone/>
            </a:pPr>
            <a:endParaRPr lang="pl-PL" sz="6600" b="1" i="1" dirty="0">
              <a:solidFill>
                <a:schemeClr val="accent5">
                  <a:lumMod val="75000"/>
                </a:schemeClr>
              </a:solidFill>
            </a:endParaRPr>
          </a:p>
          <a:p>
            <a:pPr marL="0" indent="0">
              <a:spcBef>
                <a:spcPts val="800"/>
              </a:spcBef>
              <a:buNone/>
            </a:pPr>
            <a:r>
              <a:rPr lang="pl-PL" sz="5400" dirty="0">
                <a:solidFill>
                  <a:schemeClr val="accent5">
                    <a:lumMod val="75000"/>
                  </a:schemeClr>
                </a:solidFill>
              </a:rPr>
              <a:t>Wnioskodawca: 				</a:t>
            </a:r>
            <a:r>
              <a:rPr lang="pl-PL" sz="5400" b="1" dirty="0">
                <a:solidFill>
                  <a:schemeClr val="accent5">
                    <a:lumMod val="75000"/>
                  </a:schemeClr>
                </a:solidFill>
              </a:rPr>
              <a:t>MINISTER ZDROWIA</a:t>
            </a:r>
          </a:p>
          <a:p>
            <a:pPr marL="0" indent="0">
              <a:spcBef>
                <a:spcPts val="800"/>
              </a:spcBef>
              <a:buNone/>
            </a:pPr>
            <a:r>
              <a:rPr lang="pl-PL" sz="5400" dirty="0">
                <a:solidFill>
                  <a:schemeClr val="accent5">
                    <a:lumMod val="75000"/>
                  </a:schemeClr>
                </a:solidFill>
              </a:rPr>
              <a:t>Beneficjent: 					</a:t>
            </a:r>
            <a:r>
              <a:rPr lang="pl-PL" sz="5400" b="1" dirty="0">
                <a:solidFill>
                  <a:schemeClr val="accent5">
                    <a:lumMod val="75000"/>
                  </a:schemeClr>
                </a:solidFill>
              </a:rPr>
              <a:t>Centrum e-Zdrowia</a:t>
            </a:r>
          </a:p>
          <a:p>
            <a:pPr marL="0" indent="0">
              <a:spcBef>
                <a:spcPts val="800"/>
              </a:spcBef>
              <a:buNone/>
            </a:pPr>
            <a:r>
              <a:rPr lang="pl-PL" sz="5400" dirty="0">
                <a:solidFill>
                  <a:schemeClr val="accent5">
                    <a:lumMod val="75000"/>
                  </a:schemeClr>
                </a:solidFill>
              </a:rPr>
              <a:t>Partnerzy: 					</a:t>
            </a:r>
            <a:r>
              <a:rPr lang="pl-PL" sz="5400" b="1" dirty="0">
                <a:solidFill>
                  <a:schemeClr val="accent5">
                    <a:lumMod val="75000"/>
                  </a:schemeClr>
                </a:solidFill>
              </a:rPr>
              <a:t>nie dotyczy</a:t>
            </a:r>
          </a:p>
          <a:p>
            <a:pPr marL="0" indent="0">
              <a:spcBef>
                <a:spcPts val="800"/>
              </a:spcBef>
              <a:buNone/>
            </a:pPr>
            <a:r>
              <a:rPr lang="pl-PL" sz="5400" dirty="0">
                <a:solidFill>
                  <a:schemeClr val="accent5">
                    <a:lumMod val="75000"/>
                  </a:schemeClr>
                </a:solidFill>
              </a:rPr>
              <a:t>Źródło finansowania:	 		</a:t>
            </a:r>
            <a:r>
              <a:rPr lang="pl-PL" sz="5400" b="1" dirty="0">
                <a:solidFill>
                  <a:schemeClr val="accent5">
                    <a:lumMod val="75000"/>
                  </a:schemeClr>
                </a:solidFill>
              </a:rPr>
              <a:t>Budżet państwa cz. 46 - Zdrowie</a:t>
            </a:r>
          </a:p>
          <a:p>
            <a:pPr marL="0" indent="0">
              <a:spcBef>
                <a:spcPts val="800"/>
              </a:spcBef>
              <a:buNone/>
            </a:pPr>
            <a:r>
              <a:rPr lang="pl-PL" sz="5400" dirty="0">
                <a:solidFill>
                  <a:schemeClr val="accent5">
                    <a:lumMod val="75000"/>
                  </a:schemeClr>
                </a:solidFill>
              </a:rPr>
              <a:t>						</a:t>
            </a:r>
          </a:p>
          <a:p>
            <a:pPr marL="0" indent="0">
              <a:spcBef>
                <a:spcPts val="800"/>
              </a:spcBef>
              <a:buNone/>
            </a:pPr>
            <a:r>
              <a:rPr lang="pl-PL" sz="5400" dirty="0">
                <a:solidFill>
                  <a:schemeClr val="accent5">
                    <a:lumMod val="75000"/>
                  </a:schemeClr>
                </a:solidFill>
              </a:rPr>
              <a:t>Całkowity koszt projektu: 			</a:t>
            </a:r>
            <a:r>
              <a:rPr lang="pl-PL" sz="5400" b="1" dirty="0">
                <a:solidFill>
                  <a:schemeClr val="accent5">
                    <a:lumMod val="75000"/>
                  </a:schemeClr>
                </a:solidFill>
              </a:rPr>
              <a:t>34 591 128,46 zł</a:t>
            </a:r>
          </a:p>
          <a:p>
            <a:pPr marL="0" indent="0">
              <a:spcBef>
                <a:spcPts val="800"/>
              </a:spcBef>
              <a:buNone/>
            </a:pPr>
            <a:endParaRPr lang="pl-PL" sz="5400" dirty="0">
              <a:solidFill>
                <a:schemeClr val="accent5">
                  <a:lumMod val="75000"/>
                </a:schemeClr>
              </a:solidFill>
            </a:endParaRPr>
          </a:p>
          <a:p>
            <a:pPr marL="0" indent="0">
              <a:spcBef>
                <a:spcPts val="800"/>
              </a:spcBef>
              <a:buNone/>
            </a:pPr>
            <a:r>
              <a:rPr lang="pl-PL" sz="5400" dirty="0">
                <a:solidFill>
                  <a:schemeClr val="accent5">
                    <a:lumMod val="75000"/>
                  </a:schemeClr>
                </a:solidFill>
              </a:rPr>
              <a:t>Planowany okres realizacji projektu: 	</a:t>
            </a:r>
            <a:r>
              <a:rPr lang="pl-PL" sz="5400" b="1" dirty="0">
                <a:solidFill>
                  <a:schemeClr val="accent5">
                    <a:lumMod val="75000"/>
                  </a:schemeClr>
                </a:solidFill>
              </a:rPr>
              <a:t>06.2021 – 12.2024</a:t>
            </a:r>
            <a:endParaRPr lang="pl-PL" sz="4000" b="1"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p:txBody>
      </p:sp>
    </p:spTree>
    <p:extLst>
      <p:ext uri="{BB962C8B-B14F-4D97-AF65-F5344CB8AC3E}">
        <p14:creationId xmlns:p14="http://schemas.microsoft.com/office/powerpoint/2010/main" val="1511560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Prostokąt 4"/>
          <p:cNvSpPr/>
          <p:nvPr/>
        </p:nvSpPr>
        <p:spPr>
          <a:xfrm>
            <a:off x="612741" y="1145008"/>
            <a:ext cx="11081275" cy="5570756"/>
          </a:xfrm>
          <a:prstGeom prst="rect">
            <a:avLst/>
          </a:prstGeom>
        </p:spPr>
        <p:txBody>
          <a:bodyPr wrap="square">
            <a:spAutoFit/>
          </a:bodyPr>
          <a:lstStyle/>
          <a:p>
            <a:pPr algn="just"/>
            <a:r>
              <a:rPr lang="pl-PL" b="1" u="sng" dirty="0">
                <a:solidFill>
                  <a:schemeClr val="accent5">
                    <a:lumMod val="75000"/>
                  </a:schemeClr>
                </a:solidFill>
                <a:ea typeface="Times New Roman" panose="02020603050405020304" pitchFamily="18" charset="0"/>
              </a:rPr>
              <a:t>Cele projektu:</a:t>
            </a:r>
          </a:p>
          <a:p>
            <a:pPr marL="342900" indent="-342900" algn="just">
              <a:buFont typeface="+mj-lt"/>
              <a:buAutoNum type="arabicPeriod"/>
            </a:pPr>
            <a:r>
              <a:rPr lang="pl-PL" sz="1600" dirty="0">
                <a:solidFill>
                  <a:schemeClr val="accent5">
                    <a:lumMod val="75000"/>
                  </a:schemeClr>
                </a:solidFill>
                <a:ea typeface="Times New Roman" panose="02020603050405020304" pitchFamily="18" charset="0"/>
              </a:rPr>
              <a:t>Poprawa jakości życia osób chorych na choroby rzadkie, zmniejszenie chorobowości poprzez objęcie opieką  powoływanych, certyfikowanych specjalistycznych ośrodkach dedykowanych chorobom rzadkim (OECR), szacowanie ogólnopolskich wskaźników epidemiologicznych oraz przypisanie kosztów opieki medycznej dla konkretnych chorób lub grup chorób.</a:t>
            </a:r>
          </a:p>
          <a:p>
            <a:pPr marL="342900" indent="-342900" algn="just">
              <a:buFont typeface="+mj-lt"/>
              <a:buAutoNum type="arabicPeriod"/>
            </a:pPr>
            <a:r>
              <a:rPr lang="pl-PL" sz="1600" dirty="0">
                <a:solidFill>
                  <a:schemeClr val="accent5">
                    <a:lumMod val="75000"/>
                  </a:schemeClr>
                </a:solidFill>
                <a:ea typeface="Times New Roman" panose="02020603050405020304" pitchFamily="18" charset="0"/>
              </a:rPr>
              <a:t>Regularne aktualizowanie zasobu informacji na temat pacjenta z chorobą rzadką, który będzie mógł zostać udostępniony świadczeniodawcom oraz pacjentom.</a:t>
            </a:r>
          </a:p>
          <a:p>
            <a:pPr marL="342900" indent="-342900" algn="just">
              <a:buFont typeface="+mj-lt"/>
              <a:buAutoNum type="arabicPeriod"/>
            </a:pPr>
            <a:r>
              <a:rPr lang="pl-PL" sz="1600" dirty="0">
                <a:solidFill>
                  <a:schemeClr val="accent5">
                    <a:lumMod val="75000"/>
                  </a:schemeClr>
                </a:solidFill>
                <a:ea typeface="Times New Roman" panose="02020603050405020304" pitchFamily="18" charset="0"/>
              </a:rPr>
              <a:t>Utworzenie platformy zawierającej informacje kliniczne, naukowe i organizacyjne dotyczącą chorób rzadkich w Rzeczypospolitej Polskiej.</a:t>
            </a:r>
          </a:p>
          <a:p>
            <a:pPr algn="just"/>
            <a:r>
              <a:rPr lang="pl-PL" b="1" u="sng" dirty="0">
                <a:solidFill>
                  <a:schemeClr val="accent5">
                    <a:lumMod val="75000"/>
                  </a:schemeClr>
                </a:solidFill>
                <a:ea typeface="Times New Roman" panose="02020603050405020304" pitchFamily="18" charset="0"/>
              </a:rPr>
              <a:t>Cele projektu realizują cele strategiczne:</a:t>
            </a:r>
          </a:p>
          <a:p>
            <a:pPr marL="285750" indent="-285750" algn="just">
              <a:buFont typeface="Arial" panose="020B0604020202020204" pitchFamily="34" charset="0"/>
              <a:buChar char="•"/>
            </a:pPr>
            <a:r>
              <a:rPr lang="pl-PL" sz="1600" u="sng" dirty="0">
                <a:solidFill>
                  <a:schemeClr val="accent5">
                    <a:lumMod val="75000"/>
                  </a:schemeClr>
                </a:solidFill>
                <a:ea typeface="Times New Roman" panose="02020603050405020304" pitchFamily="18" charset="0"/>
              </a:rPr>
              <a:t>Narodowy Plan dla Chorób Rzadkich na lata 2021-2023 </a:t>
            </a:r>
            <a:r>
              <a:rPr lang="pl-PL" sz="1600" dirty="0">
                <a:solidFill>
                  <a:schemeClr val="accent5">
                    <a:lumMod val="75000"/>
                  </a:schemeClr>
                </a:solidFill>
                <a:ea typeface="Times New Roman" panose="02020603050405020304" pitchFamily="18" charset="0"/>
              </a:rPr>
              <a:t>- Poprawa jakości opieki medycznej nad pacjentami z chorobami rzadkimi. Cel szczegółowy:</a:t>
            </a:r>
          </a:p>
          <a:p>
            <a:pPr marL="742950" lvl="1" indent="-285750" algn="just">
              <a:buFont typeface="Arial" panose="020B0604020202020204" pitchFamily="34" charset="0"/>
              <a:buChar char="•"/>
            </a:pPr>
            <a:r>
              <a:rPr lang="pl-PL" sz="1600" dirty="0">
                <a:solidFill>
                  <a:schemeClr val="accent5">
                    <a:lumMod val="75000"/>
                  </a:schemeClr>
                </a:solidFill>
                <a:ea typeface="Times New Roman" panose="02020603050405020304" pitchFamily="18" charset="0"/>
              </a:rPr>
              <a:t>Uwidocznienie chorób rzadkich w systemie elektronicznej dokumentacji medycznej przez włączenie OECR oraz OGM i poradni genetycznych w proces nadawania chorobom rzadkim kodów OPRHA i zgłaszania ich do Polskiego Rejestru Chorób Rzadkich (PRCR).</a:t>
            </a:r>
          </a:p>
          <a:p>
            <a:pPr marL="285750" indent="-285750" algn="just">
              <a:buFont typeface="Arial" panose="020B0604020202020204" pitchFamily="34" charset="0"/>
              <a:buChar char="•"/>
            </a:pPr>
            <a:r>
              <a:rPr lang="pl-PL" sz="1600" u="sng" dirty="0">
                <a:solidFill>
                  <a:schemeClr val="accent5">
                    <a:lumMod val="75000"/>
                  </a:schemeClr>
                </a:solidFill>
                <a:ea typeface="Times New Roman" panose="02020603050405020304" pitchFamily="18" charset="0"/>
              </a:rPr>
              <a:t>Program Zintegrowanej Informatyzacji Państwa</a:t>
            </a:r>
            <a:r>
              <a:rPr lang="pl-PL" sz="1600" dirty="0">
                <a:solidFill>
                  <a:schemeClr val="accent5">
                    <a:lumMod val="75000"/>
                  </a:schemeClr>
                </a:solidFill>
                <a:ea typeface="Times New Roman" panose="02020603050405020304" pitchFamily="18" charset="0"/>
              </a:rPr>
              <a:t> w zakresie realizacji celów:</a:t>
            </a:r>
          </a:p>
          <a:p>
            <a:pPr marL="742950" lvl="1" indent="-285750" algn="just">
              <a:buFont typeface="Arial" panose="020B0604020202020204" pitchFamily="34" charset="0"/>
              <a:buChar char="•"/>
            </a:pPr>
            <a:r>
              <a:rPr lang="pl-PL" sz="1600" dirty="0">
                <a:solidFill>
                  <a:schemeClr val="accent5">
                    <a:lumMod val="75000"/>
                  </a:schemeClr>
                </a:solidFill>
                <a:ea typeface="Times New Roman" panose="02020603050405020304" pitchFamily="18" charset="0"/>
              </a:rPr>
              <a:t>4.2.1. Zwiększenie jakości oraz zakresu komunikacji między obywatelami i innymi interesariuszami a państwem</a:t>
            </a:r>
          </a:p>
          <a:p>
            <a:pPr marL="742950" lvl="1" indent="-285750" algn="just">
              <a:buFont typeface="Arial" panose="020B0604020202020204" pitchFamily="34" charset="0"/>
              <a:buChar char="•"/>
            </a:pPr>
            <a:r>
              <a:rPr lang="pl-PL" sz="1600" dirty="0">
                <a:solidFill>
                  <a:schemeClr val="accent5">
                    <a:lumMod val="75000"/>
                  </a:schemeClr>
                </a:solidFill>
                <a:ea typeface="Times New Roman" panose="02020603050405020304" pitchFamily="18" charset="0"/>
              </a:rPr>
              <a:t>4.2.2. Wzmocnienie dojrzałości organizacyjnej jednostek administracji publicznej oraz usprawnienie zaplecza elektronicznej administracji (</a:t>
            </a:r>
            <a:r>
              <a:rPr lang="pl-PL" sz="1600" dirty="0" err="1">
                <a:solidFill>
                  <a:schemeClr val="accent5">
                    <a:lumMod val="75000"/>
                  </a:schemeClr>
                </a:solidFill>
                <a:ea typeface="Times New Roman" panose="02020603050405020304" pitchFamily="18" charset="0"/>
              </a:rPr>
              <a:t>back</a:t>
            </a:r>
            <a:r>
              <a:rPr lang="pl-PL" sz="1600" dirty="0">
                <a:solidFill>
                  <a:schemeClr val="accent5">
                    <a:lumMod val="75000"/>
                  </a:schemeClr>
                </a:solidFill>
                <a:ea typeface="Times New Roman" panose="02020603050405020304" pitchFamily="18" charset="0"/>
              </a:rPr>
              <a:t> </a:t>
            </a:r>
            <a:r>
              <a:rPr lang="pl-PL" sz="1600" dirty="0" err="1">
                <a:solidFill>
                  <a:schemeClr val="accent5">
                    <a:lumMod val="75000"/>
                  </a:schemeClr>
                </a:solidFill>
                <a:ea typeface="Times New Roman" panose="02020603050405020304" pitchFamily="18" charset="0"/>
              </a:rPr>
              <a:t>office</a:t>
            </a:r>
            <a:r>
              <a:rPr lang="pl-PL" sz="1600" dirty="0">
                <a:solidFill>
                  <a:schemeClr val="accent5">
                    <a:lumMod val="75000"/>
                  </a:schemeClr>
                </a:solidFill>
                <a:ea typeface="Times New Roman" panose="02020603050405020304" pitchFamily="18" charset="0"/>
              </a:rPr>
              <a:t>)</a:t>
            </a:r>
          </a:p>
          <a:p>
            <a:pPr marL="742950" lvl="1" indent="-285750" algn="just">
              <a:buFont typeface="Arial" panose="020B0604020202020204" pitchFamily="34" charset="0"/>
              <a:buChar char="•"/>
            </a:pPr>
            <a:r>
              <a:rPr lang="pl-PL" sz="1600" dirty="0">
                <a:solidFill>
                  <a:schemeClr val="accent5">
                    <a:lumMod val="75000"/>
                  </a:schemeClr>
                </a:solidFill>
                <a:ea typeface="Times New Roman" panose="02020603050405020304" pitchFamily="18" charset="0"/>
              </a:rPr>
              <a:t>4.2.3. Podniesienie poziomu kompetencji cyfrowych obywateli, specjalistów TIK oraz pracowników administracji publicznej</a:t>
            </a:r>
          </a:p>
          <a:p>
            <a:pPr marL="285750" indent="-285750" algn="just">
              <a:buFont typeface="Arial" panose="020B0604020202020204" pitchFamily="34" charset="0"/>
              <a:buChar char="•"/>
            </a:pPr>
            <a:r>
              <a:rPr lang="pl-PL" sz="1600" u="sng" dirty="0">
                <a:solidFill>
                  <a:schemeClr val="accent5">
                    <a:lumMod val="75000"/>
                  </a:schemeClr>
                </a:solidFill>
                <a:ea typeface="Times New Roman" panose="02020603050405020304" pitchFamily="18" charset="0"/>
              </a:rPr>
              <a:t>Strategia na Rzecz Odpowiedzialnego Rozwoju – do roku 2020 (z perspektywą do 2030 r.).</a:t>
            </a:r>
            <a:r>
              <a:rPr lang="pl-PL" sz="1600" dirty="0">
                <a:solidFill>
                  <a:schemeClr val="accent5">
                    <a:lumMod val="75000"/>
                  </a:schemeClr>
                </a:solidFill>
                <a:ea typeface="Times New Roman" panose="02020603050405020304" pitchFamily="18" charset="0"/>
              </a:rPr>
              <a:t> Zakres projektu wpisuje się w Strategię na rzecz Odpowiedzialnego Rozwoju – cel szczegółowy III – skuteczne państwo i instytucje służące włączeniu społecznemu i gospodarczemu – Obszar E-państwo;</a:t>
            </a:r>
            <a:endParaRPr lang="pl-PL" dirty="0">
              <a:solidFill>
                <a:schemeClr val="accent5">
                  <a:lumMod val="75000"/>
                </a:schemeClr>
              </a:solidFill>
              <a:ea typeface="Times New Roman" panose="02020603050405020304" pitchFamily="18" charset="0"/>
            </a:endParaRPr>
          </a:p>
        </p:txBody>
      </p:sp>
    </p:spTree>
    <p:extLst>
      <p:ext uri="{BB962C8B-B14F-4D97-AF65-F5344CB8AC3E}">
        <p14:creationId xmlns:p14="http://schemas.microsoft.com/office/powerpoint/2010/main" val="238541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cxnSp>
        <p:nvCxnSpPr>
          <p:cNvPr id="67" name="Łącznik prosty ze strzałką 66"/>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Symbol zastępczy zawartości 2"/>
          <p:cNvSpPr txBox="1">
            <a:spLocks/>
          </p:cNvSpPr>
          <p:nvPr/>
        </p:nvSpPr>
        <p:spPr>
          <a:xfrm>
            <a:off x="265874" y="380864"/>
            <a:ext cx="11096845" cy="5722071"/>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endParaRPr lang="pl-PL" sz="3800" b="1" dirty="0">
              <a:solidFill>
                <a:schemeClr val="accent1">
                  <a:lumMod val="50000"/>
                </a:schemeClr>
              </a:solidFill>
            </a:endParaRPr>
          </a:p>
          <a:p>
            <a:pPr>
              <a:spcBef>
                <a:spcPts val="0"/>
              </a:spcBef>
            </a:pPr>
            <a:br>
              <a:rPr lang="pl-PL" sz="3800" b="1" dirty="0">
                <a:solidFill>
                  <a:schemeClr val="accent1">
                    <a:lumMod val="50000"/>
                  </a:schemeClr>
                </a:solidFill>
              </a:rPr>
            </a:br>
            <a:r>
              <a:rPr lang="pl-PL" sz="3800" b="1" dirty="0">
                <a:solidFill>
                  <a:schemeClr val="accent1">
                    <a:lumMod val="50000"/>
                  </a:schemeClr>
                </a:solidFill>
              </a:rPr>
              <a:t>ARCHITEKTURA </a:t>
            </a:r>
            <a:endParaRPr lang="pl-PL" sz="4000" b="1" dirty="0">
              <a:solidFill>
                <a:schemeClr val="accent1">
                  <a:lumMod val="50000"/>
                </a:schemeClr>
              </a:solidFill>
            </a:endParaRPr>
          </a:p>
          <a:p>
            <a:pPr>
              <a:spcBef>
                <a:spcPts val="0"/>
              </a:spcBef>
            </a:pPr>
            <a:r>
              <a:rPr lang="pl-PL" sz="2900" dirty="0">
                <a:solidFill>
                  <a:schemeClr val="accent1">
                    <a:lumMod val="75000"/>
                  </a:schemeClr>
                </a:solidFill>
              </a:rPr>
              <a:t> </a:t>
            </a:r>
            <a:r>
              <a:rPr lang="pl-PL" sz="2000" b="1" dirty="0">
                <a:solidFill>
                  <a:schemeClr val="accent1">
                    <a:lumMod val="75000"/>
                  </a:schemeClr>
                </a:solidFill>
              </a:rPr>
              <a:t>Widok kooperacji aplikacji </a:t>
            </a:r>
            <a:endParaRPr lang="pl-PL" sz="2900" b="1" dirty="0">
              <a:solidFill>
                <a:schemeClr val="accent1">
                  <a:lumMod val="75000"/>
                </a:schemeClr>
              </a:solidFill>
            </a:endParaRPr>
          </a:p>
          <a:p>
            <a:pPr>
              <a:spcBef>
                <a:spcPts val="0"/>
              </a:spcBef>
            </a:pPr>
            <a:endParaRPr lang="pl-PL" sz="1800" i="1" dirty="0">
              <a:solidFill>
                <a:schemeClr val="accent1">
                  <a:lumMod val="75000"/>
                </a:schemeClr>
              </a:solidFill>
            </a:endParaRPr>
          </a:p>
          <a:p>
            <a:pPr>
              <a:spcBef>
                <a:spcPts val="0"/>
              </a:spcBef>
            </a:pPr>
            <a:endParaRPr lang="pl-PL" sz="2000" b="1" dirty="0">
              <a:solidFill>
                <a:schemeClr val="accent1">
                  <a:lumMod val="50000"/>
                </a:schemeClr>
              </a:solidFill>
            </a:endParaRPr>
          </a:p>
          <a:p>
            <a:pPr>
              <a:spcBef>
                <a:spcPts val="0"/>
              </a:spcBef>
            </a:pPr>
            <a:endParaRPr lang="pl-PL" sz="2000" b="1" dirty="0">
              <a:solidFill>
                <a:schemeClr val="accent1">
                  <a:lumMod val="50000"/>
                </a:schemeClr>
              </a:solidFill>
            </a:endParaRPr>
          </a:p>
          <a:p>
            <a:pPr>
              <a:spcBef>
                <a:spcPts val="0"/>
              </a:spcBef>
            </a:pPr>
            <a:endParaRPr lang="pl-PL" sz="3800" b="1" dirty="0">
              <a:solidFill>
                <a:schemeClr val="accent1">
                  <a:lumMod val="50000"/>
                </a:schemeClr>
              </a:solidFill>
            </a:endParaRPr>
          </a:p>
          <a:p>
            <a:endParaRPr lang="pl-PL" sz="2000" dirty="0">
              <a:solidFill>
                <a:schemeClr val="tx2">
                  <a:lumMod val="60000"/>
                  <a:lumOff val="40000"/>
                </a:schemeClr>
              </a:solidFill>
            </a:endParaRPr>
          </a:p>
          <a:p>
            <a:endParaRPr lang="pl-PL" sz="2000" dirty="0">
              <a:solidFill>
                <a:schemeClr val="tx2">
                  <a:lumMod val="60000"/>
                  <a:lumOff val="40000"/>
                </a:schemeClr>
              </a:solidFill>
            </a:endParaRPr>
          </a:p>
          <a:p>
            <a:endParaRPr lang="pl-PL" sz="2000" dirty="0">
              <a:solidFill>
                <a:schemeClr val="tx2">
                  <a:lumMod val="60000"/>
                  <a:lumOff val="40000"/>
                </a:schemeClr>
              </a:solidFill>
            </a:endParaRPr>
          </a:p>
          <a:p>
            <a:endParaRPr lang="pl-PL" sz="2000" b="1" dirty="0">
              <a:solidFill>
                <a:schemeClr val="tx2">
                  <a:lumMod val="60000"/>
                  <a:lumOff val="40000"/>
                </a:schemeClr>
              </a:solidFill>
              <a:cs typeface="Times New Roman" pitchFamily="18" charset="0"/>
            </a:endParaRPr>
          </a:p>
          <a:p>
            <a:endParaRPr lang="pl-PL" b="1" dirty="0">
              <a:solidFill>
                <a:schemeClr val="tx2">
                  <a:lumMod val="60000"/>
                  <a:lumOff val="40000"/>
                </a:schemeClr>
              </a:solidFill>
              <a:cs typeface="Times New Roman" pitchFamily="18" charset="0"/>
            </a:endParaRPr>
          </a:p>
          <a:p>
            <a:endParaRPr lang="pl-PL" b="1" dirty="0">
              <a:solidFill>
                <a:schemeClr val="tx2">
                  <a:lumMod val="60000"/>
                  <a:lumOff val="40000"/>
                </a:schemeClr>
              </a:solidFill>
              <a:cs typeface="Times New Roman" pitchFamily="18" charset="0"/>
            </a:endParaRPr>
          </a:p>
          <a:p>
            <a:endParaRPr lang="pl-PL" b="1" dirty="0">
              <a:solidFill>
                <a:schemeClr val="tx2">
                  <a:lumMod val="60000"/>
                  <a:lumOff val="40000"/>
                </a:schemeClr>
              </a:solidFill>
              <a:cs typeface="Times New Roman" pitchFamily="18" charset="0"/>
            </a:endParaRPr>
          </a:p>
        </p:txBody>
      </p:sp>
      <p:pic>
        <p:nvPicPr>
          <p:cNvPr id="3" name="Obraz 2" descr="Obraz zawierający zrzut ekranu, tekst, diagram, Prostokąt&#10;&#10;Opis wygenerowany automatycznie">
            <a:extLst>
              <a:ext uri="{FF2B5EF4-FFF2-40B4-BE49-F238E27FC236}">
                <a16:creationId xmlns:a16="http://schemas.microsoft.com/office/drawing/2014/main" id="{DB2129F5-5391-42BD-B69A-045274217A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1355" y="2057400"/>
            <a:ext cx="9612656" cy="4872126"/>
          </a:xfrm>
          <a:prstGeom prst="rect">
            <a:avLst/>
          </a:prstGeom>
        </p:spPr>
      </p:pic>
    </p:spTree>
    <p:extLst>
      <p:ext uri="{BB962C8B-B14F-4D97-AF65-F5344CB8AC3E}">
        <p14:creationId xmlns:p14="http://schemas.microsoft.com/office/powerpoint/2010/main" val="386581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801591" y="2807179"/>
            <a:ext cx="8040291" cy="830997"/>
          </a:xfrm>
          <a:prstGeom prst="rect">
            <a:avLst/>
          </a:prstGeom>
          <a:noFill/>
        </p:spPr>
        <p:txBody>
          <a:bodyPr wrap="square" rtlCol="0" anchor="t">
            <a:spAutoFit/>
          </a:bodyPr>
          <a:lstStyle/>
          <a:p>
            <a:r>
              <a:rPr lang="pl-PL" sz="4800" b="1">
                <a:solidFill>
                  <a:schemeClr val="bg1"/>
                </a:solidFill>
              </a:rPr>
              <a:t>Dziękuję za uwagę</a:t>
            </a:r>
            <a:endParaRPr lang="pl-PL"/>
          </a:p>
        </p:txBody>
      </p:sp>
      <p:cxnSp>
        <p:nvCxnSpPr>
          <p:cNvPr id="67" name="Łącznik prosty ze strzałką 66"/>
          <p:cNvCxnSpPr>
            <a:cxnSpLocks/>
          </p:cNvCxnSpPr>
          <p:nvPr/>
        </p:nvCxnSpPr>
        <p:spPr>
          <a:xfrm flipH="1">
            <a:off x="11796474" y="13034155"/>
            <a:ext cx="623364" cy="3361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45964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A0F86658914CB4B80809DCDA8479AE9" ma:contentTypeVersion="11" ma:contentTypeDescription="Utwórz nowy dokument." ma:contentTypeScope="" ma:versionID="c04a8f917ae432799b65c28e2f3309c1">
  <xsd:schema xmlns:xsd="http://www.w3.org/2001/XMLSchema" xmlns:xs="http://www.w3.org/2001/XMLSchema" xmlns:p="http://schemas.microsoft.com/office/2006/metadata/properties" xmlns:ns2="9affde3b-50dd-4e74-9e2c-6b9654ae514a" xmlns:ns3="5df3a10b-8748-402e-bef4-aee373db4dbb" targetNamespace="http://schemas.microsoft.com/office/2006/metadata/properties" ma:root="true" ma:fieldsID="aee99c735deaede188f95562412e745f" ns2:_="" ns3:_="">
    <xsd:import namespace="9affde3b-50dd-4e74-9e2c-6b9654ae514a"/>
    <xsd:import namespace="5df3a10b-8748-402e-bef4-aee373db4d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fde3b-50dd-4e74-9e2c-6b9654ae51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f3a10b-8748-402e-bef4-aee373db4dbb" elementFormDefault="qualified">
    <xsd:import namespace="http://schemas.microsoft.com/office/2006/documentManagement/types"/>
    <xsd:import namespace="http://schemas.microsoft.com/office/infopath/2007/PartnerControls"/>
    <xsd:element name="SharedWithUsers" ma:index="14"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5806B2-E0D8-4DA6-91AA-1D6F1E7B486A}">
  <ds:schemaRefs>
    <ds:schemaRef ds:uri="5df3a10b-8748-402e-bef4-aee373db4dbb"/>
    <ds:schemaRef ds:uri="9affde3b-50dd-4e74-9e2c-6b9654ae514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6E28105-763F-4193-B043-C170AA0A0327}">
  <ds:schemaRefs>
    <ds:schemaRef ds:uri="http://schemas.microsoft.com/office/2006/documentManagement/types"/>
    <ds:schemaRef ds:uri="5df3a10b-8748-402e-bef4-aee373db4dbb"/>
    <ds:schemaRef ds:uri="http://purl.org/dc/dcmitype/"/>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9affde3b-50dd-4e74-9e2c-6b9654ae514a"/>
    <ds:schemaRef ds:uri="http://www.w3.org/XML/1998/namespace"/>
    <ds:schemaRef ds:uri="http://purl.org/dc/terms/"/>
  </ds:schemaRefs>
</ds:datastoreItem>
</file>

<file path=customXml/itemProps3.xml><?xml version="1.0" encoding="utf-8"?>
<ds:datastoreItem xmlns:ds="http://schemas.openxmlformats.org/officeDocument/2006/customXml" ds:itemID="{447DFC41-DFC4-4E70-80DB-DCB0526E92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297</TotalTime>
  <Words>321</Words>
  <Application>Microsoft Office PowerPoint</Application>
  <PresentationFormat>Panoramiczny</PresentationFormat>
  <Paragraphs>46</Paragraphs>
  <Slides>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vt:i4>
      </vt:variant>
    </vt:vector>
  </HeadingPairs>
  <TitlesOfParts>
    <vt:vector size="9" baseType="lpstr">
      <vt:lpstr>Arial</vt:lpstr>
      <vt:lpstr>Calibri</vt:lpstr>
      <vt:lpstr>Calibri Light</vt:lpstr>
      <vt:lpstr>Motyw pakietu Office</vt:lpstr>
      <vt:lpstr>Prezentacja programu PowerPoint</vt:lpstr>
      <vt:lpstr>Prezentacja programu PowerPoint</vt:lpstr>
      <vt:lpstr>Prezentacja programu PowerPoint</vt:lpstr>
      <vt:lpstr>Prezentacja programu PowerPoint</vt:lpstr>
      <vt:lpstr>Prezentacja programu PowerPoint</vt:lpstr>
    </vt:vector>
  </TitlesOfParts>
  <Company>Ministerstwo Cyfryzacji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Buraczyński Łukasz</dc:creator>
  <cp:lastModifiedBy>Rafalski Marcin</cp:lastModifiedBy>
  <cp:revision>10</cp:revision>
  <dcterms:created xsi:type="dcterms:W3CDTF">2017-01-27T12:50:17Z</dcterms:created>
  <dcterms:modified xsi:type="dcterms:W3CDTF">2023-10-09T09:28:15Z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0x0101002A0F86658914CB4B80809DCDA8479AE9</vt:lpwstr>
  </property>
</Properties>
</file>