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3" r:id="rId3"/>
  </p:sldMasterIdLst>
  <p:notesMasterIdLst>
    <p:notesMasterId r:id="rId13"/>
  </p:notesMasterIdLst>
  <p:sldIdLst>
    <p:sldId id="304" r:id="rId4"/>
    <p:sldId id="305" r:id="rId5"/>
    <p:sldId id="416" r:id="rId6"/>
    <p:sldId id="417" r:id="rId7"/>
    <p:sldId id="413" r:id="rId8"/>
    <p:sldId id="414" r:id="rId9"/>
    <p:sldId id="422" r:id="rId10"/>
    <p:sldId id="421" r:id="rId11"/>
    <p:sldId id="306" r:id="rId12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szewski-Cąkała Michał" initials="KM" lastIdx="16" clrIdx="0">
    <p:extLst>
      <p:ext uri="{19B8F6BF-5375-455C-9EA6-DF929625EA0E}">
        <p15:presenceInfo xmlns:p15="http://schemas.microsoft.com/office/powerpoint/2012/main" userId="S-1-5-21-776561741-1004336348-682003330-249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6513" autoAdjust="0"/>
  </p:normalViewPr>
  <p:slideViewPr>
    <p:cSldViewPr snapToGrid="0">
      <p:cViewPr varScale="1">
        <p:scale>
          <a:sx n="67" d="100"/>
          <a:sy n="67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Skumulowane</a:t>
            </a:r>
            <a:endParaRPr lang="pl-P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e-dowód statsytyki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aktywowane</c:v>
                </c:pt>
                <c:pt idx="1">
                  <c:v>dowody odebrane</c:v>
                </c:pt>
                <c:pt idx="2">
                  <c:v>dowody wysłane do gmin</c:v>
                </c:pt>
                <c:pt idx="3">
                  <c:v>spersonalizowane dowody</c:v>
                </c:pt>
                <c:pt idx="4">
                  <c:v>przyjęte wnioski CPD</c:v>
                </c:pt>
                <c:pt idx="5">
                  <c:v>Złożone wnioski o dowód</c:v>
                </c:pt>
              </c:strCache>
            </c:strRef>
          </c:cat>
          <c:val>
            <c:numRef>
              <c:f>Arkusz1!$B$2:$B$7</c:f>
              <c:numCache>
                <c:formatCode>#,##0</c:formatCode>
                <c:ptCount val="6"/>
                <c:pt idx="0">
                  <c:v>565850</c:v>
                </c:pt>
                <c:pt idx="1">
                  <c:v>1425810</c:v>
                </c:pt>
                <c:pt idx="2">
                  <c:v>1639150</c:v>
                </c:pt>
                <c:pt idx="3">
                  <c:v>1715130</c:v>
                </c:pt>
                <c:pt idx="4">
                  <c:v>1775130</c:v>
                </c:pt>
                <c:pt idx="5">
                  <c:v>1780370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83868216"/>
        <c:axId val="483870176"/>
      </c:barChart>
      <c:catAx>
        <c:axId val="483868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3870176"/>
        <c:crosses val="autoZero"/>
        <c:auto val="1"/>
        <c:lblAlgn val="ctr"/>
        <c:lblOffset val="100"/>
        <c:noMultiLvlLbl val="0"/>
      </c:catAx>
      <c:valAx>
        <c:axId val="483870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3868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2D093-8874-41D9-83BB-06EB6D54A1AC}" type="datetimeFigureOut">
              <a:rPr lang="pl-PL" smtClean="0"/>
              <a:t>10.09.2019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5F09-F67E-4916-8B25-A01F1E6A21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31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769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465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205-71FD-44CC-9737-C1B313954BFE}" type="datetimeFigureOut">
              <a:rPr lang="pl-PL" smtClean="0"/>
              <a:t>10.09.2019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2DA7-10B6-402C-8F1B-415D6BCC5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592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205-71FD-44CC-9737-C1B313954BFE}" type="datetimeFigureOut">
              <a:rPr lang="pl-PL" smtClean="0"/>
              <a:t>10.09.2019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2DA7-10B6-402C-8F1B-415D6BCC5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46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205-71FD-44CC-9737-C1B313954BFE}" type="datetimeFigureOut">
              <a:rPr lang="pl-PL" smtClean="0"/>
              <a:t>10.09.2019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2DA7-10B6-402C-8F1B-415D6BCC5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25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91773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416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2416969" y="3536156"/>
            <a:ext cx="7358063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138423271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2416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382968947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247804" y="446484"/>
            <a:ext cx="3750469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2193727" y="446484"/>
            <a:ext cx="3750469" cy="2803923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2193727" y="3348633"/>
            <a:ext cx="3750469" cy="288429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107761180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298894240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180430997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6247804" y="1830586"/>
            <a:ext cx="3750469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2193727" y="1830586"/>
            <a:ext cx="3750469" cy="4420196"/>
          </a:xfrm>
          <a:prstGeom prst="rect">
            <a:avLst/>
          </a:prstGeom>
        </p:spPr>
        <p:txBody>
          <a:bodyPr/>
          <a:lstStyle>
            <a:lvl1pPr marL="232682" indent="-232682">
              <a:spcBef>
                <a:spcPts val="2250"/>
              </a:spcBef>
              <a:defRPr sz="1900"/>
            </a:lvl1pPr>
            <a:lvl2pPr marL="404132" indent="-232682">
              <a:spcBef>
                <a:spcPts val="2250"/>
              </a:spcBef>
              <a:defRPr sz="1900"/>
            </a:lvl2pPr>
            <a:lvl3pPr marL="575582" indent="-232682">
              <a:spcBef>
                <a:spcPts val="2250"/>
              </a:spcBef>
              <a:defRPr sz="1900"/>
            </a:lvl3pPr>
            <a:lvl4pPr marL="747032" indent="-232682">
              <a:spcBef>
                <a:spcPts val="2250"/>
              </a:spcBef>
              <a:defRPr sz="1900"/>
            </a:lvl4pPr>
            <a:lvl5pPr marL="918482" indent="-232682">
              <a:spcBef>
                <a:spcPts val="2250"/>
              </a:spcBef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406486500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2193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6014688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205-71FD-44CC-9737-C1B313954BFE}" type="datetimeFigureOut">
              <a:rPr lang="pl-PL" smtClean="0"/>
              <a:t>10.09.2019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2DA7-10B6-402C-8F1B-415D6BCC5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160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247804" y="3580805"/>
            <a:ext cx="3750469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252177" y="625078"/>
            <a:ext cx="3750470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2193727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18606885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416969" y="4473773"/>
            <a:ext cx="7358063" cy="39049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416969" y="2969288"/>
            <a:ext cx="7358063" cy="54437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313755664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309671424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143282111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416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2416969" y="3536156"/>
            <a:ext cx="7358063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285458780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2416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413217178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247804" y="446484"/>
            <a:ext cx="3750469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2193727" y="446484"/>
            <a:ext cx="3750469" cy="2803923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2193727" y="3348633"/>
            <a:ext cx="3750469" cy="288429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172415695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60316422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236652236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6247804" y="1830586"/>
            <a:ext cx="3750469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2193727" y="1830586"/>
            <a:ext cx="3750469" cy="4420196"/>
          </a:xfrm>
          <a:prstGeom prst="rect">
            <a:avLst/>
          </a:prstGeom>
        </p:spPr>
        <p:txBody>
          <a:bodyPr/>
          <a:lstStyle>
            <a:lvl1pPr marL="232682" indent="-232682">
              <a:spcBef>
                <a:spcPts val="2250"/>
              </a:spcBef>
              <a:defRPr sz="1900"/>
            </a:lvl1pPr>
            <a:lvl2pPr marL="404132" indent="-232682">
              <a:spcBef>
                <a:spcPts val="2250"/>
              </a:spcBef>
              <a:defRPr sz="1900"/>
            </a:lvl2pPr>
            <a:lvl3pPr marL="575582" indent="-232682">
              <a:spcBef>
                <a:spcPts val="2250"/>
              </a:spcBef>
              <a:defRPr sz="1900"/>
            </a:lvl3pPr>
            <a:lvl4pPr marL="747032" indent="-232682">
              <a:spcBef>
                <a:spcPts val="2250"/>
              </a:spcBef>
              <a:defRPr sz="1900"/>
            </a:lvl4pPr>
            <a:lvl5pPr marL="918482" indent="-232682">
              <a:spcBef>
                <a:spcPts val="2250"/>
              </a:spcBef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51948899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205-71FD-44CC-9737-C1B313954BFE}" type="datetimeFigureOut">
              <a:rPr lang="pl-PL" smtClean="0"/>
              <a:t>10.09.2019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2DA7-10B6-402C-8F1B-415D6BCC5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605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2193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253928760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247804" y="3580805"/>
            <a:ext cx="3750469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252177" y="625078"/>
            <a:ext cx="3750470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2193727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302049929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416969" y="4473773"/>
            <a:ext cx="7358063" cy="39049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416969" y="2969288"/>
            <a:ext cx="7358063" cy="54437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154019020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314396335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6055452" y="6505277"/>
            <a:ext cx="72167" cy="256801"/>
          </a:xfrm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pl-PL" sz="4000" kern="0" smtClea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410766" hangingPunct="0"/>
              <a:t>‹#›</a:t>
            </a:fld>
            <a:endParaRPr lang="pl-PL" sz="4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183751259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205-71FD-44CC-9737-C1B313954BFE}" type="datetimeFigureOut">
              <a:rPr lang="pl-PL" smtClean="0"/>
              <a:t>10.09.2019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2DA7-10B6-402C-8F1B-415D6BCC5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66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205-71FD-44CC-9737-C1B313954BFE}" type="datetimeFigureOut">
              <a:rPr lang="pl-PL" smtClean="0"/>
              <a:t>10.09.2019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2DA7-10B6-402C-8F1B-415D6BCC5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02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205-71FD-44CC-9737-C1B313954BFE}" type="datetimeFigureOut">
              <a:rPr lang="pl-PL" smtClean="0"/>
              <a:t>10.09.2019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2DA7-10B6-402C-8F1B-415D6BCC5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38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205-71FD-44CC-9737-C1B313954BFE}" type="datetimeFigureOut">
              <a:rPr lang="pl-PL" smtClean="0"/>
              <a:t>10.09.2019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2DA7-10B6-402C-8F1B-415D6BCC5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72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205-71FD-44CC-9737-C1B313954BFE}" type="datetimeFigureOut">
              <a:rPr lang="pl-PL" smtClean="0"/>
              <a:t>10.09.2019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2DA7-10B6-402C-8F1B-415D6BCC5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67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205-71FD-44CC-9737-C1B313954BFE}" type="datetimeFigureOut">
              <a:rPr lang="pl-PL" smtClean="0"/>
              <a:t>10.09.2019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2DA7-10B6-402C-8F1B-415D6BCC5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997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82205-71FD-44CC-9737-C1B313954BFE}" type="datetimeFigureOut">
              <a:rPr lang="pl-PL" smtClean="0"/>
              <a:t>10.09.2019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02DA7-10B6-402C-8F1B-415D6BCC5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746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93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93727" y="1830586"/>
            <a:ext cx="7804547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899557" y="6564839"/>
            <a:ext cx="169772" cy="19602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645368" y="6527147"/>
            <a:ext cx="3235570" cy="2106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r" defTabSz="410766" hangingPunct="0"/>
            <a:r>
              <a:rPr lang="en-US" sz="900" kern="0" dirty="0">
                <a:solidFill>
                  <a:srgbClr val="FFFFFF">
                    <a:lumMod val="50000"/>
                  </a:srgbClr>
                </a:solidFill>
                <a:ea typeface="Bebas Neue Bold"/>
                <a:cs typeface="Bebas Neue Bold"/>
                <a:sym typeface="Bebas Neue Bold"/>
              </a:rPr>
              <a:t>Ministerstwo Cyfryzacji</a:t>
            </a:r>
          </a:p>
        </p:txBody>
      </p:sp>
    </p:spTree>
    <p:extLst>
      <p:ext uri="{BB962C8B-B14F-4D97-AF65-F5344CB8AC3E}">
        <p14:creationId xmlns:p14="http://schemas.microsoft.com/office/powerpoint/2010/main" val="4035787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08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30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53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75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7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19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42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864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086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93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93727" y="1830586"/>
            <a:ext cx="7804547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899557" y="6564839"/>
            <a:ext cx="169772" cy="19602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645368" y="6527147"/>
            <a:ext cx="3235570" cy="2106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r" defTabSz="410766" hangingPunct="0"/>
            <a:r>
              <a:rPr lang="en-US" sz="900" kern="0" dirty="0">
                <a:solidFill>
                  <a:srgbClr val="FFFFFF">
                    <a:lumMod val="50000"/>
                  </a:srgbClr>
                </a:solidFill>
                <a:ea typeface="Bebas Neue Bold"/>
                <a:cs typeface="Bebas Neue Bold"/>
                <a:sym typeface="Bebas Neue Bold"/>
              </a:rPr>
              <a:t>Ministerstwo Cyfryzacji</a:t>
            </a:r>
          </a:p>
        </p:txBody>
      </p:sp>
    </p:spTree>
    <p:extLst>
      <p:ext uri="{BB962C8B-B14F-4D97-AF65-F5344CB8AC3E}">
        <p14:creationId xmlns:p14="http://schemas.microsoft.com/office/powerpoint/2010/main" val="561727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08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30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53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75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7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19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42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864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086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hyperlink" Target="mailto:Lukasz.skowron@mc.gov.pl" TargetMode="External"/><Relationship Id="rId4" Type="http://schemas.openxmlformats.org/officeDocument/2006/relationships/hyperlink" Target="mailto:edowod@mc.gov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78235" y="3151171"/>
            <a:ext cx="3975268" cy="55565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2713434" y="3115934"/>
            <a:ext cx="8292335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defTabSz="410766" hangingPunct="0"/>
            <a:r>
              <a:rPr lang="pl-PL" sz="3600" kern="0" dirty="0" smtClean="0">
                <a:cs typeface="Calibri" panose="020F0502020204030204" pitchFamily="34" charset="0"/>
              </a:rPr>
              <a:t>pl.ID – kontynuacja projektów powiązanych</a:t>
            </a:r>
            <a:endParaRPr lang="pl-PL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002796" y="5277145"/>
            <a:ext cx="5002973" cy="687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r" defTabSz="410766" hangingPunct="0"/>
            <a:r>
              <a:rPr lang="pl-PL" sz="2000" kern="0" dirty="0" smtClean="0">
                <a:solidFill>
                  <a:srgbClr val="53585F"/>
                </a:solidFill>
                <a:cs typeface="Calibri" panose="020F0502020204030204" pitchFamily="34" charset="0"/>
                <a:sym typeface="Bebas Neue Bold"/>
              </a:rPr>
              <a:t>Łukasz Skowron</a:t>
            </a:r>
          </a:p>
          <a:p>
            <a:pPr algn="ctr" defTabSz="410766" hangingPunct="0"/>
            <a:r>
              <a:rPr lang="pl-PL" sz="2000" b="1" kern="0" dirty="0" smtClean="0">
                <a:solidFill>
                  <a:srgbClr val="53585F"/>
                </a:solidFill>
                <a:cs typeface="Calibri" panose="020F0502020204030204" pitchFamily="34" charset="0"/>
                <a:sym typeface="Bebas Neue Bold"/>
              </a:rPr>
              <a:t>KRMC</a:t>
            </a:r>
            <a:r>
              <a:rPr lang="pl-PL" sz="2000" kern="0" dirty="0" smtClean="0">
                <a:solidFill>
                  <a:srgbClr val="53585F"/>
                </a:solidFill>
                <a:cs typeface="Calibri" panose="020F0502020204030204" pitchFamily="34" charset="0"/>
                <a:sym typeface="Bebas Neue Bold"/>
              </a:rPr>
              <a:t>, 13.09.2019 </a:t>
            </a:r>
            <a:r>
              <a:rPr lang="pl-PL" sz="2000" kern="0" dirty="0">
                <a:solidFill>
                  <a:srgbClr val="53585F"/>
                </a:solidFill>
                <a:cs typeface="Calibri" panose="020F0502020204030204" pitchFamily="34" charset="0"/>
                <a:sym typeface="Bebas Neue Bold"/>
              </a:rPr>
              <a:t>r., Ministerstwo Cyfryzacji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40" y="687860"/>
            <a:ext cx="6697839" cy="2118446"/>
          </a:xfrm>
          <a:prstGeom prst="rect">
            <a:avLst/>
          </a:prstGeom>
        </p:spPr>
      </p:pic>
      <p:pic>
        <p:nvPicPr>
          <p:cNvPr id="7" name="Picture 2" descr="C:\Users\aklimaszek\AppData\Local\Microsoft\Windows\Temporary Internet Files\Content.Outlook\H9L66I8E\MSWiA logo wersja podstawow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2" y="6307022"/>
            <a:ext cx="1428793" cy="34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99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426110" y="353202"/>
            <a:ext cx="3975268" cy="55565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678656" y="1199740"/>
            <a:ext cx="10573277" cy="5289549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O projekcie</a:t>
            </a:r>
          </a:p>
          <a:p>
            <a:pPr marL="457200" indent="-457200"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O dowodzie – ważne informacje</a:t>
            </a:r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Statystyki wniosków i użycia</a:t>
            </a:r>
          </a:p>
          <a:p>
            <a:pPr marL="457200" indent="-457200"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Upowszechnianie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e-dowodu</a:t>
            </a:r>
          </a:p>
          <a:p>
            <a:pPr marL="914400" lvl="1" indent="-457200">
              <a:spcBef>
                <a:spcPts val="600"/>
              </a:spcBef>
              <a:buSzPct val="95000"/>
              <a:buFont typeface="+mj-lt"/>
              <a:buAutoNum type="arabicPeriod"/>
            </a:pPr>
            <a:endParaRPr lang="pl-PL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>
              <a:spcBef>
                <a:spcPts val="600"/>
              </a:spcBef>
              <a:buSzPct val="95000"/>
              <a:buFont typeface="+mj-lt"/>
              <a:buAutoNum type="arabicPeriod"/>
            </a:pPr>
            <a:endParaRPr lang="pl-PL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buSzPct val="95000"/>
              <a:buNone/>
            </a:pP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hape 123">
            <a:extLst>
              <a:ext uri="{FF2B5EF4-FFF2-40B4-BE49-F238E27FC236}">
                <a16:creationId xmlns:a16="http://schemas.microsoft.com/office/drawing/2014/main" xmlns="" id="{5F981032-6835-429B-BA82-28C2EB6E24E0}"/>
              </a:ext>
            </a:extLst>
          </p:cNvPr>
          <p:cNvSpPr/>
          <p:nvPr/>
        </p:nvSpPr>
        <p:spPr>
          <a:xfrm>
            <a:off x="678656" y="317969"/>
            <a:ext cx="3405869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Agenda spotkania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39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8" y="6309698"/>
            <a:ext cx="1180959" cy="548302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>
            <a:off x="511728" y="931647"/>
            <a:ext cx="1101935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285" y="278483"/>
            <a:ext cx="1853968" cy="586389"/>
          </a:xfrm>
          <a:prstGeom prst="rect">
            <a:avLst/>
          </a:prstGeom>
        </p:spPr>
      </p:pic>
      <p:sp>
        <p:nvSpPr>
          <p:cNvPr id="6" name="Shape 123"/>
          <p:cNvSpPr/>
          <p:nvPr/>
        </p:nvSpPr>
        <p:spPr>
          <a:xfrm>
            <a:off x="511728" y="218471"/>
            <a:ext cx="9328557" cy="706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 anchorCtr="0">
            <a:spAutoFit/>
          </a:bodyPr>
          <a:lstStyle>
            <a:lvl1pPr algn="l">
              <a:defRPr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lnSpc>
                <a:spcPts val="5000"/>
              </a:lnSpc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projekcie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e-dowód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11728" y="1228993"/>
            <a:ext cx="11019358" cy="38221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r>
              <a:rPr lang="pl-PL" dirty="0"/>
              <a:t>Projekt e-dowód </a:t>
            </a:r>
            <a:r>
              <a:rPr lang="pl-PL" dirty="0" smtClean="0"/>
              <a:t>zrealizowany przez MC i MSWiA </a:t>
            </a:r>
            <a:r>
              <a:rPr lang="pl-PL" dirty="0"/>
              <a:t>na podstawie przyjętej, w dniu 3 sierpnia 2017 r. przez Radę Ministrów, </a:t>
            </a:r>
            <a:r>
              <a:rPr lang="pl-PL" i="1" dirty="0"/>
              <a:t>Koncepcji </a:t>
            </a:r>
            <a:r>
              <a:rPr lang="pl-PL" i="1" dirty="0" smtClean="0"/>
              <a:t>e-dowodu,</a:t>
            </a:r>
            <a:r>
              <a:rPr lang="pl-PL" dirty="0" smtClean="0"/>
              <a:t> </a:t>
            </a:r>
            <a:r>
              <a:rPr lang="pl-PL" dirty="0"/>
              <a:t>jest kontynuacją niefunkcjonującego projektu pl.ID realizowanego przez </a:t>
            </a:r>
            <a:r>
              <a:rPr lang="pl-PL" dirty="0" smtClean="0"/>
              <a:t>MSWiA w </a:t>
            </a:r>
            <a:r>
              <a:rPr lang="pl-PL" dirty="0"/>
              <a:t>latach 2008-2015. </a:t>
            </a:r>
            <a:endParaRPr lang="pl-PL" dirty="0" smtClean="0"/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W </a:t>
            </a:r>
            <a:r>
              <a:rPr lang="pl-PL" dirty="0"/>
              <a:t>dniu 1 marca 2015 r. projekt </a:t>
            </a:r>
            <a:r>
              <a:rPr lang="pl-PL" dirty="0" smtClean="0"/>
              <a:t>pl.ID </a:t>
            </a:r>
            <a:r>
              <a:rPr lang="pl-PL" dirty="0"/>
              <a:t>został wdrożony w zakresie ograniczonym i określonym </a:t>
            </a:r>
            <a:br>
              <a:rPr lang="pl-PL" dirty="0"/>
            </a:br>
            <a:r>
              <a:rPr lang="pl-PL" dirty="0"/>
              <a:t>w aneksie do umowy o dofinansowanie. Zmodyfikowane cele zostały osiągnięte, a przewidywane produkty dostarczone i uruchomione (wdrożony został nowy System Rejestrów Państwowych).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Strategiczny </a:t>
            </a:r>
            <a:r>
              <a:rPr lang="pl-PL" dirty="0"/>
              <a:t>cel </a:t>
            </a:r>
            <a:r>
              <a:rPr lang="pl-PL" dirty="0" smtClean="0"/>
              <a:t>projektu e-dowodu </a:t>
            </a:r>
            <a:r>
              <a:rPr lang="pl-PL" dirty="0"/>
              <a:t>w postaci wdrożenia wielofunkcyjnego elektronicznego dowodu tożsamości został osiągnięty i wdrożony w dniu 4 marca 2019 r. i od tego dnia jest dostępny dla Obywateli (obywatele mogą składać wnioski o wydanie nowego dowodu, a pierwsze e-dowody zostały wydane</a:t>
            </a:r>
            <a:r>
              <a:rPr lang="pl-PL" dirty="0" smtClean="0"/>
              <a:t>).</a:t>
            </a:r>
          </a:p>
          <a:p>
            <a:pPr lvl="0">
              <a:spcAft>
                <a:spcPts val="600"/>
              </a:spcAft>
            </a:pPr>
            <a:endParaRPr lang="pl-PL" i="1" dirty="0" smtClean="0"/>
          </a:p>
          <a:p>
            <a:r>
              <a:rPr lang="pl-PL" i="1" dirty="0" smtClean="0"/>
              <a:t>Termin realizacji projektu: </a:t>
            </a:r>
            <a:r>
              <a:rPr lang="en-GB" dirty="0"/>
              <a:t>27.06.2017 - 04.03.2019 r</a:t>
            </a:r>
            <a:r>
              <a:rPr lang="en-GB" dirty="0" smtClean="0"/>
              <a:t>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218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8" y="6309698"/>
            <a:ext cx="1180959" cy="548302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>
            <a:off x="511728" y="931647"/>
            <a:ext cx="1101935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285" y="278483"/>
            <a:ext cx="1853968" cy="586389"/>
          </a:xfrm>
          <a:prstGeom prst="rect">
            <a:avLst/>
          </a:prstGeom>
        </p:spPr>
      </p:pic>
      <p:sp>
        <p:nvSpPr>
          <p:cNvPr id="6" name="Shape 123"/>
          <p:cNvSpPr/>
          <p:nvPr/>
        </p:nvSpPr>
        <p:spPr>
          <a:xfrm>
            <a:off x="511728" y="218471"/>
            <a:ext cx="9328557" cy="706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 anchorCtr="0">
            <a:spAutoFit/>
          </a:bodyPr>
          <a:lstStyle>
            <a:lvl1pPr algn="l">
              <a:defRPr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lnSpc>
                <a:spcPts val="5000"/>
              </a:lnSpc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e-dowodzie – ważne informacje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11728" y="1332546"/>
            <a:ext cx="11019358" cy="4576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pl-PL" sz="1600" dirty="0"/>
              <a:t>Wdrożony nowy dowód osobisty w warstwie </a:t>
            </a:r>
            <a:r>
              <a:rPr lang="pl-PL" sz="1600" dirty="0" smtClean="0"/>
              <a:t>elektronicznej (ICAO) </a:t>
            </a:r>
            <a:r>
              <a:rPr lang="pl-PL" sz="1600" dirty="0"/>
              <a:t>zawiera dane, które zostały umieszczone </a:t>
            </a:r>
            <a:r>
              <a:rPr lang="pl-PL" sz="1600" dirty="0" smtClean="0"/>
              <a:t>w </a:t>
            </a:r>
            <a:r>
              <a:rPr lang="pl-PL" sz="1600" dirty="0"/>
              <a:t>warstwie graficznej </a:t>
            </a:r>
            <a:r>
              <a:rPr lang="pl-PL" sz="1600" dirty="0" smtClean="0"/>
              <a:t>blankietu </a:t>
            </a:r>
            <a:r>
              <a:rPr lang="pl-PL" sz="1600" dirty="0"/>
              <a:t>z wyjątkiem numeru CAN</a:t>
            </a:r>
            <a:r>
              <a:rPr lang="pl-PL" sz="1600" dirty="0" smtClean="0"/>
              <a:t>. </a:t>
            </a:r>
            <a:r>
              <a:rPr lang="pl-PL" sz="1600" dirty="0"/>
              <a:t>W danych tych znajduje się także kolorowe zdjęcie posiadacza </a:t>
            </a:r>
            <a:r>
              <a:rPr lang="pl-PL" sz="1600" dirty="0" smtClean="0"/>
              <a:t>dowodu. Dodatkowo </a:t>
            </a:r>
            <a:r>
              <a:rPr lang="pl-PL" sz="1600" dirty="0"/>
              <a:t>w dowodzie zawarte są trzy certyfikaty</a:t>
            </a:r>
            <a:r>
              <a:rPr lang="pl-PL" sz="1600" dirty="0" smtClean="0"/>
              <a:t>:</a:t>
            </a:r>
          </a:p>
          <a:p>
            <a:endParaRPr lang="pl-PL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potwierdzenia obecności – nie wymaga kodu PIN,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identyfikacji i uwierzytelnienia – wymaga 4-cyfrowego kodu PIN (tzw. PIN 1),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podpisu osobistego (fakultatywny) – wymaga 6-cyfrowego kodu PIN (tzw. PIN 2</a:t>
            </a:r>
            <a:r>
              <a:rPr lang="pl-PL" sz="1600" dirty="0" smtClean="0"/>
              <a:t>),</a:t>
            </a:r>
          </a:p>
          <a:p>
            <a:pPr lvl="0"/>
            <a:r>
              <a:rPr lang="pl-PL" sz="1600" dirty="0" smtClean="0"/>
              <a:t>oraz </a:t>
            </a:r>
            <a:r>
              <a:rPr lang="pl-PL" sz="1600" dirty="0"/>
              <a:t>przestrzeń na kwalifikowany certyfikat podpisu elektronicznego (wgranie certyfikatu podpisu kwalifikowanego jest komercyjną usługą zewnętrzną</a:t>
            </a:r>
            <a:r>
              <a:rPr lang="pl-PL" sz="1600" dirty="0" smtClean="0"/>
              <a:t>).</a:t>
            </a:r>
          </a:p>
          <a:p>
            <a:endParaRPr lang="pl-PL" sz="1600" dirty="0"/>
          </a:p>
          <a:p>
            <a:r>
              <a:rPr lang="pl-PL" sz="1600" dirty="0" smtClean="0"/>
              <a:t>O e-dowód można wnioskować w urzędzie jak również on-line. Wystarczy wówczas tylko jedna wizyta w urzędzie – po odbiór spersonalizowanego blankietu. Podczas odbioru można od razu aktywować certyfikaty:</a:t>
            </a:r>
            <a:br>
              <a:rPr lang="pl-PL" sz="1600" dirty="0" smtClean="0"/>
            </a:br>
            <a:endParaRPr lang="pl-PL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identyfikacji i </a:t>
            </a:r>
            <a:r>
              <a:rPr lang="pl-PL" sz="1600" dirty="0" smtClean="0"/>
              <a:t>uwierzytelnienia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podpisu osobistego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pPr lvl="0"/>
            <a:r>
              <a:rPr lang="pl-PL" sz="1600" dirty="0" smtClean="0"/>
              <a:t>E-dowód </a:t>
            </a:r>
            <a:r>
              <a:rPr lang="pl-PL" sz="1600" dirty="0"/>
              <a:t>jest dokumentem podróży, zgodnym z wymaganiami Organizacji Międzynarodowego Lotnictwa Cywilnego. Dzięki temu możliwe jest przekraczanie granic poprzez automatyczne bramki na lotniskach</a:t>
            </a:r>
            <a:r>
              <a:rPr lang="pl-PL" sz="1600" dirty="0" smtClean="0"/>
              <a:t>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98062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8" y="6309698"/>
            <a:ext cx="1180959" cy="548302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>
            <a:off x="570451" y="947956"/>
            <a:ext cx="1101935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285" y="278483"/>
            <a:ext cx="1853968" cy="586389"/>
          </a:xfrm>
          <a:prstGeom prst="rect">
            <a:avLst/>
          </a:prstGeom>
        </p:spPr>
      </p:pic>
      <p:sp>
        <p:nvSpPr>
          <p:cNvPr id="6" name="Shape 123"/>
          <p:cNvSpPr/>
          <p:nvPr/>
        </p:nvSpPr>
        <p:spPr>
          <a:xfrm>
            <a:off x="570451" y="178943"/>
            <a:ext cx="8850207" cy="785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 anchorCtr="0">
            <a:spAutoFit/>
          </a:bodyPr>
          <a:lstStyle>
            <a:lvl1pPr algn="l">
              <a:defRPr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lnSpc>
                <a:spcPts val="5000"/>
              </a:lnSpc>
            </a:pP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Statystyki dotyczące e-dowodów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</a:endParaRPr>
          </a:p>
        </p:txBody>
      </p:sp>
      <p:graphicFrame>
        <p:nvGraphicFramePr>
          <p:cNvPr id="31" name="Wykres 30"/>
          <p:cNvGraphicFramePr/>
          <p:nvPr>
            <p:extLst/>
          </p:nvPr>
        </p:nvGraphicFramePr>
        <p:xfrm>
          <a:off x="1151561" y="116518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9961107" y="6155809"/>
            <a:ext cx="1628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Stan na 02.09.2019</a:t>
            </a:r>
            <a:endParaRPr lang="pl-PL" sz="1400" dirty="0"/>
          </a:p>
        </p:txBody>
      </p:sp>
      <p:sp>
        <p:nvSpPr>
          <p:cNvPr id="2" name="Objaśnienie prostokątne 1"/>
          <p:cNvSpPr/>
          <p:nvPr/>
        </p:nvSpPr>
        <p:spPr>
          <a:xfrm>
            <a:off x="8392252" y="4470400"/>
            <a:ext cx="2605948" cy="296334"/>
          </a:xfrm>
          <a:prstGeom prst="wedgeRectCallout">
            <a:avLst>
              <a:gd name="adj1" fmla="val -90860"/>
              <a:gd name="adj2" fmla="val 1545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W tym osoby poniżej 18 r.ż.</a:t>
            </a:r>
            <a:endParaRPr lang="pl-PL" sz="120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7230533" y="1837267"/>
            <a:ext cx="1161719" cy="550333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8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8" y="6309698"/>
            <a:ext cx="1180959" cy="548302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>
            <a:off x="570451" y="947956"/>
            <a:ext cx="1101935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285" y="278483"/>
            <a:ext cx="1853968" cy="586389"/>
          </a:xfrm>
          <a:prstGeom prst="rect">
            <a:avLst/>
          </a:prstGeom>
        </p:spPr>
      </p:pic>
      <p:sp>
        <p:nvSpPr>
          <p:cNvPr id="6" name="Shape 123"/>
          <p:cNvSpPr/>
          <p:nvPr/>
        </p:nvSpPr>
        <p:spPr>
          <a:xfrm>
            <a:off x="570451" y="178943"/>
            <a:ext cx="8850207" cy="785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 anchorCtr="0">
            <a:spAutoFit/>
          </a:bodyPr>
          <a:lstStyle>
            <a:lvl1pPr algn="l">
              <a:defRPr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lnSpc>
                <a:spcPts val="5000"/>
              </a:lnSpc>
            </a:pP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Statystyka dotyczące wniosków o e-dowód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1049239" y="1974967"/>
            <a:ext cx="7900317" cy="1094587"/>
            <a:chOff x="1049239" y="1974967"/>
            <a:chExt cx="7900317" cy="1094587"/>
          </a:xfrm>
        </p:grpSpPr>
        <p:grpSp>
          <p:nvGrpSpPr>
            <p:cNvPr id="12" name="Grupa 11"/>
            <p:cNvGrpSpPr/>
            <p:nvPr/>
          </p:nvGrpSpPr>
          <p:grpSpPr>
            <a:xfrm>
              <a:off x="1049239" y="1974967"/>
              <a:ext cx="6181877" cy="696017"/>
              <a:chOff x="3999932" y="0"/>
              <a:chExt cx="2030844" cy="696017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6" name="Prostokąt 15"/>
              <p:cNvSpPr/>
              <p:nvPr/>
            </p:nvSpPr>
            <p:spPr>
              <a:xfrm>
                <a:off x="3999932" y="0"/>
                <a:ext cx="2030844" cy="696017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Prostokąt 16"/>
              <p:cNvSpPr/>
              <p:nvPr/>
            </p:nvSpPr>
            <p:spPr>
              <a:xfrm>
                <a:off x="3999932" y="0"/>
                <a:ext cx="2030844" cy="69601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0000" tIns="36000" rIns="36000" bIns="36000" numCol="1" spcCol="1270" anchor="ctr" anchorCtr="0">
                <a:noAutofit/>
              </a:bodyPr>
              <a:lstStyle/>
              <a:p>
                <a:pPr lvl="0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500" kern="1200" dirty="0" smtClean="0"/>
                  <a:t>Wnioski złożone w urzędzie</a:t>
                </a:r>
                <a:endParaRPr lang="pl-PL" sz="2500" kern="1200" dirty="0"/>
              </a:p>
            </p:txBody>
          </p:sp>
        </p:grpSp>
        <p:grpSp>
          <p:nvGrpSpPr>
            <p:cNvPr id="13" name="Grupa 12"/>
            <p:cNvGrpSpPr/>
            <p:nvPr/>
          </p:nvGrpSpPr>
          <p:grpSpPr>
            <a:xfrm>
              <a:off x="6834116" y="2137282"/>
              <a:ext cx="2115440" cy="932272"/>
              <a:chOff x="5016015" y="532864"/>
              <a:chExt cx="3608931" cy="1112144"/>
            </a:xfrm>
          </p:grpSpPr>
          <p:sp>
            <p:nvSpPr>
              <p:cNvPr id="14" name="Prostokąt 13"/>
              <p:cNvSpPr/>
              <p:nvPr/>
            </p:nvSpPr>
            <p:spPr>
              <a:xfrm>
                <a:off x="5016015" y="532864"/>
                <a:ext cx="3608931" cy="1112144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Prostokąt 14"/>
              <p:cNvSpPr/>
              <p:nvPr/>
            </p:nvSpPr>
            <p:spPr>
              <a:xfrm>
                <a:off x="5168935" y="532864"/>
                <a:ext cx="3456011" cy="11121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4000" tIns="54000" rIns="54000" bIns="54000" numCol="1" spcCol="1270" anchor="ctr" anchorCtr="0">
                <a:noAutofit/>
              </a:bodyPr>
              <a:lstStyle/>
              <a:p>
                <a:pPr lvl="0" algn="ctr" defTabSz="711200">
                  <a:lnSpc>
                    <a:spcPts val="13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800" dirty="0" smtClean="0"/>
                  <a:t>1 686 933</a:t>
                </a:r>
              </a:p>
              <a:p>
                <a:pPr lvl="0" algn="ctr" defTabSz="711200">
                  <a:lnSpc>
                    <a:spcPts val="13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800" dirty="0" smtClean="0"/>
                  <a:t> (94,7%)</a:t>
                </a:r>
                <a:endParaRPr lang="pl-PL" sz="2800" kern="1200" dirty="0"/>
              </a:p>
            </p:txBody>
          </p:sp>
        </p:grpSp>
      </p:grpSp>
      <p:grpSp>
        <p:nvGrpSpPr>
          <p:cNvPr id="18" name="Grupa 17"/>
          <p:cNvGrpSpPr/>
          <p:nvPr/>
        </p:nvGrpSpPr>
        <p:grpSpPr>
          <a:xfrm>
            <a:off x="1049241" y="3735447"/>
            <a:ext cx="5882333" cy="1094587"/>
            <a:chOff x="1043984" y="1953946"/>
            <a:chExt cx="5882333" cy="1094587"/>
          </a:xfrm>
        </p:grpSpPr>
        <p:grpSp>
          <p:nvGrpSpPr>
            <p:cNvPr id="19" name="Grupa 18"/>
            <p:cNvGrpSpPr/>
            <p:nvPr/>
          </p:nvGrpSpPr>
          <p:grpSpPr>
            <a:xfrm>
              <a:off x="1043984" y="1953946"/>
              <a:ext cx="4148126" cy="696017"/>
              <a:chOff x="3999932" y="0"/>
              <a:chExt cx="2030844" cy="696017"/>
            </a:xfrm>
          </p:grpSpPr>
          <p:sp>
            <p:nvSpPr>
              <p:cNvPr id="23" name="Prostokąt 22"/>
              <p:cNvSpPr/>
              <p:nvPr/>
            </p:nvSpPr>
            <p:spPr>
              <a:xfrm>
                <a:off x="3999932" y="0"/>
                <a:ext cx="2030844" cy="696017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Prostokąt 23"/>
              <p:cNvSpPr/>
              <p:nvPr/>
            </p:nvSpPr>
            <p:spPr>
              <a:xfrm>
                <a:off x="3999932" y="0"/>
                <a:ext cx="2030844" cy="6960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0000" tIns="36000" rIns="36000" bIns="36000" numCol="1" spcCol="1270" anchor="ctr" anchorCtr="0">
                <a:noAutofit/>
              </a:bodyPr>
              <a:lstStyle/>
              <a:p>
                <a:pPr lvl="0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500" kern="1200" dirty="0" smtClean="0"/>
                  <a:t>Wnioski złożone online</a:t>
                </a:r>
                <a:endParaRPr lang="pl-PL" sz="2500" kern="1200" dirty="0"/>
              </a:p>
            </p:txBody>
          </p:sp>
        </p:grpSp>
        <p:grpSp>
          <p:nvGrpSpPr>
            <p:cNvPr id="20" name="Grupa 19"/>
            <p:cNvGrpSpPr/>
            <p:nvPr/>
          </p:nvGrpSpPr>
          <p:grpSpPr>
            <a:xfrm>
              <a:off x="4810877" y="2116261"/>
              <a:ext cx="2115440" cy="932272"/>
              <a:chOff x="5016017" y="532864"/>
              <a:chExt cx="3608931" cy="1112144"/>
            </a:xfrm>
          </p:grpSpPr>
          <p:sp>
            <p:nvSpPr>
              <p:cNvPr id="21" name="Prostokąt 20"/>
              <p:cNvSpPr/>
              <p:nvPr/>
            </p:nvSpPr>
            <p:spPr>
              <a:xfrm>
                <a:off x="5016017" y="532864"/>
                <a:ext cx="3608931" cy="1112144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Prostokąt 21"/>
              <p:cNvSpPr/>
              <p:nvPr/>
            </p:nvSpPr>
            <p:spPr>
              <a:xfrm>
                <a:off x="5168936" y="532864"/>
                <a:ext cx="3456010" cy="11121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4000" tIns="54000" rIns="54000" bIns="54000" numCol="1" spcCol="1270" anchor="ctr" anchorCtr="0">
                <a:noAutofit/>
              </a:bodyPr>
              <a:lstStyle/>
              <a:p>
                <a:pPr lvl="0" algn="ctr" defTabSz="711200">
                  <a:lnSpc>
                    <a:spcPts val="13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800" dirty="0" smtClean="0"/>
                  <a:t>93 437</a:t>
                </a:r>
              </a:p>
              <a:p>
                <a:pPr lvl="0" algn="ctr" defTabSz="711200">
                  <a:lnSpc>
                    <a:spcPts val="13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800" kern="1200" dirty="0" smtClean="0"/>
                  <a:t>(5,3%)</a:t>
                </a:r>
                <a:endParaRPr lang="pl-PL" sz="2800" kern="1200" dirty="0"/>
              </a:p>
            </p:txBody>
          </p:sp>
        </p:grpSp>
      </p:grpSp>
      <p:sp>
        <p:nvSpPr>
          <p:cNvPr id="26" name="pole tekstowe 25"/>
          <p:cNvSpPr txBox="1"/>
          <p:nvPr/>
        </p:nvSpPr>
        <p:spPr>
          <a:xfrm>
            <a:off x="9961107" y="6155809"/>
            <a:ext cx="1628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Stan na 02.09.2019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1508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8" y="6309698"/>
            <a:ext cx="1180959" cy="548302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>
            <a:off x="570451" y="947956"/>
            <a:ext cx="1101935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285" y="278483"/>
            <a:ext cx="1853968" cy="586389"/>
          </a:xfrm>
          <a:prstGeom prst="rect">
            <a:avLst/>
          </a:prstGeom>
        </p:spPr>
      </p:pic>
      <p:sp>
        <p:nvSpPr>
          <p:cNvPr id="6" name="Shape 123"/>
          <p:cNvSpPr/>
          <p:nvPr/>
        </p:nvSpPr>
        <p:spPr>
          <a:xfrm>
            <a:off x="570451" y="191382"/>
            <a:ext cx="8850207" cy="76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 anchorCtr="0">
            <a:spAutoFit/>
          </a:bodyPr>
          <a:lstStyle>
            <a:lvl1pPr algn="l">
              <a:defRPr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lnSpc>
                <a:spcPts val="5000"/>
              </a:lnSpc>
            </a:pP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Statystyki dotyczące e-dowodu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916562" y="1373410"/>
          <a:ext cx="8517464" cy="4514852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95338"/>
                <a:gridCol w="1287021"/>
                <a:gridCol w="1287021"/>
                <a:gridCol w="1287021"/>
                <a:gridCol w="1287021"/>
                <a:gridCol w="1287021"/>
                <a:gridCol w="1287021"/>
              </a:tblGrid>
              <a:tr h="301665">
                <a:tc>
                  <a:txBody>
                    <a:bodyPr/>
                    <a:lstStyle/>
                    <a:p>
                      <a:pPr algn="ctr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2018 r.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2019 r.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32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Miesiąc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effectLst/>
                        </a:rPr>
                        <a:t>Utrata ważności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effectLst/>
                        </a:rPr>
                        <a:t>Złożone wnioski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effectLst/>
                        </a:rPr>
                        <a:t>Utrata ważności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effectLst/>
                        </a:rPr>
                        <a:t>Złożone wnioski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</a:tr>
              <a:tr h="3016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01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519 300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 smtClean="0">
                          <a:effectLst/>
                        </a:rPr>
                        <a:t>688 430</a:t>
                      </a:r>
                      <a:r>
                        <a:rPr lang="pl-PL" sz="1800" u="none" strike="noStrike" dirty="0">
                          <a:effectLst/>
                        </a:rPr>
                        <a:t> 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132,57 %</a:t>
                      </a:r>
                      <a:endParaRPr lang="pl-PL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123 200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247 010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200,50%</a:t>
                      </a:r>
                    </a:p>
                  </a:txBody>
                  <a:tcPr marL="9525" marR="9525" marT="9525" marB="0" anchor="b"/>
                </a:tc>
              </a:tr>
              <a:tr h="3016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02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363 100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 smtClean="0">
                          <a:effectLst/>
                        </a:rPr>
                        <a:t>412 140</a:t>
                      </a:r>
                      <a:r>
                        <a:rPr lang="pl-PL" sz="1800" u="none" strike="noStrike" dirty="0">
                          <a:effectLst/>
                        </a:rPr>
                        <a:t> 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113,51 %</a:t>
                      </a:r>
                      <a:endParaRPr lang="pl-PL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109 700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212 030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193,28%</a:t>
                      </a:r>
                    </a:p>
                  </a:txBody>
                  <a:tcPr marL="9525" marR="9525" marT="9525" marB="0" anchor="b"/>
                </a:tc>
              </a:tr>
              <a:tr h="3016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03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234 200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363 750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155,32 %</a:t>
                      </a:r>
                      <a:endParaRPr lang="pl-PL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129 400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274 950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212,48%</a:t>
                      </a:r>
                    </a:p>
                  </a:txBody>
                  <a:tcPr marL="9525" marR="9525" marT="9525" marB="0" anchor="b"/>
                </a:tc>
              </a:tr>
              <a:tr h="3016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04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187 400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356 980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190,49 %</a:t>
                      </a:r>
                      <a:endParaRPr lang="pl-PL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119 300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 smtClean="0">
                          <a:effectLst/>
                        </a:rPr>
                        <a:t>244</a:t>
                      </a:r>
                      <a:r>
                        <a:rPr lang="pl-PL" sz="1800" u="none" strike="noStrike" baseline="0" dirty="0" smtClean="0">
                          <a:effectLst/>
                        </a:rPr>
                        <a:t> 800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207,13%</a:t>
                      </a:r>
                    </a:p>
                  </a:txBody>
                  <a:tcPr marL="9525" marR="9525" marT="9525" marB="0" anchor="b"/>
                </a:tc>
              </a:tr>
              <a:tr h="3016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05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123 500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339 930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275,24%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123 300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326 650</a:t>
                      </a:r>
                      <a:endParaRPr lang="pl-PL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264,92%</a:t>
                      </a:r>
                    </a:p>
                  </a:txBody>
                  <a:tcPr marL="9525" marR="9525" marT="9525" marB="0" anchor="b"/>
                </a:tc>
              </a:tr>
              <a:tr h="3016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06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150 600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372 880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247,60%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163 800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297 260</a:t>
                      </a:r>
                      <a:endParaRPr lang="pl-PL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181,47%</a:t>
                      </a:r>
                      <a:endParaRPr lang="pl-PL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b"/>
                </a:tc>
              </a:tr>
              <a:tr h="3016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07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166 400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376 560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226,30%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172 900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353 800</a:t>
                      </a:r>
                      <a:endParaRPr lang="pl-PL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204,62 %</a:t>
                      </a:r>
                      <a:endParaRPr lang="pl-PL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b"/>
                </a:tc>
              </a:tr>
              <a:tr h="3016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08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128 800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317 320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246,37%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106 300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 smtClean="0">
                          <a:effectLst/>
                        </a:rPr>
                        <a:t>280 780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264,13 %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</a:tr>
              <a:tr h="3016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09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142 700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174 740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122,45%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143 000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 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</a:tr>
              <a:tr h="3016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113 300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225 560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199,08%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115 500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 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</a:tr>
              <a:tr h="3016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84 300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174 740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207,28%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91 400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 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</a:tr>
              <a:tr h="3016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65 500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155 050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236,72%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91 900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 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0065551" y="6390355"/>
            <a:ext cx="1628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prstClr val="black"/>
                </a:solidFill>
              </a:rPr>
              <a:t>Stan na 02.09.2019</a:t>
            </a:r>
            <a:endParaRPr lang="pl-PL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8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8" y="6309698"/>
            <a:ext cx="1180959" cy="548302"/>
          </a:xfrm>
          <a:prstGeom prst="rect">
            <a:avLst/>
          </a:prstGeom>
        </p:spPr>
      </p:pic>
      <p:pic>
        <p:nvPicPr>
          <p:cNvPr id="5" name="Picture 2" descr="C:\Users\aklimaszek\AppData\Local\Microsoft\Windows\Temporary Internet Files\Content.Outlook\H9L66I8E\MSWiA logo wersja podstawow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623" y="6434356"/>
            <a:ext cx="1209963" cy="2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Łącznik prosty 6"/>
          <p:cNvCxnSpPr/>
          <p:nvPr/>
        </p:nvCxnSpPr>
        <p:spPr>
          <a:xfrm>
            <a:off x="570451" y="991805"/>
            <a:ext cx="1101935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285" y="278483"/>
            <a:ext cx="1853968" cy="586389"/>
          </a:xfrm>
          <a:prstGeom prst="rect">
            <a:avLst/>
          </a:prstGeom>
        </p:spPr>
      </p:pic>
      <p:sp>
        <p:nvSpPr>
          <p:cNvPr id="6" name="Shape 123"/>
          <p:cNvSpPr/>
          <p:nvPr/>
        </p:nvSpPr>
        <p:spPr>
          <a:xfrm>
            <a:off x="570451" y="275036"/>
            <a:ext cx="8850207" cy="747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 anchorCtr="0">
            <a:spAutoFit/>
          </a:bodyPr>
          <a:lstStyle>
            <a:lvl1pPr algn="l">
              <a:defRPr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lnSpc>
                <a:spcPts val="5000"/>
              </a:lnSpc>
            </a:pP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Upowszechnianie e-dowodu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11728" y="1332550"/>
            <a:ext cx="11078081" cy="4453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>
              <a:spcAft>
                <a:spcPts val="1200"/>
              </a:spcAft>
            </a:pPr>
            <a:r>
              <a:rPr lang="pl-PL" sz="1600" dirty="0"/>
              <a:t>Dowód z warstwą elektroniczną jest środkiem identyfikacji który trafia do coraz większej liczby Obywateli (1.2 miliona wydanych dowodów, 0.5 miliona aktywacji warstwy elektronicznej).</a:t>
            </a:r>
          </a:p>
          <a:p>
            <a:pPr defTabSz="821531" hangingPunct="0">
              <a:spcAft>
                <a:spcPts val="1200"/>
              </a:spcAft>
            </a:pPr>
            <a:r>
              <a:rPr lang="pl-PL" sz="1600" dirty="0"/>
              <a:t>Trwają prace nad publikacją SDK dla systemów Windows które pozwoli nawiązać połączenia z warstwą elektroniczną i odczytać certyfikaty. Jest to pierwszy krok do rozpowszechnienia dowodu osobistego w sektorze komercyjnym, poprzez udostępnienie możliwości integracji funkcjonalności warstwy elektronicznej z systemami dziedzinowymi, np.:</a:t>
            </a:r>
          </a:p>
          <a:p>
            <a:pPr marL="285750" indent="-285750" defTabSz="821531" hangingPunct="0">
              <a:buFont typeface="Arial" panose="020B0604020202020204" pitchFamily="34" charset="0"/>
              <a:buChar char="•"/>
            </a:pPr>
            <a:r>
              <a:rPr lang="pl-PL" sz="1600" dirty="0"/>
              <a:t>Odczyt danych z warstwy elektronicznej</a:t>
            </a:r>
          </a:p>
          <a:p>
            <a:pPr marL="285750" indent="-285750" defTabSz="821531" hangingPunct="0">
              <a:buFont typeface="Arial" panose="020B0604020202020204" pitchFamily="34" charset="0"/>
              <a:buChar char="•"/>
            </a:pPr>
            <a:r>
              <a:rPr lang="pl-PL" sz="1600" dirty="0"/>
              <a:t>Złożenie podpisu przy użyciu certyfikatu podpisu osobistego</a:t>
            </a:r>
          </a:p>
          <a:p>
            <a:pPr marL="285750" indent="-285750" defTabSz="821531" hangingPunct="0">
              <a:buFont typeface="Arial" panose="020B0604020202020204" pitchFamily="34" charset="0"/>
              <a:buChar char="•"/>
            </a:pPr>
            <a:r>
              <a:rPr lang="pl-PL" sz="1600" dirty="0"/>
              <a:t>Potwierdzenie autentyczności dowodu </a:t>
            </a:r>
            <a:r>
              <a:rPr lang="pl-PL" sz="1600" dirty="0" smtClean="0"/>
              <a:t>osobistego</a:t>
            </a:r>
          </a:p>
          <a:p>
            <a:pPr marL="285750" indent="-285750" defTabSz="821531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l-PL" sz="1600" dirty="0"/>
          </a:p>
          <a:p>
            <a:pPr defTabSz="821531" hangingPunct="0">
              <a:spcAft>
                <a:spcPts val="1200"/>
              </a:spcAft>
            </a:pPr>
            <a:r>
              <a:rPr lang="pl-PL" sz="1600" dirty="0" smtClean="0"/>
              <a:t>Dzięki udostepnieniu bibliotek SDK dowód osobisty może zostać użyty w biznesie jako klucz do usług, jak również do ujednolicania danych w takich podmiotach jak:</a:t>
            </a:r>
          </a:p>
          <a:p>
            <a:pPr marL="285750" indent="-285750" defTabSz="821531" hangingPunct="0">
              <a:buFont typeface="Arial" panose="020B0604020202020204" pitchFamily="34" charset="0"/>
              <a:buChar char="•"/>
            </a:pPr>
            <a:r>
              <a:rPr lang="pl-PL" sz="1600" dirty="0" smtClean="0"/>
              <a:t>Uczelnie</a:t>
            </a:r>
          </a:p>
          <a:p>
            <a:pPr marL="285750" indent="-285750" defTabSz="821531" hangingPunct="0">
              <a:buFont typeface="Arial" panose="020B0604020202020204" pitchFamily="34" charset="0"/>
              <a:buChar char="•"/>
            </a:pPr>
            <a:r>
              <a:rPr lang="pl-PL" sz="1600" dirty="0" smtClean="0"/>
              <a:t>Banki</a:t>
            </a:r>
          </a:p>
          <a:p>
            <a:pPr marL="285750" indent="-285750" defTabSz="821531" hangingPunct="0">
              <a:buFont typeface="Arial" panose="020B0604020202020204" pitchFamily="34" charset="0"/>
              <a:buChar char="•"/>
            </a:pPr>
            <a:r>
              <a:rPr lang="pl-PL" sz="1600" dirty="0" smtClean="0"/>
              <a:t>Telekomy</a:t>
            </a:r>
          </a:p>
          <a:p>
            <a:pPr marL="285750" indent="-285750" defTabSz="821531" hangingPunct="0">
              <a:buFont typeface="Arial" panose="020B0604020202020204" pitchFamily="34" charset="0"/>
              <a:buChar char="•"/>
            </a:pPr>
            <a:r>
              <a:rPr lang="pl-PL" sz="1600" dirty="0" smtClean="0"/>
              <a:t>…i wielu innych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3253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78235" y="3151171"/>
            <a:ext cx="3975268" cy="55565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3816318" y="3151171"/>
            <a:ext cx="3591497" cy="27036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66" hangingPunct="0"/>
            <a:r>
              <a:rPr lang="pl-PL" sz="3300" kern="0" dirty="0" smtClean="0">
                <a:solidFill>
                  <a:srgbClr val="FFFFFF">
                    <a:lumMod val="50000"/>
                  </a:srgbClr>
                </a:solidFill>
                <a:ea typeface="Bebas Neue Bold"/>
                <a:cs typeface="Bebas Neue Bold"/>
                <a:sym typeface="Bebas Neue Bold"/>
              </a:rPr>
              <a:t>Dziękuję za uwagę</a:t>
            </a:r>
          </a:p>
          <a:p>
            <a:pPr algn="ctr" defTabSz="410766" hangingPunct="0"/>
            <a:r>
              <a:rPr lang="pl-PL" sz="3300" kern="0" dirty="0" smtClean="0">
                <a:solidFill>
                  <a:srgbClr val="FFFFFF">
                    <a:lumMod val="50000"/>
                  </a:srgbClr>
                </a:solidFill>
                <a:ea typeface="Bebas Neue Bold"/>
                <a:cs typeface="Bebas Neue Bold"/>
                <a:sym typeface="Bebas Neue Bold"/>
              </a:rPr>
              <a:t> </a:t>
            </a:r>
          </a:p>
          <a:p>
            <a:pPr algn="ctr" defTabSz="410766" hangingPunct="0"/>
            <a:endParaRPr lang="pl-PL" sz="3300" kern="0" dirty="0">
              <a:solidFill>
                <a:srgbClr val="FFFFFF">
                  <a:lumMod val="50000"/>
                </a:srgbClr>
              </a:solidFill>
              <a:ea typeface="Bebas Neue Bold"/>
              <a:cs typeface="Bebas Neue Bold"/>
              <a:sym typeface="Bebas Neue Bold"/>
            </a:endParaRPr>
          </a:p>
          <a:p>
            <a:pPr defTabSz="410766" hangingPunct="0"/>
            <a:r>
              <a:rPr lang="pl-PL" kern="0" dirty="0" smtClean="0">
                <a:solidFill>
                  <a:srgbClr val="FFFFFF">
                    <a:lumMod val="50000"/>
                  </a:srgbClr>
                </a:solidFill>
                <a:ea typeface="Bebas Neue Bold"/>
                <a:cs typeface="Bebas Neue Bold"/>
                <a:sym typeface="Bebas Neue Bold"/>
              </a:rPr>
              <a:t>Zapraszam </a:t>
            </a:r>
            <a:r>
              <a:rPr lang="pl-PL" kern="0" dirty="0">
                <a:solidFill>
                  <a:srgbClr val="FFFFFF">
                    <a:lumMod val="50000"/>
                  </a:srgbClr>
                </a:solidFill>
                <a:ea typeface="Bebas Neue Bold"/>
                <a:cs typeface="Bebas Neue Bold"/>
                <a:sym typeface="Bebas Neue Bold"/>
              </a:rPr>
              <a:t>do kontaktu: </a:t>
            </a:r>
          </a:p>
          <a:p>
            <a:pPr defTabSz="410766" hangingPunct="0"/>
            <a:endParaRPr lang="pl-PL" kern="0" dirty="0">
              <a:solidFill>
                <a:srgbClr val="FFFFFF">
                  <a:lumMod val="50000"/>
                </a:srgbClr>
              </a:solidFill>
              <a:ea typeface="Bebas Neue Bold"/>
              <a:cs typeface="Bebas Neue Bold"/>
              <a:sym typeface="Bebas Neue Bold"/>
            </a:endParaRPr>
          </a:p>
          <a:p>
            <a:pPr defTabSz="410766" hangingPunct="0"/>
            <a:r>
              <a:rPr lang="pl-PL" kern="0" dirty="0">
                <a:solidFill>
                  <a:srgbClr val="FFFFFF">
                    <a:lumMod val="50000"/>
                  </a:srgbClr>
                </a:solidFill>
                <a:ea typeface="Bebas Neue Bold"/>
                <a:cs typeface="Bebas Neue Bold"/>
                <a:sym typeface="Bebas Neue Bold"/>
                <a:hlinkClick r:id="rId4"/>
              </a:rPr>
              <a:t>edowod@mc.gov.pl</a:t>
            </a:r>
            <a:r>
              <a:rPr lang="pl-PL" kern="0" dirty="0">
                <a:solidFill>
                  <a:srgbClr val="FFFFFF">
                    <a:lumMod val="50000"/>
                  </a:srgbClr>
                </a:solidFill>
                <a:ea typeface="Bebas Neue Bold"/>
                <a:cs typeface="Bebas Neue Bold"/>
                <a:sym typeface="Bebas Neue Bold"/>
              </a:rPr>
              <a:t> </a:t>
            </a:r>
          </a:p>
          <a:p>
            <a:pPr defTabSz="410766" hangingPunct="0"/>
            <a:r>
              <a:rPr lang="pl-PL" kern="0" dirty="0">
                <a:solidFill>
                  <a:srgbClr val="FFFFFF">
                    <a:lumMod val="50000"/>
                  </a:srgbClr>
                </a:solidFill>
                <a:ea typeface="Bebas Neue Bold"/>
                <a:cs typeface="Bebas Neue Bold"/>
                <a:sym typeface="Bebas Neue Bold"/>
                <a:hlinkClick r:id="rId5"/>
              </a:rPr>
              <a:t>lukasz.skowron@mc.gov.pl</a:t>
            </a:r>
            <a:r>
              <a:rPr lang="pl-PL" kern="0" dirty="0">
                <a:solidFill>
                  <a:srgbClr val="FFFFFF">
                    <a:lumMod val="50000"/>
                  </a:srgbClr>
                </a:solidFill>
                <a:ea typeface="Bebas Neue Bold"/>
                <a:cs typeface="Bebas Neue Bold"/>
                <a:sym typeface="Bebas Neue Bold"/>
              </a:rPr>
              <a:t> </a:t>
            </a:r>
            <a:endParaRPr lang="en-US" kern="0" dirty="0">
              <a:solidFill>
                <a:srgbClr val="FFFFFF">
                  <a:lumMod val="50000"/>
                </a:srgbClr>
              </a:solidFill>
              <a:ea typeface="Bebas Neue Bold"/>
              <a:cs typeface="Bebas Neue Bold"/>
              <a:sym typeface="Bebas Neue Bold"/>
            </a:endParaRPr>
          </a:p>
        </p:txBody>
      </p:sp>
      <p:pic>
        <p:nvPicPr>
          <p:cNvPr id="5" name="Picture 2" descr="C:\Users\aklimaszek\AppData\Local\Microsoft\Windows\Temporary Internet Files\Content.Outlook\H9L66I8E\MSWiA logo wersja podstawow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2" y="6307022"/>
            <a:ext cx="1428793" cy="34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17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5100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rgbClr val="FF5100"/>
            </a:solidFill>
            <a:effectLst/>
            <a:uFillTx/>
            <a:latin typeface="Bebas Neue Bold"/>
            <a:ea typeface="Bebas Neue Bold"/>
            <a:cs typeface="Bebas Neue Bold"/>
            <a:sym typeface="Bebas Neu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FFFFFF"/>
      </a:dk1>
      <a:lt1>
        <a:srgbClr val="FF5100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rgbClr val="FF5100"/>
            </a:solidFill>
            <a:effectLst/>
            <a:uFillTx/>
            <a:latin typeface="Bebas Neue Bold"/>
            <a:ea typeface="Bebas Neue Bold"/>
            <a:cs typeface="Bebas Neue Bold"/>
            <a:sym typeface="Bebas Neu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7862</TotalTime>
  <Words>541</Words>
  <Application>Microsoft Office PowerPoint</Application>
  <PresentationFormat>Panoramiczny</PresentationFormat>
  <Paragraphs>152</Paragraphs>
  <Slides>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9</vt:i4>
      </vt:variant>
    </vt:vector>
  </HeadingPairs>
  <TitlesOfParts>
    <vt:vector size="18" baseType="lpstr">
      <vt:lpstr>Arial</vt:lpstr>
      <vt:lpstr>Bebas Neue Bold</vt:lpstr>
      <vt:lpstr>Calibri</vt:lpstr>
      <vt:lpstr>Calibri Light</vt:lpstr>
      <vt:lpstr>Helvetica Light</vt:lpstr>
      <vt:lpstr>Times New Roman</vt:lpstr>
      <vt:lpstr>Motyw pakietu Office</vt:lpstr>
      <vt:lpstr>White</vt:lpstr>
      <vt:lpstr>1_White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Lukasz.Skowron@mc.gov.pl</dc:creator>
  <cp:lastModifiedBy>Łukasz Skowron</cp:lastModifiedBy>
  <cp:revision>395</cp:revision>
  <dcterms:created xsi:type="dcterms:W3CDTF">2019-02-13T23:24:51Z</dcterms:created>
  <dcterms:modified xsi:type="dcterms:W3CDTF">2019-09-10T10:59:49Z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{1A067545-A4E2-4FA1-8094-0D7902669705}</vt:lpwstr>
  </property>
  <property fmtid="{D5CDD505-2E9C-101B-9397-08002B2CF9AE}" pid="3" name="DLPManualFileClassificationLastModifiedBy">
    <vt:lpwstr>PWPW\pw03154</vt:lpwstr>
  </property>
  <property fmtid="{D5CDD505-2E9C-101B-9397-08002B2CF9AE}" pid="4" name="DLPManualFileClassificationLastModificationDate">
    <vt:lpwstr>1561960766</vt:lpwstr>
  </property>
  <property fmtid="{D5CDD505-2E9C-101B-9397-08002B2CF9AE}" pid="5" name="DLPManualFileClassificationVersion">
    <vt:lpwstr>11.1.100.23</vt:lpwstr>
  </property>
  <property fmtid="{D5CDD505-2E9C-101B-9397-08002B2CF9AE}" pid="6" name="MSIP_Label_311c1c29-d9d2-4605-b7b4-4bab6148fde9_Enabled">
    <vt:lpwstr>True</vt:lpwstr>
  </property>
  <property fmtid="{D5CDD505-2E9C-101B-9397-08002B2CF9AE}" pid="7" name="MSIP_Label_311c1c29-d9d2-4605-b7b4-4bab6148fde9_SiteId">
    <vt:lpwstr>1a59ca2a-c923-4981-9008-083efd294db2</vt:lpwstr>
  </property>
  <property fmtid="{D5CDD505-2E9C-101B-9397-08002B2CF9AE}" pid="8" name="MSIP_Label_311c1c29-d9d2-4605-b7b4-4bab6148fde9_Owner">
    <vt:lpwstr>pw03154@pwpw.pl</vt:lpwstr>
  </property>
  <property fmtid="{D5CDD505-2E9C-101B-9397-08002B2CF9AE}" pid="9" name="MSIP_Label_311c1c29-d9d2-4605-b7b4-4bab6148fde9_SetDate">
    <vt:lpwstr>2019-07-01T09:41:44.6645930Z</vt:lpwstr>
  </property>
  <property fmtid="{D5CDD505-2E9C-101B-9397-08002B2CF9AE}" pid="10" name="MSIP_Label_311c1c29-d9d2-4605-b7b4-4bab6148fde9_Name">
    <vt:lpwstr>IZ</vt:lpwstr>
  </property>
  <property fmtid="{D5CDD505-2E9C-101B-9397-08002B2CF9AE}" pid="11" name="MSIP_Label_311c1c29-d9d2-4605-b7b4-4bab6148fde9_Application">
    <vt:lpwstr>Microsoft Azure Information Protection</vt:lpwstr>
  </property>
  <property fmtid="{D5CDD505-2E9C-101B-9397-08002B2CF9AE}" pid="12" name="MSIP_Label_311c1c29-d9d2-4605-b7b4-4bab6148fde9_ActionId">
    <vt:lpwstr>c7134fe8-06c0-4b79-a5f0-d14f34a34514</vt:lpwstr>
  </property>
  <property fmtid="{D5CDD505-2E9C-101B-9397-08002B2CF9AE}" pid="13" name="MSIP_Label_311c1c29-d9d2-4605-b7b4-4bab6148fde9_Extended_MSFT_Method">
    <vt:lpwstr>Manual</vt:lpwstr>
  </property>
  <property fmtid="{D5CDD505-2E9C-101B-9397-08002B2CF9AE}" pid="14" name="Sensitivity">
    <vt:lpwstr>IZ</vt:lpwstr>
  </property>
</Properties>
</file>