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7" r:id="rId1"/>
  </p:sldMasterIdLst>
  <p:notesMasterIdLst>
    <p:notesMasterId r:id="rId31"/>
  </p:notesMasterIdLst>
  <p:sldIdLst>
    <p:sldId id="450" r:id="rId2"/>
    <p:sldId id="469" r:id="rId3"/>
    <p:sldId id="514" r:id="rId4"/>
    <p:sldId id="468" r:id="rId5"/>
    <p:sldId id="540" r:id="rId6"/>
    <p:sldId id="521" r:id="rId7"/>
    <p:sldId id="522" r:id="rId8"/>
    <p:sldId id="523" r:id="rId9"/>
    <p:sldId id="524" r:id="rId10"/>
    <p:sldId id="525" r:id="rId11"/>
    <p:sldId id="526" r:id="rId12"/>
    <p:sldId id="527" r:id="rId13"/>
    <p:sldId id="528" r:id="rId14"/>
    <p:sldId id="531" r:id="rId15"/>
    <p:sldId id="532" r:id="rId16"/>
    <p:sldId id="533" r:id="rId17"/>
    <p:sldId id="530" r:id="rId18"/>
    <p:sldId id="516" r:id="rId19"/>
    <p:sldId id="518" r:id="rId20"/>
    <p:sldId id="519" r:id="rId21"/>
    <p:sldId id="520" r:id="rId22"/>
    <p:sldId id="515" r:id="rId23"/>
    <p:sldId id="536" r:id="rId24"/>
    <p:sldId id="537" r:id="rId25"/>
    <p:sldId id="538" r:id="rId26"/>
    <p:sldId id="539" r:id="rId27"/>
    <p:sldId id="473" r:id="rId28"/>
    <p:sldId id="535" r:id="rId29"/>
    <p:sldId id="510" r:id="rId3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E5E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062" autoAdjust="0"/>
    <p:restoredTop sz="94660"/>
  </p:normalViewPr>
  <p:slideViewPr>
    <p:cSldViewPr>
      <p:cViewPr>
        <p:scale>
          <a:sx n="108" d="100"/>
          <a:sy n="108" d="100"/>
        </p:scale>
        <p:origin x="-1704" y="-144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9A5D0-96F2-48CB-BC55-BE44ACE6466C}" type="datetimeFigureOut">
              <a:rPr lang="pl-PL" smtClean="0"/>
              <a:pPr/>
              <a:t>2016-11-16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1E89F-DB85-40D6-9250-145E54BD44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71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2849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35334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7405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62B1-9034-4446-96DA-AB081E135855}" type="datetime1">
              <a:rPr lang="pl-PL" smtClean="0"/>
              <a:pPr/>
              <a:t>2016-11-16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B8BA-9A7F-4745-BAAF-634F02797926}" type="datetime1">
              <a:rPr lang="pl-PL" smtClean="0"/>
              <a:pPr/>
              <a:t>2016-11-16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0C48-9844-463C-BF92-9898AF26ADB5}" type="datetime1">
              <a:rPr lang="pl-PL" smtClean="0"/>
              <a:pPr/>
              <a:t>2016-11-16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14EC91-0C6A-4C0F-8F59-FBC4E44C071D}" type="datetime1">
              <a:rPr lang="pl-PL" altLang="pl-PL" smtClean="0"/>
              <a:pPr/>
              <a:t>2016-11-16</a:t>
            </a:fld>
            <a:endParaRPr lang="pl-PL" alt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FBDD2E-0A89-4F6F-B71E-D6B8232A855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811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E715-773A-4645-91E5-A19CF24039F8}" type="datetime1">
              <a:rPr lang="pl-PL" smtClean="0"/>
              <a:pPr/>
              <a:t>2016-11-16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DF66-CC3E-4345-A033-8889B00AD358}" type="datetime1">
              <a:rPr lang="pl-PL" smtClean="0"/>
              <a:pPr/>
              <a:t>2016-11-16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BA0A-2E53-42F0-91C2-72C51273766E}" type="datetime1">
              <a:rPr lang="pl-PL" smtClean="0"/>
              <a:pPr/>
              <a:t>2016-11-16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EEDA6-7455-460B-A7C5-B64500075FA9}" type="datetime1">
              <a:rPr lang="pl-PL" smtClean="0"/>
              <a:pPr/>
              <a:t>2016-11-16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8D18-35FF-4199-9397-FAD64E71CB21}" type="datetime1">
              <a:rPr lang="pl-PL" smtClean="0"/>
              <a:pPr/>
              <a:t>2016-11-16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76A0-DA6A-455D-B3B7-2BFE7DC48108}" type="datetime1">
              <a:rPr lang="pl-PL" smtClean="0"/>
              <a:pPr/>
              <a:t>2016-11-16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E40C-A826-44D2-AAAA-1FA3CD1B0891}" type="datetime1">
              <a:rPr lang="pl-PL" smtClean="0"/>
              <a:pPr/>
              <a:t>2016-11-16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4E77-D390-4F8D-BB20-1A715EC0E04D}" type="datetime1">
              <a:rPr lang="pl-PL" smtClean="0"/>
              <a:pPr/>
              <a:t>2016-11-16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16A705-3644-404D-A38B-2FDD57A42C3E}" type="datetime1">
              <a:rPr lang="pl-PL" smtClean="0"/>
              <a:pPr/>
              <a:t>2016-11-16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google.pl/url?sa=i&amp;rct=j&amp;q=&amp;esrc=s&amp;source=images&amp;cd=&amp;cad=rja&amp;uact=8&amp;ved=0ahUKEwihqOHurafLAhVjQJoKHRHICWcQjB0IBg&amp;url=http://www.firma-graja.pl/&amp;bvm=bv.115339255,d.bGs&amp;psig=AFQjCNFMOyD0gYWJsqMcbmHe9eFrIRix5w&amp;ust=1457191990950571" TargetMode="Externa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pl/url?sa=i&amp;rct=j&amp;q=&amp;esrc=s&amp;source=images&amp;cd=&amp;cad=rja&amp;uact=8&amp;ved=0ahUKEwjei9nE8KzLAhUjEpoKHXzSD40QjRwIBw&amp;url=http://mail-grubu.com/shared/resources/3475,taktyka-dz-ratowniczych/3947,tdr&amp;psig=AFQjCNHkfQs2llzc2dqPgKPk6J1d7to0Pg&amp;ust=1457381783385336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mail-grubu.com/shared/resources/3475,taktyka-dz-ratowniczych/3947,tdr" TargetMode="Externa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84" y="2492896"/>
            <a:ext cx="9144000" cy="1080120"/>
          </a:xfrm>
        </p:spPr>
        <p:txBody>
          <a:bodyPr anchor="ctr">
            <a:normAutofit fontScale="90000"/>
          </a:bodyPr>
          <a:lstStyle/>
          <a:p>
            <a:pPr marL="182880" indent="0" algn="ctr">
              <a:buNone/>
              <a:tabLst>
                <a:tab pos="2333625" algn="l"/>
              </a:tabLst>
            </a:pPr>
            <a:r>
              <a:rPr lang="pl-PL" altLang="pl-PL" sz="3200" b="1" dirty="0" smtClean="0">
                <a:latin typeface="Arial Black" panose="020B0A04020102020204" pitchFamily="34" charset="0"/>
              </a:rPr>
              <a:t>TEMAT: 13 </a:t>
            </a:r>
            <a:r>
              <a:rPr lang="pl-PL" altLang="pl-PL" sz="3200" b="1" dirty="0" smtClean="0"/>
              <a:t/>
            </a:r>
            <a:br>
              <a:rPr lang="pl-PL" altLang="pl-PL" sz="3200" b="1" dirty="0" smtClean="0"/>
            </a:br>
            <a:r>
              <a:rPr lang="pl-PL" altLang="pl-PL" sz="3200" b="1" dirty="0" smtClean="0"/>
              <a:t/>
            </a:r>
            <a:br>
              <a:rPr lang="pl-PL" altLang="pl-PL" sz="3200" b="1" dirty="0" smtClean="0"/>
            </a:br>
            <a:r>
              <a:rPr lang="pl-PL" sz="2800" dirty="0" smtClean="0"/>
              <a:t>Materiały niebezpieczne</a:t>
            </a:r>
            <a:endParaRPr lang="pl-PL" altLang="pl-PL" sz="3200" b="1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25948" y="404769"/>
            <a:ext cx="6984776" cy="936104"/>
          </a:xfrm>
          <a:prstGeom prst="rect">
            <a:avLst/>
          </a:prstGeom>
        </p:spPr>
        <p:txBody>
          <a:bodyPr vert="horz" lIns="91440" tIns="0" rIns="45720" bIns="0" rtlCol="0" anchor="ctr">
            <a:normAutofit fontScale="92500"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tabLst>
                <a:tab pos="2333625" algn="l"/>
              </a:tabLst>
            </a:pPr>
            <a:r>
              <a:rPr lang="pl-PL" sz="36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SZKOLENIE  </a:t>
            </a:r>
            <a:r>
              <a:rPr lang="pl-PL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PODSTAWOWE </a:t>
            </a:r>
            <a:br>
              <a:rPr lang="pl-PL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STRAŻAKÓW RATOWNIKÓW OSP</a:t>
            </a:r>
            <a:endParaRPr lang="pl-PL" altLang="pl-PL" sz="3600" dirty="0">
              <a:solidFill>
                <a:srgbClr val="FF0000"/>
              </a:solidFill>
            </a:endParaRP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altLang="pl-PL" sz="2800" b="1" dirty="0" smtClean="0"/>
              <a:t>Klasyfikacja materiałów niebezpiecznych</a:t>
            </a:r>
            <a:endParaRPr lang="pl-PL" altLang="pl-PL" sz="2800" b="1" dirty="0"/>
          </a:p>
        </p:txBody>
      </p:sp>
      <p:sp>
        <p:nvSpPr>
          <p:cNvPr id="9" name="Symbol zastępczy zawartości 1"/>
          <p:cNvSpPr>
            <a:spLocks noGrp="1"/>
          </p:cNvSpPr>
          <p:nvPr>
            <p:ph sz="half" idx="1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475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41338" y="1519238"/>
            <a:ext cx="8027987" cy="29051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defTabSz="995363" eaLnBrk="1" hangingPunct="1"/>
            <a:r>
              <a:rPr lang="pl-PL" sz="2000" b="1">
                <a:solidFill>
                  <a:srgbClr val="000000"/>
                </a:solidFill>
              </a:rPr>
              <a:t>Klasyfikacja</a:t>
            </a:r>
            <a:endParaRPr lang="de-DE" sz="2000" b="1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411760" y="1842964"/>
            <a:ext cx="6553200" cy="79394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 sz="1900" dirty="0" smtClean="0">
                <a:solidFill>
                  <a:srgbClr val="000000"/>
                </a:solidFill>
              </a:rPr>
              <a:t>VI. Klasa </a:t>
            </a:r>
            <a:r>
              <a:rPr lang="pl-PL" sz="1900" dirty="0">
                <a:solidFill>
                  <a:srgbClr val="000000"/>
                </a:solidFill>
              </a:rPr>
              <a:t>6 – Substancje Trujące i Zakaźne w tym 2 Podklasy:</a:t>
            </a:r>
            <a:endParaRPr lang="en-US" sz="1900" dirty="0">
              <a:solidFill>
                <a:srgbClr val="FF3300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411760" y="2997200"/>
            <a:ext cx="5329238" cy="79184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 dirty="0">
                <a:solidFill>
                  <a:srgbClr val="000000"/>
                </a:solidFill>
              </a:rPr>
              <a:t>Substancje Trujące np. </a:t>
            </a:r>
            <a:r>
              <a:rPr lang="pl-PL" dirty="0">
                <a:solidFill>
                  <a:srgbClr val="FF3300"/>
                </a:solidFill>
              </a:rPr>
              <a:t>cyjanek, arszenik, strychnina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484438" y="4365104"/>
            <a:ext cx="5329237" cy="172881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 dirty="0">
                <a:solidFill>
                  <a:srgbClr val="000000"/>
                </a:solidFill>
              </a:rPr>
              <a:t>Substancje Zakaźne np. </a:t>
            </a:r>
            <a:r>
              <a:rPr lang="pl-PL" dirty="0">
                <a:solidFill>
                  <a:srgbClr val="FF3300"/>
                </a:solidFill>
              </a:rPr>
              <a:t>wirusy, bakterie, szczepionki lub produkty biologiczne znane jako powodujące choroby ludzi lub zwierząt (HIV, grzybice, wścieklizny); zalicza się tu też odpady medyczne</a:t>
            </a:r>
            <a:endParaRPr lang="en-US" dirty="0">
              <a:solidFill>
                <a:srgbClr val="FF3300"/>
              </a:solidFill>
            </a:endParaRPr>
          </a:p>
        </p:txBody>
      </p:sp>
      <p:pic>
        <p:nvPicPr>
          <p:cNvPr id="12" name="Picture 9" descr="AO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492375"/>
            <a:ext cx="1439862" cy="1439863"/>
          </a:xfrm>
          <a:prstGeom prst="rect">
            <a:avLst/>
          </a:prstGeom>
          <a:noFill/>
        </p:spPr>
      </p:pic>
      <p:pic>
        <p:nvPicPr>
          <p:cNvPr id="13" name="Picture 10" descr="AO0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4292600"/>
            <a:ext cx="1439862" cy="1439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altLang="pl-PL" sz="2800" b="1" dirty="0" smtClean="0"/>
              <a:t>Klasyfikacja materiałów niebezpiecznych</a:t>
            </a:r>
            <a:endParaRPr lang="pl-PL" altLang="pl-PL" sz="2800" b="1" dirty="0"/>
          </a:p>
        </p:txBody>
      </p:sp>
      <p:sp>
        <p:nvSpPr>
          <p:cNvPr id="9" name="Symbol zastępczy zawartości 1"/>
          <p:cNvSpPr>
            <a:spLocks noGrp="1"/>
          </p:cNvSpPr>
          <p:nvPr>
            <p:ph sz="half" idx="1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475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41338" y="1519238"/>
            <a:ext cx="8027987" cy="29051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defTabSz="995363" eaLnBrk="1" hangingPunct="1"/>
            <a:r>
              <a:rPr lang="pl-PL" sz="2000" b="1">
                <a:solidFill>
                  <a:srgbClr val="000000"/>
                </a:solidFill>
              </a:rPr>
              <a:t>Klasyfikacja</a:t>
            </a:r>
            <a:endParaRPr lang="de-DE" sz="2000" b="1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460394" y="1592261"/>
            <a:ext cx="4680520" cy="504825"/>
          </a:xfrm>
          <a:prstGeom prst="rect">
            <a:avLst/>
          </a:prstGeom>
          <a:noFill/>
          <a:ln/>
        </p:spPr>
        <p:txBody>
          <a:bodyPr vert="horz" lIns="54864" tIns="91440" rtlCol="0">
            <a:noAutofit/>
          </a:bodyPr>
          <a:lstStyle/>
          <a:p>
            <a:pPr marL="118872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VII. Klasa 7 – Materiały Radioaktywne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470520" y="2348880"/>
            <a:ext cx="6277944" cy="1296144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 dirty="0">
                <a:solidFill>
                  <a:srgbClr val="000000"/>
                </a:solidFill>
              </a:rPr>
              <a:t>Materiały Radioaktywne</a:t>
            </a:r>
          </a:p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 dirty="0" smtClean="0">
                <a:solidFill>
                  <a:srgbClr val="000000"/>
                </a:solidFill>
              </a:rPr>
              <a:t>Kategoria I – białe </a:t>
            </a:r>
          </a:p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 sz="1600" dirty="0"/>
              <a:t>Przesyłki o </a:t>
            </a:r>
            <a:r>
              <a:rPr lang="pl-PL" sz="1600" dirty="0" smtClean="0"/>
              <a:t>maksymalnym </a:t>
            </a:r>
            <a:r>
              <a:rPr lang="pl-PL" sz="1600" dirty="0"/>
              <a:t>poziomie promieniowania nie większym niż 0,005 </a:t>
            </a:r>
            <a:r>
              <a:rPr lang="pl-PL" sz="1600" dirty="0" err="1"/>
              <a:t>mSv</a:t>
            </a:r>
            <a:r>
              <a:rPr lang="pl-PL" sz="1600" dirty="0"/>
              <a:t>/h. </a:t>
            </a:r>
          </a:p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endParaRPr lang="en-US" dirty="0">
              <a:solidFill>
                <a:srgbClr val="FF3300"/>
              </a:solidFill>
            </a:endParaRPr>
          </a:p>
        </p:txBody>
      </p:sp>
      <p:pic>
        <p:nvPicPr>
          <p:cNvPr id="11" name="Picture 10" descr="AO0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133600"/>
            <a:ext cx="1296987" cy="1296988"/>
          </a:xfrm>
          <a:prstGeom prst="rect">
            <a:avLst/>
          </a:prstGeom>
          <a:noFill/>
        </p:spPr>
      </p:pic>
      <p:pic>
        <p:nvPicPr>
          <p:cNvPr id="12" name="Picture 11" descr="AO0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573463"/>
            <a:ext cx="1368425" cy="1368425"/>
          </a:xfrm>
          <a:prstGeom prst="rect">
            <a:avLst/>
          </a:prstGeom>
          <a:noFill/>
        </p:spPr>
      </p:pic>
      <p:pic>
        <p:nvPicPr>
          <p:cNvPr id="13" name="Picture 12" descr="AO0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49" y="5013325"/>
            <a:ext cx="1368425" cy="1296988"/>
          </a:xfrm>
          <a:prstGeom prst="rect">
            <a:avLst/>
          </a:prstGeom>
          <a:noFill/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39752" y="3861048"/>
            <a:ext cx="6696744" cy="1224136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 dirty="0">
                <a:solidFill>
                  <a:srgbClr val="000000"/>
                </a:solidFill>
              </a:rPr>
              <a:t>Materiały Radioaktywne</a:t>
            </a:r>
          </a:p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 dirty="0" smtClean="0">
                <a:solidFill>
                  <a:srgbClr val="000000"/>
                </a:solidFill>
              </a:rPr>
              <a:t>Kategoria II - żółte</a:t>
            </a:r>
          </a:p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 sz="1600" dirty="0"/>
              <a:t>Przesyłki </a:t>
            </a:r>
            <a:r>
              <a:rPr lang="pl-PL" sz="1600" dirty="0" smtClean="0"/>
              <a:t>o </a:t>
            </a:r>
            <a:r>
              <a:rPr lang="pl-PL" sz="1600" dirty="0"/>
              <a:t>maksymalnym poziomie promieniowania wyższym od 0,005 </a:t>
            </a:r>
            <a:r>
              <a:rPr lang="pl-PL" sz="1600" dirty="0" err="1"/>
              <a:t>mSv</a:t>
            </a:r>
            <a:r>
              <a:rPr lang="pl-PL" sz="1600" dirty="0"/>
              <a:t>/h lecz nie większym niż 0,5 </a:t>
            </a:r>
            <a:r>
              <a:rPr lang="pl-PL" sz="1600" dirty="0" err="1"/>
              <a:t>mSv</a:t>
            </a:r>
            <a:r>
              <a:rPr lang="pl-PL" sz="1600" dirty="0"/>
              <a:t>/h. </a:t>
            </a:r>
          </a:p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339751" y="5317148"/>
            <a:ext cx="6552729" cy="1352211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 dirty="0">
                <a:solidFill>
                  <a:srgbClr val="000000"/>
                </a:solidFill>
              </a:rPr>
              <a:t>Materiały Radioaktywne</a:t>
            </a:r>
          </a:p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 dirty="0">
                <a:solidFill>
                  <a:srgbClr val="000000"/>
                </a:solidFill>
              </a:rPr>
              <a:t>Kategoria III - żółte</a:t>
            </a:r>
          </a:p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 sz="1600" dirty="0"/>
              <a:t>Przesyłki </a:t>
            </a:r>
            <a:r>
              <a:rPr lang="pl-PL" sz="1600" dirty="0" smtClean="0"/>
              <a:t>maksymalnym </a:t>
            </a:r>
            <a:r>
              <a:rPr lang="pl-PL" sz="1600" dirty="0"/>
              <a:t>poziomie promieniowania wyższym od 0,5 </a:t>
            </a:r>
            <a:r>
              <a:rPr lang="pl-PL" sz="1600" dirty="0" err="1"/>
              <a:t>mSv</a:t>
            </a:r>
            <a:r>
              <a:rPr lang="pl-PL" sz="1600" dirty="0"/>
              <a:t>/h lecz nie większym niż 2 </a:t>
            </a:r>
            <a:r>
              <a:rPr lang="pl-PL" sz="1600" dirty="0" err="1"/>
              <a:t>mSv</a:t>
            </a:r>
            <a:r>
              <a:rPr lang="pl-PL" sz="1600" dirty="0"/>
              <a:t>/h. </a:t>
            </a:r>
          </a:p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endParaRPr lang="en-US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altLang="pl-PL" sz="2800" b="1" dirty="0" smtClean="0"/>
              <a:t>Klasyfikacja materiałów niebezpiecznych</a:t>
            </a:r>
            <a:endParaRPr lang="pl-PL" altLang="pl-PL" sz="2800" b="1" dirty="0"/>
          </a:p>
        </p:txBody>
      </p:sp>
      <p:sp>
        <p:nvSpPr>
          <p:cNvPr id="9" name="Symbol zastępczy zawartości 1"/>
          <p:cNvSpPr>
            <a:spLocks noGrp="1"/>
          </p:cNvSpPr>
          <p:nvPr>
            <p:ph sz="half" idx="1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475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41338" y="1519238"/>
            <a:ext cx="8027987" cy="29051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defTabSz="995363" eaLnBrk="1" hangingPunct="1"/>
            <a:r>
              <a:rPr lang="pl-PL" sz="2000" b="1">
                <a:solidFill>
                  <a:srgbClr val="000000"/>
                </a:solidFill>
              </a:rPr>
              <a:t>Klasyfikacja</a:t>
            </a:r>
            <a:endParaRPr lang="de-DE" sz="2000" b="1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339752" y="2121876"/>
            <a:ext cx="5329238" cy="80306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 dirty="0" smtClean="0">
                <a:solidFill>
                  <a:srgbClr val="000000"/>
                </a:solidFill>
              </a:rPr>
              <a:t>VIII. Klasa 8 - Materiały </a:t>
            </a:r>
            <a:r>
              <a:rPr lang="pl-PL" dirty="0">
                <a:solidFill>
                  <a:srgbClr val="000000"/>
                </a:solidFill>
              </a:rPr>
              <a:t>żrące np. </a:t>
            </a:r>
            <a:r>
              <a:rPr lang="pl-PL" dirty="0">
                <a:solidFill>
                  <a:srgbClr val="FF3300"/>
                </a:solidFill>
              </a:rPr>
              <a:t>kwas siarkowy</a:t>
            </a:r>
            <a:r>
              <a:rPr lang="pl-PL" dirty="0" smtClean="0">
                <a:solidFill>
                  <a:srgbClr val="FF3300"/>
                </a:solidFill>
              </a:rPr>
              <a:t>, </a:t>
            </a:r>
            <a:r>
              <a:rPr lang="pl-PL" dirty="0">
                <a:solidFill>
                  <a:srgbClr val="FF3300"/>
                </a:solidFill>
              </a:rPr>
              <a:t>kwas do akumulatorów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267744" y="3860366"/>
            <a:ext cx="5329237" cy="180088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 dirty="0" smtClean="0">
                <a:solidFill>
                  <a:srgbClr val="000000"/>
                </a:solidFill>
              </a:rPr>
              <a:t>IX. Klasa 9 - Materiały </a:t>
            </a:r>
            <a:r>
              <a:rPr lang="pl-PL" dirty="0">
                <a:solidFill>
                  <a:srgbClr val="000000"/>
                </a:solidFill>
              </a:rPr>
              <a:t>niebezpieczne różne np. </a:t>
            </a:r>
            <a:r>
              <a:rPr lang="pl-PL" dirty="0">
                <a:solidFill>
                  <a:srgbClr val="FF3300"/>
                </a:solidFill>
              </a:rPr>
              <a:t>azbest, środki zapachowe, środki do znieczuleń, dwutlenek węgla w postaci stałej </a:t>
            </a:r>
            <a:r>
              <a:rPr lang="pl-PL" dirty="0" smtClean="0">
                <a:solidFill>
                  <a:srgbClr val="FF3300"/>
                </a:solidFill>
              </a:rPr>
              <a:t>tzw. </a:t>
            </a:r>
            <a:r>
              <a:rPr lang="pl-PL" dirty="0">
                <a:solidFill>
                  <a:srgbClr val="FF3300"/>
                </a:solidFill>
              </a:rPr>
              <a:t>suchy lód</a:t>
            </a:r>
          </a:p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endParaRPr lang="pl-PL" dirty="0">
              <a:solidFill>
                <a:srgbClr val="FF3300"/>
              </a:solidFill>
            </a:endParaRPr>
          </a:p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 dirty="0"/>
              <a:t>Materiały magnetyczne</a:t>
            </a:r>
            <a:endParaRPr lang="en-US" dirty="0"/>
          </a:p>
        </p:txBody>
      </p:sp>
      <p:pic>
        <p:nvPicPr>
          <p:cNvPr id="11" name="Picture 9" descr="AO0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5" y="1773238"/>
            <a:ext cx="1441450" cy="1441450"/>
          </a:xfrm>
          <a:prstGeom prst="rect">
            <a:avLst/>
          </a:prstGeom>
          <a:noFill/>
        </p:spPr>
      </p:pic>
      <p:pic>
        <p:nvPicPr>
          <p:cNvPr id="12" name="Picture 10" descr="AO0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725" y="3716338"/>
            <a:ext cx="1368425" cy="1368425"/>
          </a:xfrm>
          <a:prstGeom prst="rect">
            <a:avLst/>
          </a:prstGeom>
          <a:noFill/>
        </p:spPr>
      </p:pic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700338" y="3141663"/>
            <a:ext cx="5329237" cy="50323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 sz="1900" dirty="0">
                <a:solidFill>
                  <a:srgbClr val="000000"/>
                </a:solidFill>
              </a:rPr>
              <a:t>Materiały niebezpieczne różne:</a:t>
            </a:r>
            <a:endParaRPr lang="en-US" sz="19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altLang="pl-PL" sz="2800" b="1" dirty="0" smtClean="0"/>
              <a:t>Klasyfikacja materiałów niebezpiecznych</a:t>
            </a:r>
            <a:endParaRPr lang="pl-PL" altLang="pl-PL" sz="2800" b="1" dirty="0"/>
          </a:p>
        </p:txBody>
      </p:sp>
      <p:sp>
        <p:nvSpPr>
          <p:cNvPr id="9" name="Symbol zastępczy zawartości 1"/>
          <p:cNvSpPr>
            <a:spLocks noGrp="1"/>
          </p:cNvSpPr>
          <p:nvPr>
            <p:ph sz="half" idx="1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475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0" y="1268760"/>
            <a:ext cx="8921000" cy="4732065"/>
          </a:xfrm>
        </p:spPr>
        <p:txBody>
          <a:bodyPr wrap="square">
            <a:spAutoFit/>
          </a:bodyPr>
          <a:lstStyle/>
          <a:p>
            <a:pPr marL="533400" indent="-533400"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pl-PL" altLang="pl-PL" sz="2800" b="1" u="sng" dirty="0" smtClean="0"/>
              <a:t>Oznaczenia w transporcie materiałów niebezpiecznych</a:t>
            </a:r>
          </a:p>
          <a:p>
            <a:pPr>
              <a:buFont typeface="Wingdings" pitchFamily="2" charset="2"/>
              <a:buNone/>
            </a:pPr>
            <a:r>
              <a:rPr lang="pl-PL" sz="2800" dirty="0" smtClean="0"/>
              <a:t>  Pomarańczowe tablice z czarnym obwodem umieszczane z tyłu i z przodu pojazdu od strony kierowcy na wysokości nie mniejszej niż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0,5 </a:t>
            </a:r>
            <a:r>
              <a:rPr lang="pl-PL" sz="2800" dirty="0" smtClean="0"/>
              <a:t>m i nie większej niż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l-PL" sz="2800" dirty="0" smtClean="0"/>
              <a:t> m</a:t>
            </a:r>
          </a:p>
          <a:p>
            <a:pPr marL="533400" indent="-533400">
              <a:lnSpc>
                <a:spcPct val="80000"/>
              </a:lnSpc>
              <a:spcBef>
                <a:spcPct val="0"/>
              </a:spcBef>
              <a:buNone/>
              <a:defRPr/>
            </a:pPr>
            <a:endParaRPr lang="pl-PL" sz="2800" dirty="0" smtClean="0"/>
          </a:p>
          <a:p>
            <a:pPr>
              <a:buNone/>
            </a:pPr>
            <a:endParaRPr lang="pl-PL" sz="1800" dirty="0" smtClean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defRPr/>
            </a:pPr>
            <a:endParaRPr lang="pl-PL" sz="1800" dirty="0" smtClean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defRPr/>
            </a:pPr>
            <a:endParaRPr lang="pl-PL" sz="1800" i="1" dirty="0" smtClean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defRPr/>
            </a:pPr>
            <a:endParaRPr lang="pl-PL" altLang="pl-PL" sz="2800" dirty="0" smtClean="0"/>
          </a:p>
          <a:p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4005064"/>
            <a:ext cx="7969250" cy="2227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altLang="pl-PL" sz="2800" b="1" dirty="0" smtClean="0"/>
              <a:t>Klasyfikacja materiałów niebezpiecznych</a:t>
            </a:r>
            <a:endParaRPr lang="pl-PL" altLang="pl-PL" sz="2800" b="1" dirty="0"/>
          </a:p>
        </p:txBody>
      </p:sp>
      <p:sp>
        <p:nvSpPr>
          <p:cNvPr id="9" name="Symbol zastępczy zawartości 1"/>
          <p:cNvSpPr>
            <a:spLocks noGrp="1"/>
          </p:cNvSpPr>
          <p:nvPr>
            <p:ph sz="half" idx="1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475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07504" y="1832845"/>
            <a:ext cx="8921000" cy="1695849"/>
          </a:xfrm>
        </p:spPr>
        <p:txBody>
          <a:bodyPr wrap="square">
            <a:spAutoFit/>
          </a:bodyPr>
          <a:lstStyle/>
          <a:p>
            <a:pPr>
              <a:buNone/>
            </a:pPr>
            <a:endParaRPr lang="pl-PL" sz="1800" dirty="0" smtClean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defRPr/>
            </a:pPr>
            <a:endParaRPr lang="pl-PL" sz="1800" dirty="0" smtClean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defRPr/>
            </a:pPr>
            <a:endParaRPr lang="pl-PL" sz="1800" i="1" dirty="0" smtClean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defRPr/>
            </a:pPr>
            <a:endParaRPr lang="pl-PL" altLang="pl-PL" sz="2800" dirty="0" smtClean="0"/>
          </a:p>
          <a:p>
            <a:endParaRPr lang="pl-PL" dirty="0"/>
          </a:p>
        </p:txBody>
      </p:sp>
      <p:graphicFrame>
        <p:nvGraphicFramePr>
          <p:cNvPr id="10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091613"/>
              </p:ext>
            </p:extLst>
          </p:nvPr>
        </p:nvGraphicFramePr>
        <p:xfrm>
          <a:off x="467544" y="1684840"/>
          <a:ext cx="5929322" cy="4663440"/>
        </p:xfrm>
        <a:graphic>
          <a:graphicData uri="http://schemas.openxmlformats.org/drawingml/2006/table">
            <a:tbl>
              <a:tblPr/>
              <a:tblGrid>
                <a:gridCol w="5929322"/>
              </a:tblGrid>
              <a:tr h="216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Liczba w </a:t>
                      </a:r>
                      <a:r>
                        <a:rPr kumimoji="0" lang="pl-PL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hlinkClick r:id="" action="ppaction://noaction"/>
                        </a:rPr>
                        <a:t>Liczniku</a:t>
                      </a:r>
                      <a:r>
                        <a:rPr kumimoji="0" lang="pl-PL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to numer </a:t>
                      </a:r>
                      <a:r>
                        <a:rPr kumimoji="0" lang="pl-PL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pl-PL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rozpoznawczy niebezpieczeństwa</a:t>
                      </a:r>
                      <a:br>
                        <a:rPr kumimoji="0" lang="pl-PL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endParaRPr kumimoji="0" lang="pl-PL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2120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Cyfra w </a:t>
                      </a:r>
                      <a:r>
                        <a:rPr kumimoji="0" lang="pl-PL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Mianowniku</a:t>
                      </a:r>
                      <a:r>
                        <a:rPr kumimoji="0" lang="pl-PL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oznacza numer pod którym dana substancja (np. Benzyna) jest sklasyfikowana w katalogu materiałów niebezpiecznych ONZ.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663596"/>
              </p:ext>
            </p:extLst>
          </p:nvPr>
        </p:nvGraphicFramePr>
        <p:xfrm>
          <a:off x="6624626" y="3140968"/>
          <a:ext cx="1752600" cy="1524000"/>
        </p:xfrm>
        <a:graphic>
          <a:graphicData uri="http://schemas.openxmlformats.org/drawingml/2006/table">
            <a:tbl>
              <a:tblPr/>
              <a:tblGrid>
                <a:gridCol w="1752600"/>
              </a:tblGrid>
              <a:tr h="6191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1203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sp>
        <p:nvSpPr>
          <p:cNvPr id="12" name="pole tekstowe 11"/>
          <p:cNvSpPr txBox="1"/>
          <p:nvPr/>
        </p:nvSpPr>
        <p:spPr>
          <a:xfrm>
            <a:off x="2915816" y="98072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PRZYKŁAD TABLICY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altLang="pl-PL" sz="2800" b="1" dirty="0" smtClean="0"/>
              <a:t>Klasyfikacja materiałów niebezpiecznych</a:t>
            </a:r>
            <a:endParaRPr lang="pl-PL" altLang="pl-PL" sz="2800" b="1" dirty="0"/>
          </a:p>
        </p:txBody>
      </p:sp>
      <p:sp>
        <p:nvSpPr>
          <p:cNvPr id="9" name="Symbol zastępczy zawartości 1"/>
          <p:cNvSpPr>
            <a:spLocks noGrp="1"/>
          </p:cNvSpPr>
          <p:nvPr>
            <p:ph sz="half" idx="1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475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07504" y="1832845"/>
            <a:ext cx="8921000" cy="1695849"/>
          </a:xfrm>
        </p:spPr>
        <p:txBody>
          <a:bodyPr wrap="square">
            <a:spAutoFit/>
          </a:bodyPr>
          <a:lstStyle/>
          <a:p>
            <a:pPr>
              <a:buNone/>
            </a:pPr>
            <a:endParaRPr lang="pl-PL" sz="1800" dirty="0" smtClean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defRPr/>
            </a:pPr>
            <a:endParaRPr lang="pl-PL" sz="1800" dirty="0" smtClean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defRPr/>
            </a:pPr>
            <a:endParaRPr lang="pl-PL" sz="1800" i="1" dirty="0" smtClean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defRPr/>
            </a:pPr>
            <a:endParaRPr lang="pl-PL" altLang="pl-PL" sz="2800" dirty="0" smtClean="0"/>
          </a:p>
          <a:p>
            <a:endParaRPr lang="pl-PL" dirty="0"/>
          </a:p>
        </p:txBody>
      </p:sp>
      <p:graphicFrame>
        <p:nvGraphicFramePr>
          <p:cNvPr id="11" name="Group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208735"/>
              </p:ext>
            </p:extLst>
          </p:nvPr>
        </p:nvGraphicFramePr>
        <p:xfrm>
          <a:off x="6804248" y="1772816"/>
          <a:ext cx="1752600" cy="1524000"/>
        </p:xfrm>
        <a:graphic>
          <a:graphicData uri="http://schemas.openxmlformats.org/drawingml/2006/table">
            <a:tbl>
              <a:tblPr/>
              <a:tblGrid>
                <a:gridCol w="17526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1203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sp>
        <p:nvSpPr>
          <p:cNvPr id="12" name="Prostokąt 11"/>
          <p:cNvSpPr/>
          <p:nvPr/>
        </p:nvSpPr>
        <p:spPr>
          <a:xfrm>
            <a:off x="500034" y="1124744"/>
            <a:ext cx="680827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u="sng" dirty="0" smtClean="0">
                <a:latin typeface="Arial" pitchFamily="34" charset="0"/>
                <a:cs typeface="Arial" pitchFamily="34" charset="0"/>
              </a:rPr>
              <a:t>Objaśnienia cyfr w liczniku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0 - </a:t>
            </a:r>
            <a:r>
              <a:rPr lang="pl-PL" sz="2400" dirty="0" smtClean="0"/>
              <a:t>brak dodatkowego zagrożenia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2 -</a:t>
            </a:r>
            <a:r>
              <a:rPr lang="pl-PL" sz="2400" dirty="0" smtClean="0"/>
              <a:t> emisja gazu spowodowana ciśnieniem lub 	reakcją chemiczną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3 -</a:t>
            </a:r>
            <a:r>
              <a:rPr lang="pl-PL" sz="2400" dirty="0" smtClean="0"/>
              <a:t> zapalność mat. ciekłych i gazów lub mat. 	ciekły samonagrzewający się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4 -</a:t>
            </a:r>
            <a:r>
              <a:rPr lang="pl-PL" sz="2400" dirty="0" smtClean="0"/>
              <a:t> zapalność mat. stałych lub mat. stały 	samonagrzewający się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5 -</a:t>
            </a:r>
            <a:r>
              <a:rPr lang="pl-PL" sz="2400" dirty="0" smtClean="0"/>
              <a:t> działanie utleniające ( wzmagające palenie )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6 -</a:t>
            </a:r>
            <a:r>
              <a:rPr lang="pl-PL" sz="2400" dirty="0" smtClean="0"/>
              <a:t> działanie trujące lub zakaźne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7 -</a:t>
            </a:r>
            <a:r>
              <a:rPr lang="pl-PL" sz="2400" dirty="0" smtClean="0"/>
              <a:t> działanie promieniotwórcze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8 -</a:t>
            </a:r>
            <a:r>
              <a:rPr lang="pl-PL" sz="2400" dirty="0" smtClean="0"/>
              <a:t> działanie żrące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9 -</a:t>
            </a:r>
            <a:r>
              <a:rPr lang="pl-PL" sz="2400" dirty="0" smtClean="0"/>
              <a:t> zagrożenie samorzutną i gwałtowną reakcją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altLang="pl-PL" sz="2800" b="1" dirty="0" smtClean="0"/>
              <a:t>Klasyfikacja materiałów niebezpiecznych</a:t>
            </a:r>
            <a:endParaRPr lang="pl-PL" altLang="pl-PL" sz="2800" b="1" dirty="0"/>
          </a:p>
        </p:txBody>
      </p:sp>
      <p:sp>
        <p:nvSpPr>
          <p:cNvPr id="9" name="Symbol zastępczy zawartości 1"/>
          <p:cNvSpPr>
            <a:spLocks noGrp="1"/>
          </p:cNvSpPr>
          <p:nvPr>
            <p:ph sz="half" idx="1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475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07504" y="1832845"/>
            <a:ext cx="8921000" cy="1695849"/>
          </a:xfrm>
        </p:spPr>
        <p:txBody>
          <a:bodyPr wrap="square">
            <a:spAutoFit/>
          </a:bodyPr>
          <a:lstStyle/>
          <a:p>
            <a:pPr>
              <a:buNone/>
            </a:pPr>
            <a:endParaRPr lang="pl-PL" sz="1800" dirty="0" smtClean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defRPr/>
            </a:pPr>
            <a:endParaRPr lang="pl-PL" sz="1800" dirty="0" smtClean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defRPr/>
            </a:pPr>
            <a:endParaRPr lang="pl-PL" sz="1800" i="1" dirty="0" smtClean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defRPr/>
            </a:pPr>
            <a:endParaRPr lang="pl-PL" altLang="pl-PL" sz="2800" dirty="0" smtClean="0"/>
          </a:p>
          <a:p>
            <a:endParaRPr lang="pl-PL" dirty="0"/>
          </a:p>
        </p:txBody>
      </p:sp>
      <p:graphicFrame>
        <p:nvGraphicFramePr>
          <p:cNvPr id="11" name="Group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781786"/>
              </p:ext>
            </p:extLst>
          </p:nvPr>
        </p:nvGraphicFramePr>
        <p:xfrm>
          <a:off x="6870358" y="2114091"/>
          <a:ext cx="1752600" cy="1524000"/>
        </p:xfrm>
        <a:graphic>
          <a:graphicData uri="http://schemas.openxmlformats.org/drawingml/2006/table">
            <a:tbl>
              <a:tblPr/>
              <a:tblGrid>
                <a:gridCol w="17526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X323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1205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sp>
        <p:nvSpPr>
          <p:cNvPr id="12" name="Prostokąt 11"/>
          <p:cNvSpPr/>
          <p:nvPr/>
        </p:nvSpPr>
        <p:spPr>
          <a:xfrm>
            <a:off x="500034" y="1556792"/>
            <a:ext cx="635796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C000"/>
              </a:buClr>
              <a:buBlip>
                <a:blip r:embed="rId3"/>
              </a:buBlip>
            </a:pPr>
            <a:r>
              <a:rPr lang="pl-PL" sz="2400" dirty="0" smtClean="0"/>
              <a:t>Kombinacja cyfr   </a:t>
            </a:r>
            <a:r>
              <a:rPr lang="pl-PL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32, 42, 62, 82</a:t>
            </a:r>
          </a:p>
          <a:p>
            <a:pPr algn="ctr">
              <a:buFont typeface="Wingdings" pitchFamily="2" charset="2"/>
              <a:buNone/>
            </a:pPr>
            <a:r>
              <a:rPr lang="pl-PL" sz="2400" dirty="0" smtClean="0"/>
              <a:t>w numerze rozpoznawczym zagrożenia oznacza, że materiał reaguje z wodą</a:t>
            </a:r>
          </a:p>
          <a:p>
            <a:pPr algn="ctr">
              <a:buFont typeface="Wingdings" pitchFamily="2" charset="2"/>
              <a:buNone/>
            </a:pPr>
            <a:r>
              <a:rPr lang="pl-PL" sz="2400" dirty="0" smtClean="0"/>
              <a:t>wydzielając gazy palne</a:t>
            </a:r>
          </a:p>
          <a:p>
            <a:pPr marL="342900" indent="-342900">
              <a:buClr>
                <a:srgbClr val="FFC000"/>
              </a:buClr>
              <a:buBlip>
                <a:blip r:embed="rId3"/>
              </a:buBlip>
            </a:pPr>
            <a:r>
              <a:rPr lang="pl-PL" sz="2400" dirty="0" smtClean="0"/>
              <a:t>Powtórzenie cyfry wskazuje nasilenie 	zagrożenia np. </a:t>
            </a:r>
            <a:r>
              <a:rPr lang="pl-PL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33, 44, 55, 66, 88</a:t>
            </a:r>
          </a:p>
          <a:p>
            <a:pPr marL="342900" indent="-342900">
              <a:buClr>
                <a:srgbClr val="FFC000"/>
              </a:buClr>
              <a:buBlip>
                <a:blip r:embed="rId3"/>
              </a:buBlip>
            </a:pPr>
            <a:r>
              <a:rPr lang="pl-PL" sz="2400" b="1" dirty="0" smtClean="0">
                <a:solidFill>
                  <a:srgbClr val="FF0000"/>
                </a:solidFill>
              </a:rPr>
              <a:t>X</a:t>
            </a:r>
            <a:r>
              <a:rPr lang="pl-PL" sz="2400" dirty="0" smtClean="0"/>
              <a:t> – poprzedzający numer rozpoznawczy  	oznacza materiał reagujący 	</a:t>
            </a:r>
            <a:r>
              <a:rPr lang="pl-PL" sz="2400" b="1" dirty="0" smtClean="0"/>
              <a:t>niebezpiecznie</a:t>
            </a:r>
            <a:r>
              <a:rPr lang="pl-PL" sz="2400" dirty="0" smtClean="0"/>
              <a:t>  z wodą ( gaszenie 	za zgodą specjalistów )</a:t>
            </a:r>
            <a:endParaRPr lang="pl-PL" sz="2400" dirty="0"/>
          </a:p>
        </p:txBody>
      </p:sp>
      <p:sp>
        <p:nvSpPr>
          <p:cNvPr id="10" name="Prostokąt 9"/>
          <p:cNvSpPr/>
          <p:nvPr/>
        </p:nvSpPr>
        <p:spPr>
          <a:xfrm>
            <a:off x="428596" y="5715016"/>
            <a:ext cx="8501122" cy="156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pl-PL" b="1" dirty="0" smtClean="0">
                <a:latin typeface="Times New Roman" pitchFamily="18" charset="0"/>
              </a:rPr>
              <a:t>X323</a:t>
            </a:r>
            <a:r>
              <a:rPr lang="pl-PL" dirty="0" smtClean="0">
                <a:latin typeface="Times New Roman" pitchFamily="18" charset="0"/>
              </a:rPr>
              <a:t>	materiał ciekły zapalny, reagujący niebezpiecznie z wodą, wydzielający gazy palne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223	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gaz skroplony, schłodzony, palny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pl-PL" b="1" dirty="0" smtClean="0">
                <a:latin typeface="Times New Roman" pitchFamily="18" charset="0"/>
              </a:rPr>
              <a:t>606</a:t>
            </a:r>
            <a:r>
              <a:rPr lang="pl-PL" dirty="0" smtClean="0">
                <a:latin typeface="Times New Roman" pitchFamily="18" charset="0"/>
              </a:rPr>
              <a:t>	materiał zakaźny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endParaRPr lang="pl-PL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altLang="pl-PL" sz="2800" b="1" dirty="0" smtClean="0"/>
              <a:t>Klasyfikacja materiałów niebezpiecznych</a:t>
            </a:r>
            <a:endParaRPr lang="pl-PL" altLang="pl-PL" sz="2800" b="1" dirty="0"/>
          </a:p>
        </p:txBody>
      </p: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72231" y="5002222"/>
            <a:ext cx="2160587" cy="1301750"/>
            <a:chOff x="249" y="1979"/>
            <a:chExt cx="1361" cy="820"/>
          </a:xfrm>
        </p:grpSpPr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748" y="1979"/>
              <a:ext cx="862" cy="58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793" y="2795"/>
              <a:ext cx="7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V="1">
              <a:off x="657" y="1979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975" y="2568"/>
              <a:ext cx="3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l-PL" sz="1800" b="1"/>
                <a:t>400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249" y="2115"/>
              <a:ext cx="6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l-PL" sz="1800" b="1"/>
                <a:t>300</a:t>
              </a:r>
            </a:p>
          </p:txBody>
        </p:sp>
      </p:grpSp>
      <p:grpSp>
        <p:nvGrpSpPr>
          <p:cNvPr id="17" name="Group 18"/>
          <p:cNvGrpSpPr>
            <a:grpSpLocks/>
          </p:cNvGrpSpPr>
          <p:nvPr/>
        </p:nvGrpSpPr>
        <p:grpSpPr bwMode="auto">
          <a:xfrm>
            <a:off x="2411760" y="5153776"/>
            <a:ext cx="1870075" cy="865187"/>
            <a:chOff x="295" y="3203"/>
            <a:chExt cx="1178" cy="545"/>
          </a:xfrm>
        </p:grpSpPr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793" y="3203"/>
              <a:ext cx="680" cy="27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703" y="3203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793" y="3748"/>
              <a:ext cx="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295" y="3203"/>
              <a:ext cx="49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l-PL" sz="1800" b="1"/>
                <a:t>120</a:t>
              </a:r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930" y="3475"/>
              <a:ext cx="3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l-PL" sz="1800" b="1" dirty="0"/>
                <a:t>300</a:t>
              </a:r>
            </a:p>
          </p:txBody>
        </p:sp>
      </p:grpSp>
      <p:sp>
        <p:nvSpPr>
          <p:cNvPr id="23" name="Prostokąt 22"/>
          <p:cNvSpPr/>
          <p:nvPr/>
        </p:nvSpPr>
        <p:spPr>
          <a:xfrm>
            <a:off x="214282" y="1643050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Tablice mogą występować </a:t>
            </a:r>
            <a:r>
              <a:rPr lang="pl-PL" sz="2400" b="1" dirty="0" smtClean="0">
                <a:solidFill>
                  <a:srgbClr val="FF0000"/>
                </a:solidFill>
                <a:hlinkClick r:id="" action="ppaction://noaction"/>
              </a:rPr>
              <a:t>bez numerów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 i oznaczają substancje niebezpieczne, które :</a:t>
            </a:r>
            <a:endParaRPr lang="pl-PL" sz="2400" dirty="0"/>
          </a:p>
        </p:txBody>
      </p:sp>
      <p:sp>
        <p:nvSpPr>
          <p:cNvPr id="24" name="Prostokąt 23"/>
          <p:cNvSpPr/>
          <p:nvPr/>
        </p:nvSpPr>
        <p:spPr>
          <a:xfrm>
            <a:off x="214282" y="2500306"/>
            <a:ext cx="7715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C000"/>
              </a:buClr>
              <a:buBlip>
                <a:blip r:embed="rId3"/>
              </a:buBlip>
            </a:pPr>
            <a:r>
              <a:rPr lang="pl-PL" sz="2400" dirty="0" smtClean="0"/>
              <a:t>Na </a:t>
            </a:r>
            <a:r>
              <a:rPr lang="pl-PL" sz="2400" dirty="0" smtClean="0"/>
              <a:t>pojeździe występuje mieszany asortyment (wiele substancji</a:t>
            </a:r>
            <a:r>
              <a:rPr lang="pl-PL" sz="2400" dirty="0" smtClean="0"/>
              <a:t>).</a:t>
            </a:r>
          </a:p>
          <a:p>
            <a:pPr marL="342900" indent="-342900">
              <a:buClr>
                <a:srgbClr val="FFC000"/>
              </a:buClr>
              <a:buBlip>
                <a:blip r:embed="rId3"/>
              </a:buBlip>
            </a:pPr>
            <a:r>
              <a:rPr lang="pl-PL" sz="2400" dirty="0" smtClean="0"/>
              <a:t>Oznacza </a:t>
            </a:r>
            <a:r>
              <a:rPr lang="pl-PL" sz="2400" dirty="0" smtClean="0"/>
              <a:t>przewóz substancji ogólnego zagrożenia </a:t>
            </a:r>
            <a:r>
              <a:rPr lang="pl-PL" sz="2400" dirty="0" smtClean="0"/>
              <a:t>ruchu.</a:t>
            </a:r>
          </a:p>
          <a:p>
            <a:pPr marL="342900" indent="-342900">
              <a:buClr>
                <a:srgbClr val="FFC000"/>
              </a:buClr>
              <a:buBlip>
                <a:blip r:embed="rId3"/>
              </a:buBlip>
            </a:pPr>
            <a:r>
              <a:rPr lang="pl-PL" sz="2400" dirty="0" smtClean="0"/>
              <a:t>Są </a:t>
            </a:r>
            <a:r>
              <a:rPr lang="pl-PL" sz="2400" dirty="0" smtClean="0"/>
              <a:t>to tak zwane  sztuki przesyłki – czyli substancje przewożone w opakowaniach </a:t>
            </a:r>
            <a:endParaRPr lang="pl-PL" sz="2400" dirty="0"/>
          </a:p>
        </p:txBody>
      </p:sp>
      <p:pic>
        <p:nvPicPr>
          <p:cNvPr id="30" name="Obraz 29" descr="FSCN115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8462" y="4487017"/>
            <a:ext cx="4357718" cy="2370983"/>
          </a:xfrm>
          <a:prstGeom prst="rect">
            <a:avLst/>
          </a:prstGeom>
        </p:spPr>
      </p:pic>
      <p:sp>
        <p:nvSpPr>
          <p:cNvPr id="32" name="Prostokąt 31"/>
          <p:cNvSpPr/>
          <p:nvPr/>
        </p:nvSpPr>
        <p:spPr>
          <a:xfrm>
            <a:off x="7429520" y="6429396"/>
            <a:ext cx="14160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err="1" smtClean="0">
                <a:hlinkClick r:id="rId5"/>
              </a:rPr>
              <a:t>www.firma-graja.pl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altLang="pl-PL" sz="2800" b="1" dirty="0" smtClean="0"/>
              <a:t>Zagrożenia chemiczne</a:t>
            </a:r>
            <a:endParaRPr lang="pl-PL" altLang="pl-PL" sz="2800" b="1" dirty="0"/>
          </a:p>
        </p:txBody>
      </p:sp>
      <p:sp>
        <p:nvSpPr>
          <p:cNvPr id="9" name="Symbol zastępczy zawartości 1"/>
          <p:cNvSpPr>
            <a:spLocks noGrp="1"/>
          </p:cNvSpPr>
          <p:nvPr>
            <p:ph sz="half" idx="1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475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6" y="1636811"/>
            <a:ext cx="8514336" cy="493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C000"/>
              </a:buClr>
              <a:buBlip>
                <a:blip r:embed="rId3"/>
              </a:buBlip>
            </a:pPr>
            <a:r>
              <a:rPr lang="pl-PL" sz="2400" b="1" u="sng" dirty="0">
                <a:latin typeface="+mn-lt"/>
              </a:rPr>
              <a:t> </a:t>
            </a:r>
            <a:r>
              <a:rPr lang="pl-PL" sz="2400" b="1" u="sng" dirty="0" smtClean="0">
                <a:latin typeface="+mn-lt"/>
              </a:rPr>
              <a:t>Substancja </a:t>
            </a:r>
            <a:r>
              <a:rPr lang="pl-PL" sz="2400" b="1" u="sng" dirty="0" smtClean="0">
                <a:latin typeface="+mn-lt"/>
              </a:rPr>
              <a:t>chemiczna </a:t>
            </a:r>
            <a:r>
              <a:rPr lang="pl-PL" sz="2400" dirty="0" smtClean="0">
                <a:latin typeface="+mn-lt"/>
              </a:rPr>
              <a:t>- pierwiastek chemiczny lub jego związki </a:t>
            </a:r>
            <a:r>
              <a:rPr lang="pl-PL" sz="2400" dirty="0" smtClean="0">
                <a:latin typeface="+mn-lt"/>
              </a:rPr>
              <a:t>w </a:t>
            </a:r>
            <a:r>
              <a:rPr lang="pl-PL" sz="2400" dirty="0" smtClean="0">
                <a:latin typeface="+mn-lt"/>
              </a:rPr>
              <a:t>stanie, w jakim występują w przyrodzie lub zostają uzyskane </a:t>
            </a:r>
            <a:r>
              <a:rPr lang="pl-PL" sz="2400" dirty="0" smtClean="0">
                <a:latin typeface="+mn-lt"/>
              </a:rPr>
              <a:t>za </a:t>
            </a:r>
            <a:r>
              <a:rPr lang="pl-PL" sz="2400" dirty="0" smtClean="0">
                <a:latin typeface="+mn-lt"/>
              </a:rPr>
              <a:t>pomocą procesu produkcyjnego, z wszelkimi dodatkami </a:t>
            </a:r>
            <a:r>
              <a:rPr lang="pl-PL" sz="2400" dirty="0" smtClean="0">
                <a:latin typeface="+mn-lt"/>
              </a:rPr>
              <a:t>wymaganymi </a:t>
            </a:r>
            <a:r>
              <a:rPr lang="pl-PL" sz="2400" dirty="0" smtClean="0">
                <a:latin typeface="+mn-lt"/>
              </a:rPr>
              <a:t>do zachowania ich trwałości oraz wszelkimi </a:t>
            </a:r>
            <a:r>
              <a:rPr lang="pl-PL" sz="2400" dirty="0" smtClean="0">
                <a:latin typeface="+mn-lt"/>
              </a:rPr>
              <a:t>zanieczyszczeniami </a:t>
            </a:r>
            <a:r>
              <a:rPr lang="pl-PL" sz="2400" dirty="0" smtClean="0">
                <a:latin typeface="+mn-lt"/>
              </a:rPr>
              <a:t>powstałymi w wyniku zastosowanego </a:t>
            </a:r>
            <a:r>
              <a:rPr lang="pl-PL" sz="2400" dirty="0" smtClean="0">
                <a:latin typeface="+mn-lt"/>
              </a:rPr>
              <a:t>procesu</a:t>
            </a:r>
            <a:r>
              <a:rPr lang="pl-PL" sz="2400" dirty="0" smtClean="0">
                <a:latin typeface="+mn-lt"/>
              </a:rPr>
              <a:t>, wyłączając rozpuszczalniki, które można oddzielić bez </a:t>
            </a:r>
            <a:r>
              <a:rPr lang="pl-PL" sz="2400" dirty="0" smtClean="0">
                <a:latin typeface="+mn-lt"/>
              </a:rPr>
              <a:t>wpływu </a:t>
            </a:r>
            <a:r>
              <a:rPr lang="pl-PL" sz="2400" dirty="0" smtClean="0">
                <a:latin typeface="+mn-lt"/>
              </a:rPr>
              <a:t>na stabilność i skład substancji. </a:t>
            </a:r>
          </a:p>
          <a:p>
            <a:pPr>
              <a:buClr>
                <a:srgbClr val="FFC000"/>
              </a:buClr>
              <a:buBlip>
                <a:blip r:embed="rId3"/>
              </a:buBlip>
            </a:pPr>
            <a:r>
              <a:rPr lang="pl-PL" sz="2400" b="1" u="sng" dirty="0">
                <a:latin typeface="+mn-lt"/>
              </a:rPr>
              <a:t> </a:t>
            </a:r>
            <a:r>
              <a:rPr lang="pl-PL" sz="2400" b="1" u="sng" dirty="0" smtClean="0">
                <a:latin typeface="+mn-lt"/>
              </a:rPr>
              <a:t>Mieszanina </a:t>
            </a:r>
            <a:r>
              <a:rPr lang="pl-PL" sz="2400" b="1" u="sng" dirty="0" smtClean="0">
                <a:latin typeface="+mn-lt"/>
              </a:rPr>
              <a:t>chemiczna </a:t>
            </a:r>
            <a:r>
              <a:rPr lang="pl-PL" sz="2400" dirty="0" smtClean="0">
                <a:latin typeface="+mn-lt"/>
              </a:rPr>
              <a:t>(poprzednie regulacje prawne – preparat </a:t>
            </a:r>
            <a:r>
              <a:rPr lang="pl-PL" sz="2400" dirty="0" smtClean="0">
                <a:latin typeface="+mn-lt"/>
              </a:rPr>
              <a:t>chemiczny</a:t>
            </a:r>
            <a:r>
              <a:rPr lang="pl-PL" sz="2400" dirty="0" smtClean="0">
                <a:latin typeface="+mn-lt"/>
              </a:rPr>
              <a:t>) oznacza mieszaninę lub roztwór składający się z </a:t>
            </a:r>
            <a:r>
              <a:rPr lang="pl-PL" sz="2400" dirty="0" smtClean="0">
                <a:latin typeface="+mn-lt"/>
              </a:rPr>
              <a:t>dwóch </a:t>
            </a:r>
            <a:r>
              <a:rPr lang="pl-PL" sz="2400" dirty="0" smtClean="0">
                <a:latin typeface="+mn-lt"/>
              </a:rPr>
              <a:t>lub większej liczby substancji chemicznych.</a:t>
            </a:r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altLang="pl-PL" sz="2800" dirty="0" smtClean="0"/>
              <a:t>Zagrożenia chemiczne</a:t>
            </a:r>
            <a:endParaRPr lang="pl-PL" altLang="pl-PL" sz="2800" b="1" dirty="0"/>
          </a:p>
        </p:txBody>
      </p:sp>
      <p:sp>
        <p:nvSpPr>
          <p:cNvPr id="9" name="Symbol zastępczy zawartości 1"/>
          <p:cNvSpPr>
            <a:spLocks noGrp="1"/>
          </p:cNvSpPr>
          <p:nvPr>
            <p:ph sz="half" idx="1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475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07504" y="1832845"/>
            <a:ext cx="8921000" cy="4188443"/>
          </a:xfrm>
        </p:spPr>
        <p:txBody>
          <a:bodyPr>
            <a:normAutofit/>
          </a:bodyPr>
          <a:lstStyle/>
          <a:p>
            <a:pPr marL="533400" indent="-53340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pl-PL" altLang="pl-PL" sz="2800" dirty="0" smtClean="0"/>
              <a:t>ŹRÓDŁA ZAGROŻEŃ:</a:t>
            </a:r>
          </a:p>
          <a:p>
            <a:pPr marL="533400" indent="-533400">
              <a:lnSpc>
                <a:spcPct val="150000"/>
              </a:lnSpc>
              <a:spcBef>
                <a:spcPct val="0"/>
              </a:spcBef>
              <a:defRPr/>
            </a:pPr>
            <a:r>
              <a:rPr lang="pl-PL" altLang="pl-PL" sz="2800" dirty="0" smtClean="0"/>
              <a:t>Transport (samochodowy, kolejowy, morski, lotniczy)</a:t>
            </a:r>
          </a:p>
          <a:p>
            <a:pPr marL="533400" indent="-533400">
              <a:lnSpc>
                <a:spcPct val="150000"/>
              </a:lnSpc>
              <a:spcBef>
                <a:spcPct val="0"/>
              </a:spcBef>
              <a:defRPr/>
            </a:pPr>
            <a:r>
              <a:rPr lang="pl-PL" altLang="pl-PL" sz="2800" dirty="0" smtClean="0"/>
              <a:t>Przemysł (farmacja, fabryki, akumulatory itp.)</a:t>
            </a:r>
          </a:p>
          <a:p>
            <a:pPr marL="533400" indent="-533400">
              <a:lnSpc>
                <a:spcPct val="150000"/>
              </a:lnSpc>
              <a:spcBef>
                <a:spcPct val="0"/>
              </a:spcBef>
              <a:defRPr/>
            </a:pPr>
            <a:r>
              <a:rPr lang="pl-PL" altLang="pl-PL" sz="2800" dirty="0" smtClean="0"/>
              <a:t>Rolnictwo (nawozy, pestycydy)</a:t>
            </a:r>
          </a:p>
          <a:p>
            <a:pPr>
              <a:buNone/>
            </a:pPr>
            <a:endParaRPr lang="pl-PL" sz="1800" dirty="0" smtClean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defRPr/>
            </a:pPr>
            <a:endParaRPr lang="pl-PL" sz="1800" dirty="0" smtClean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defRPr/>
            </a:pPr>
            <a:endParaRPr lang="pl-PL" sz="1800" i="1" dirty="0" smtClean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defRPr/>
            </a:pPr>
            <a:endParaRPr lang="pl-PL" altLang="pl-PL" sz="2800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dirty="0"/>
              <a:t>MATERIAŁ NAUCZANIA</a:t>
            </a:r>
            <a:endParaRPr lang="pl-PL" altLang="pl-PL" sz="2800" b="1" dirty="0"/>
          </a:p>
        </p:txBody>
      </p:sp>
      <p:sp>
        <p:nvSpPr>
          <p:cNvPr id="14" name="Symbol zastępczy zawartości 1"/>
          <p:cNvSpPr>
            <a:spLocks noGrp="1"/>
          </p:cNvSpPr>
          <p:nvPr>
            <p:ph sz="half" idx="1"/>
          </p:nvPr>
        </p:nvSpPr>
        <p:spPr>
          <a:xfrm>
            <a:off x="500002" y="2118866"/>
            <a:ext cx="8643998" cy="3857652"/>
          </a:xfrm>
        </p:spPr>
        <p:txBody>
          <a:bodyPr>
            <a:normAutofit/>
          </a:bodyPr>
          <a:lstStyle/>
          <a:p>
            <a:pPr marL="502920" indent="-457200">
              <a:lnSpc>
                <a:spcPct val="120000"/>
              </a:lnSpc>
              <a:buFont typeface="+mj-lt"/>
              <a:buAutoNum type="arabicPeriod"/>
            </a:pPr>
            <a:r>
              <a:rPr lang="pl-PL" dirty="0" smtClean="0"/>
              <a:t>Materiał niebezpieczny, </a:t>
            </a:r>
          </a:p>
          <a:p>
            <a:pPr marL="502920" indent="-457200">
              <a:lnSpc>
                <a:spcPct val="120000"/>
              </a:lnSpc>
              <a:buFont typeface="+mj-lt"/>
              <a:buAutoNum type="arabicPeriod"/>
            </a:pPr>
            <a:r>
              <a:rPr lang="pl-PL" dirty="0" smtClean="0"/>
              <a:t>Zagrożenia chemiczne,</a:t>
            </a:r>
          </a:p>
          <a:p>
            <a:pPr marL="502920" indent="-457200">
              <a:lnSpc>
                <a:spcPct val="120000"/>
              </a:lnSpc>
              <a:buFont typeface="+mj-lt"/>
              <a:buAutoNum type="arabicPeriod"/>
            </a:pPr>
            <a:r>
              <a:rPr lang="pl-PL" dirty="0" smtClean="0"/>
              <a:t>Źródła zagrożeń chemicznych, radiacyjnych, biologicznych,</a:t>
            </a:r>
          </a:p>
          <a:p>
            <a:pPr marL="502920" indent="-457200">
              <a:lnSpc>
                <a:spcPct val="120000"/>
              </a:lnSpc>
              <a:buFont typeface="+mj-lt"/>
              <a:buAutoNum type="arabicPeriod"/>
            </a:pPr>
            <a:r>
              <a:rPr lang="pl-PL" dirty="0" smtClean="0"/>
              <a:t>Rozprzestrzenianie się uwalnianych podczas katastrof i awarii materiałów niebezpiecznych,</a:t>
            </a:r>
          </a:p>
          <a:p>
            <a:pPr marL="502920" indent="-457200">
              <a:lnSpc>
                <a:spcPct val="120000"/>
              </a:lnSpc>
              <a:buFont typeface="+mj-lt"/>
              <a:buAutoNum type="arabicPeriod"/>
            </a:pPr>
            <a:r>
              <a:rPr lang="pl-PL" dirty="0" smtClean="0"/>
              <a:t>Oddziaływanie materiałów niebezpiecznych na człowieka, środowisko.</a:t>
            </a:r>
          </a:p>
          <a:p>
            <a:pPr>
              <a:lnSpc>
                <a:spcPct val="120000"/>
              </a:lnSpc>
              <a:buNone/>
            </a:pPr>
            <a:endParaRPr lang="pl-PL" dirty="0" smtClean="0"/>
          </a:p>
          <a:p>
            <a:pPr>
              <a:lnSpc>
                <a:spcPct val="120000"/>
              </a:lnSpc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338195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altLang="pl-PL" sz="2800" dirty="0" smtClean="0"/>
              <a:t>Zagrożenia chemiczne</a:t>
            </a:r>
            <a:endParaRPr lang="pl-PL" altLang="pl-PL" sz="2800" b="1" dirty="0"/>
          </a:p>
        </p:txBody>
      </p:sp>
      <p:sp>
        <p:nvSpPr>
          <p:cNvPr id="9" name="Symbol zastępczy zawartości 1"/>
          <p:cNvSpPr>
            <a:spLocks noGrp="1"/>
          </p:cNvSpPr>
          <p:nvPr>
            <p:ph sz="half" idx="1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475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6" y="1412776"/>
            <a:ext cx="8514336" cy="493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buNone/>
            </a:pPr>
            <a:r>
              <a:rPr lang="pl-PL" sz="2400" dirty="0" smtClean="0"/>
              <a:t>Każdy materiał niebezpieczny posiada </a:t>
            </a:r>
          </a:p>
          <a:p>
            <a:pPr>
              <a:lnSpc>
                <a:spcPct val="120000"/>
              </a:lnSpc>
              <a:buNone/>
            </a:pPr>
            <a:endParaRPr lang="pl-PL" sz="2400" b="1" u="sng" dirty="0" smtClean="0"/>
          </a:p>
          <a:p>
            <a:pPr>
              <a:lnSpc>
                <a:spcPct val="120000"/>
              </a:lnSpc>
              <a:buNone/>
            </a:pPr>
            <a:r>
              <a:rPr lang="pl-PL" sz="2400" b="1" u="sng" dirty="0" smtClean="0"/>
              <a:t>KARTĘ </a:t>
            </a:r>
            <a:r>
              <a:rPr lang="pl-PL" sz="2400" b="1" u="sng" dirty="0" smtClean="0"/>
              <a:t>CHARAKTERYSTYKI</a:t>
            </a:r>
            <a:r>
              <a:rPr lang="pl-PL" sz="2400" dirty="0" smtClean="0"/>
              <a:t>, która mówi nam o : </a:t>
            </a:r>
          </a:p>
          <a:p>
            <a:pPr>
              <a:lnSpc>
                <a:spcPct val="120000"/>
              </a:lnSpc>
              <a:buClr>
                <a:srgbClr val="FFC000"/>
              </a:buClr>
              <a:buBlip>
                <a:blip r:embed="rId3"/>
              </a:buBlip>
            </a:pPr>
            <a:r>
              <a:rPr lang="pl-PL" sz="2400" b="1" dirty="0"/>
              <a:t> </a:t>
            </a:r>
            <a:r>
              <a:rPr lang="pl-PL" sz="2400" b="1" dirty="0" smtClean="0"/>
              <a:t>Identyfikacji </a:t>
            </a:r>
            <a:r>
              <a:rPr lang="pl-PL" sz="2400" b="1" dirty="0" smtClean="0"/>
              <a:t>danej </a:t>
            </a:r>
            <a:r>
              <a:rPr lang="pl-PL" sz="2400" b="1" dirty="0" smtClean="0"/>
              <a:t>substancji</a:t>
            </a:r>
          </a:p>
          <a:p>
            <a:pPr>
              <a:lnSpc>
                <a:spcPct val="120000"/>
              </a:lnSpc>
              <a:buClr>
                <a:srgbClr val="FFC000"/>
              </a:buClr>
              <a:buBlip>
                <a:blip r:embed="rId3"/>
              </a:buBlip>
            </a:pPr>
            <a:r>
              <a:rPr lang="pl-PL" sz="2400" b="1" dirty="0"/>
              <a:t> </a:t>
            </a:r>
            <a:r>
              <a:rPr lang="pl-PL" sz="2400" b="1" dirty="0" smtClean="0"/>
              <a:t>Najwyższym </a:t>
            </a:r>
            <a:r>
              <a:rPr lang="pl-PL" sz="2400" b="1" dirty="0" smtClean="0"/>
              <a:t>dopuszczalnym stężeniu (</a:t>
            </a:r>
            <a:r>
              <a:rPr lang="pl-PL" sz="2400" b="1" dirty="0" smtClean="0"/>
              <a:t>NDS)</a:t>
            </a:r>
          </a:p>
          <a:p>
            <a:pPr>
              <a:lnSpc>
                <a:spcPct val="120000"/>
              </a:lnSpc>
              <a:buClr>
                <a:srgbClr val="FFC000"/>
              </a:buClr>
              <a:buBlip>
                <a:blip r:embed="rId3"/>
              </a:buBlip>
            </a:pPr>
            <a:r>
              <a:rPr lang="pl-PL" sz="2400" b="1" dirty="0"/>
              <a:t> </a:t>
            </a:r>
            <a:r>
              <a:rPr lang="pl-PL" sz="2400" b="1" dirty="0" smtClean="0"/>
              <a:t>Dolnej </a:t>
            </a:r>
            <a:r>
              <a:rPr lang="pl-PL" sz="2400" b="1" dirty="0" smtClean="0"/>
              <a:t>i Górnej granicy wybuchowości (DGW i </a:t>
            </a:r>
            <a:r>
              <a:rPr lang="pl-PL" sz="2400" b="1" dirty="0" smtClean="0"/>
              <a:t>GGW)</a:t>
            </a:r>
          </a:p>
          <a:p>
            <a:pPr>
              <a:lnSpc>
                <a:spcPct val="120000"/>
              </a:lnSpc>
              <a:buClr>
                <a:srgbClr val="FFC000"/>
              </a:buClr>
              <a:buBlip>
                <a:blip r:embed="rId3"/>
              </a:buBlip>
            </a:pPr>
            <a:r>
              <a:rPr lang="pl-PL" sz="2400" b="1" dirty="0"/>
              <a:t> </a:t>
            </a:r>
            <a:r>
              <a:rPr lang="pl-PL" sz="2400" b="1" dirty="0" smtClean="0"/>
              <a:t>Właściwościach fizykochemicznych</a:t>
            </a:r>
          </a:p>
          <a:p>
            <a:pPr>
              <a:lnSpc>
                <a:spcPct val="120000"/>
              </a:lnSpc>
              <a:buClr>
                <a:srgbClr val="FFC000"/>
              </a:buClr>
              <a:buBlip>
                <a:blip r:embed="rId3"/>
              </a:buBlip>
            </a:pPr>
            <a:r>
              <a:rPr lang="pl-PL" sz="2400" b="1" dirty="0"/>
              <a:t> </a:t>
            </a:r>
            <a:r>
              <a:rPr lang="pl-PL" sz="2400" b="1" dirty="0" smtClean="0"/>
              <a:t>Właściwościach </a:t>
            </a:r>
            <a:r>
              <a:rPr lang="pl-PL" sz="2400" b="1" dirty="0" smtClean="0"/>
              <a:t>niebezpiecznych (np. reakcji z innymi 	</a:t>
            </a:r>
            <a:r>
              <a:rPr lang="pl-PL" sz="2400" b="1" dirty="0" smtClean="0"/>
              <a:t>substancjami)</a:t>
            </a:r>
          </a:p>
          <a:p>
            <a:pPr>
              <a:lnSpc>
                <a:spcPct val="120000"/>
              </a:lnSpc>
              <a:buClr>
                <a:srgbClr val="FFC000"/>
              </a:buClr>
              <a:buBlip>
                <a:blip r:embed="rId3"/>
              </a:buBlip>
            </a:pPr>
            <a:r>
              <a:rPr lang="pl-PL" sz="2400" b="1" dirty="0"/>
              <a:t> </a:t>
            </a:r>
            <a:r>
              <a:rPr lang="pl-PL" sz="2400" b="1" dirty="0" smtClean="0"/>
              <a:t>Zagrożeniach </a:t>
            </a:r>
            <a:r>
              <a:rPr lang="pl-PL" sz="2400" b="1" dirty="0" smtClean="0"/>
              <a:t>( pożarowym, wybuchowym, </a:t>
            </a:r>
            <a:r>
              <a:rPr lang="pl-PL" sz="2400" b="1" dirty="0" smtClean="0"/>
              <a:t>toksykologicznym)</a:t>
            </a:r>
          </a:p>
          <a:p>
            <a:pPr>
              <a:lnSpc>
                <a:spcPct val="120000"/>
              </a:lnSpc>
              <a:buClr>
                <a:srgbClr val="FFC000"/>
              </a:buClr>
              <a:buBlip>
                <a:blip r:embed="rId3"/>
              </a:buBlip>
            </a:pPr>
            <a:r>
              <a:rPr lang="pl-PL" sz="2400" b="1" dirty="0"/>
              <a:t> </a:t>
            </a:r>
            <a:r>
              <a:rPr lang="pl-PL" sz="2400" b="1" dirty="0" smtClean="0"/>
              <a:t>Postępowaniu </a:t>
            </a:r>
            <a:r>
              <a:rPr lang="pl-PL" sz="2400" b="1" dirty="0" smtClean="0"/>
              <a:t>w trakcie </a:t>
            </a:r>
            <a:r>
              <a:rPr lang="pl-PL" sz="2400" b="1" dirty="0" smtClean="0"/>
              <a:t>uwolnienia</a:t>
            </a:r>
          </a:p>
          <a:p>
            <a:pPr>
              <a:lnSpc>
                <a:spcPct val="120000"/>
              </a:lnSpc>
              <a:buClr>
                <a:srgbClr val="FFC000"/>
              </a:buClr>
              <a:buBlip>
                <a:blip r:embed="rId3"/>
              </a:buBlip>
            </a:pPr>
            <a:r>
              <a:rPr lang="pl-PL" sz="2400" b="1" dirty="0"/>
              <a:t> </a:t>
            </a:r>
            <a:r>
              <a:rPr lang="pl-PL" sz="2400" b="1" dirty="0" smtClean="0"/>
              <a:t>Postępowaniu </a:t>
            </a:r>
            <a:r>
              <a:rPr lang="pl-PL" sz="2400" b="1" dirty="0" smtClean="0"/>
              <a:t>z poszkodowanym (udzielenie pierwszej </a:t>
            </a:r>
            <a:r>
              <a:rPr lang="pl-PL" sz="2400" b="1" dirty="0" smtClean="0"/>
              <a:t>pomocy)</a:t>
            </a:r>
          </a:p>
          <a:p>
            <a:pPr>
              <a:lnSpc>
                <a:spcPct val="120000"/>
              </a:lnSpc>
              <a:buClr>
                <a:srgbClr val="FFC000"/>
              </a:buClr>
              <a:buBlip>
                <a:blip r:embed="rId3"/>
              </a:buBlip>
            </a:pPr>
            <a:r>
              <a:rPr lang="pl-PL" sz="2400" b="1" dirty="0"/>
              <a:t> </a:t>
            </a:r>
            <a:r>
              <a:rPr lang="pl-PL" sz="2400" b="1" dirty="0" smtClean="0"/>
              <a:t>Kontrola </a:t>
            </a:r>
            <a:r>
              <a:rPr lang="pl-PL" sz="2400" b="1" dirty="0" smtClean="0"/>
              <a:t>narażenia/środki ochrony indywidualnej </a:t>
            </a:r>
          </a:p>
          <a:p>
            <a:pPr>
              <a:buNone/>
            </a:pPr>
            <a:endParaRPr lang="pl-PL" sz="2400" b="1" dirty="0" smtClean="0"/>
          </a:p>
          <a:p>
            <a:pPr>
              <a:buNone/>
            </a:pPr>
            <a:endParaRPr lang="pl-PL" sz="2400" dirty="0" smtClean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6586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altLang="pl-PL" sz="2800" dirty="0" smtClean="0"/>
              <a:t>Zagrożenia chemiczne</a:t>
            </a:r>
            <a:endParaRPr lang="pl-PL" altLang="pl-PL" sz="2800" b="1" dirty="0"/>
          </a:p>
        </p:txBody>
      </p:sp>
      <p:sp>
        <p:nvSpPr>
          <p:cNvPr id="9" name="Symbol zastępczy zawartości 1"/>
          <p:cNvSpPr>
            <a:spLocks noGrp="1"/>
          </p:cNvSpPr>
          <p:nvPr>
            <p:ph sz="half" idx="1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475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2" descr="kata katalg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199" y="1059543"/>
            <a:ext cx="4623115" cy="5798457"/>
          </a:xfrm>
          <a:prstGeom prst="rect">
            <a:avLst/>
          </a:prstGeom>
          <a:noFill/>
        </p:spPr>
      </p:pic>
      <p:pic>
        <p:nvPicPr>
          <p:cNvPr id="7" name="Picture 3" descr="karta katalogowa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203" y="1059542"/>
            <a:ext cx="4322299" cy="57116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32048"/>
            <a:ext cx="7128792" cy="874713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pl-PL" sz="2800" dirty="0" smtClean="0"/>
              <a:t>Źródła zagrożeń chemicznych, radiacyjnych, biologicznych</a:t>
            </a:r>
            <a:endParaRPr lang="pl-PL" altLang="pl-PL" sz="2800" b="1" dirty="0"/>
          </a:p>
        </p:txBody>
      </p:sp>
      <p:sp>
        <p:nvSpPr>
          <p:cNvPr id="9" name="Symbol zastępczy zawartości 1"/>
          <p:cNvSpPr>
            <a:spLocks noGrp="1"/>
          </p:cNvSpPr>
          <p:nvPr>
            <p:ph sz="half" idx="1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475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6" y="1636811"/>
            <a:ext cx="8514336" cy="493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7" name="Prostokąt 6"/>
          <p:cNvSpPr/>
          <p:nvPr/>
        </p:nvSpPr>
        <p:spPr>
          <a:xfrm>
            <a:off x="107504" y="1472745"/>
            <a:ext cx="914400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l-PL" sz="2600" dirty="0" smtClean="0"/>
              <a:t>Jednym z bardzo ważnych i aktualnych zagadnień w Polsce jest zapewnienie bezpieczeństwa obiektów i instalacji, w których są produkowane, przetwarzane bądź magazynowane niebezpieczne substancje chemiczne. Uwolnienie takich substancji do otoczenia, pożar lub wybuch, w razie awarii w takim obiekcie, powodują zazwyczaj bardzo ciężkie, często katastroficzne skutki.</a:t>
            </a:r>
          </a:p>
          <a:p>
            <a:pPr>
              <a:lnSpc>
                <a:spcPct val="90000"/>
              </a:lnSpc>
            </a:pPr>
            <a:r>
              <a:rPr lang="pl-PL" sz="26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pl-PL" sz="2600" dirty="0" smtClean="0"/>
              <a:t>Zasady, procedury oraz obowiązki </a:t>
            </a:r>
            <a:r>
              <a:rPr lang="pl-PL" sz="2600" dirty="0" smtClean="0"/>
              <a:t>zarządców </a:t>
            </a:r>
            <a:r>
              <a:rPr lang="pl-PL" sz="2600" dirty="0" smtClean="0"/>
              <a:t>obiektów niebezpiecznych oraz odpowiednich władz i służb publicznych mające na celu zapobieganie takim awariom, przygotowanie się na ich wypadek oraz właściwe reagowanie w celu ograniczenia lub likwidacji ich skutków zostały ujęte w międzynarodowych aktach prawnych oraz w przepisach licznych krajów. </a:t>
            </a:r>
            <a:endParaRPr lang="pl-PL" sz="26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357158" y="908720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Zagrożenia chemiczne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pl-PL" sz="2800" dirty="0" smtClean="0"/>
              <a:t>Źródła zagrożeń chemicznych, radiacyjnych, biologicznych</a:t>
            </a:r>
            <a:endParaRPr lang="pl-PL" altLang="pl-PL" sz="2800" b="1" dirty="0"/>
          </a:p>
        </p:txBody>
      </p:sp>
      <p:sp>
        <p:nvSpPr>
          <p:cNvPr id="9" name="Symbol zastępczy zawartości 1"/>
          <p:cNvSpPr>
            <a:spLocks noGrp="1"/>
          </p:cNvSpPr>
          <p:nvPr>
            <p:ph sz="half" idx="1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475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6" y="1636811"/>
            <a:ext cx="8514336" cy="493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7" name="Prostokąt 6"/>
          <p:cNvSpPr/>
          <p:nvPr/>
        </p:nvSpPr>
        <p:spPr>
          <a:xfrm>
            <a:off x="285720" y="1666475"/>
            <a:ext cx="85011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b="1" dirty="0" smtClean="0"/>
          </a:p>
          <a:p>
            <a:r>
              <a:rPr lang="pl-PL" sz="2400" dirty="0" smtClean="0"/>
              <a:t>Na terytorium Polski nie ma źródeł promieniowania jonizującego dużej mocy, np. elektrowni jądrowej. Jednakże występuje wiele urządzeń wykorzystujących izotopy promieniotwórcze (np. w medycynie). Zagrożenia radiacyjne mogą także wystąpić podczas transportu materiałów promieniotwórczych. Zagrożenia radiacyjne o wysokiej skali mogą również wystąpić na terenie naszego kraju w wyniku awarii elektrowni jądrowych zlokalizowanych na terenie państw ościennych. Całkowicie nie można także wykluczyć zagrożeń związanych z militarnym lub pozamilitarnym (np. atak terrorystyczny) użyciem broni atomowej. </a:t>
            </a:r>
            <a:endParaRPr lang="pl-PL" sz="24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785786" y="1643050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Zagrożenia radiacyjne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188640"/>
            <a:ext cx="7128792" cy="874713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pl-PL" sz="2800" dirty="0" smtClean="0"/>
              <a:t>Źródła zagrożeń chemicznych, radiacyjnych, biologicznych</a:t>
            </a:r>
            <a:endParaRPr lang="pl-PL" altLang="pl-PL" sz="2800" b="1" dirty="0"/>
          </a:p>
        </p:txBody>
      </p:sp>
      <p:sp>
        <p:nvSpPr>
          <p:cNvPr id="9" name="Symbol zastępczy zawartości 1"/>
          <p:cNvSpPr>
            <a:spLocks noGrp="1"/>
          </p:cNvSpPr>
          <p:nvPr>
            <p:ph sz="half" idx="1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475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6" y="1636811"/>
            <a:ext cx="8514336" cy="493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7" name="Prostokąt 6"/>
          <p:cNvSpPr/>
          <p:nvPr/>
        </p:nvSpPr>
        <p:spPr>
          <a:xfrm>
            <a:off x="420355" y="1916832"/>
            <a:ext cx="8723643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l-PL" sz="2600" dirty="0" smtClean="0"/>
              <a:t>Zagrożenia biologiczne to zjawisko bardzo powszechne w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l-PL" sz="2600" dirty="0" smtClean="0"/>
              <a:t>środowisku rolniczym. Podczas wykonywania wielu różnych prac produkcyjnych rolnik jest narażony na działanie biologicznych czynników szkodliwych.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l-PL" sz="2600" dirty="0" smtClean="0"/>
              <a:t>Biologiczne czynniki szkodliwe to mikro- i  makroorganizmy oraz substancje przez nie wytwarzane, które wywierają szkodliwy wpływ na organizm człowieka i mogą wywoływać choroby zawodowe, zwłaszcza układu oddechowego i skóry.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l-PL" sz="2600" dirty="0" smtClean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l-PL" sz="2600" dirty="0" smtClean="0"/>
              <a:t>Źródłem zagrożeń może być również atak terrorystyczny z użyciem broni biologicznej np. wirusa, bakterii.  </a:t>
            </a:r>
            <a:br>
              <a:rPr lang="pl-PL" sz="2600" dirty="0" smtClean="0"/>
            </a:br>
            <a:r>
              <a:rPr lang="pl-PL" sz="2600" dirty="0" smtClean="0"/>
              <a:t/>
            </a:r>
            <a:br>
              <a:rPr lang="pl-PL" sz="2600" dirty="0" smtClean="0"/>
            </a:br>
            <a:endParaRPr lang="pl-PL" sz="26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55971" y="1196752"/>
            <a:ext cx="5299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Zagrożenia biologiczne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pl-PL" sz="2400" dirty="0" smtClean="0"/>
              <a:t>Rozprzestrzenianie się uwalnianych podczas katastrof </a:t>
            </a:r>
            <a:r>
              <a:rPr lang="pl-PL" sz="2400" dirty="0" smtClean="0"/>
              <a:t>i </a:t>
            </a:r>
            <a:r>
              <a:rPr lang="pl-PL" sz="2400" dirty="0" smtClean="0"/>
              <a:t>awarii materiałów niebezpiecznych,</a:t>
            </a:r>
          </a:p>
        </p:txBody>
      </p:sp>
      <p:sp>
        <p:nvSpPr>
          <p:cNvPr id="9" name="Symbol zastępczy zawartości 1"/>
          <p:cNvSpPr>
            <a:spLocks noGrp="1"/>
          </p:cNvSpPr>
          <p:nvPr>
            <p:ph sz="half" idx="1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475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6" y="1636811"/>
            <a:ext cx="8514336" cy="493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7" name="Prostokąt 6"/>
          <p:cNvSpPr/>
          <p:nvPr/>
        </p:nvSpPr>
        <p:spPr>
          <a:xfrm>
            <a:off x="357158" y="1309293"/>
            <a:ext cx="54292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/>
              <a:t>W transporcie zdarzają się awarie, a ich skutkiem są emisje do naturalnego środowiska substancji i preparatów stałych, ciekłych i gazowych – często toksycznych i kancerogennych. Zjawiskiem towarzyszącym awariom są pożary (rozlewisk, chmury oparów) czy wybuchy. Zasięg strefy niebezpiecznej zależy od rodzaju, właściwości fizykochemicznych i ilości uwolnionej substancji. </a:t>
            </a:r>
          </a:p>
        </p:txBody>
      </p:sp>
      <p:pic>
        <p:nvPicPr>
          <p:cNvPr id="4098" name="Picture 2" descr="https://lh6.googleusercontent.com/o7As9CpcxCiZufj3sKnANFASgZwxHg2ffc-8AF7hI1PfZu4mLfpQpv7wjzFv-moTkLhzQ9nbwT_eCycYMAycbA8-zlE1oOHeY9iX9U86PCJQGPRgk5qcd66n9poDri7FRnz9EPU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9300" y="3143248"/>
            <a:ext cx="3314700" cy="3067050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7599988" y="5786454"/>
            <a:ext cx="15440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 err="1" smtClean="0">
                <a:hlinkClick r:id="rId5"/>
              </a:rPr>
              <a:t>mail-grubu.com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pl-PL" sz="2400" dirty="0" smtClean="0"/>
              <a:t>Rozprzestrzenianie się uwalnianych podczas katastrof </a:t>
            </a:r>
            <a:r>
              <a:rPr lang="pl-PL" sz="2400" dirty="0" smtClean="0"/>
              <a:t>i </a:t>
            </a:r>
            <a:r>
              <a:rPr lang="pl-PL" sz="2400" dirty="0" smtClean="0"/>
              <a:t>awarii materiałów niebezpiecznych,</a:t>
            </a:r>
          </a:p>
        </p:txBody>
      </p:sp>
      <p:sp>
        <p:nvSpPr>
          <p:cNvPr id="9" name="Symbol zastępczy zawartości 1"/>
          <p:cNvSpPr>
            <a:spLocks noGrp="1"/>
          </p:cNvSpPr>
          <p:nvPr>
            <p:ph sz="half" idx="1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475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6" y="1636811"/>
            <a:ext cx="8514336" cy="493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7" name="Prostokąt 6"/>
          <p:cNvSpPr/>
          <p:nvPr/>
        </p:nvSpPr>
        <p:spPr>
          <a:xfrm>
            <a:off x="0" y="1857364"/>
            <a:ext cx="878684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/>
              <a:t>Istnieją trzy drogi </a:t>
            </a:r>
            <a:r>
              <a:rPr lang="pl-PL" sz="2800" b="1" dirty="0" smtClean="0"/>
              <a:t>rozprzestrzeniania się substancji </a:t>
            </a:r>
            <a:r>
              <a:rPr lang="pl-PL" sz="2800" b="1" dirty="0" smtClean="0"/>
              <a:t>niebezpiecznych:</a:t>
            </a:r>
          </a:p>
          <a:p>
            <a:endParaRPr lang="pl-PL" sz="2800" b="1" dirty="0" smtClean="0"/>
          </a:p>
          <a:p>
            <a:pPr>
              <a:buClr>
                <a:srgbClr val="FFC000"/>
              </a:buClr>
            </a:pPr>
            <a:r>
              <a:rPr lang="pl-PL" sz="2400" dirty="0" smtClean="0"/>
              <a:t>1. </a:t>
            </a:r>
            <a:r>
              <a:rPr lang="pl-PL" sz="2400" dirty="0" smtClean="0"/>
              <a:t>gleba</a:t>
            </a:r>
            <a:r>
              <a:rPr lang="pl-PL" sz="2400" dirty="0" smtClean="0"/>
              <a:t>, gdzie nie ma bezpośredniego zagrożenia dla ludzi, ale zagrożenie ekologiczne jest poważne</a:t>
            </a:r>
            <a:r>
              <a:rPr lang="pl-PL" sz="2400" dirty="0" smtClean="0"/>
              <a:t>,</a:t>
            </a:r>
          </a:p>
          <a:p>
            <a:pPr>
              <a:buClr>
                <a:srgbClr val="FFC000"/>
              </a:buClr>
            </a:pPr>
            <a:r>
              <a:rPr lang="pl-PL" sz="2400" dirty="0" smtClean="0"/>
              <a:t> </a:t>
            </a:r>
            <a:endParaRPr lang="pl-PL" sz="2400" dirty="0" smtClean="0"/>
          </a:p>
          <a:p>
            <a:pPr>
              <a:buClr>
                <a:srgbClr val="FFC000"/>
              </a:buClr>
            </a:pPr>
            <a:r>
              <a:rPr lang="pl-PL" sz="2400" dirty="0" smtClean="0"/>
              <a:t>2. woda</a:t>
            </a:r>
            <a:r>
              <a:rPr lang="pl-PL" sz="2400" dirty="0" smtClean="0"/>
              <a:t>, gdzie nie ma bezpośredniego zagrożenia dla ludzi, ale jest dla ekosystemów wodnych, </a:t>
            </a:r>
            <a:endParaRPr lang="pl-PL" sz="2400" dirty="0" smtClean="0"/>
          </a:p>
          <a:p>
            <a:pPr>
              <a:buClr>
                <a:srgbClr val="FFC000"/>
              </a:buClr>
            </a:pPr>
            <a:endParaRPr lang="pl-PL" sz="2400" dirty="0" smtClean="0"/>
          </a:p>
          <a:p>
            <a:pPr>
              <a:buClr>
                <a:srgbClr val="FFC000"/>
              </a:buClr>
            </a:pPr>
            <a:r>
              <a:rPr lang="pl-PL" sz="2400" dirty="0" smtClean="0"/>
              <a:t>3. powietrze</a:t>
            </a:r>
            <a:r>
              <a:rPr lang="pl-PL" sz="2400" dirty="0" smtClean="0"/>
              <a:t>, gdzie może wystąpić bezpośrednie zagrożenie dla zdrowia i życia ludzi. Niekorzystnym zjawiskiem awarii jest powstawanie odpadów.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pl-PL" sz="2800" dirty="0" smtClean="0"/>
              <a:t>Oddziaływanie materiałów niebezpiecznych na człowieka, środowisko</a:t>
            </a:r>
            <a:endParaRPr lang="pl-PL" altLang="pl-PL" sz="2800" b="1" dirty="0"/>
          </a:p>
        </p:txBody>
      </p:sp>
      <p:sp>
        <p:nvSpPr>
          <p:cNvPr id="10" name="Symbol zastępczy zawartości 1"/>
          <p:cNvSpPr>
            <a:spLocks noGrp="1"/>
          </p:cNvSpPr>
          <p:nvPr>
            <p:ph sz="half" idx="1"/>
          </p:nvPr>
        </p:nvSpPr>
        <p:spPr>
          <a:xfrm>
            <a:off x="285720" y="2000216"/>
            <a:ext cx="8643998" cy="4857784"/>
          </a:xfrm>
        </p:spPr>
        <p:txBody>
          <a:bodyPr>
            <a:normAutofit fontScale="70000" lnSpcReduction="20000"/>
          </a:bodyPr>
          <a:lstStyle/>
          <a:p>
            <a:pPr marL="609600" indent="-609600">
              <a:lnSpc>
                <a:spcPct val="120000"/>
              </a:lnSpc>
              <a:spcBef>
                <a:spcPct val="20000"/>
              </a:spcBef>
              <a:buClr>
                <a:srgbClr val="FFC000"/>
              </a:buClr>
              <a:buNone/>
            </a:pPr>
            <a:r>
              <a:rPr lang="pl-PL" sz="3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Ogólno</a:t>
            </a:r>
            <a:r>
              <a:rPr lang="pl-PL" sz="3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trujące</a:t>
            </a:r>
            <a:r>
              <a:rPr lang="pl-PL" sz="3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Powodują ostre lub chroniczne zatrucie prowadzące często od 			zejść śmiertelnych</a:t>
            </a:r>
          </a:p>
          <a:p>
            <a:pPr marL="609600" indent="-609600">
              <a:lnSpc>
                <a:spcPct val="120000"/>
              </a:lnSpc>
              <a:spcBef>
                <a:spcPct val="20000"/>
              </a:spcBef>
              <a:buClr>
                <a:srgbClr val="333333"/>
              </a:buClr>
              <a:buNone/>
            </a:pPr>
            <a:r>
              <a:rPr lang="pl-P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Szkodliwe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Wszelkiego typu związki o niekorzystnym oddziaływaniu na 	   	   	   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   organizm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, po długotrwałej  ekspozycji powodujące chorobę lub śmierć</a:t>
            </a:r>
          </a:p>
          <a:p>
            <a:pPr marL="609600" indent="-609600">
              <a:lnSpc>
                <a:spcPct val="120000"/>
              </a:lnSpc>
              <a:spcBef>
                <a:spcPct val="20000"/>
              </a:spcBef>
              <a:buClr>
                <a:srgbClr val="333333"/>
              </a:buClr>
              <a:buNone/>
            </a:pPr>
            <a:r>
              <a:rPr lang="pl-P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Żrące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Po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zetknięciu z żywą tkanką powodując jej zniszczenie</a:t>
            </a:r>
          </a:p>
          <a:p>
            <a:pPr marL="609600" indent="-609600">
              <a:lnSpc>
                <a:spcPct val="120000"/>
              </a:lnSpc>
              <a:spcBef>
                <a:spcPct val="20000"/>
              </a:spcBef>
              <a:buClr>
                <a:srgbClr val="333333"/>
              </a:buClr>
              <a:buNone/>
            </a:pPr>
            <a:r>
              <a:rPr lang="pl-P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Drażniące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Powodują stany zapalne skóry, błon śluzowych i oczu</a:t>
            </a:r>
          </a:p>
          <a:p>
            <a:pPr marL="609600" indent="-609600">
              <a:lnSpc>
                <a:spcPct val="120000"/>
              </a:lnSpc>
              <a:spcBef>
                <a:spcPct val="20000"/>
              </a:spcBef>
              <a:buClr>
                <a:srgbClr val="333333"/>
              </a:buClr>
              <a:buNone/>
            </a:pPr>
            <a:r>
              <a:rPr lang="pl-P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Neurotoksyczne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Powodują uszkodzenia centralnego układu nerwowego i 			nerwów obwodowych</a:t>
            </a:r>
          </a:p>
          <a:p>
            <a:pPr marL="609600" indent="-609600">
              <a:lnSpc>
                <a:spcPct val="120000"/>
              </a:lnSpc>
              <a:spcBef>
                <a:spcPct val="20000"/>
              </a:spcBef>
              <a:buClr>
                <a:srgbClr val="333333"/>
              </a:buClr>
              <a:buNone/>
            </a:pPr>
            <a:r>
              <a:rPr lang="pl-P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Rakotwórcze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Powodują zmiany nowotworowe w organizmie</a:t>
            </a:r>
          </a:p>
          <a:p>
            <a:pPr marL="609600" indent="-609600">
              <a:lnSpc>
                <a:spcPct val="120000"/>
              </a:lnSpc>
              <a:spcBef>
                <a:spcPct val="20000"/>
              </a:spcBef>
              <a:buClr>
                <a:srgbClr val="333333"/>
              </a:buClr>
              <a:buNone/>
            </a:pPr>
            <a:r>
              <a:rPr lang="pl-P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Narkotyczne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Powodują stany oszołomienia, utraty przytomności, w 		        		ekstremalnych przypadkach powodują śmierć.</a:t>
            </a:r>
          </a:p>
          <a:p>
            <a:pPr marL="609600" indent="-609600">
              <a:lnSpc>
                <a:spcPct val="120000"/>
              </a:lnSpc>
              <a:spcBef>
                <a:spcPct val="20000"/>
              </a:spcBef>
              <a:buClr>
                <a:srgbClr val="333333"/>
              </a:buClr>
              <a:buNone/>
            </a:pPr>
            <a:r>
              <a:rPr lang="pl-P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Alergiczne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Wywołują w organizmie odczyn typu uczuleniowego</a:t>
            </a:r>
          </a:p>
          <a:p>
            <a:pPr marL="609600" indent="-609600">
              <a:lnSpc>
                <a:spcPct val="120000"/>
              </a:lnSpc>
              <a:spcBef>
                <a:spcPct val="20000"/>
              </a:spcBef>
              <a:buClr>
                <a:srgbClr val="333333"/>
              </a:buClr>
              <a:buNone/>
            </a:pPr>
            <a:r>
              <a:rPr lang="pl-PL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Mutogenne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Powodują uszkodzenie aparatu dziedzicznego, oraz zmiany cech 	      		dziedzicznych potomstwa</a:t>
            </a:r>
          </a:p>
          <a:p>
            <a:pPr marL="609600" indent="-609600">
              <a:lnSpc>
                <a:spcPct val="120000"/>
              </a:lnSpc>
              <a:spcBef>
                <a:spcPct val="20000"/>
              </a:spcBef>
              <a:buClr>
                <a:srgbClr val="333333"/>
              </a:buClr>
              <a:buNone/>
            </a:pPr>
            <a:r>
              <a:rPr lang="pl-P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Upośledzające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Powodują zmiany w rozwoju wewnątrzmacicznym płodu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14282" y="1285860"/>
            <a:ext cx="8014269" cy="72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lnSpcReduction="1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r>
              <a:rPr lang="pl-PL" altLang="pl-PL" sz="2400" b="1" dirty="0" smtClean="0"/>
              <a:t>Podział materiałów niebezpiecznych </a:t>
            </a:r>
            <a:endParaRPr lang="pl-PL" alt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pl-PL" sz="2800" dirty="0" smtClean="0"/>
              <a:t>Oddziaływanie materiałów niebezpiecznych na człowieka, środowisko</a:t>
            </a:r>
            <a:endParaRPr lang="pl-PL" altLang="pl-PL" sz="2800" b="1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58204" cy="1042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Przenikanie substancji trujących do organizmu może nastąpić przez:</a:t>
            </a:r>
            <a:endParaRPr lang="pl-PL" dirty="0"/>
          </a:p>
        </p:txBody>
      </p:sp>
      <p:sp>
        <p:nvSpPr>
          <p:cNvPr id="8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5720" y="2500306"/>
            <a:ext cx="8286808" cy="4143380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buBlip>
                <a:blip r:embed="rId3"/>
              </a:buBlip>
            </a:pPr>
            <a:r>
              <a:rPr lang="pl-PL" dirty="0" smtClean="0"/>
              <a:t> drogi </a:t>
            </a:r>
            <a:r>
              <a:rPr lang="pl-PL" dirty="0" smtClean="0"/>
              <a:t>oddechowe – głównie gazy, opary cieczy lub ciał stałych.  Tą drogą następuje zatrucie  w ilości 90 - 95%.  </a:t>
            </a:r>
            <a:endParaRPr lang="pl-PL" dirty="0" smtClean="0"/>
          </a:p>
          <a:p>
            <a:pPr>
              <a:lnSpc>
                <a:spcPct val="120000"/>
              </a:lnSpc>
              <a:buBlip>
                <a:blip r:embed="rId3"/>
              </a:buBlip>
            </a:pPr>
            <a:r>
              <a:rPr lang="pl-PL" dirty="0"/>
              <a:t> </a:t>
            </a:r>
            <a:r>
              <a:rPr lang="pl-PL" dirty="0" smtClean="0"/>
              <a:t> </a:t>
            </a:r>
            <a:r>
              <a:rPr lang="pl-PL" dirty="0" smtClean="0"/>
              <a:t>powierzchnie </a:t>
            </a:r>
            <a:r>
              <a:rPr lang="pl-PL" dirty="0" smtClean="0"/>
              <a:t>skóry – głównie ciała stałe i ciecze a także niektóre </a:t>
            </a:r>
            <a:r>
              <a:rPr lang="pl-PL" dirty="0" smtClean="0"/>
              <a:t>gazy i </a:t>
            </a:r>
            <a:r>
              <a:rPr lang="pl-PL" dirty="0" smtClean="0"/>
              <a:t>pary łączące się z wilgocią skóry człowieka, wywołujące działanie drażniące i inne. Takie przypadki mają miejsce przede wszystkim przy bezpośrednim zetknięciu się z daną substancją, zwykle przez polanie powierzchni ciała. </a:t>
            </a:r>
            <a:endParaRPr lang="pl-PL" dirty="0" smtClean="0"/>
          </a:p>
          <a:p>
            <a:pPr>
              <a:lnSpc>
                <a:spcPct val="120000"/>
              </a:lnSpc>
              <a:buBlip>
                <a:blip r:embed="rId3"/>
              </a:buBlip>
            </a:pPr>
            <a:r>
              <a:rPr lang="pl-PL" dirty="0"/>
              <a:t> </a:t>
            </a:r>
            <a:r>
              <a:rPr lang="pl-PL" dirty="0" smtClean="0"/>
              <a:t>przewód </a:t>
            </a:r>
            <a:r>
              <a:rPr lang="pl-PL" dirty="0" smtClean="0"/>
              <a:t>pokarmowy – ciała stałe, ciecze, nielicznych przypadkach gazy  i opary – możliwe przy niedostatecznej higienie osobistej, przypadkowe albo wynikające z działań </a:t>
            </a:r>
            <a:r>
              <a:rPr lang="pl-PL" dirty="0" smtClean="0"/>
              <a:t>samobójczych. </a:t>
            </a:r>
            <a:endParaRPr lang="pl-PL" dirty="0" smtClean="0"/>
          </a:p>
          <a:p>
            <a:pPr>
              <a:lnSpc>
                <a:spcPct val="120000"/>
              </a:lnSpc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39" y="250031"/>
            <a:ext cx="7362847" cy="7306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altLang="pl-PL" sz="2800" dirty="0" smtClean="0"/>
              <a:t>BIBLIOGRAFIA</a:t>
            </a:r>
            <a:endParaRPr lang="pl-PL" altLang="pl-PL" sz="2800" b="1" dirty="0"/>
          </a:p>
        </p:txBody>
      </p:sp>
      <p:sp>
        <p:nvSpPr>
          <p:cNvPr id="12" name="Symbol zastępczy zawartości 1"/>
          <p:cNvSpPr>
            <a:spLocks noGrp="1"/>
          </p:cNvSpPr>
          <p:nvPr>
            <p:ph sz="half" idx="1"/>
          </p:nvPr>
        </p:nvSpPr>
        <p:spPr>
          <a:xfrm>
            <a:off x="107504" y="1412776"/>
            <a:ext cx="8921000" cy="4188443"/>
          </a:xfrm>
        </p:spPr>
        <p:txBody>
          <a:bodyPr>
            <a:normAutofit fontScale="55000" lnSpcReduction="20000"/>
          </a:bodyPr>
          <a:lstStyle/>
          <a:p>
            <a:pPr marL="342900" indent="-342900">
              <a:spcBef>
                <a:spcPct val="50000"/>
              </a:spcBef>
            </a:pPr>
            <a:r>
              <a:rPr lang="pl-PL" sz="2800" dirty="0" smtClean="0">
                <a:latin typeface="Times New Roman" pitchFamily="18" charset="0"/>
              </a:rPr>
              <a:t> </a:t>
            </a:r>
            <a:r>
              <a:rPr lang="pl-PL" sz="2800" dirty="0" err="1" smtClean="0"/>
              <a:t>J.Ranecki</a:t>
            </a:r>
            <a:r>
              <a:rPr lang="pl-PL" sz="2800" dirty="0" smtClean="0"/>
              <a:t> „Ratownictwo chemiczno - ekologiczne” - SA PAP Poznań, 1998 r.</a:t>
            </a:r>
          </a:p>
          <a:p>
            <a:pPr marL="342900" indent="-342900">
              <a:spcBef>
                <a:spcPct val="50000"/>
              </a:spcBef>
            </a:pPr>
            <a:r>
              <a:rPr lang="pl-PL" sz="2800" dirty="0" smtClean="0"/>
              <a:t>3. </a:t>
            </a:r>
            <a:r>
              <a:rPr lang="pl-PL" sz="2800" dirty="0" err="1" smtClean="0"/>
              <a:t>M.Świerżewski</a:t>
            </a:r>
            <a:r>
              <a:rPr lang="pl-PL" sz="2800" dirty="0" smtClean="0"/>
              <a:t> „Uwaga wybuch” - IW CRZZ Warszawa, 1976 r.</a:t>
            </a:r>
          </a:p>
          <a:p>
            <a:pPr marL="342900" indent="-342900">
              <a:spcBef>
                <a:spcPct val="50000"/>
              </a:spcBef>
            </a:pPr>
            <a:r>
              <a:rPr lang="pl-PL" sz="2800" dirty="0" smtClean="0"/>
              <a:t>Ustawa z dnia 31 marca 2004 r. o przewozie koleją towarów niebezpiecznych (</a:t>
            </a:r>
            <a:r>
              <a:rPr lang="pl-PL" sz="2800" dirty="0" err="1" smtClean="0"/>
              <a:t>Dz.U</a:t>
            </a:r>
            <a:r>
              <a:rPr lang="pl-PL" sz="2800" dirty="0" smtClean="0"/>
              <a:t>. Nr 97, poz. 962 i </a:t>
            </a:r>
            <a:r>
              <a:rPr lang="pl-PL" sz="2800" dirty="0" err="1" smtClean="0"/>
              <a:t>Dz.U</a:t>
            </a:r>
            <a:r>
              <a:rPr lang="pl-PL" sz="2800" dirty="0" smtClean="0"/>
              <a:t>. Nr 141, poz. 1184 z 2005 </a:t>
            </a:r>
            <a:r>
              <a:rPr lang="pl-PL" sz="2800" dirty="0" err="1" smtClean="0"/>
              <a:t>r</a:t>
            </a:r>
            <a:r>
              <a:rPr lang="pl-PL" sz="2800" dirty="0" smtClean="0"/>
              <a:t>),</a:t>
            </a:r>
          </a:p>
          <a:p>
            <a:pPr marL="342900" indent="-342900">
              <a:spcBef>
                <a:spcPct val="50000"/>
              </a:spcBef>
            </a:pPr>
            <a:r>
              <a:rPr lang="pl-PL" sz="2800" dirty="0" smtClean="0"/>
              <a:t>Ustawa z dnia 28 października  2002 r. o przewozie drogowym towarów niebezpiecznych</a:t>
            </a:r>
            <a:r>
              <a:rPr lang="pl-PL" sz="2800" b="1" dirty="0" smtClean="0"/>
              <a:t> </a:t>
            </a:r>
            <a:r>
              <a:rPr lang="pl-PL" sz="2800" dirty="0" smtClean="0"/>
              <a:t>(Dz. U. Nr 199, poz. 1671 oraz </a:t>
            </a:r>
            <a:r>
              <a:rPr lang="pl-PL" sz="2800" dirty="0" err="1" smtClean="0"/>
              <a:t>Dz.U</a:t>
            </a:r>
            <a:r>
              <a:rPr lang="pl-PL" sz="2800" dirty="0" smtClean="0"/>
              <a:t>. Nr 96, poz. 959, </a:t>
            </a:r>
            <a:r>
              <a:rPr lang="pl-PL" sz="2800" dirty="0" err="1" smtClean="0"/>
              <a:t>Dz.U</a:t>
            </a:r>
            <a:r>
              <a:rPr lang="pl-PL" sz="2800" dirty="0" smtClean="0"/>
              <a:t>. Nr 97, poz. 962 </a:t>
            </a:r>
            <a:r>
              <a:rPr lang="pl-PL" sz="2800" dirty="0" err="1" smtClean="0"/>
              <a:t>Dz.U</a:t>
            </a:r>
            <a:r>
              <a:rPr lang="pl-PL" sz="2800" dirty="0" smtClean="0"/>
              <a:t>. Nr 173 poz. 1808 z 2004 </a:t>
            </a:r>
            <a:r>
              <a:rPr lang="pl-PL" sz="2800" dirty="0" err="1" smtClean="0"/>
              <a:t>r</a:t>
            </a:r>
            <a:r>
              <a:rPr lang="pl-PL" sz="2800" dirty="0" smtClean="0"/>
              <a:t> oraz </a:t>
            </a:r>
            <a:r>
              <a:rPr lang="pl-PL" sz="2800" dirty="0" err="1" smtClean="0"/>
              <a:t>Dz.U</a:t>
            </a:r>
            <a:r>
              <a:rPr lang="pl-PL" sz="2800" dirty="0" smtClean="0"/>
              <a:t>. Nr 90, poz. 757, </a:t>
            </a:r>
            <a:r>
              <a:rPr lang="pl-PL" sz="2800" dirty="0" err="1" smtClean="0"/>
              <a:t>Dz.U</a:t>
            </a:r>
            <a:r>
              <a:rPr lang="pl-PL" sz="2800" dirty="0" smtClean="0"/>
              <a:t>. Nr 141, poz. 1184 z 2005 r.),</a:t>
            </a:r>
          </a:p>
          <a:p>
            <a:pPr marL="342900" indent="-342900">
              <a:spcBef>
                <a:spcPct val="50000"/>
              </a:spcBef>
            </a:pPr>
            <a:r>
              <a:rPr lang="pl-PL" sz="2800" dirty="0" smtClean="0"/>
              <a:t>Umowa europejska dotycząca międzynarodowego transportu drogowego  towarów niebezpiecznych (ADR)</a:t>
            </a:r>
            <a:r>
              <a:rPr lang="pl-PL" sz="2800" b="1" dirty="0" smtClean="0"/>
              <a:t> </a:t>
            </a:r>
            <a:r>
              <a:rPr lang="pl-PL" sz="2800" dirty="0" smtClean="0"/>
              <a:t>(Dz. U. z 2002r </a:t>
            </a:r>
            <a:r>
              <a:rPr lang="pl-PL" sz="2800" dirty="0" err="1" smtClean="0"/>
              <a:t>r</a:t>
            </a:r>
            <a:r>
              <a:rPr lang="pl-PL" sz="2800" dirty="0" smtClean="0"/>
              <a:t> Nr 194 poz.1629)</a:t>
            </a:r>
          </a:p>
          <a:p>
            <a:pPr marL="342900" indent="-342900">
              <a:spcBef>
                <a:spcPct val="50000"/>
              </a:spcBef>
            </a:pPr>
            <a:r>
              <a:rPr lang="pl-PL" sz="2800" dirty="0" smtClean="0"/>
              <a:t>Regulamin międzynarodowego przewozu kolejami towarów niebezpiecznych (RID) (</a:t>
            </a:r>
            <a:r>
              <a:rPr lang="pl-PL" sz="2800" dirty="0" err="1" smtClean="0"/>
              <a:t>Dz.U</a:t>
            </a:r>
            <a:r>
              <a:rPr lang="pl-PL" sz="2800" dirty="0" smtClean="0"/>
              <a:t>. z 1985 r. Nr 34, poz. 158 i 159, z 1997 r. Nr 37, poz. 225 i 226 oraz z 1998 r. Nr 33, poz. 177);</a:t>
            </a:r>
            <a:r>
              <a:rPr lang="pl-PL" sz="2800" b="1" dirty="0" smtClean="0"/>
              <a:t> </a:t>
            </a:r>
          </a:p>
          <a:p>
            <a:pPr marL="342900" indent="-342900">
              <a:spcBef>
                <a:spcPct val="50000"/>
              </a:spcBef>
            </a:pPr>
            <a:r>
              <a:rPr lang="pl-PL" sz="2800" dirty="0" smtClean="0"/>
              <a:t>S. M. </a:t>
            </a:r>
            <a:r>
              <a:rPr lang="pl-PL" sz="2800" dirty="0" err="1" smtClean="0"/>
              <a:t>Zielinska</a:t>
            </a:r>
            <a:r>
              <a:rPr lang="pl-PL" sz="2800" dirty="0" smtClean="0"/>
              <a:t> :ADR 205-2007 Transport samochodowy towarów niebezpiecznych, ODDK Gdańsk 2005r.</a:t>
            </a:r>
          </a:p>
          <a:p>
            <a:pPr marL="342900" indent="-342900">
              <a:spcBef>
                <a:spcPct val="50000"/>
              </a:spcBef>
            </a:pPr>
            <a:r>
              <a:rPr lang="pl-PL" sz="2800" dirty="0" smtClean="0"/>
              <a:t>K. Grzegorczyk, B. </a:t>
            </a:r>
            <a:r>
              <a:rPr lang="pl-PL" sz="2800" dirty="0" err="1" smtClean="0"/>
              <a:t>Hancyk</a:t>
            </a:r>
            <a:r>
              <a:rPr lang="pl-PL" sz="2800" dirty="0" smtClean="0"/>
              <a:t>, R. </a:t>
            </a:r>
            <a:r>
              <a:rPr lang="pl-PL" sz="2800" dirty="0" err="1" smtClean="0"/>
              <a:t>Buchcar</a:t>
            </a:r>
            <a:r>
              <a:rPr lang="pl-PL" sz="2800" dirty="0" smtClean="0"/>
              <a:t>: Towary niebezpieczne w Transporcie</a:t>
            </a:r>
          </a:p>
          <a:p>
            <a:endParaRPr lang="pl-PL" sz="1800" dirty="0" smtClean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defRPr/>
            </a:pPr>
            <a:endParaRPr lang="pl-PL" sz="1800" dirty="0" smtClean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defRPr/>
            </a:pPr>
            <a:endParaRPr lang="pl-PL" sz="1800" i="1" dirty="0" smtClean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defRPr/>
            </a:pPr>
            <a:endParaRPr lang="pl-PL" altLang="pl-PL" sz="2800" dirty="0" smtClean="0"/>
          </a:p>
          <a:p>
            <a:endParaRPr lang="pl-PL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199158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altLang="pl-PL" sz="2800" b="1" dirty="0"/>
          </a:p>
        </p:txBody>
      </p:sp>
      <p:sp>
        <p:nvSpPr>
          <p:cNvPr id="9" name="Symbol zastępczy zawartości 1"/>
          <p:cNvSpPr>
            <a:spLocks noGrp="1"/>
          </p:cNvSpPr>
          <p:nvPr>
            <p:ph sz="half" idx="1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475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6" y="1196753"/>
            <a:ext cx="8585774" cy="394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pl-PL" sz="2400" dirty="0" smtClean="0">
                <a:latin typeface="+mn-lt"/>
              </a:rPr>
              <a:t>W Polsce potencjał krajowego systemu ratowniczego (</a:t>
            </a:r>
            <a:r>
              <a:rPr lang="pl-PL" sz="2400" dirty="0" err="1" smtClean="0">
                <a:latin typeface="+mn-lt"/>
              </a:rPr>
              <a:t>ksrg</a:t>
            </a:r>
            <a:r>
              <a:rPr lang="pl-PL" sz="2400" dirty="0" smtClean="0">
                <a:latin typeface="+mn-lt"/>
              </a:rPr>
              <a:t>), głównie Państwowej Straży Pożarnej, ciągle się rozwija, co pozwala na coraz bardziej sprawne prowadzenie akcji ratowniczych w razie powstałych awarii w czasie transportu materiałów  niebezpiecznych</a:t>
            </a:r>
            <a:r>
              <a:rPr lang="pl-PL" sz="2400" b="1" dirty="0" smtClean="0">
                <a:latin typeface="+mn-lt"/>
              </a:rPr>
              <a:t>. </a:t>
            </a:r>
            <a:r>
              <a:rPr lang="pl-PL" sz="2400" dirty="0" smtClean="0">
                <a:latin typeface="+mn-lt"/>
              </a:rPr>
              <a:t>W wyniku wypadków, awarii i katastrof może dojść do niekontrolowanego wycieku cieczy niebezpiecznych, przedostania się do atmosfery niebezpiecznych gazów, par i aerozoli, co częstokroć staje się źródłem zagrożenia pożarowego i wybuchowego. Ciecze i gazy  mogą też mieć właściwości toksyczne jak i żrące.</a:t>
            </a:r>
            <a:endParaRPr lang="pl-PL" sz="2400" b="1" dirty="0" smtClean="0">
              <a:latin typeface="+mn-lt"/>
            </a:endParaRPr>
          </a:p>
          <a:p>
            <a:pPr>
              <a:buNone/>
            </a:pPr>
            <a:endParaRPr lang="pl-PL" sz="2400" b="1" dirty="0" smtClean="0">
              <a:latin typeface="+mn-lt"/>
            </a:endParaRPr>
          </a:p>
          <a:p>
            <a:pPr>
              <a:buNone/>
            </a:pPr>
            <a:endParaRPr lang="pl-PL" sz="2400" dirty="0" smtClean="0">
              <a:latin typeface="+mn-lt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+mn-lt"/>
            </a:endParaRPr>
          </a:p>
        </p:txBody>
      </p:sp>
      <p:pic>
        <p:nvPicPr>
          <p:cNvPr id="7" name="Picture 6" descr="AO00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5429264"/>
            <a:ext cx="1428736" cy="1428736"/>
          </a:xfrm>
          <a:prstGeom prst="rect">
            <a:avLst/>
          </a:prstGeom>
          <a:noFill/>
        </p:spPr>
      </p:pic>
      <p:pic>
        <p:nvPicPr>
          <p:cNvPr id="10" name="Picture 7" descr="AO00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5429264"/>
            <a:ext cx="1438886" cy="1428736"/>
          </a:xfrm>
          <a:prstGeom prst="rect">
            <a:avLst/>
          </a:prstGeom>
          <a:noFill/>
        </p:spPr>
      </p:pic>
      <p:pic>
        <p:nvPicPr>
          <p:cNvPr id="11" name="Picture 11" descr="AO016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5429250"/>
            <a:ext cx="1428750" cy="1428750"/>
          </a:xfrm>
          <a:prstGeom prst="rect">
            <a:avLst/>
          </a:prstGeom>
          <a:noFill/>
        </p:spPr>
      </p:pic>
      <p:pic>
        <p:nvPicPr>
          <p:cNvPr id="12" name="Picture 8" descr="AO008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5438775"/>
            <a:ext cx="1428750" cy="1419225"/>
          </a:xfrm>
          <a:prstGeom prst="rect">
            <a:avLst/>
          </a:prstGeom>
          <a:noFill/>
        </p:spPr>
      </p:pic>
      <p:pic>
        <p:nvPicPr>
          <p:cNvPr id="13" name="Picture 9" descr="AO009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5438775"/>
            <a:ext cx="1428750" cy="1419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58050" y="250031"/>
            <a:ext cx="7128792" cy="8747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altLang="pl-PL" sz="2800" b="1" dirty="0" smtClean="0"/>
              <a:t>Definicja materiałów niebezpiecznych</a:t>
            </a:r>
            <a:endParaRPr lang="pl-PL" altLang="pl-PL" sz="2800" b="1" dirty="0"/>
          </a:p>
        </p:txBody>
      </p:sp>
      <p:sp>
        <p:nvSpPr>
          <p:cNvPr id="9" name="Symbol zastępczy zawartości 1"/>
          <p:cNvSpPr>
            <a:spLocks noGrp="1"/>
          </p:cNvSpPr>
          <p:nvPr>
            <p:ph sz="half" idx="1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475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6" y="1636811"/>
            <a:ext cx="8514336" cy="493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lnSpcReduction="1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pl-PL" sz="2400" dirty="0" smtClean="0">
                <a:latin typeface="+mn-lt"/>
              </a:rPr>
              <a:t>Materiały niebezpieczne to artykuły lub substancje, których właściwości mogą spowodować zagrożenie dla zdrowia, życia, bezpieczeństwa, mienia lub środowiska i które są wymienione na liście materiałów niebezpiecznych lub są klasyfikowane zgodnie z przepisami </a:t>
            </a:r>
            <a:r>
              <a:rPr lang="pl-PL" sz="2400" b="1" dirty="0" smtClean="0">
                <a:latin typeface="+mn-lt"/>
              </a:rPr>
              <a:t>RID, ADR, IATA-DGR, IMDG-</a:t>
            </a:r>
            <a:r>
              <a:rPr lang="pl-PL" sz="2400" b="1" dirty="0" err="1" smtClean="0">
                <a:latin typeface="+mn-lt"/>
              </a:rPr>
              <a:t>Code</a:t>
            </a:r>
            <a:r>
              <a:rPr lang="pl-PL" sz="2400" b="1" dirty="0" smtClean="0">
                <a:latin typeface="+mn-lt"/>
              </a:rPr>
              <a:t> .</a:t>
            </a:r>
          </a:p>
          <a:p>
            <a:pPr>
              <a:buNone/>
            </a:pPr>
            <a:r>
              <a:rPr lang="pl-PL" sz="2400" b="1" dirty="0" smtClean="0">
                <a:latin typeface="+mn-lt"/>
              </a:rPr>
              <a:t>Podstawą systemu bezpieczeństwa chemicznego w krajach Unii Europejskiej są dwie dyrektywy:</a:t>
            </a:r>
          </a:p>
          <a:p>
            <a:pPr>
              <a:buNone/>
            </a:pPr>
            <a:r>
              <a:rPr lang="pl-PL" sz="2400" b="1" dirty="0" smtClean="0">
                <a:latin typeface="+mn-lt"/>
              </a:rPr>
              <a:t>1. 67/548/EC, która wprowadza system klasyfikacji 	niebezpiecznych substancji chemicznych dostarczonych na 	rynek</a:t>
            </a:r>
          </a:p>
          <a:p>
            <a:pPr>
              <a:buNone/>
            </a:pPr>
            <a:r>
              <a:rPr lang="pl-PL" sz="2400" b="1" dirty="0" smtClean="0">
                <a:latin typeface="+mn-lt"/>
              </a:rPr>
              <a:t>2. 94/55/EC, wprowadza jednolity system bezpieczeństwa 	opierający się na zaleceniach Komitetu Ekspertów ONZ.</a:t>
            </a:r>
          </a:p>
          <a:p>
            <a:pPr>
              <a:buNone/>
            </a:pPr>
            <a:endParaRPr lang="pl-PL" sz="2400" b="1" dirty="0" smtClean="0">
              <a:latin typeface="+mn-lt"/>
            </a:endParaRPr>
          </a:p>
          <a:p>
            <a:pPr>
              <a:buNone/>
            </a:pPr>
            <a:endParaRPr lang="pl-PL" sz="2400" dirty="0" smtClean="0">
              <a:latin typeface="+mn-lt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5966666" cy="648072"/>
          </a:xfrm>
        </p:spPr>
        <p:txBody>
          <a:bodyPr/>
          <a:lstStyle/>
          <a:p>
            <a:pPr marL="0" indent="0" algn="ctr">
              <a:buNone/>
            </a:pPr>
            <a:r>
              <a:rPr lang="pl-PL" sz="3600" dirty="0" smtClean="0"/>
              <a:t>Określenie nazw</a:t>
            </a:r>
            <a:endParaRPr lang="pl-PL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8496944" cy="4968552"/>
          </a:xfrm>
        </p:spPr>
        <p:txBody>
          <a:bodyPr>
            <a:normAutofit/>
          </a:bodyPr>
          <a:lstStyle/>
          <a:p>
            <a:pPr algn="l"/>
            <a:r>
              <a:rPr lang="pl-PL" b="1" dirty="0"/>
              <a:t>ADR</a:t>
            </a:r>
            <a:r>
              <a:rPr lang="pl-PL" dirty="0"/>
              <a:t> - Umowa europejska dotycząca międzynarodowego przewozu drogowego towarów niebezpiecznych, sporządzona w Genewie 30 września 1957 r. </a:t>
            </a:r>
            <a:endParaRPr lang="pl-PL" dirty="0" smtClean="0"/>
          </a:p>
          <a:p>
            <a:pPr algn="l"/>
            <a:r>
              <a:rPr lang="pl-PL" b="1" dirty="0" smtClean="0"/>
              <a:t>RID</a:t>
            </a:r>
            <a:r>
              <a:rPr lang="pl-PL" dirty="0" smtClean="0"/>
              <a:t> </a:t>
            </a:r>
            <a:r>
              <a:rPr lang="pl-PL" dirty="0"/>
              <a:t>- Regulamin międzynarodowego przewozu kolejami towarów </a:t>
            </a:r>
            <a:r>
              <a:rPr lang="pl-PL" dirty="0" smtClean="0"/>
              <a:t>niebezpiecznych.</a:t>
            </a:r>
          </a:p>
          <a:p>
            <a:pPr algn="l"/>
            <a:r>
              <a:rPr lang="pl-PL" b="1" dirty="0"/>
              <a:t>IMDG</a:t>
            </a:r>
            <a:r>
              <a:rPr lang="pl-PL" dirty="0"/>
              <a:t> </a:t>
            </a:r>
            <a:r>
              <a:rPr lang="pl-PL" b="1" dirty="0" smtClean="0"/>
              <a:t>– </a:t>
            </a:r>
            <a:r>
              <a:rPr lang="pl-PL" b="1" dirty="0" err="1" smtClean="0"/>
              <a:t>Code</a:t>
            </a:r>
            <a:r>
              <a:rPr lang="pl-PL" b="1" dirty="0" smtClean="0"/>
              <a:t> </a:t>
            </a:r>
            <a:r>
              <a:rPr lang="pl-PL" dirty="0" smtClean="0"/>
              <a:t>-  </a:t>
            </a:r>
            <a:r>
              <a:rPr lang="pl-PL" dirty="0"/>
              <a:t>Międzynarodowe Przepisy dotyczące transportu morskiego materiałów niebezpiecznych (International </a:t>
            </a:r>
            <a:r>
              <a:rPr lang="pl-PL" dirty="0" err="1"/>
              <a:t>Maritime</a:t>
            </a:r>
            <a:r>
              <a:rPr lang="pl-PL" dirty="0"/>
              <a:t> Dangerous </a:t>
            </a:r>
            <a:r>
              <a:rPr lang="pl-PL" dirty="0" err="1"/>
              <a:t>Goods</a:t>
            </a:r>
            <a:r>
              <a:rPr lang="pl-PL" dirty="0"/>
              <a:t> </a:t>
            </a:r>
            <a:r>
              <a:rPr lang="pl-PL" dirty="0" err="1"/>
              <a:t>Code</a:t>
            </a:r>
            <a:r>
              <a:rPr lang="pl-PL" dirty="0"/>
              <a:t>). Są to przepisy Międzynarodowej Organizacji Morskiej (IMO) obowiązujące we wszystkich krajach należących do tej organizacji. </a:t>
            </a:r>
            <a:endParaRPr lang="pl-PL" dirty="0" smtClean="0"/>
          </a:p>
          <a:p>
            <a:pPr algn="l"/>
            <a:r>
              <a:rPr lang="pl-PL" b="1" dirty="0" smtClean="0"/>
              <a:t>IATA-DGR</a:t>
            </a:r>
            <a:r>
              <a:rPr lang="pl-PL" dirty="0" smtClean="0"/>
              <a:t> </a:t>
            </a:r>
            <a:r>
              <a:rPr lang="pl-PL" dirty="0"/>
              <a:t>- Przepisy dotyczące transportu materiałów niebezpiecznych w międzynarodowym transporcie lotniczym (IATA Dangerous </a:t>
            </a:r>
            <a:r>
              <a:rPr lang="pl-PL" dirty="0" err="1"/>
              <a:t>Goods</a:t>
            </a:r>
            <a:r>
              <a:rPr lang="pl-PL" dirty="0"/>
              <a:t> </a:t>
            </a:r>
            <a:r>
              <a:rPr lang="pl-PL" dirty="0" err="1"/>
              <a:t>Regulations</a:t>
            </a:r>
            <a:r>
              <a:rPr lang="pl-PL" dirty="0"/>
              <a:t>). Przepisy te obowiązują we wszystkich krajach członkowskich Międzynarodowego Zrzeszenia Transportu Lotniczego - IATA.</a:t>
            </a:r>
          </a:p>
        </p:txBody>
      </p:sp>
    </p:spTree>
    <p:extLst>
      <p:ext uri="{BB962C8B-B14F-4D97-AF65-F5344CB8AC3E}">
        <p14:creationId xmlns:p14="http://schemas.microsoft.com/office/powerpoint/2010/main" val="2275373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altLang="pl-PL" sz="2800" b="1" dirty="0" smtClean="0"/>
              <a:t>Klasyfikacja materiałów niebezpiecznych</a:t>
            </a:r>
            <a:endParaRPr lang="pl-PL" altLang="pl-PL" sz="2800" b="1" dirty="0"/>
          </a:p>
        </p:txBody>
      </p:sp>
      <p:sp>
        <p:nvSpPr>
          <p:cNvPr id="9" name="Symbol zastępczy zawartości 1"/>
          <p:cNvSpPr>
            <a:spLocks noGrp="1"/>
          </p:cNvSpPr>
          <p:nvPr>
            <p:ph sz="half" idx="1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475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6" y="1636811"/>
            <a:ext cx="8514336" cy="493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pl-PL" sz="2400" dirty="0" smtClean="0"/>
              <a:t>Rozróżnia się 9 grup (klas) materiałów niebezpiecznych.</a:t>
            </a:r>
          </a:p>
          <a:p>
            <a:pPr>
              <a:buNone/>
            </a:pPr>
            <a:endParaRPr lang="pl-PL" altLang="pl-PL" sz="2400" b="1" dirty="0">
              <a:latin typeface="+mn-lt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019397" y="2428868"/>
            <a:ext cx="5329237" cy="1576196"/>
          </a:xfrm>
          <a:prstGeom prst="rect">
            <a:avLst/>
          </a:prstGeom>
          <a:noFill/>
          <a:ln/>
        </p:spPr>
        <p:txBody>
          <a:bodyPr vert="horz" lIns="54864" tIns="91440" rtlCol="0">
            <a:normAutofit fontScale="40000" lnSpcReduction="20000"/>
          </a:bodyPr>
          <a:lstStyle/>
          <a:p>
            <a:pPr marL="118872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pl-PL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I. Klasa 1 – Materiały Wybuchowe (w tym 6   </a:t>
            </a:r>
            <a:r>
              <a:rPr kumimoji="0" lang="pl-PL" sz="4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pl-PL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Podklas)</a:t>
            </a:r>
          </a:p>
          <a:p>
            <a:pPr marL="118872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pl-PL" sz="4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8872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pl-PL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Przykłady: </a:t>
            </a:r>
            <a:r>
              <a:rPr kumimoji="0" lang="pl-PL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amunicja myśliwska lub do broni osobistej, bezpieczniki, fajerwerki</a:t>
            </a:r>
            <a:r>
              <a:rPr kumimoji="0" lang="pl-PL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(niektóre)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6" descr="AO00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428868"/>
            <a:ext cx="1905000" cy="1905000"/>
          </a:xfrm>
          <a:prstGeom prst="rect">
            <a:avLst/>
          </a:prstGeom>
          <a:noFill/>
        </p:spPr>
      </p:pic>
      <p:pic>
        <p:nvPicPr>
          <p:cNvPr id="11" name="Picture 7" descr="AO00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805356"/>
            <a:ext cx="1800225" cy="1787525"/>
          </a:xfrm>
          <a:prstGeom prst="rect">
            <a:avLst/>
          </a:prstGeom>
          <a:noFill/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019397" y="4660893"/>
            <a:ext cx="5329237" cy="12239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pl-PL" dirty="0" smtClean="0">
                <a:solidFill>
                  <a:srgbClr val="000000"/>
                </a:solidFill>
              </a:rPr>
              <a:t>II. Klasa </a:t>
            </a:r>
            <a:r>
              <a:rPr lang="pl-PL" dirty="0">
                <a:solidFill>
                  <a:srgbClr val="000000"/>
                </a:solidFill>
              </a:rPr>
              <a:t>2 – Gazy w tym 3 Podklasy:</a:t>
            </a:r>
          </a:p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endParaRPr lang="pl-PL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 dirty="0">
                <a:solidFill>
                  <a:srgbClr val="000000"/>
                </a:solidFill>
              </a:rPr>
              <a:t>Gaz Palny np. </a:t>
            </a:r>
            <a:r>
              <a:rPr lang="pl-PL" dirty="0">
                <a:solidFill>
                  <a:srgbClr val="FF3300"/>
                </a:solidFill>
              </a:rPr>
              <a:t>propan, butan, acetylen</a:t>
            </a:r>
            <a:endParaRPr lang="en-US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altLang="pl-PL" sz="2800" b="1" dirty="0" smtClean="0"/>
              <a:t>Klasyfikacja materiałów niebezpiecznych</a:t>
            </a:r>
            <a:endParaRPr lang="pl-PL" altLang="pl-PL" sz="2800" b="1" dirty="0"/>
          </a:p>
        </p:txBody>
      </p:sp>
      <p:sp>
        <p:nvSpPr>
          <p:cNvPr id="9" name="Symbol zastępczy zawartości 1"/>
          <p:cNvSpPr>
            <a:spLocks noGrp="1"/>
          </p:cNvSpPr>
          <p:nvPr>
            <p:ph sz="half" idx="1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475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541338" y="1519238"/>
            <a:ext cx="8027987" cy="29051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defTabSz="995363" eaLnBrk="1" hangingPunct="1"/>
            <a:r>
              <a:rPr lang="pl-PL" sz="2000" b="1">
                <a:solidFill>
                  <a:srgbClr val="000000"/>
                </a:solidFill>
              </a:rPr>
              <a:t>Klasyfikacja</a:t>
            </a:r>
            <a:endParaRPr lang="de-DE" sz="2000" b="1">
              <a:solidFill>
                <a:srgbClr val="000000"/>
              </a:solidFill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2339975" y="2060575"/>
            <a:ext cx="5329238" cy="1008063"/>
          </a:xfrm>
          <a:prstGeom prst="rect">
            <a:avLst/>
          </a:prstGeom>
          <a:noFill/>
          <a:ln/>
        </p:spPr>
        <p:txBody>
          <a:bodyPr vert="horz" lIns="54864" tIns="91440" rtlCol="0">
            <a:normAutofit fontScale="700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pl-PL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Klasa 2 – Gazy w tym 3 Podklasy: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pl-PL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Gaz niepalny, nietrujący np. </a:t>
            </a:r>
            <a:r>
              <a:rPr kumimoji="0" lang="pl-PL" sz="3200" b="0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neon, dwutlenek węgla, hel, płynny azot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2555776" y="3716338"/>
            <a:ext cx="5329237" cy="86518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>
              <a:lnSpc>
                <a:spcPct val="120000"/>
              </a:lnSpc>
              <a:buClr>
                <a:srgbClr val="000000"/>
              </a:buClr>
              <a:buSzPct val="100000"/>
              <a:buBlip>
                <a:blip r:embed="rId3"/>
              </a:buBlip>
            </a:pPr>
            <a:r>
              <a:rPr lang="pl-PL" dirty="0">
                <a:solidFill>
                  <a:srgbClr val="000000"/>
                </a:solidFill>
              </a:rPr>
              <a:t>Klasa 2 – Gazy w tym 3 Podklasy:</a:t>
            </a:r>
          </a:p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 dirty="0">
                <a:solidFill>
                  <a:srgbClr val="000000"/>
                </a:solidFill>
              </a:rPr>
              <a:t>Gazy Toksyczne</a:t>
            </a:r>
            <a:endParaRPr lang="en-US" dirty="0">
              <a:solidFill>
                <a:srgbClr val="FF3300"/>
              </a:solidFill>
            </a:endParaRPr>
          </a:p>
        </p:txBody>
      </p:sp>
      <p:pic>
        <p:nvPicPr>
          <p:cNvPr id="16" name="Picture 8" descr="AO008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916113"/>
            <a:ext cx="1428750" cy="1419225"/>
          </a:xfrm>
          <a:prstGeom prst="rect">
            <a:avLst/>
          </a:prstGeom>
          <a:noFill/>
        </p:spPr>
      </p:pic>
      <p:pic>
        <p:nvPicPr>
          <p:cNvPr id="17" name="Picture 9" descr="AO009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3429000"/>
            <a:ext cx="1428750" cy="1419225"/>
          </a:xfrm>
          <a:prstGeom prst="rect">
            <a:avLst/>
          </a:prstGeom>
          <a:noFill/>
        </p:spPr>
      </p:pic>
      <p:pic>
        <p:nvPicPr>
          <p:cNvPr id="18" name="Picture 10" descr="AO010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5013325"/>
            <a:ext cx="1511300" cy="1501775"/>
          </a:xfrm>
          <a:prstGeom prst="rect">
            <a:avLst/>
          </a:prstGeom>
          <a:noFill/>
        </p:spPr>
      </p:pic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2555776" y="5308357"/>
            <a:ext cx="5329237" cy="7207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pl-PL" dirty="0" smtClean="0">
                <a:solidFill>
                  <a:srgbClr val="000000"/>
                </a:solidFill>
              </a:rPr>
              <a:t>III. Klasa </a:t>
            </a:r>
            <a:r>
              <a:rPr lang="pl-PL" dirty="0">
                <a:solidFill>
                  <a:srgbClr val="000000"/>
                </a:solidFill>
              </a:rPr>
              <a:t>3 – Ciecze Palne</a:t>
            </a:r>
          </a:p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 dirty="0">
                <a:solidFill>
                  <a:srgbClr val="000000"/>
                </a:solidFill>
              </a:rPr>
              <a:t>np. </a:t>
            </a:r>
            <a:r>
              <a:rPr lang="pl-PL" dirty="0">
                <a:solidFill>
                  <a:srgbClr val="FF3300"/>
                </a:solidFill>
              </a:rPr>
              <a:t>farby, alkohole, kleje, aceton, paliwo</a:t>
            </a:r>
            <a:endParaRPr lang="en-US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altLang="pl-PL" sz="2800" b="1" dirty="0" smtClean="0"/>
              <a:t>Klasyfikacja materiałów niebezpiecznych</a:t>
            </a:r>
            <a:endParaRPr lang="pl-PL" altLang="pl-PL" sz="2800" b="1" dirty="0"/>
          </a:p>
        </p:txBody>
      </p:sp>
      <p:sp>
        <p:nvSpPr>
          <p:cNvPr id="9" name="Symbol zastępczy zawartości 1"/>
          <p:cNvSpPr>
            <a:spLocks noGrp="1"/>
          </p:cNvSpPr>
          <p:nvPr>
            <p:ph sz="half" idx="1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475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41338" y="1519238"/>
            <a:ext cx="8027987" cy="29051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defTabSz="995363" eaLnBrk="1" hangingPunct="1"/>
            <a:r>
              <a:rPr lang="pl-PL" sz="2000" b="1">
                <a:solidFill>
                  <a:srgbClr val="000000"/>
                </a:solidFill>
              </a:rPr>
              <a:t>Klasyfikacja</a:t>
            </a:r>
            <a:endParaRPr lang="de-DE" sz="2000" b="1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339752" y="1844675"/>
            <a:ext cx="5329237" cy="4318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 sz="1900" dirty="0" smtClean="0">
                <a:solidFill>
                  <a:srgbClr val="000000"/>
                </a:solidFill>
              </a:rPr>
              <a:t>IV. Klasa </a:t>
            </a:r>
            <a:r>
              <a:rPr lang="pl-PL" sz="1900" dirty="0">
                <a:solidFill>
                  <a:srgbClr val="000000"/>
                </a:solidFill>
              </a:rPr>
              <a:t>4 – Ciała Stałe Palne w tym 3 Podklasy</a:t>
            </a:r>
            <a:endParaRPr lang="en-US" sz="1900" dirty="0">
              <a:solidFill>
                <a:srgbClr val="FF3300"/>
              </a:solidFill>
            </a:endParaRPr>
          </a:p>
        </p:txBody>
      </p:sp>
      <p:pic>
        <p:nvPicPr>
          <p:cNvPr id="10" name="Picture 9" descr="AO012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916113"/>
            <a:ext cx="1512887" cy="1512887"/>
          </a:xfrm>
          <a:prstGeom prst="rect">
            <a:avLst/>
          </a:prstGeom>
          <a:noFill/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411760" y="2492375"/>
            <a:ext cx="5329238" cy="5032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 dirty="0">
                <a:solidFill>
                  <a:srgbClr val="000000"/>
                </a:solidFill>
              </a:rPr>
              <a:t>Ciała Łatwopalne np. </a:t>
            </a:r>
            <a:r>
              <a:rPr lang="pl-PL" dirty="0">
                <a:solidFill>
                  <a:srgbClr val="FF3300"/>
                </a:solidFill>
              </a:rPr>
              <a:t>zapałki, siarka</a:t>
            </a:r>
            <a:endParaRPr lang="en-US" dirty="0">
              <a:solidFill>
                <a:srgbClr val="FF3300"/>
              </a:solidFill>
            </a:endParaRPr>
          </a:p>
        </p:txBody>
      </p:sp>
      <p:pic>
        <p:nvPicPr>
          <p:cNvPr id="12" name="Picture 12" descr="AO013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725" y="3500438"/>
            <a:ext cx="1428750" cy="1428750"/>
          </a:xfrm>
          <a:prstGeom prst="rect">
            <a:avLst/>
          </a:prstGeom>
          <a:noFill/>
        </p:spPr>
      </p:pic>
      <p:pic>
        <p:nvPicPr>
          <p:cNvPr id="13" name="Picture 13" descr="AO015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5013325"/>
            <a:ext cx="1428750" cy="1428750"/>
          </a:xfrm>
          <a:prstGeom prst="rect">
            <a:avLst/>
          </a:prstGeom>
          <a:noFill/>
        </p:spPr>
      </p:pic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2349878" y="3860800"/>
            <a:ext cx="5329238" cy="5032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 dirty="0">
                <a:solidFill>
                  <a:srgbClr val="000000"/>
                </a:solidFill>
              </a:rPr>
              <a:t>Podatne na </a:t>
            </a:r>
            <a:r>
              <a:rPr lang="pl-PL" dirty="0" err="1">
                <a:solidFill>
                  <a:srgbClr val="000000"/>
                </a:solidFill>
              </a:rPr>
              <a:t>samozapalenie</a:t>
            </a:r>
            <a:r>
              <a:rPr lang="pl-PL" dirty="0">
                <a:solidFill>
                  <a:srgbClr val="000000"/>
                </a:solidFill>
              </a:rPr>
              <a:t> się np. </a:t>
            </a:r>
            <a:r>
              <a:rPr lang="pl-PL" dirty="0">
                <a:solidFill>
                  <a:srgbClr val="FF3300"/>
                </a:solidFill>
              </a:rPr>
              <a:t>biały lub żółty fosfor, magnez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2349878" y="5300662"/>
            <a:ext cx="5329238" cy="50323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 dirty="0">
                <a:solidFill>
                  <a:srgbClr val="000000"/>
                </a:solidFill>
              </a:rPr>
              <a:t>Palne w kontakcie z wodą np. </a:t>
            </a:r>
            <a:r>
              <a:rPr lang="pl-PL" dirty="0">
                <a:solidFill>
                  <a:srgbClr val="FF3300"/>
                </a:solidFill>
              </a:rPr>
              <a:t>sód, </a:t>
            </a:r>
            <a:r>
              <a:rPr lang="pl-PL" dirty="0" err="1">
                <a:solidFill>
                  <a:srgbClr val="FF3300"/>
                </a:solidFill>
              </a:rPr>
              <a:t>karbit</a:t>
            </a:r>
            <a:endParaRPr lang="en-US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altLang="pl-PL" sz="2800" b="1" dirty="0" smtClean="0"/>
              <a:t>Klasyfikacja materiałów niebezpiecznych</a:t>
            </a:r>
            <a:endParaRPr lang="pl-PL" altLang="pl-PL" sz="2800" b="1" dirty="0"/>
          </a:p>
        </p:txBody>
      </p:sp>
      <p:sp>
        <p:nvSpPr>
          <p:cNvPr id="9" name="Symbol zastępczy zawartości 1"/>
          <p:cNvSpPr>
            <a:spLocks noGrp="1"/>
          </p:cNvSpPr>
          <p:nvPr>
            <p:ph sz="half" idx="1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475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41338" y="1519238"/>
            <a:ext cx="8027987" cy="29051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defTabSz="995363" eaLnBrk="1" hangingPunct="1"/>
            <a:r>
              <a:rPr lang="pl-PL" sz="2000" b="1">
                <a:solidFill>
                  <a:srgbClr val="000000"/>
                </a:solidFill>
              </a:rPr>
              <a:t>Klasyfikacja</a:t>
            </a:r>
            <a:endParaRPr lang="de-DE" sz="2000" b="1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483768" y="1844675"/>
            <a:ext cx="5976937" cy="4318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 sz="1900" dirty="0" smtClean="0">
                <a:solidFill>
                  <a:srgbClr val="000000"/>
                </a:solidFill>
              </a:rPr>
              <a:t>V. Klasa </a:t>
            </a:r>
            <a:r>
              <a:rPr lang="pl-PL" sz="1900" dirty="0">
                <a:solidFill>
                  <a:srgbClr val="000000"/>
                </a:solidFill>
              </a:rPr>
              <a:t>5 – Substancje Utleniające w tym 2 Podklasy:</a:t>
            </a:r>
            <a:endParaRPr lang="en-US" sz="1900" dirty="0">
              <a:solidFill>
                <a:srgbClr val="FF330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493894" y="3028156"/>
            <a:ext cx="5329238" cy="5032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 dirty="0">
                <a:solidFill>
                  <a:srgbClr val="000000"/>
                </a:solidFill>
              </a:rPr>
              <a:t>Utleniacze np. </a:t>
            </a:r>
            <a:r>
              <a:rPr lang="pl-PL" dirty="0">
                <a:solidFill>
                  <a:srgbClr val="FF3300"/>
                </a:solidFill>
              </a:rPr>
              <a:t>wybielacze, wapno, nawozy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483768" y="4508500"/>
            <a:ext cx="5329237" cy="5032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 dirty="0">
                <a:solidFill>
                  <a:srgbClr val="000000"/>
                </a:solidFill>
              </a:rPr>
              <a:t>Nadtlenki organiczne</a:t>
            </a:r>
            <a:endParaRPr lang="en-US" dirty="0">
              <a:solidFill>
                <a:srgbClr val="FF3300"/>
              </a:solidFill>
            </a:endParaRPr>
          </a:p>
        </p:txBody>
      </p:sp>
      <p:pic>
        <p:nvPicPr>
          <p:cNvPr id="12" name="Picture 11" descr="AO016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565400"/>
            <a:ext cx="1428750" cy="1428750"/>
          </a:xfrm>
          <a:prstGeom prst="rect">
            <a:avLst/>
          </a:prstGeom>
          <a:noFill/>
        </p:spPr>
      </p:pic>
      <p:pic>
        <p:nvPicPr>
          <p:cNvPr id="13" name="Picture 12" descr="AO017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4149725"/>
            <a:ext cx="1428750" cy="1428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2530</TotalTime>
  <Words>1877</Words>
  <Application>Microsoft Office PowerPoint</Application>
  <PresentationFormat>Pokaz na ekranie (4:3)</PresentationFormat>
  <Paragraphs>261</Paragraphs>
  <Slides>29</Slides>
  <Notes>28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Aerodynamiczny</vt:lpstr>
      <vt:lpstr>TEMAT: 13   Materiały niebezpieczne</vt:lpstr>
      <vt:lpstr>MATERIAŁ NAUCZANIA</vt:lpstr>
      <vt:lpstr>Prezentacja programu PowerPoint</vt:lpstr>
      <vt:lpstr>Definicja materiałów niebezpiecznych</vt:lpstr>
      <vt:lpstr>Określenie nazw</vt:lpstr>
      <vt:lpstr>Klasyfikacja materiałów niebezpiecznych</vt:lpstr>
      <vt:lpstr>Klasyfikacja materiałów niebezpiecznych</vt:lpstr>
      <vt:lpstr>Klasyfikacja materiałów niebezpiecznych</vt:lpstr>
      <vt:lpstr>Klasyfikacja materiałów niebezpiecznych</vt:lpstr>
      <vt:lpstr>Klasyfikacja materiałów niebezpiecznych</vt:lpstr>
      <vt:lpstr>Klasyfikacja materiałów niebezpiecznych</vt:lpstr>
      <vt:lpstr>Klasyfikacja materiałów niebezpiecznych</vt:lpstr>
      <vt:lpstr>Klasyfikacja materiałów niebezpiecznych</vt:lpstr>
      <vt:lpstr>Klasyfikacja materiałów niebezpiecznych</vt:lpstr>
      <vt:lpstr>Klasyfikacja materiałów niebezpiecznych</vt:lpstr>
      <vt:lpstr>Klasyfikacja materiałów niebezpiecznych</vt:lpstr>
      <vt:lpstr>Klasyfikacja materiałów niebezpiecznych</vt:lpstr>
      <vt:lpstr>Zagrożenia chemiczne</vt:lpstr>
      <vt:lpstr>Zagrożenia chemiczne</vt:lpstr>
      <vt:lpstr>Zagrożenia chemiczne</vt:lpstr>
      <vt:lpstr>Zagrożenia chemiczne</vt:lpstr>
      <vt:lpstr>Źródła zagrożeń chemicznych, radiacyjnych, biologicznych</vt:lpstr>
      <vt:lpstr>Źródła zagrożeń chemicznych, radiacyjnych, biologicznych</vt:lpstr>
      <vt:lpstr>Źródła zagrożeń chemicznych, radiacyjnych, biologicznych</vt:lpstr>
      <vt:lpstr>Rozprzestrzenianie się uwalnianych podczas katastrof i awarii materiałów niebezpiecznych,</vt:lpstr>
      <vt:lpstr>Rozprzestrzenianie się uwalnianych podczas katastrof i awarii materiałów niebezpiecznych,</vt:lpstr>
      <vt:lpstr>Oddziaływanie materiałów niebezpiecznych na człowieka, środowisko</vt:lpstr>
      <vt:lpstr>Oddziaływanie materiałów niebezpiecznych na człowieka, środowisko</vt:lpstr>
      <vt:lpstr>BIBLIOGRAFIA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godles</dc:creator>
  <cp:lastModifiedBy>Admin</cp:lastModifiedBy>
  <cp:revision>281</cp:revision>
  <dcterms:created xsi:type="dcterms:W3CDTF">2014-03-01T12:20:49Z</dcterms:created>
  <dcterms:modified xsi:type="dcterms:W3CDTF">2016-11-16T09:53:28Z</dcterms:modified>
</cp:coreProperties>
</file>