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8" r:id="rId4"/>
    <p:sldId id="270" r:id="rId5"/>
    <p:sldId id="275" r:id="rId6"/>
    <p:sldId id="276" r:id="rId7"/>
    <p:sldId id="271" r:id="rId8"/>
    <p:sldId id="278" r:id="rId9"/>
    <p:sldId id="272" r:id="rId10"/>
    <p:sldId id="267" r:id="rId11"/>
    <p:sldId id="277" r:id="rId12"/>
    <p:sldId id="264" r:id="rId13"/>
    <p:sldId id="273" r:id="rId14"/>
    <p:sldId id="266" r:id="rId15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22" autoAdjust="0"/>
  </p:normalViewPr>
  <p:slideViewPr>
    <p:cSldViewPr>
      <p:cViewPr varScale="1">
        <p:scale>
          <a:sx n="72" d="100"/>
          <a:sy n="72" d="100"/>
        </p:scale>
        <p:origin x="41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87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B11B3-CE0E-4A62-94C8-67C38B40985F}" type="datetimeFigureOut">
              <a:rPr lang="pl-PL" smtClean="0"/>
              <a:t>29.09.2021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517"/>
            <a:ext cx="2945659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836" y="9429517"/>
            <a:ext cx="2945659" cy="4987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D7594-EB47-4BA3-A411-696E05A210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11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D7594-EB47-4BA3-A411-696E05A2100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367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D7594-EB47-4BA3-A411-696E05A2100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31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D7594-EB47-4BA3-A411-696E05A2100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86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D7594-EB47-4BA3-A411-696E05A2100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03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D7594-EB47-4BA3-A411-696E05A2100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68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D7594-EB47-4BA3-A411-696E05A2100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92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28415" y="1251661"/>
            <a:ext cx="5032375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8415" y="1597609"/>
            <a:ext cx="5073650" cy="4537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A3838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722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8255" y="5177485"/>
            <a:ext cx="7586980" cy="59824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850" dirty="0">
                <a:solidFill>
                  <a:srgbClr val="3A3838"/>
                </a:solidFill>
                <a:latin typeface="Tahoma"/>
                <a:cs typeface="Tahoma"/>
              </a:rPr>
              <a:t>Program </a:t>
            </a:r>
            <a:r>
              <a:rPr sz="1850" b="1" spc="5" dirty="0">
                <a:latin typeface="Tahoma"/>
                <a:cs typeface="Tahoma"/>
              </a:rPr>
              <a:t>antytytoniowej </a:t>
            </a:r>
            <a:r>
              <a:rPr sz="1850" b="1" spc="10" dirty="0">
                <a:latin typeface="Tahoma"/>
                <a:cs typeface="Tahoma"/>
              </a:rPr>
              <a:t>edukacji </a:t>
            </a:r>
            <a:r>
              <a:rPr sz="1850" b="1" spc="15" dirty="0">
                <a:latin typeface="Tahoma"/>
                <a:cs typeface="Tahoma"/>
              </a:rPr>
              <a:t>zdrowotnej </a:t>
            </a:r>
            <a:endParaRPr lang="pl-PL" sz="1850" b="1" spc="15" dirty="0">
              <a:latin typeface="Tahoma"/>
              <a:cs typeface="Tahom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850" spc="5" dirty="0">
                <a:solidFill>
                  <a:srgbClr val="3A3838"/>
                </a:solidFill>
                <a:latin typeface="Tahoma"/>
                <a:cs typeface="Tahoma"/>
              </a:rPr>
              <a:t>pt.</a:t>
            </a:r>
            <a:r>
              <a:rPr lang="pl-PL" sz="1850" spc="5" dirty="0">
                <a:solidFill>
                  <a:srgbClr val="3A3838"/>
                </a:solidFill>
                <a:latin typeface="Tahoma"/>
                <a:cs typeface="Tahoma"/>
              </a:rPr>
              <a:t>:</a:t>
            </a:r>
            <a:r>
              <a:rPr sz="1850" spc="5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3A3838"/>
                </a:solidFill>
                <a:latin typeface="Tahoma"/>
                <a:cs typeface="Tahoma"/>
              </a:rPr>
              <a:t>„Bieg po</a:t>
            </a:r>
            <a:r>
              <a:rPr sz="1850" spc="-80" dirty="0">
                <a:solidFill>
                  <a:srgbClr val="3A3838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3A3838"/>
                </a:solidFill>
                <a:latin typeface="Tahoma"/>
                <a:cs typeface="Tahoma"/>
              </a:rPr>
              <a:t>zdrowie”</a:t>
            </a:r>
            <a:endParaRPr sz="185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28659" y="6022847"/>
            <a:ext cx="656844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3598" y="0"/>
            <a:ext cx="2693703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355" y="6022847"/>
            <a:ext cx="656844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1" y="176785"/>
            <a:ext cx="590879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2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Materiały do realizacji  VI edycji programu:</a:t>
            </a:r>
            <a:endParaRPr sz="2700" u="sng" dirty="0">
              <a:solidFill>
                <a:srgbClr val="FFC000"/>
              </a:solidFill>
              <a:latin typeface="Tahoma"/>
              <a:cs typeface="Tahoma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A3AB06F-E746-4118-8B4F-CE25BFAE59EA}"/>
              </a:ext>
            </a:extLst>
          </p:cNvPr>
          <p:cNvSpPr txBox="1"/>
          <p:nvPr/>
        </p:nvSpPr>
        <p:spPr>
          <a:xfrm>
            <a:off x="1" y="1371600"/>
            <a:ext cx="685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 edycję programu realizujemy w roku szkolnym 2021/2022, </a:t>
            </a:r>
            <a:b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 bazie materiałów elektronicznych dostępnych na stronie GIS   https://www.gov.pl</a:t>
            </a:r>
            <a:endParaRPr lang="pl-PL" sz="1800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31FF280-ADDE-4F37-82C4-51C83DE80868}"/>
              </a:ext>
            </a:extLst>
          </p:cNvPr>
          <p:cNvSpPr txBox="1"/>
          <p:nvPr/>
        </p:nvSpPr>
        <p:spPr>
          <a:xfrm>
            <a:off x="457200" y="2422983"/>
            <a:ext cx="6400800" cy="3063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pl-PL" sz="2400" b="1" i="1" u="sng" dirty="0">
                <a:solidFill>
                  <a:srgbClr val="212121"/>
                </a:solidFill>
                <a:latin typeface="barlow"/>
              </a:rPr>
              <a:t>Pliki do pobrania:</a:t>
            </a:r>
          </a:p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 podręcznik dla nauczyciela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Tx/>
              <a:buAutoNum type="arabicPeriod" startAt="2"/>
            </a:pP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zeszyt ćwiczeń dla ucznia 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Tx/>
              <a:buAutoNum type="arabicPeriod" startAt="2"/>
            </a:pP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plakaty 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Tx/>
              <a:buAutoNum type="arabicPeriod" startAt="2"/>
            </a:pP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ulotkę informacyjną dla rodziców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Tx/>
              <a:buAutoNum type="arabicPeriod" startAt="2"/>
            </a:pPr>
            <a:r>
              <a:rPr lang="pl-PL" sz="1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folder</a:t>
            </a:r>
            <a:endParaRPr lang="pl-PL" sz="18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901423D-B137-4395-A4B9-F002CCCD9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152400"/>
            <a:ext cx="8686800" cy="5562599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C2F989CD-BFA1-45D3-B08C-E695A188D1E7}"/>
              </a:ext>
            </a:extLst>
          </p:cNvPr>
          <p:cNvSpPr/>
          <p:nvPr/>
        </p:nvSpPr>
        <p:spPr>
          <a:xfrm>
            <a:off x="8153400" y="5867400"/>
            <a:ext cx="656844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25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328659" y="6022847"/>
            <a:ext cx="656844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19" y="3866388"/>
            <a:ext cx="114300" cy="452755"/>
          </a:xfrm>
          <a:custGeom>
            <a:avLst/>
            <a:gdLst/>
            <a:ahLst/>
            <a:cxnLst/>
            <a:rect l="l" t="t" r="r" b="b"/>
            <a:pathLst>
              <a:path w="114300" h="452754">
                <a:moveTo>
                  <a:pt x="0" y="452628"/>
                </a:moveTo>
                <a:lnTo>
                  <a:pt x="114300" y="452628"/>
                </a:lnTo>
                <a:lnTo>
                  <a:pt x="114300" y="0"/>
                </a:lnTo>
                <a:lnTo>
                  <a:pt x="0" y="0"/>
                </a:lnTo>
                <a:lnTo>
                  <a:pt x="0" y="452628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204" y="4512564"/>
            <a:ext cx="114300" cy="2169160"/>
          </a:xfrm>
          <a:custGeom>
            <a:avLst/>
            <a:gdLst/>
            <a:ahLst/>
            <a:cxnLst/>
            <a:rect l="l" t="t" r="r" b="b"/>
            <a:pathLst>
              <a:path w="114300" h="2169159">
                <a:moveTo>
                  <a:pt x="0" y="2168651"/>
                </a:moveTo>
                <a:lnTo>
                  <a:pt x="114300" y="2168651"/>
                </a:lnTo>
                <a:lnTo>
                  <a:pt x="114300" y="0"/>
                </a:lnTo>
                <a:lnTo>
                  <a:pt x="0" y="0"/>
                </a:lnTo>
                <a:lnTo>
                  <a:pt x="0" y="2168651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62200" y="4038600"/>
            <a:ext cx="5935981" cy="1758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800" b="1" spc="-155" dirty="0">
                <a:latin typeface="Trebuchet MS"/>
                <a:cs typeface="Trebuchet MS"/>
              </a:rPr>
              <a:t>               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pl-PL" b="1" spc="-155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5" dirty="0" err="1">
                <a:latin typeface="Trebuchet MS"/>
                <a:cs typeface="Trebuchet MS"/>
              </a:rPr>
              <a:t>Termin</a:t>
            </a:r>
            <a:r>
              <a:rPr sz="2000" b="1" spc="-155" dirty="0">
                <a:latin typeface="Trebuchet MS"/>
                <a:cs typeface="Trebuchet MS"/>
              </a:rPr>
              <a:t> </a:t>
            </a:r>
            <a:r>
              <a:rPr lang="pl-PL" sz="2000" b="1" spc="-155" dirty="0">
                <a:latin typeface="Trebuchet MS"/>
                <a:cs typeface="Trebuchet MS"/>
              </a:rPr>
              <a:t>odesłania </a:t>
            </a:r>
            <a:r>
              <a:rPr sz="2000" b="1" spc="-110" dirty="0" err="1">
                <a:latin typeface="Trebuchet MS"/>
                <a:cs typeface="Trebuchet MS"/>
              </a:rPr>
              <a:t>sprawozdania</a:t>
            </a:r>
            <a:r>
              <a:rPr lang="pl-PL" sz="2000" b="1" spc="-110" dirty="0">
                <a:latin typeface="Trebuchet MS"/>
                <a:cs typeface="Trebuchet MS"/>
              </a:rPr>
              <a:t> do PSSE przez       szkolnego koordynatora programu – </a:t>
            </a:r>
            <a:r>
              <a:rPr lang="pl-PL" sz="2000" b="1" spc="-110" dirty="0">
                <a:solidFill>
                  <a:srgbClr val="FF0000"/>
                </a:solidFill>
                <a:latin typeface="Trebuchet MS"/>
                <a:cs typeface="Trebuchet MS"/>
              </a:rPr>
              <a:t>30.V.2022</a:t>
            </a:r>
          </a:p>
        </p:txBody>
      </p:sp>
      <p:pic>
        <p:nvPicPr>
          <p:cNvPr id="9" name="Picture 20107">
            <a:extLst>
              <a:ext uri="{FF2B5EF4-FFF2-40B4-BE49-F238E27FC236}">
                <a16:creationId xmlns:a16="http://schemas.microsoft.com/office/drawing/2014/main" id="{7F2900C4-94A8-47E0-9CED-DEBC86058A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7908" y="4038600"/>
            <a:ext cx="1121086" cy="237465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D29440F-6666-4C7D-8523-CD9E2293A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43" y="118230"/>
            <a:ext cx="3172761" cy="388392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F79A2887-ACE7-4EFA-94E8-9B04F97818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7965" y="225129"/>
            <a:ext cx="3393773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33FFAA1-CFED-45A2-9EC8-C33C20719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21" y="1359228"/>
            <a:ext cx="6826056" cy="4812972"/>
          </a:xfrm>
          <a:prstGeom prst="rect">
            <a:avLst/>
          </a:prstGeom>
        </p:spPr>
      </p:pic>
      <p:pic>
        <p:nvPicPr>
          <p:cNvPr id="4" name="Picture 2" descr="G:\Loga\logo bez tła.gif">
            <a:extLst>
              <a:ext uri="{FF2B5EF4-FFF2-40B4-BE49-F238E27FC236}">
                <a16:creationId xmlns:a16="http://schemas.microsoft.com/office/drawing/2014/main" id="{5A1605EF-11A9-487E-B3C3-3491502C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20824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99B55FF-5455-4521-AAD1-C8962BCD9A70}"/>
              </a:ext>
            </a:extLst>
          </p:cNvPr>
          <p:cNvSpPr txBox="1"/>
          <p:nvPr/>
        </p:nvSpPr>
        <p:spPr>
          <a:xfrm>
            <a:off x="3200400" y="533400"/>
            <a:ext cx="526217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rgbClr val="155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Dane   teleadresowe:</a:t>
            </a:r>
            <a:br>
              <a:rPr kumimoji="0" lang="pl-PL" sz="4000" b="1" i="0" u="none" strike="noStrike" kern="1200" cap="none" spc="-50" normalizeH="0" baseline="0" noProof="0" dirty="0">
                <a:ln>
                  <a:noFill/>
                </a:ln>
                <a:solidFill>
                  <a:srgbClr val="155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665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803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3407" y="4888738"/>
            <a:ext cx="2378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C424"/>
                </a:solidFill>
                <a:latin typeface="Tahoma"/>
                <a:cs typeface="Tahoma"/>
              </a:rPr>
              <a:t>Patronaty</a:t>
            </a:r>
            <a:r>
              <a:rPr sz="1800" b="1" spc="-80" dirty="0">
                <a:solidFill>
                  <a:srgbClr val="F0C424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0C424"/>
                </a:solidFill>
                <a:latin typeface="Tahoma"/>
                <a:cs typeface="Tahoma"/>
              </a:rPr>
              <a:t>honorowe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3598" y="0"/>
            <a:ext cx="2693703" cy="640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1355" y="6022847"/>
            <a:ext cx="656844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01444" y="1044768"/>
            <a:ext cx="468162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2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 programu</a:t>
            </a:r>
            <a:endParaRPr sz="2700" b="1" u="sng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990600"/>
            <a:ext cx="128270" cy="559435"/>
          </a:xfrm>
          <a:custGeom>
            <a:avLst/>
            <a:gdLst/>
            <a:ahLst/>
            <a:cxnLst/>
            <a:rect l="l" t="t" r="r" b="b"/>
            <a:pathLst>
              <a:path w="128269" h="559435">
                <a:moveTo>
                  <a:pt x="0" y="559308"/>
                </a:moveTo>
                <a:lnTo>
                  <a:pt x="128015" y="559308"/>
                </a:lnTo>
                <a:lnTo>
                  <a:pt x="128015" y="0"/>
                </a:lnTo>
                <a:lnTo>
                  <a:pt x="0" y="0"/>
                </a:lnTo>
                <a:lnTo>
                  <a:pt x="0" y="559308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3636" y="2035302"/>
            <a:ext cx="116205" cy="502920"/>
          </a:xfrm>
          <a:custGeom>
            <a:avLst/>
            <a:gdLst/>
            <a:ahLst/>
            <a:cxnLst/>
            <a:rect l="l" t="t" r="r" b="b"/>
            <a:pathLst>
              <a:path w="116205" h="502919">
                <a:moveTo>
                  <a:pt x="0" y="502920"/>
                </a:moveTo>
                <a:lnTo>
                  <a:pt x="115824" y="502920"/>
                </a:lnTo>
                <a:lnTo>
                  <a:pt x="115824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636" y="2705861"/>
            <a:ext cx="116205" cy="502920"/>
          </a:xfrm>
          <a:custGeom>
            <a:avLst/>
            <a:gdLst/>
            <a:ahLst/>
            <a:cxnLst/>
            <a:rect l="l" t="t" r="r" b="b"/>
            <a:pathLst>
              <a:path w="116205" h="502920">
                <a:moveTo>
                  <a:pt x="0" y="502919"/>
                </a:moveTo>
                <a:lnTo>
                  <a:pt x="115824" y="502919"/>
                </a:lnTo>
                <a:lnTo>
                  <a:pt x="115824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636" y="3371849"/>
            <a:ext cx="116205" cy="501650"/>
          </a:xfrm>
          <a:custGeom>
            <a:avLst/>
            <a:gdLst/>
            <a:ahLst/>
            <a:cxnLst/>
            <a:rect l="l" t="t" r="r" b="b"/>
            <a:pathLst>
              <a:path w="116205" h="501650">
                <a:moveTo>
                  <a:pt x="0" y="501395"/>
                </a:moveTo>
                <a:lnTo>
                  <a:pt x="115824" y="501395"/>
                </a:lnTo>
                <a:lnTo>
                  <a:pt x="115824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636" y="4036314"/>
            <a:ext cx="116205" cy="502920"/>
          </a:xfrm>
          <a:custGeom>
            <a:avLst/>
            <a:gdLst/>
            <a:ahLst/>
            <a:cxnLst/>
            <a:rect l="l" t="t" r="r" b="b"/>
            <a:pathLst>
              <a:path w="116205" h="502920">
                <a:moveTo>
                  <a:pt x="0" y="502919"/>
                </a:moveTo>
                <a:lnTo>
                  <a:pt x="115824" y="502919"/>
                </a:lnTo>
                <a:lnTo>
                  <a:pt x="115824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644400" y="4716000"/>
            <a:ext cx="116205" cy="502920"/>
          </a:xfrm>
          <a:custGeom>
            <a:avLst/>
            <a:gdLst/>
            <a:ahLst/>
            <a:cxnLst/>
            <a:rect l="l" t="t" r="r" b="b"/>
            <a:pathLst>
              <a:path w="116205" h="502920">
                <a:moveTo>
                  <a:pt x="0" y="502919"/>
                </a:moveTo>
                <a:lnTo>
                  <a:pt x="115824" y="502919"/>
                </a:lnTo>
                <a:lnTo>
                  <a:pt x="115824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D90F32C-EA39-4C21-BC47-6CFC0897957A}"/>
              </a:ext>
            </a:extLst>
          </p:cNvPr>
          <p:cNvSpPr txBox="1"/>
          <p:nvPr/>
        </p:nvSpPr>
        <p:spPr>
          <a:xfrm>
            <a:off x="1295400" y="2133601"/>
            <a:ext cx="3730583" cy="2528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Zwiększenie wiedzy                           i umiejętności uczniów na temat zdrowia 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kontekście szkodliwości palenia papierosów                                                           i używania e-papierosów</a:t>
            </a:r>
            <a:endParaRPr lang="pl-PL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825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48A698-D58A-4D55-BA08-9041ADB76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415" y="1597609"/>
            <a:ext cx="5073650" cy="45140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pl-PL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rupa wiekowa 9-10 lat -dzieci 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IV klasie szkoły podstawowej </a:t>
            </a:r>
          </a:p>
          <a:p>
            <a:pPr>
              <a:lnSpc>
                <a:spcPct val="150000"/>
              </a:lnSpc>
            </a:pP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żywanie wyrobów tytoniowych </a:t>
            </a:r>
            <a:r>
              <a:rPr lang="pl-PL" sz="1800" b="1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nie jest normą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Program powinien powodować </a:t>
            </a:r>
            <a:r>
              <a:rPr lang="pl-PL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zmianę postrzegania co jest normą                                        w społeczeństwie</a:t>
            </a:r>
          </a:p>
          <a:p>
            <a:pPr>
              <a:lnSpc>
                <a:spcPct val="150000"/>
              </a:lnSpc>
            </a:pP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rogram powinien angażować nie tylko środowisko szkolne, </a:t>
            </a:r>
            <a:r>
              <a:rPr lang="pl-PL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 i domowe uczniów oraz całe społeczności lokalne</a:t>
            </a:r>
            <a:endParaRPr lang="pl-PL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C5EFCF4-FEC3-41B6-BF54-0E3F19CEC272}"/>
              </a:ext>
            </a:extLst>
          </p:cNvPr>
          <p:cNvSpPr/>
          <p:nvPr/>
        </p:nvSpPr>
        <p:spPr>
          <a:xfrm>
            <a:off x="265765" y="0"/>
            <a:ext cx="3525547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1942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54B373-7376-4CD7-B8E3-C9E65714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415" y="1251661"/>
            <a:ext cx="5032375" cy="615553"/>
          </a:xfrm>
        </p:spPr>
        <p:txBody>
          <a:bodyPr/>
          <a:lstStyle/>
          <a:p>
            <a:r>
              <a:rPr lang="pl-PL" sz="2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Podczas cyklu zajęć dzieci:</a:t>
            </a:r>
            <a:br>
              <a:rPr lang="pl-PL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7D81A4-8A58-4E43-A26E-F21902CE0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28415" y="1597609"/>
            <a:ext cx="5073650" cy="409855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yskutują,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mieniają doświadczenia, spostrzeżenia, refleksje i pomysły,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rzeprowadzają wywiady z osobami niepalącymi,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liczą koszty palenia papierosów,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acują w grupach przy tworzeniu </a:t>
            </a:r>
          </a:p>
          <a:p>
            <a:pPr>
              <a:lnSpc>
                <a:spcPct val="150000"/>
              </a:lnSpc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anty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reklamy dla papierosów,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</a:t>
            </a:r>
            <a:r>
              <a:rPr lang="pl-PL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orzą komiks z bohaterami programu.</a:t>
            </a: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D3FD0BB-0A00-4B82-8A82-A6239E0B7840}"/>
              </a:ext>
            </a:extLst>
          </p:cNvPr>
          <p:cNvSpPr/>
          <p:nvPr/>
        </p:nvSpPr>
        <p:spPr>
          <a:xfrm flipH="1">
            <a:off x="-152400" y="3"/>
            <a:ext cx="35814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04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2363E07-33D4-4393-9C04-A82227E10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7" b="-1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EE2B732-9CE5-4596-B0D1-0FBD0406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8324846" cy="2243137"/>
          </a:xfrm>
        </p:spPr>
        <p:txBody>
          <a:bodyPr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SCHEMAT ZAJĘĆ PROGRAMOWYCH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Przeprowadzenie dwóch spotkań z rodzicami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Przeprowadzenie lekcji z uczniami</a:t>
            </a:r>
          </a:p>
          <a:p>
            <a:pPr marL="457200" marR="0" lvl="1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godzin lekcyjnych zgodnie ze scenariuszami. 1 godzina lekcyjna/ 2 tygodnie.</a:t>
            </a:r>
          </a:p>
          <a:p>
            <a:pPr marL="0" marR="0" lvl="0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Praca uczniów w domu</a:t>
            </a:r>
          </a:p>
          <a:p>
            <a:pPr marL="457200" marR="0" lvl="1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Zadania wykonywane w grupach lub samodzielnie. Prace domowe dostarczane nauczycielowi na 1 tydzień przed następną lekcją.</a:t>
            </a:r>
          </a:p>
          <a:p>
            <a:pPr marL="457200" marR="0" lvl="1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891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DC463-8B83-499E-B67B-E6067A57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69551"/>
          </a:xfrm>
        </p:spPr>
        <p:txBody>
          <a:bodyPr/>
          <a:lstStyle/>
          <a:p>
            <a:br>
              <a:rPr lang="pl-PL" sz="1600" b="1" dirty="0"/>
            </a:br>
            <a:r>
              <a:rPr lang="pl-PL" b="1" u="sng" dirty="0">
                <a:solidFill>
                  <a:srgbClr val="0070C0"/>
                </a:solidFill>
              </a:rPr>
              <a:t>SPOTKANIE </a:t>
            </a:r>
            <a:r>
              <a:rPr lang="pl-PL" b="1" u="sng" dirty="0">
                <a:solidFill>
                  <a:srgbClr val="FF0000"/>
                </a:solidFill>
              </a:rPr>
              <a:t>PIERWSZE </a:t>
            </a:r>
            <a:r>
              <a:rPr lang="pl-PL" b="1" u="sng" dirty="0">
                <a:solidFill>
                  <a:srgbClr val="0070C0"/>
                </a:solidFill>
              </a:rPr>
              <a:t>Z RODZICAMI</a:t>
            </a:r>
            <a:br>
              <a:rPr lang="pl-PL" sz="1400" b="1" dirty="0"/>
            </a:br>
            <a:r>
              <a:rPr lang="pl-PL" sz="1400" b="1" dirty="0"/>
              <a:t>							</a:t>
            </a:r>
            <a:br>
              <a:rPr lang="pl-PL" sz="1400" b="1" dirty="0"/>
            </a:br>
            <a:br>
              <a:rPr lang="pl-PL" sz="1400" b="1" dirty="0"/>
            </a:b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1EC5B6-BB68-487B-8C37-A44990CB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444865" cy="3775619"/>
          </a:xfrm>
        </p:spPr>
        <p:txBody>
          <a:bodyPr/>
          <a:lstStyle/>
          <a:p>
            <a:r>
              <a:rPr lang="pl-PL" sz="1800" b="1" dirty="0">
                <a:solidFill>
                  <a:srgbClr val="CC9B00"/>
                </a:solidFill>
              </a:rPr>
              <a:t>CEL SPOTKANIA</a:t>
            </a:r>
          </a:p>
          <a:p>
            <a:endParaRPr lang="pl-PL" sz="18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/>
              <a:t>Przekazanie rodzicom informacji na temat realizacji programu</a:t>
            </a:r>
          </a:p>
          <a:p>
            <a:endParaRPr lang="pl-PL" sz="1600" dirty="0"/>
          </a:p>
          <a:p>
            <a:r>
              <a:rPr lang="pl-PL" sz="1600" b="1" dirty="0">
                <a:solidFill>
                  <a:srgbClr val="CC9B00"/>
                </a:solidFill>
              </a:rPr>
              <a:t>PLAN SPOTKANIA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/>
              <a:t>Prezentacja filmu </a:t>
            </a:r>
            <a:r>
              <a:rPr lang="pl-PL" sz="1600" b="1" dirty="0"/>
              <a:t>pt. Założenia programu antytytoniowej edukacji zdrowotnej</a:t>
            </a:r>
          </a:p>
          <a:p>
            <a:endParaRPr lang="pl-PL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/>
              <a:t>Przekazanie ulotek informacyjnych </a:t>
            </a:r>
            <a:r>
              <a:rPr lang="pl-PL" sz="1600" b="1" dirty="0"/>
              <a:t>(Rodz.2) 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94B4CF3-6C19-452C-846C-B011C8B4306F}"/>
              </a:ext>
            </a:extLst>
          </p:cNvPr>
          <p:cNvSpPr txBox="1"/>
          <p:nvPr/>
        </p:nvSpPr>
        <p:spPr>
          <a:xfrm>
            <a:off x="241935" y="2209800"/>
            <a:ext cx="890206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pl-PL" sz="2000" b="1" dirty="0">
                <a:solidFill>
                  <a:srgbClr val="CC9B00"/>
                </a:solidFill>
              </a:rPr>
            </a:br>
            <a:endParaRPr lang="pl-PL" sz="2000" b="1" dirty="0">
              <a:solidFill>
                <a:srgbClr val="CC9B00"/>
              </a:solidFill>
            </a:endParaRPr>
          </a:p>
          <a:p>
            <a:endParaRPr lang="pl-PL" sz="2000" b="1" dirty="0">
              <a:solidFill>
                <a:srgbClr val="CC9B00"/>
              </a:solidFill>
            </a:endParaRPr>
          </a:p>
          <a:p>
            <a:endParaRPr lang="pl-PL" sz="2000" b="1" dirty="0">
              <a:solidFill>
                <a:srgbClr val="CC9B00"/>
              </a:solidFill>
            </a:endParaRPr>
          </a:p>
          <a:p>
            <a:endParaRPr lang="pl-PL" sz="2000" b="1" dirty="0">
              <a:solidFill>
                <a:srgbClr val="CC9B00"/>
              </a:solidFill>
            </a:endParaRPr>
          </a:p>
          <a:p>
            <a:r>
              <a:rPr lang="pl-PL" sz="1800" b="1" u="sng" dirty="0">
                <a:solidFill>
                  <a:srgbClr val="0070C0"/>
                </a:solidFill>
              </a:rPr>
              <a:t>SPOTKANIE </a:t>
            </a:r>
            <a:r>
              <a:rPr lang="pl-PL" sz="1800" b="1" u="sng" dirty="0">
                <a:solidFill>
                  <a:srgbClr val="FF0000"/>
                </a:solidFill>
              </a:rPr>
              <a:t>DRUGIE </a:t>
            </a:r>
            <a:r>
              <a:rPr lang="pl-PL" sz="1800" b="1" u="sng" dirty="0">
                <a:solidFill>
                  <a:srgbClr val="0070C0"/>
                </a:solidFill>
              </a:rPr>
              <a:t>Z RODZICAMI</a:t>
            </a:r>
            <a:endParaRPr lang="pl-PL" sz="2000" b="1" dirty="0">
              <a:solidFill>
                <a:srgbClr val="CC9B00"/>
              </a:solidFill>
            </a:endParaRPr>
          </a:p>
          <a:p>
            <a:endParaRPr lang="pl-PL" sz="2000" b="1" dirty="0">
              <a:solidFill>
                <a:srgbClr val="CC9B00"/>
              </a:solidFill>
            </a:endParaRPr>
          </a:p>
          <a:p>
            <a:r>
              <a:rPr lang="pl-PL" sz="2000" b="1" dirty="0">
                <a:solidFill>
                  <a:srgbClr val="CC9B00"/>
                </a:solidFill>
              </a:rPr>
              <a:t>CEL SPOTKANIA</a:t>
            </a:r>
          </a:p>
          <a:p>
            <a:endParaRPr lang="pl-PL" sz="2000" b="1" dirty="0">
              <a:solidFill>
                <a:srgbClr val="CC33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b="1" dirty="0"/>
              <a:t>Podsumowanie realizowanego Programu oraz poznanie opinii, sugestii rodziców.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Spotkanie może być połączone z zebraniem rodzicielskim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A377AF8-0C83-46C7-A962-B084A5771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65" y="261730"/>
            <a:ext cx="272623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5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98181" y="6077742"/>
            <a:ext cx="656844" cy="658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19" y="3866388"/>
            <a:ext cx="114300" cy="452755"/>
          </a:xfrm>
          <a:custGeom>
            <a:avLst/>
            <a:gdLst/>
            <a:ahLst/>
            <a:cxnLst/>
            <a:rect l="l" t="t" r="r" b="b"/>
            <a:pathLst>
              <a:path w="114300" h="452754">
                <a:moveTo>
                  <a:pt x="0" y="452628"/>
                </a:moveTo>
                <a:lnTo>
                  <a:pt x="114300" y="452628"/>
                </a:lnTo>
                <a:lnTo>
                  <a:pt x="114300" y="0"/>
                </a:lnTo>
                <a:lnTo>
                  <a:pt x="0" y="0"/>
                </a:lnTo>
                <a:lnTo>
                  <a:pt x="0" y="452628"/>
                </a:lnTo>
                <a:close/>
              </a:path>
            </a:pathLst>
          </a:custGeom>
          <a:solidFill>
            <a:srgbClr val="F0C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24255" y="3850385"/>
            <a:ext cx="7373926" cy="29155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635">
              <a:lnSpc>
                <a:spcPct val="150000"/>
              </a:lnSpc>
              <a:spcBef>
                <a:spcPts val="95"/>
              </a:spcBef>
            </a:pP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zajęcia są prowadzone metodami aktywizującymi i zróżnicowanymi</a:t>
            </a:r>
          </a:p>
          <a:p>
            <a:pPr marL="127635">
              <a:lnSpc>
                <a:spcPct val="150000"/>
              </a:lnSpc>
              <a:spcBef>
                <a:spcPts val="95"/>
              </a:spcBef>
            </a:pPr>
            <a:endParaRPr lang="pl-PL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635">
              <a:lnSpc>
                <a:spcPct val="150000"/>
              </a:lnSpc>
              <a:spcBef>
                <a:spcPts val="95"/>
              </a:spcBef>
            </a:pP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uczniowie powinni 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mieć realny wpływ na przebieg zajęć </a:t>
            </a: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 powinni być ich aktywnymi uczestnikami </a:t>
            </a:r>
          </a:p>
          <a:p>
            <a:pPr marL="127635">
              <a:lnSpc>
                <a:spcPct val="150000"/>
              </a:lnSpc>
              <a:spcBef>
                <a:spcPts val="95"/>
              </a:spcBef>
            </a:pP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635">
              <a:lnSpc>
                <a:spcPct val="150000"/>
              </a:lnSpc>
              <a:spcBef>
                <a:spcPts val="95"/>
              </a:spcBef>
            </a:pPr>
            <a:r>
              <a:rPr lang="pl-P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podczas zajęć dzieci powinny dyskutować, argumentować, wymieniać spostrzeżenia i wyniki, </a:t>
            </a:r>
            <a:r>
              <a:rPr lang="pl-PL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pozwoli im na poszerzenie wiedzy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8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4AF3436-514A-487C-B6F5-9498A0B67863}"/>
              </a:ext>
            </a:extLst>
          </p:cNvPr>
          <p:cNvSpPr txBox="1"/>
          <p:nvPr/>
        </p:nvSpPr>
        <p:spPr>
          <a:xfrm>
            <a:off x="228600" y="4191000"/>
            <a:ext cx="868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dirty="0">
              <a:solidFill>
                <a:srgbClr val="0000FF"/>
              </a:solidFill>
            </a:endParaRPr>
          </a:p>
          <a:p>
            <a:endParaRPr lang="pl-PL" sz="2000" b="1" dirty="0">
              <a:solidFill>
                <a:srgbClr val="0000FF"/>
              </a:solidFill>
            </a:endParaRPr>
          </a:p>
          <a:p>
            <a:r>
              <a:rPr lang="pl-PL" sz="2000" b="1" dirty="0">
                <a:solidFill>
                  <a:srgbClr val="0000FF"/>
                </a:solidFill>
              </a:rPr>
              <a:t> </a:t>
            </a:r>
            <a:r>
              <a:rPr lang="pl-PL" sz="2000" b="1" dirty="0">
                <a:solidFill>
                  <a:srgbClr val="0070C0"/>
                </a:solidFill>
              </a:rPr>
              <a:t>LEKCJE 6 /6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Jak to zrobić, żeby inni nie palili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Podsumowanie zajęć.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992F493-C071-4691-A66A-5D6FACFFEDD3}"/>
              </a:ext>
            </a:extLst>
          </p:cNvPr>
          <p:cNvSpPr txBox="1"/>
          <p:nvPr/>
        </p:nvSpPr>
        <p:spPr>
          <a:xfrm>
            <a:off x="255494" y="2438400"/>
            <a:ext cx="66294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000" b="1" dirty="0">
              <a:solidFill>
                <a:srgbClr val="0070C0"/>
              </a:solidFill>
            </a:endParaRPr>
          </a:p>
          <a:p>
            <a:endParaRPr lang="pl-PL" sz="2000" b="1" dirty="0">
              <a:solidFill>
                <a:srgbClr val="0070C0"/>
              </a:solidFill>
            </a:endParaRPr>
          </a:p>
          <a:p>
            <a:endParaRPr lang="pl-PL" sz="2000" b="1" dirty="0">
              <a:solidFill>
                <a:srgbClr val="0070C0"/>
              </a:solidFill>
            </a:endParaRPr>
          </a:p>
          <a:p>
            <a:endParaRPr lang="pl-PL" sz="2000" b="1" dirty="0">
              <a:solidFill>
                <a:srgbClr val="0070C0"/>
              </a:solidFill>
            </a:endParaRPr>
          </a:p>
          <a:p>
            <a:endParaRPr lang="pl-PL" sz="2000" b="1" dirty="0">
              <a:solidFill>
                <a:srgbClr val="0070C0"/>
              </a:solidFill>
            </a:endParaRPr>
          </a:p>
          <a:p>
            <a:r>
              <a:rPr lang="pl-PL" sz="2000" b="1" dirty="0">
                <a:solidFill>
                  <a:srgbClr val="0070C0"/>
                </a:solidFill>
              </a:rPr>
              <a:t>LEKCJA 5/6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Jak to zrobić, żeby nie palić ?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DF16521-EB38-4887-8A67-60679DDA2113}"/>
              </a:ext>
            </a:extLst>
          </p:cNvPr>
          <p:cNvSpPr txBox="1"/>
          <p:nvPr/>
        </p:nvSpPr>
        <p:spPr>
          <a:xfrm>
            <a:off x="228600" y="3093759"/>
            <a:ext cx="6629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LEKCJA 4/6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Palenie szkodzi!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28BB3C8-D8BB-4A76-8E89-9D3C2040D066}"/>
              </a:ext>
            </a:extLst>
          </p:cNvPr>
          <p:cNvSpPr txBox="1"/>
          <p:nvPr/>
        </p:nvSpPr>
        <p:spPr>
          <a:xfrm>
            <a:off x="228600" y="2057400"/>
            <a:ext cx="6629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LEKCJA 3/6 – </a:t>
            </a:r>
            <a:r>
              <a:rPr lang="pl-PL" sz="2000" i="1" dirty="0">
                <a:solidFill>
                  <a:srgbClr val="0070C0"/>
                </a:solidFill>
              </a:rPr>
              <a:t>drugie zadanie domowe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Dlaczego jest coraz więcej osób, które nie palą papierosów?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2B6ADBE-74A7-4E79-8E42-BB019A172BD5}"/>
              </a:ext>
            </a:extLst>
          </p:cNvPr>
          <p:cNvSpPr txBox="1"/>
          <p:nvPr/>
        </p:nvSpPr>
        <p:spPr>
          <a:xfrm>
            <a:off x="228600" y="1295400"/>
            <a:ext cx="6629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0000FF"/>
                </a:solidFill>
              </a:rPr>
              <a:t> </a:t>
            </a:r>
            <a:r>
              <a:rPr lang="pl-PL" sz="2000" b="1" dirty="0">
                <a:solidFill>
                  <a:srgbClr val="0070C0"/>
                </a:solidFill>
              </a:rPr>
              <a:t>LEKCJA 2/6 – </a:t>
            </a:r>
            <a:r>
              <a:rPr lang="pl-PL" sz="2000" i="1" dirty="0">
                <a:solidFill>
                  <a:srgbClr val="0070C0"/>
                </a:solidFill>
              </a:rPr>
              <a:t>pierwsze zadanie domowe</a:t>
            </a:r>
            <a:endParaRPr lang="pl-PL" sz="1800" i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1800" b="1" dirty="0"/>
              <a:t>Jak się nie dać złowić nałogowi?</a:t>
            </a:r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5D1C1FD-2CEE-413E-BC21-5F88C24D8B5A}"/>
              </a:ext>
            </a:extLst>
          </p:cNvPr>
          <p:cNvSpPr txBox="1"/>
          <p:nvPr/>
        </p:nvSpPr>
        <p:spPr>
          <a:xfrm>
            <a:off x="228600" y="152401"/>
            <a:ext cx="66294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FFC000"/>
                </a:solidFill>
              </a:rPr>
              <a:t>                                      ZAJĘCIA Z UCZNIAMI</a:t>
            </a:r>
          </a:p>
          <a:p>
            <a:endParaRPr lang="pl-PL" sz="1600" b="1" dirty="0"/>
          </a:p>
          <a:p>
            <a:r>
              <a:rPr lang="pl-PL" sz="1600" b="1" dirty="0">
                <a:solidFill>
                  <a:srgbClr val="0000FF"/>
                </a:solidFill>
              </a:rPr>
              <a:t> </a:t>
            </a:r>
            <a:r>
              <a:rPr lang="pl-PL" sz="1800" b="1" dirty="0">
                <a:solidFill>
                  <a:srgbClr val="0070C0"/>
                </a:solidFill>
              </a:rPr>
              <a:t>LEKCJA 1 /6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/>
              <a:t>Palenie jest niezdrowe.</a:t>
            </a:r>
          </a:p>
        </p:txBody>
      </p:sp>
      <p:pic>
        <p:nvPicPr>
          <p:cNvPr id="14" name="Picture 20108">
            <a:extLst>
              <a:ext uri="{FF2B5EF4-FFF2-40B4-BE49-F238E27FC236}">
                <a16:creationId xmlns:a16="http://schemas.microsoft.com/office/drawing/2014/main" id="{591C5EF5-1799-4FF4-A5EF-F54B431C6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4600" y="2732953"/>
            <a:ext cx="2016224" cy="3118656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54E29DF1-3507-421F-8D2B-802490656511}"/>
              </a:ext>
            </a:extLst>
          </p:cNvPr>
          <p:cNvSpPr/>
          <p:nvPr/>
        </p:nvSpPr>
        <p:spPr>
          <a:xfrm>
            <a:off x="304800" y="5851609"/>
            <a:ext cx="656844" cy="65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18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956992-D20F-41E1-A64C-819737D9F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8415" y="1251661"/>
            <a:ext cx="5032375" cy="369332"/>
          </a:xfrm>
        </p:spPr>
        <p:txBody>
          <a:bodyPr/>
          <a:lstStyle/>
          <a:p>
            <a:r>
              <a:rPr lang="pl-PL" sz="2400" b="1" dirty="0">
                <a:solidFill>
                  <a:srgbClr val="FFC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Cykl filmów edukacyjnych</a:t>
            </a:r>
            <a:endParaRPr lang="pl-PL" sz="24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5C2E4C0-217D-49BE-A108-AF1F93941D80}"/>
              </a:ext>
            </a:extLst>
          </p:cNvPr>
          <p:cNvSpPr/>
          <p:nvPr/>
        </p:nvSpPr>
        <p:spPr>
          <a:xfrm>
            <a:off x="261613" y="292608"/>
            <a:ext cx="2481587" cy="5955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E90846-510A-4C9B-88FE-C19184C64ED7}"/>
              </a:ext>
            </a:extLst>
          </p:cNvPr>
          <p:cNvSpPr txBox="1"/>
          <p:nvPr/>
        </p:nvSpPr>
        <p:spPr>
          <a:xfrm>
            <a:off x="2895600" y="1793176"/>
            <a:ext cx="5562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Uzupełnieniem programu jest </a:t>
            </a:r>
            <a:r>
              <a:rPr lang="pl-PL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cykl filmów</a:t>
            </a:r>
            <a:r>
              <a:rPr lang="pl-P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edukacyjnych z udziałem ekspertów                   </a:t>
            </a:r>
            <a:r>
              <a:rPr lang="pl-PL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dziedziny psychologii oraz autorów programu.</a:t>
            </a:r>
          </a:p>
          <a:p>
            <a:endParaRPr lang="pl-PL" sz="2000" dirty="0">
              <a:effectLst/>
              <a:latin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Arial" panose="020B0604020202020204" pitchFamily="34" charset="0"/>
              </a:rPr>
              <a:t>szybkie i łatwe zapoznanie się </a:t>
            </a:r>
          </a:p>
          <a:p>
            <a:pPr algn="ctr"/>
            <a:r>
              <a:rPr lang="pl-PL" sz="2000" dirty="0">
                <a:effectLst/>
                <a:latin typeface="Arial" panose="020B0604020202020204" pitchFamily="34" charset="0"/>
              </a:rPr>
              <a:t>z programem,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Arial" panose="020B0604020202020204" pitchFamily="34" charset="0"/>
              </a:rPr>
              <a:t>poznanie kluczowych wskazówek dotyczących wychowywania dzieci,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Arial" panose="020B0604020202020204" pitchFamily="34" charset="0"/>
              </a:rPr>
              <a:t>umiejętność rozwiązywania </a:t>
            </a:r>
          </a:p>
          <a:p>
            <a:pPr algn="ctr"/>
            <a:r>
              <a:rPr lang="pl-PL" sz="2000" dirty="0">
                <a:effectLst/>
                <a:latin typeface="Arial" panose="020B0604020202020204" pitchFamily="34" charset="0"/>
              </a:rPr>
              <a:t>swoich problemów,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Arial" panose="020B0604020202020204" pitchFamily="34" charset="0"/>
              </a:rPr>
              <a:t>poznanie sposobów komunikowania </a:t>
            </a:r>
          </a:p>
          <a:p>
            <a:pPr algn="ctr"/>
            <a:r>
              <a:rPr lang="pl-PL" sz="2000" dirty="0">
                <a:effectLst/>
                <a:latin typeface="Arial" panose="020B0604020202020204" pitchFamily="34" charset="0"/>
              </a:rPr>
              <a:t>się z dzieckiem,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Arial" panose="020B0604020202020204" pitchFamily="34" charset="0"/>
              </a:rPr>
              <a:t>poznanie sposobów radzenia sobie </a:t>
            </a:r>
          </a:p>
          <a:p>
            <a:pPr algn="ctr"/>
            <a:r>
              <a:rPr lang="pl-PL" sz="2000" dirty="0">
                <a:effectLst/>
                <a:latin typeface="Arial" panose="020B0604020202020204" pitchFamily="34" charset="0"/>
              </a:rPr>
              <a:t>z uzależnieniami dzieci,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effectLst/>
                <a:latin typeface="Arial" panose="020B0604020202020204" pitchFamily="34" charset="0"/>
              </a:rPr>
              <a:t>skłonienie do refleksji i przemyśleń.</a:t>
            </a: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8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494</Words>
  <Application>Microsoft Office PowerPoint</Application>
  <PresentationFormat>Pokaz na ekranie (4:3)</PresentationFormat>
  <Paragraphs>108</Paragraphs>
  <Slides>14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3" baseType="lpstr">
      <vt:lpstr>Arial</vt:lpstr>
      <vt:lpstr>barlow</vt:lpstr>
      <vt:lpstr>Calibri</vt:lpstr>
      <vt:lpstr>Calibri Light</vt:lpstr>
      <vt:lpstr>Tahoma</vt:lpstr>
      <vt:lpstr>Times New Roman</vt:lpstr>
      <vt:lpstr>Trebuchet MS</vt:lpstr>
      <vt:lpstr>Wingdings</vt:lpstr>
      <vt:lpstr>Office Theme</vt:lpstr>
      <vt:lpstr>Prezentacja programu PowerPoint</vt:lpstr>
      <vt:lpstr>Cel programu</vt:lpstr>
      <vt:lpstr>Prezentacja programu PowerPoint</vt:lpstr>
      <vt:lpstr>Podczas cyklu zajęć dzieci: </vt:lpstr>
      <vt:lpstr>Prezentacja programu PowerPoint</vt:lpstr>
      <vt:lpstr> SPOTKANIE PIERWSZE Z RODZICAMI          </vt:lpstr>
      <vt:lpstr>Prezentacja programu PowerPoint</vt:lpstr>
      <vt:lpstr>Prezentacja programu PowerPoint</vt:lpstr>
      <vt:lpstr>Cykl filmów edukacyjnych</vt:lpstr>
      <vt:lpstr>Materiały do realizacji  VI edycji programu: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- Bieg po zdrowie 17/18</dc:title>
  <cp:lastModifiedBy>BARBARA KURZEPA</cp:lastModifiedBy>
  <cp:revision>29</cp:revision>
  <cp:lastPrinted>2020-09-16T18:04:34Z</cp:lastPrinted>
  <dcterms:created xsi:type="dcterms:W3CDTF">2018-10-02T07:23:41Z</dcterms:created>
  <dcterms:modified xsi:type="dcterms:W3CDTF">2021-09-29T06:19:23Z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2018-10-02T00:00:00Z</vt:filetime>
  </property>
</Properties>
</file>