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21"/>
  </p:notesMasterIdLst>
  <p:sldIdLst>
    <p:sldId id="256" r:id="rId3"/>
    <p:sldId id="277" r:id="rId4"/>
    <p:sldId id="257" r:id="rId5"/>
    <p:sldId id="258" r:id="rId6"/>
    <p:sldId id="264" r:id="rId7"/>
    <p:sldId id="259" r:id="rId8"/>
    <p:sldId id="260" r:id="rId9"/>
    <p:sldId id="261" r:id="rId10"/>
    <p:sldId id="262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rial Black" panose="020B0A04020102020204" pitchFamily="34" charset="0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9192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255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086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9607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75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2552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15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3665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16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3446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144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18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334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696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360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841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369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6377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3324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9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000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65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9143998" cy="513542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685800" y="3355848"/>
            <a:ext cx="8077199" cy="16733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7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685800" y="1828800"/>
            <a:ext cx="8077199" cy="1499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chemeClr val="accent2"/>
              </a:buClr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chemeClr val="accent5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chemeClr val="accent6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360"/>
              </a:spcBef>
              <a:buClr>
                <a:schemeClr val="accent3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0" y="5128333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164592" y="155447"/>
            <a:ext cx="2525149" cy="978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2000" b="0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2"/>
          </p:nvPr>
        </p:nvSpPr>
        <p:spPr>
          <a:xfrm>
            <a:off x="2903805" y="1484808"/>
            <a:ext cx="6247396" cy="5373192"/>
          </a:xfrm>
          <a:prstGeom prst="rect">
            <a:avLst/>
          </a:prstGeom>
          <a:solidFill>
            <a:srgbClr val="BABABB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accent2"/>
              </a:buClr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accent5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6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accent3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164592" y="1728216"/>
            <a:ext cx="246888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6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164592" y="1170432"/>
            <a:ext cx="2523743" cy="2011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/>
          <p:nvPr/>
        </p:nvSpPr>
        <p:spPr>
          <a:xfrm>
            <a:off x="2855736" y="0"/>
            <a:ext cx="4571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2855736" y="0"/>
            <a:ext cx="4571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3035808" y="1170432"/>
            <a:ext cx="5193791" cy="2011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339328" y="1170432"/>
            <a:ext cx="733864" cy="2011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ytuł i tekst pionow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 rot="5400000">
            <a:off x="2259195" y="-26804"/>
            <a:ext cx="4625608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ytuł pionowy i teks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6598920" y="0"/>
            <a:ext cx="4571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6647686" y="0"/>
            <a:ext cx="25146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 rot="5400000">
            <a:off x="4808537" y="2247902"/>
            <a:ext cx="5851525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 rot="5400000">
            <a:off x="541337" y="220662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2640597" y="6377458"/>
            <a:ext cx="38364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4648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155447"/>
            <a:ext cx="8229600" cy="1252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26025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0" y="2602519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749808" y="118871"/>
            <a:ext cx="8013191" cy="16367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7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740664" y="1828800"/>
            <a:ext cx="8022336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chemeClr val="accent5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accent6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accent3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457200" y="1773935"/>
            <a:ext cx="4038599" cy="4623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8237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37159" algn="l" rtl="0">
              <a:spcBef>
                <a:spcPts val="48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07696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73152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80264" algn="l" rtl="0">
              <a:spcBef>
                <a:spcPts val="36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78232" algn="l" rtl="0">
              <a:spcBef>
                <a:spcPts val="36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4648200" y="1773935"/>
            <a:ext cx="4038599" cy="4623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8237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37159" algn="l" rtl="0">
              <a:spcBef>
                <a:spcPts val="48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07696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73152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80264" algn="l" rtl="0">
              <a:spcBef>
                <a:spcPts val="36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78232" algn="l" rtl="0">
              <a:spcBef>
                <a:spcPts val="36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698986"/>
            <a:ext cx="4040187" cy="7153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6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457200" y="2449511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20269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60019" algn="l" rtl="0">
              <a:spcBef>
                <a:spcPts val="40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20396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85852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92964" algn="l" rtl="0">
              <a:spcBef>
                <a:spcPts val="32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90932" algn="l" rtl="0">
              <a:spcBef>
                <a:spcPts val="32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88900" algn="l" rtl="0">
              <a:spcBef>
                <a:spcPts val="32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86867" algn="l" rtl="0">
              <a:spcBef>
                <a:spcPts val="32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84835" algn="l" rtl="0">
              <a:spcBef>
                <a:spcPts val="32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3"/>
          </p:nvPr>
        </p:nvSpPr>
        <p:spPr>
          <a:xfrm>
            <a:off x="4645025" y="1698986"/>
            <a:ext cx="4041774" cy="7153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6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4"/>
          </p:nvPr>
        </p:nvSpPr>
        <p:spPr>
          <a:xfrm>
            <a:off x="4645025" y="2449511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20269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60019" algn="l" rtl="0">
              <a:spcBef>
                <a:spcPts val="40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20396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85852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92964" algn="l" rtl="0">
              <a:spcBef>
                <a:spcPts val="32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90932" algn="l" rtl="0">
              <a:spcBef>
                <a:spcPts val="32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88900" algn="l" rtl="0">
              <a:spcBef>
                <a:spcPts val="32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86867" algn="l" rtl="0">
              <a:spcBef>
                <a:spcPts val="32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84835" algn="l" rtl="0">
              <a:spcBef>
                <a:spcPts val="32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67838" y="152400"/>
            <a:ext cx="2523743" cy="978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2000" b="0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019376" y="1743133"/>
            <a:ext cx="5920640" cy="45588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63500" algn="l" rtl="0">
              <a:spcBef>
                <a:spcPts val="40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61467" algn="l" rtl="0">
              <a:spcBef>
                <a:spcPts val="40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59435" algn="l" rtl="0">
              <a:spcBef>
                <a:spcPts val="40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2"/>
          </p:nvPr>
        </p:nvSpPr>
        <p:spPr>
          <a:xfrm>
            <a:off x="167838" y="1730017"/>
            <a:ext cx="246888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6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2855736" y="0"/>
            <a:ext cx="45719" cy="1453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2855736" y="0"/>
            <a:ext cx="45719" cy="1453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1435895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0"/>
            <a:ext cx="9143998" cy="14337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1435895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0" y="0"/>
            <a:ext cx="9143998" cy="14337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7883" y="2357430"/>
            <a:ext cx="9144000" cy="1357322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C700"/>
              </a:buClr>
              <a:buSzPct val="25000"/>
              <a:buFont typeface="Arial Black"/>
              <a:buNone/>
            </a:pPr>
            <a:r>
              <a:rPr lang="pl-PL" sz="2880" b="1" i="0" u="none" strike="noStrike" cap="none" dirty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TEMAT </a:t>
            </a:r>
            <a:r>
              <a:rPr lang="pl-PL" sz="2880" dirty="0" smtClean="0">
                <a:latin typeface="Arial Black"/>
                <a:ea typeface="Arial Black"/>
                <a:cs typeface="Arial Black"/>
                <a:sym typeface="Arial Black"/>
              </a:rPr>
              <a:t>36</a:t>
            </a:r>
            <a:r>
              <a:rPr lang="pl-PL" sz="2880" b="1" i="0" u="none" strike="noStrike" cap="none" dirty="0" smtClean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: </a:t>
            </a:r>
            <a: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880" dirty="0" smtClean="0"/>
              <a:t>Wydawanie sygnałów i poleceń uczestnikom ruchu </a:t>
            </a:r>
            <a:br>
              <a:rPr lang="pl-PL" sz="2880" dirty="0" smtClean="0"/>
            </a:br>
            <a:r>
              <a:rPr lang="pl-PL" sz="2880" dirty="0" smtClean="0"/>
              <a:t>lub innym osobom znajdującym się na drodze </a:t>
            </a:r>
            <a:endParaRPr lang="pl-PL" sz="288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5072066" y="5301207"/>
            <a:ext cx="4071933" cy="336129"/>
          </a:xfrm>
          <a:prstGeom prst="rect">
            <a:avLst/>
          </a:prstGeom>
          <a:noFill/>
          <a:ln>
            <a:noFill/>
          </a:ln>
        </p:spPr>
        <p:txBody>
          <a:bodyPr lIns="118850" tIns="0" rIns="45700" bIns="0" anchor="b" anchorCtr="0">
            <a:noAutofit/>
          </a:bodyPr>
          <a:lstStyle/>
          <a:p>
            <a:pPr lvl="0">
              <a:buSzPct val="25000"/>
            </a:pPr>
            <a:r>
              <a:rPr lang="pl-PL" sz="1600" b="1" i="1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autor: </a:t>
            </a:r>
            <a:r>
              <a:rPr lang="pl-PL" sz="1600" b="1" dirty="0"/>
              <a:t>Mariusz </a:t>
            </a:r>
            <a:r>
              <a:rPr lang="pl-PL" sz="20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Dowgiałło</a:t>
            </a:r>
            <a:endParaRPr lang="pl-PL"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516" y="152493"/>
            <a:ext cx="1368151" cy="155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2025948" y="404768"/>
            <a:ext cx="6984776" cy="936103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buClr>
                <a:srgbClr val="FFC700"/>
              </a:buClr>
              <a:buSzPct val="25000"/>
            </a:pPr>
            <a: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 SZKOLENIE  PODSTAWOWE </a:t>
            </a:r>
            <a:b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STRAŻAKÓW RATOWNIKÓW OSP</a:t>
            </a:r>
            <a:endParaRPr lang="pl-PL" sz="333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Sposoby wydawania sygnałów i poleceń              w świetle obowiązujących przepisów</a:t>
            </a:r>
            <a:endParaRPr lang="pl-PL" sz="2800" dirty="0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223837" y="1500174"/>
            <a:ext cx="8920163" cy="203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celu wykonania zmiany kierunku ruchu kierujący ruchem wybiera najdogodniejszy moment, a następnie: podnosi prawą rękę przodem do góry tak, aby dłoń znalazła się powyżej głowy, a ręka była lekko zgięta w łokciu; podczas podnoszenia ręki i po zakończeniu tej czynności strażak upewnia się,               czy wszyscy uczestnicy ruchu zastosowali się do sygnału zabraniającego wjazdu i wejścia na skrzyżowanie.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0439"/>
            <a:ext cx="2209800" cy="3357562"/>
          </a:xfrm>
          <a:prstGeom prst="rect">
            <a:avLst/>
          </a:prstGeom>
          <a:noFill/>
        </p:spPr>
      </p:pic>
      <p:cxnSp>
        <p:nvCxnSpPr>
          <p:cNvPr id="18" name="Łącznik prosty ze strzałką 17"/>
          <p:cNvCxnSpPr/>
          <p:nvPr/>
        </p:nvCxnSpPr>
        <p:spPr>
          <a:xfrm>
            <a:off x="2357422" y="4714884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4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3500438"/>
            <a:ext cx="2247900" cy="3357562"/>
          </a:xfrm>
          <a:prstGeom prst="rect">
            <a:avLst/>
          </a:prstGeom>
          <a:noFill/>
        </p:spPr>
      </p:pic>
      <p:cxnSp>
        <p:nvCxnSpPr>
          <p:cNvPr id="20" name="Łącznik prosty ze strzałką 19"/>
          <p:cNvCxnSpPr/>
          <p:nvPr/>
        </p:nvCxnSpPr>
        <p:spPr>
          <a:xfrm>
            <a:off x="5857884" y="4714884"/>
            <a:ext cx="92869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6" descr="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62775" y="3500439"/>
            <a:ext cx="2181225" cy="33575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4571999" y="1636811"/>
            <a:ext cx="3987529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Sposoby wydawania sygnałów i poleceń               w świetle obowiązujących przepisów</a:t>
            </a:r>
            <a:endParaRPr lang="pl-PL" sz="2800" dirty="0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0" y="1428736"/>
            <a:ext cx="4000500" cy="233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 Następnie wykonuje zwrot o 90° w lewo lub prawo z podniesioną prawą ręką do góry i po upewnieniu się, że wszyscy opuścili skrzyżowanie; wyciąga poziomo obie ręce w bok na wysokość barków.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4572000" y="1500174"/>
            <a:ext cx="41434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Prawą ręką zgiętą w łokciu wykonuje ruch łukiem przed sobą (dłoń na wysokości twarzy) do lewego barku; 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jednocześnie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lewą rękę zgina w łokciu   i kieruje w górę za siebie na wysokość lewego ucha, po czym obie ręce opuszcza w dół wzdłuż tułowia.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643314"/>
            <a:ext cx="2981325" cy="3214686"/>
          </a:xfrm>
          <a:prstGeom prst="rect">
            <a:avLst/>
          </a:prstGeom>
          <a:noFill/>
        </p:spPr>
      </p:pic>
      <p:pic>
        <p:nvPicPr>
          <p:cNvPr id="19" name="Picture 4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3643314"/>
            <a:ext cx="2181225" cy="32146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Sposoby wydawania sygnałów i poleceń              w świetle obowiązujących przepisów</a:t>
            </a:r>
            <a:endParaRPr lang="pl-PL" sz="2800" dirty="0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107950" y="1928803"/>
            <a:ext cx="8920163" cy="350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 Kierujący ruchem w celu zwrócenia uwagi kierujących i pieszych na podawane sygnały może używać gwizdka służbowego.</a:t>
            </a:r>
          </a:p>
          <a:p>
            <a:pPr>
              <a:buNone/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 Częstotliwość zmian kierunku ruchu powinna być dostosowana do natężenia ruchu na drodze oraz rodzaju i liczby nadjeżdżających pojazdów, tak aby nie dopuścić do blokowania skrzyżowania.</a:t>
            </a:r>
          </a:p>
          <a:p>
            <a:pPr>
              <a:buNone/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 Kierujący ruchem w miarę możliwości powinien umożliwić           w pierwszej kolejności przejazd pojazdom komunikacji zbiorowej (tramwaje, autobusy, trolejbusy) oraz pojazdom długim, ciężkim     i powolnym.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Sposoby wydawania sygnałów i poleceń             w świetle obowiązujących przepisów</a:t>
            </a:r>
            <a:endParaRPr lang="pl-PL" sz="2800" dirty="0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142844" y="1571612"/>
            <a:ext cx="8920163" cy="1723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W celu zatrzymania pojazdu nadjeżdżającego z lewej strony kierujący ruchem wyciąga w bok lewą rękę zgiętą w łokciu, przedramię i dłoń skierowane w górę, dłoń zwrócona wewnętrzną stroną w kierunku zatrzymywanych pojazdów, analogicznie postępuje się w sytuacji zatrzymania pojazdu nadjeżdżającego         z   prawej strony gestykulując prawą ręką.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214686"/>
            <a:ext cx="2200275" cy="3467100"/>
          </a:xfrm>
          <a:prstGeom prst="rect">
            <a:avLst/>
          </a:prstGeom>
          <a:noFill/>
        </p:spPr>
      </p:pic>
      <p:pic>
        <p:nvPicPr>
          <p:cNvPr id="18" name="Picture 4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3214686"/>
            <a:ext cx="2190750" cy="34575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Sposoby wydawania sygnałów i poleceń                 w świetle obowiązujących przepisów</a:t>
            </a:r>
            <a:endParaRPr lang="pl-PL" sz="2800" dirty="0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0" y="1500174"/>
            <a:ext cx="8920163" cy="1415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W przypadku sprowadzania pojazdu do kierującego ruchem na linię osi skrzyżowania (na kierunku otwartym) kierujący ruchem powinien wykonać ręką ruch po łuku w płaszczyźnie pionowej, zginając rękę harmonijnie w łokciu, nadgarstku i samej dłoni.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2928934"/>
            <a:ext cx="2162175" cy="3429001"/>
          </a:xfrm>
          <a:prstGeom prst="rect">
            <a:avLst/>
          </a:prstGeom>
          <a:noFill/>
        </p:spPr>
      </p:pic>
      <p:pic>
        <p:nvPicPr>
          <p:cNvPr id="18" name="Picture 4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2928934"/>
            <a:ext cx="2190750" cy="3429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15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Sposoby wydawania sygnałów i poleceń                   w świetle obowiązujących przepisów</a:t>
            </a:r>
            <a:endParaRPr lang="pl-PL" sz="2800" dirty="0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0" y="1500174"/>
            <a:ext cx="8920163" cy="295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W celu przepuszczenia pojazdów jadących z lewej strony i skręcających w lewo bez objeżdżania kierującego ruchem wykonuje on następujące czynności: ustala odpowiedni moment do zatrzymania pojazdów; przyspiesza ruch tych, którzy znajdują się blisko skrzyżowania; wydaje polecenie zatrzymania się zgodnie             z zasadami; po upewnieniu się, że kierujący pojazdami </a:t>
            </a:r>
          </a:p>
          <a:p>
            <a:pPr algn="just"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zauważyli sygnał i stosują się do niego (np. zatrzymali się),</a:t>
            </a:r>
          </a:p>
          <a:p>
            <a:pPr algn="just"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wyciąga prawą rękę lekko zgiętą w łokciu przed siebie </a:t>
            </a:r>
          </a:p>
          <a:p>
            <a:pPr algn="just"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(dłoń w płaszczyźnie pionowej, palce złączone) i wysuwa </a:t>
            </a:r>
          </a:p>
          <a:p>
            <a:pPr algn="just"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lewą nogę do przodu.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2857496"/>
            <a:ext cx="2386014" cy="3786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16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Sposoby wydawania sygnałów i poleceń                   w świetle obowiązujących przepisów</a:t>
            </a:r>
            <a:endParaRPr lang="pl-PL" sz="2800" dirty="0"/>
          </a:p>
        </p:txBody>
      </p:sp>
      <p:sp>
        <p:nvSpPr>
          <p:cNvPr id="17" name="Prostokąt 16"/>
          <p:cNvSpPr/>
          <p:nvPr/>
        </p:nvSpPr>
        <p:spPr>
          <a:xfrm>
            <a:off x="5714976" y="1500174"/>
            <a:ext cx="3429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Prawą ręką wskazuje pierwszy pojazd skręcający w lewo         z prawej strony i przenosząc ją górą za siebie na wysokości prawej części karku - zezwala na skręcenie w lewo za sobą. 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29066"/>
            <a:ext cx="2190750" cy="2928934"/>
          </a:xfrm>
          <a:prstGeom prst="rect">
            <a:avLst/>
          </a:prstGeom>
          <a:noFill/>
        </p:spPr>
      </p:pic>
      <p:pic>
        <p:nvPicPr>
          <p:cNvPr id="19" name="Picture 4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3500438"/>
            <a:ext cx="1944200" cy="3028948"/>
          </a:xfrm>
          <a:prstGeom prst="rect">
            <a:avLst/>
          </a:prstGeom>
          <a:noFill/>
        </p:spPr>
      </p:pic>
      <p:pic>
        <p:nvPicPr>
          <p:cNvPr id="21" name="Picture 6" descr="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2923" y="3500438"/>
            <a:ext cx="1891077" cy="2967034"/>
          </a:xfrm>
          <a:prstGeom prst="rect">
            <a:avLst/>
          </a:prstGeom>
          <a:noFill/>
        </p:spPr>
      </p:pic>
      <p:cxnSp>
        <p:nvCxnSpPr>
          <p:cNvPr id="20" name="Łącznik prosty ze strzałką 19"/>
          <p:cNvCxnSpPr/>
          <p:nvPr/>
        </p:nvCxnSpPr>
        <p:spPr>
          <a:xfrm>
            <a:off x="6858016" y="5072074"/>
            <a:ext cx="92869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214282" y="1428736"/>
            <a:ext cx="5419733" cy="3262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W celu przepuszczenia pojazdów jadących          z prawej strony i skręcających w lewo bez objeżdżania kierującego ruchem wykonuje on następujące czynności: zatrzymuje pojazdy nadjeżdżające z lewej strony przez podniesienie pionowo w bok lewej ręki, zgiętej w łokciu pod kątem prostym, tak aby         wewnętrzna strona dłoni (palce złączone)</a:t>
            </a:r>
          </a:p>
          <a:p>
            <a:pPr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                 była zwrócona do nadjeżdżających </a:t>
            </a:r>
          </a:p>
          <a:p>
            <a:pPr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                  pojazdów.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Sposoby wydawania sygnałów i poleceń                 w świetle obowiązujących przepisów</a:t>
            </a:r>
            <a:endParaRPr lang="pl-PL" sz="2800" dirty="0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idx="2"/>
          </p:nvPr>
        </p:nvSpPr>
        <p:spPr>
          <a:xfrm>
            <a:off x="0" y="1643050"/>
            <a:ext cx="5214942" cy="233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Jeżeli do skrzyżowania zbliża się pojazd uprzywilejowany, kierujący ruchem powinien zapewnić mu bezpieczny przejazd poprzez zatrzymanie całego ruchu pojazdów i pieszych. W tym celu daje kilka sygnałów gwizdkiem, z jednoczesnym podniesieniem prawej ręki do góry, dając sygnał „uwaga”.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http://www.opocznopowiat.pl/uploads/pub/news/news_1177/zajawki/6a904245d8d37f66099ea416adf086c667090d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3975" y="1428736"/>
            <a:ext cx="4010025" cy="2247901"/>
          </a:xfrm>
          <a:prstGeom prst="rect">
            <a:avLst/>
          </a:prstGeom>
          <a:noFill/>
        </p:spPr>
      </p:pic>
      <p:pic>
        <p:nvPicPr>
          <p:cNvPr id="18" name="Picture 4" descr="http://www.psp-nowysacz.pl/edc_media/List/Item-1583/Image5/800x600mAUTOcWHIT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00504"/>
            <a:ext cx="4405290" cy="2477976"/>
          </a:xfrm>
          <a:prstGeom prst="rect">
            <a:avLst/>
          </a:prstGeom>
          <a:noFill/>
        </p:spPr>
      </p:pic>
      <p:sp>
        <p:nvSpPr>
          <p:cNvPr id="19" name="Prostokąt 18"/>
          <p:cNvSpPr/>
          <p:nvPr/>
        </p:nvSpPr>
        <p:spPr>
          <a:xfrm>
            <a:off x="4572000" y="4357694"/>
            <a:ext cx="4357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Podczas kierowania ruchem kierujący ruchem może poruszać się po skrzyżowaniu, nie zmieniając jednak pozycji ciała w stosunku do obowiązującego w danym czasie kierunku ruchu.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85720" y="1643050"/>
            <a:ext cx="8287022" cy="41496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428728" y="155447"/>
            <a:ext cx="7258072" cy="1252727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Wykorzystano:</a:t>
            </a:r>
            <a:endParaRPr lang="pl-PL" sz="28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18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4294967295"/>
          </p:nvPr>
        </p:nvSpPr>
        <p:spPr>
          <a:xfrm>
            <a:off x="428596" y="1857364"/>
            <a:ext cx="8372476" cy="4268785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>
              <a:buNone/>
            </a:pPr>
            <a:endParaRPr lang="pl-PL" sz="2000" dirty="0" smtClean="0"/>
          </a:p>
          <a:p>
            <a:pPr>
              <a:buNone/>
            </a:pPr>
            <a:r>
              <a:rPr lang="pl-PL" sz="2000" dirty="0" smtClean="0"/>
              <a:t>1 – Rozporządzenie Ministra Spraw Wewnętrznych  i Administracji z dnia      6 lipca 2010 r. w sprawie kierowania ruchem drogowym (Dz. U. 2010          nr 123 poz. 840.</a:t>
            </a:r>
          </a:p>
          <a:p>
            <a:pPr>
              <a:buNone/>
            </a:pPr>
            <a:r>
              <a:rPr lang="pl-PL" sz="2000" dirty="0" smtClean="0"/>
              <a:t>2 – Materiały z JRG-1 Olsztyn.</a:t>
            </a:r>
          </a:p>
          <a:p>
            <a:pPr>
              <a:buNone/>
            </a:pPr>
            <a:r>
              <a:rPr lang="pl-PL" sz="2000" dirty="0" smtClean="0"/>
              <a:t>3 – Materiały własne z JRG-3 Biskupiec.</a:t>
            </a:r>
          </a:p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endParaRPr lang="pl-PL" sz="2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/>
              <a:t>MATERIAŁ NAUCZANIA</a:t>
            </a:r>
            <a:endParaRPr lang="pl-PL" altLang="pl-PL" sz="36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1820300"/>
            <a:ext cx="8295089" cy="4633035"/>
          </a:xfrm>
        </p:spPr>
        <p:txBody>
          <a:bodyPr>
            <a:normAutofit lnSpcReduction="10000"/>
          </a:bodyPr>
          <a:lstStyle/>
          <a:p>
            <a:r>
              <a:rPr lang="pl-PL" b="1" dirty="0" smtClean="0"/>
              <a:t> Uwaga</a:t>
            </a:r>
            <a:r>
              <a:rPr lang="pl-PL" b="1" dirty="0"/>
              <a:t>:</a:t>
            </a:r>
            <a:r>
              <a:rPr lang="pl-PL" dirty="0"/>
              <a:t> przedmiotowe zagadnienia należy realizować w oparciu o treści programowe </a:t>
            </a:r>
            <a:r>
              <a:rPr lang="pl-PL" dirty="0" smtClean="0"/>
              <a:t>zawarte w </a:t>
            </a:r>
            <a:r>
              <a:rPr lang="pl-PL" dirty="0"/>
              <a:t>załączniku nr 3 do Rozporządzenia Ministra Spraw Wewnętrznych i Administracji z dnia </a:t>
            </a:r>
            <a:r>
              <a:rPr lang="pl-PL" dirty="0" smtClean="0"/>
              <a:t>6 </a:t>
            </a:r>
            <a:r>
              <a:rPr lang="pl-PL" dirty="0"/>
              <a:t>lipca 2010 r. w sprawie kierowania ruchem drogowym (Dz. U. 2010 nr 123 poz. 840</a:t>
            </a:r>
            <a:r>
              <a:rPr lang="pl-PL" dirty="0" smtClean="0"/>
              <a:t>).</a:t>
            </a:r>
          </a:p>
          <a:p>
            <a:endParaRPr lang="pl-PL" dirty="0"/>
          </a:p>
          <a:p>
            <a:endParaRPr lang="pl-PL" dirty="0" smtClean="0"/>
          </a:p>
          <a:p>
            <a:pPr marL="118872" indent="0" algn="r">
              <a:buNone/>
            </a:pPr>
            <a:r>
              <a:rPr lang="pl-PL" dirty="0" smtClean="0"/>
              <a:t>Czas: 1T</a:t>
            </a:r>
            <a:endParaRPr lang="pl-PL" dirty="0"/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4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pl-PL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Shape 126"/>
          <p:cNvSpPr txBox="1">
            <a:spLocks noGrp="1"/>
          </p:cNvSpPr>
          <p:nvPr>
            <p:ph type="title" idx="4294967295"/>
          </p:nvPr>
        </p:nvSpPr>
        <p:spPr>
          <a:xfrm>
            <a:off x="1643042" y="214290"/>
            <a:ext cx="7127875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Clr>
                <a:srgbClr val="FF0000"/>
              </a:buClr>
              <a:buSzPct val="25000"/>
            </a:pPr>
            <a:r>
              <a:rPr lang="pl-PL" sz="2800" dirty="0" smtClean="0"/>
              <a:t>Zakres kompetencji osób uprawnionych          do kierowania ruchem</a:t>
            </a:r>
            <a:endParaRPr lang="pl-PL"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body" idx="4294967295"/>
          </p:nvPr>
        </p:nvSpPr>
        <p:spPr>
          <a:xfrm>
            <a:off x="500035" y="1571625"/>
            <a:ext cx="8643966" cy="514350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>
              <a:buNone/>
            </a:pPr>
            <a:r>
              <a:rPr lang="pl-PL" sz="1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Zakres kompetencji osób uprawnionych i same osoby uprawnione do kierowania ruchem drogowym wskazuje załącznik nr 3 do Rozporządzenia Ministra Spraw Wewnętrznych i Administracji z dnia 6 lipca 2010r. w sprawie kierowania Ruchem drogowym         (Dz. U. 2010 nr 123 poz. 840) .                                                                                              Wyżej wymienione Rozporządzenie wskazuje  </a:t>
            </a:r>
            <a:r>
              <a:rPr lang="pl-PL" sz="18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jako</a:t>
            </a:r>
            <a:r>
              <a:rPr lang="pl-PL" sz="1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uprawnionych do </a:t>
            </a:r>
          </a:p>
          <a:p>
            <a:pPr>
              <a:buNone/>
            </a:pPr>
            <a:r>
              <a:rPr lang="pl-PL" sz="1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kierowania ruchem </a:t>
            </a:r>
            <a:r>
              <a:rPr lang="pl-PL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strażaków</a:t>
            </a:r>
          </a:p>
          <a:p>
            <a:pPr>
              <a:buNone/>
            </a:pPr>
            <a:r>
              <a:rPr lang="pl-PL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jednostek ochrony</a:t>
            </a:r>
          </a:p>
          <a:p>
            <a:pPr>
              <a:buNone/>
            </a:pPr>
            <a:r>
              <a:rPr lang="pl-PL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przeciwpożarowej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, o których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mowa w art. 15 </a:t>
            </a:r>
            <a:r>
              <a:rPr lang="pl-PL" sz="1800" dirty="0" err="1" smtClean="0">
                <a:latin typeface="Times New Roman" pitchFamily="18" charset="0"/>
                <a:cs typeface="Times New Roman" pitchFamily="18" charset="0"/>
              </a:rPr>
              <a:t>pkt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1a-5 i 8 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ustawy z  dnia 24 sierpnia 1991r.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o ochronie przeciwpożarowej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(Dz. U. z 2009 r. Nr 178, poz. 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1380 oraz z 2010 r. Nr 57, poz. 353),                                                                                                   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podczas wykonywania czynności</a:t>
            </a:r>
          </a:p>
          <a:p>
            <a:pPr>
              <a:buNone/>
            </a:pPr>
            <a:r>
              <a:rPr lang="pl-PL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związanych z prowadzeniem akcji</a:t>
            </a:r>
          </a:p>
          <a:p>
            <a:pPr>
              <a:buNone/>
            </a:pPr>
            <a:r>
              <a:rPr lang="pl-PL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ratowniczej</a:t>
            </a:r>
          </a:p>
          <a:p>
            <a:pPr marL="438912" marR="0" lvl="0" indent="-32461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</a:pPr>
            <a:endParaRPr lang="pl-PL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body" idx="4294967295"/>
          </p:nvPr>
        </p:nvSpPr>
        <p:spPr>
          <a:xfrm>
            <a:off x="5356225" y="4437063"/>
            <a:ext cx="3787775" cy="1584325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438912" marR="0" lvl="0" indent="-32461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Zdjęcia, grafiki, itp.</a:t>
            </a:r>
          </a:p>
        </p:txBody>
      </p:sp>
      <p:sp>
        <p:nvSpPr>
          <p:cNvPr id="127" name="Shape 127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071810"/>
            <a:ext cx="4286280" cy="345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1071538" y="142852"/>
            <a:ext cx="7615262" cy="125106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/>
              <a:t>       Zakres kompetencji osób uprawnionych                 do kierowania ruchem drogowym</a:t>
            </a:r>
            <a:endParaRPr lang="pl-PL"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Zdjęcie 1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idx="2"/>
          </p:nvPr>
        </p:nvSpPr>
        <p:spPr>
          <a:xfrm>
            <a:off x="214282" y="1571612"/>
            <a:ext cx="8286807" cy="785819"/>
          </a:xfrm>
        </p:spPr>
        <p:txBody>
          <a:bodyPr/>
          <a:lstStyle/>
          <a:p>
            <a:pPr lvl="2">
              <a:buNone/>
            </a:pPr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§ 3. 1. Polecenia i sygnały dawane przez osoby kierujące ruchem powinny być jednoznaczne i zrozumiałe dla osób, dla których są przeznaczone</a:t>
            </a:r>
            <a:endParaRPr lang="pl-PL" sz="1800" b="1" dirty="0"/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357158" y="1500174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282438" y="2898635"/>
            <a:ext cx="5297672" cy="32666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44" y="142852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http://prawko-torun.pl/wp-content/uploads/2013/07/infografika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2143116"/>
            <a:ext cx="6643734" cy="2049663"/>
          </a:xfrm>
          <a:prstGeom prst="rect">
            <a:avLst/>
          </a:prstGeom>
          <a:noFill/>
        </p:spPr>
      </p:pic>
      <p:sp>
        <p:nvSpPr>
          <p:cNvPr id="16" name="Prostokąt 15"/>
          <p:cNvSpPr/>
          <p:nvPr/>
        </p:nvSpPr>
        <p:spPr>
          <a:xfrm>
            <a:off x="285720" y="4272677"/>
            <a:ext cx="43577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§ 4. 1. Polecenia i sygnały, o których mowa w § 3, uprawniona osoba daje za pomocą</a:t>
            </a:r>
          </a:p>
          <a:p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postawy i ruchu rąk, tarczy do zatrzymywania pojazdów,   a w warunkach niedostatecznej widoczności – latarki wyposażonej w światło czerwone lub światło czerwone  i zielone albo tarczy do zatrzymywania pojazdów ze światłem odblaskowym lub światłem czerwonym.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Obraz 1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4143380"/>
            <a:ext cx="392909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071538" y="155447"/>
            <a:ext cx="7615262" cy="1252727"/>
          </a:xfrm>
        </p:spPr>
        <p:txBody>
          <a:bodyPr>
            <a:noAutofit/>
          </a:bodyPr>
          <a:lstStyle/>
          <a:p>
            <a:pPr lvl="0" algn="ctr"/>
            <a:r>
              <a:rPr lang="pl-PL" sz="2800" dirty="0" smtClean="0"/>
              <a:t>Zakres kompetencji osób uprawnionych               do kierowania ruchem drogowym</a:t>
            </a:r>
            <a:endParaRPr lang="pl-PL" sz="2800" dirty="0"/>
          </a:p>
        </p:txBody>
      </p:sp>
      <p:pic>
        <p:nvPicPr>
          <p:cNvPr id="6" name="Shape 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44" y="142852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1569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§ 7. 1. Osoby, o których mowa w art. 6 ust. 1 </a:t>
            </a:r>
            <a:r>
              <a:rPr lang="pl-PL" sz="1800" b="1" dirty="0" err="1" smtClean="0">
                <a:latin typeface="Times New Roman" pitchFamily="18" charset="0"/>
                <a:cs typeface="Times New Roman" pitchFamily="18" charset="0"/>
              </a:rPr>
              <a:t>pkt</a:t>
            </a:r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 1-3c ustawy oraz § 2 ust. 1 </a:t>
            </a:r>
            <a:r>
              <a:rPr lang="pl-PL" sz="1800" b="1" dirty="0" err="1" smtClean="0">
                <a:latin typeface="Times New Roman" pitchFamily="18" charset="0"/>
                <a:cs typeface="Times New Roman" pitchFamily="18" charset="0"/>
              </a:rPr>
              <a:t>pkt</a:t>
            </a:r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 3, tj. m.in. Strażacy powinny 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być podczas dawania poleceń i sygnałów w zakresie kierowania ruchem na drodze wyposażone w </a:t>
            </a:r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kamizelki barwy żółtej z elementami odblaskowymi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oraz wyróżnikiem określającym formację, do której przynależą.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071802" y="3500438"/>
            <a:ext cx="57864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dirty="0" smtClean="0">
                <a:latin typeface="Times New Roman" pitchFamily="18" charset="0"/>
                <a:cs typeface="Times New Roman" pitchFamily="18" charset="0"/>
              </a:rPr>
              <a:t>§ 7 .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4. Strażak Państwowej Straży Pożarnej oraz członek Ochotniczej Straży Pożarnej dający polecenia i sygnały </a:t>
            </a:r>
          </a:p>
          <a:p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w zakresie kierowania ruchem na drodze podczas wykonywania czynności związanych z prowadzeniem akcji ratowniczej powinni być wyposażeni w ubranie specjalne zgodne w wymogami określonymi w przepisach określających strój tych formacji.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www.seperd.rzeszow.pl/web_images/narzutka-kamizelka-kiero_42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286124"/>
            <a:ext cx="2071702" cy="35718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000100" y="155447"/>
            <a:ext cx="7686700" cy="1252727"/>
          </a:xfrm>
        </p:spPr>
        <p:txBody>
          <a:bodyPr/>
          <a:lstStyle/>
          <a:p>
            <a:pPr algn="ctr"/>
            <a:r>
              <a:rPr lang="pl-PL" sz="2800" dirty="0" smtClean="0"/>
              <a:t>Sposoby wydawania sygnałów i poleceń w świetle obowiązujących przepisów</a:t>
            </a:r>
            <a:endParaRPr lang="pl-PL" sz="2800" dirty="0"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282" y="214290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ymbol zastępczy tekstu 14"/>
          <p:cNvSpPr>
            <a:spLocks noGrp="1"/>
          </p:cNvSpPr>
          <p:nvPr>
            <p:ph type="body" idx="1"/>
          </p:nvPr>
        </p:nvSpPr>
        <p:spPr>
          <a:xfrm>
            <a:off x="357158" y="1441163"/>
            <a:ext cx="3328982" cy="5416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Podejmując kierowanie ruchem, strażak, powinien zająć miejsce na skrzyżowaniu zapewniające jego dobrą widoczność 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i bezpieczeństwo oraz sprawne i skuteczne wykonywanie czynności związanych                      z kierowaniem ruchem. Jeżeli przez skrzyżowanie przebiegają tory tramwajowe, miejsce kierowania powinno być     w miarę możliwości usytuowane poza nimi.</a:t>
            </a:r>
          </a:p>
        </p:txBody>
      </p:sp>
      <p:pic>
        <p:nvPicPr>
          <p:cNvPr id="10" name="Obraz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1857364"/>
            <a:ext cx="507209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1214414" y="155447"/>
            <a:ext cx="7472386" cy="1252727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Sposoby wydawania sygnałów i poleceń               w świetle obowiązujących przepisów</a:t>
            </a:r>
            <a:endParaRPr lang="pl-PL" sz="2800" dirty="0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7972452" cy="2677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  Kierujący ruchem powinien wejść na skrzyżowanie w taki sposób, aby być widocznym dla wszystkich uczestników ruchu, nie zakłócając ruchu pojazdów        i pieszych. Po wejściu na skrzyżowanie kierujący ruchem przyjmuje pozycję zgodną z odbywającym się ruchem, czyniąc to w następujący sposób: 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- pozycja podstawowa: linia barków 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wskazuje otwarty kierunek ruchu, 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ręce opuszczone wzdłuż tułowia, 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głowa wykonuje zwroty w lewo </a:t>
            </a:r>
          </a:p>
          <a:p>
            <a:pPr>
              <a:buNone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i w prawo, nogi w lekkim rozkroku</a:t>
            </a:r>
          </a:p>
        </p:txBody>
      </p:sp>
      <p:pic>
        <p:nvPicPr>
          <p:cNvPr id="14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071810"/>
            <a:ext cx="2162175" cy="3500462"/>
          </a:xfrm>
          <a:prstGeom prst="rect">
            <a:avLst/>
          </a:prstGeom>
          <a:noFill/>
        </p:spPr>
      </p:pic>
      <p:pic>
        <p:nvPicPr>
          <p:cNvPr id="15" name="Picture 4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3071810"/>
            <a:ext cx="2200275" cy="3429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12787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Sposoby wydawania sygnałów i poleceń           w świetle obowiązujących przepisów</a:t>
            </a:r>
            <a:endParaRPr lang="pl-PL" sz="2800" dirty="0"/>
          </a:p>
        </p:txBody>
      </p:sp>
      <p:sp>
        <p:nvSpPr>
          <p:cNvPr id="11" name="Symbol zastępczy tekstu 10"/>
          <p:cNvSpPr>
            <a:spLocks noGrp="1"/>
          </p:cNvSpPr>
          <p:nvPr>
            <p:ph type="body" idx="2"/>
          </p:nvPr>
        </p:nvSpPr>
        <p:spPr>
          <a:xfrm>
            <a:off x="500034" y="1714488"/>
            <a:ext cx="8215312" cy="1723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 Gesty upewniające uczestników ruchu o utrzymaniu kierunku                           i przyspieszające przejazd pojazdów wykonuje: prawą ręką od wyprostowanego ramienia  w kierunku nadjeżdżających pojazdów do lewego barku na wysokości twarzy, zginając rękę w łokciu i utrzymując dłoń pionowo, stroną zewnętrzną do nadjeżdżających pojazdów 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419474"/>
            <a:ext cx="2190750" cy="3438526"/>
          </a:xfrm>
          <a:prstGeom prst="rect">
            <a:avLst/>
          </a:prstGeom>
          <a:noFill/>
        </p:spPr>
      </p:pic>
      <p:cxnSp>
        <p:nvCxnSpPr>
          <p:cNvPr id="13" name="Łącznik prosty ze strzałką 12"/>
          <p:cNvCxnSpPr/>
          <p:nvPr/>
        </p:nvCxnSpPr>
        <p:spPr>
          <a:xfrm>
            <a:off x="2714612" y="4572008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4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3409949"/>
            <a:ext cx="2181225" cy="3448051"/>
          </a:xfrm>
          <a:prstGeom prst="rect">
            <a:avLst/>
          </a:prstGeom>
          <a:noFill/>
        </p:spPr>
      </p:pic>
      <p:cxnSp>
        <p:nvCxnSpPr>
          <p:cNvPr id="15" name="Łącznik prosty ze strzałką 14"/>
          <p:cNvCxnSpPr/>
          <p:nvPr/>
        </p:nvCxnSpPr>
        <p:spPr>
          <a:xfrm>
            <a:off x="6000760" y="4572008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6" descr="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3381374"/>
            <a:ext cx="2152650" cy="34766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9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5940151" y="51571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6092551" y="5309592"/>
            <a:ext cx="3088351" cy="360040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10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Pobrano 18.02.20016 z www.os-psp.olsztyn.pl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331913" y="249238"/>
            <a:ext cx="7362825" cy="87471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Sposoby wydawania sygnałów i poleceń             w świetle obowiązujących przepisów</a:t>
            </a:r>
            <a:endParaRPr lang="pl-PL" sz="2800" dirty="0"/>
          </a:p>
        </p:txBody>
      </p:sp>
      <p:pic>
        <p:nvPicPr>
          <p:cNvPr id="10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500174"/>
            <a:ext cx="2181225" cy="3476626"/>
          </a:xfrm>
          <a:prstGeom prst="rect">
            <a:avLst/>
          </a:prstGeom>
          <a:noFill/>
        </p:spPr>
      </p:pic>
      <p:cxnSp>
        <p:nvCxnSpPr>
          <p:cNvPr id="11" name="Łącznik prosty ze strzałką 10"/>
          <p:cNvCxnSpPr/>
          <p:nvPr/>
        </p:nvCxnSpPr>
        <p:spPr>
          <a:xfrm>
            <a:off x="2928926" y="3071810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4" descr="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1500174"/>
            <a:ext cx="2228850" cy="3486151"/>
          </a:xfrm>
          <a:prstGeom prst="rect">
            <a:avLst/>
          </a:prstGeom>
          <a:noFill/>
        </p:spPr>
      </p:pic>
      <p:cxnSp>
        <p:nvCxnSpPr>
          <p:cNvPr id="13" name="Łącznik prosty ze strzałką 12"/>
          <p:cNvCxnSpPr/>
          <p:nvPr/>
        </p:nvCxnSpPr>
        <p:spPr>
          <a:xfrm>
            <a:off x="5929322" y="3143248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6" descr="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1500174"/>
            <a:ext cx="2209800" cy="3495675"/>
          </a:xfrm>
          <a:prstGeom prst="rect">
            <a:avLst/>
          </a:prstGeom>
          <a:noFill/>
        </p:spPr>
      </p:pic>
      <p:sp>
        <p:nvSpPr>
          <p:cNvPr id="15" name="Symbol zastępczy tekstu 14"/>
          <p:cNvSpPr>
            <a:spLocks noGrp="1"/>
          </p:cNvSpPr>
          <p:nvPr>
            <p:ph type="body" idx="2"/>
          </p:nvPr>
        </p:nvSpPr>
        <p:spPr>
          <a:xfrm>
            <a:off x="107950" y="5214949"/>
            <a:ext cx="8920163" cy="800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Lewą ręką od wyprostowanego ramienia w kierunku nadjeżdżających pojazdów, zginając ją za siebie tak, aby dłoń znalazła się na wysokości lewego ucha.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Moduł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ł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1450</Words>
  <Application>Microsoft Office PowerPoint</Application>
  <PresentationFormat>Pokaz na ekranie (4:3)</PresentationFormat>
  <Paragraphs>130</Paragraphs>
  <Slides>18</Slides>
  <Notes>17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18</vt:i4>
      </vt:variant>
    </vt:vector>
  </HeadingPairs>
  <TitlesOfParts>
    <vt:vector size="25" baseType="lpstr">
      <vt:lpstr>Calibri</vt:lpstr>
      <vt:lpstr>Arial Black</vt:lpstr>
      <vt:lpstr>Times New Roman</vt:lpstr>
      <vt:lpstr>Noto Sans Symbols</vt:lpstr>
      <vt:lpstr>Arial</vt:lpstr>
      <vt:lpstr>Moduł</vt:lpstr>
      <vt:lpstr>Moduł</vt:lpstr>
      <vt:lpstr>TEMAT 36:  Wydawanie sygnałów i poleceń uczestnikom ruchu  lub innym osobom znajdującym się na drodze </vt:lpstr>
      <vt:lpstr>MATERIAŁ NAUCZANIA</vt:lpstr>
      <vt:lpstr>Zakres kompetencji osób uprawnionych          do kierowania ruchem</vt:lpstr>
      <vt:lpstr>       Zakres kompetencji osób uprawnionych                 do kierowania ruchem drogowym</vt:lpstr>
      <vt:lpstr>Zakres kompetencji osób uprawnionych               do kierowania ruchem drogowym</vt:lpstr>
      <vt:lpstr>Sposoby wydawania sygnałów i poleceń w świetle obowiązujących przepisów</vt:lpstr>
      <vt:lpstr>Sposoby wydawania sygnałów i poleceń               w świetle obowiązujących przepisów</vt:lpstr>
      <vt:lpstr>Sposoby wydawania sygnałów i poleceń           w świetle obowiązujących przepisów</vt:lpstr>
      <vt:lpstr>Sposoby wydawania sygnałów i poleceń             w świetle obowiązujących przepisów</vt:lpstr>
      <vt:lpstr>Sposoby wydawania sygnałów i poleceń              w świetle obowiązujących przepisów</vt:lpstr>
      <vt:lpstr>Sposoby wydawania sygnałów i poleceń               w świetle obowiązujących przepisów</vt:lpstr>
      <vt:lpstr>Sposoby wydawania sygnałów i poleceń              w świetle obowiązujących przepisów</vt:lpstr>
      <vt:lpstr>Sposoby wydawania sygnałów i poleceń             w świetle obowiązujących przepisów</vt:lpstr>
      <vt:lpstr>Sposoby wydawania sygnałów i poleceń                 w świetle obowiązujących przepisów</vt:lpstr>
      <vt:lpstr>Sposoby wydawania sygnałów i poleceń                   w świetle obowiązujących przepisów</vt:lpstr>
      <vt:lpstr>Sposoby wydawania sygnałów i poleceń                   w świetle obowiązujących przepisów</vt:lpstr>
      <vt:lpstr>Sposoby wydawania sygnałów i poleceń                 w świetle obowiązujących przepisów</vt:lpstr>
      <vt:lpstr>Wykorzystano: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 6:  Drabiny Pożarnicze</dc:title>
  <cp:lastModifiedBy>Marek E</cp:lastModifiedBy>
  <cp:revision>23</cp:revision>
  <dcterms:modified xsi:type="dcterms:W3CDTF">2016-06-08T11:04:46Z</dcterms:modified>
</cp:coreProperties>
</file>