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1" r:id="rId2"/>
    <p:sldMasterId id="2147483689" r:id="rId3"/>
  </p:sldMasterIdLst>
  <p:notesMasterIdLst>
    <p:notesMasterId r:id="rId21"/>
  </p:notesMasterIdLst>
  <p:handoutMasterIdLst>
    <p:handoutMasterId r:id="rId22"/>
  </p:handoutMasterIdLst>
  <p:sldIdLst>
    <p:sldId id="327" r:id="rId4"/>
    <p:sldId id="356" r:id="rId5"/>
    <p:sldId id="373" r:id="rId6"/>
    <p:sldId id="365" r:id="rId7"/>
    <p:sldId id="368" r:id="rId8"/>
    <p:sldId id="370" r:id="rId9"/>
    <p:sldId id="354" r:id="rId10"/>
    <p:sldId id="344" r:id="rId11"/>
    <p:sldId id="332" r:id="rId12"/>
    <p:sldId id="346" r:id="rId13"/>
    <p:sldId id="375" r:id="rId14"/>
    <p:sldId id="378" r:id="rId15"/>
    <p:sldId id="374" r:id="rId16"/>
    <p:sldId id="377" r:id="rId17"/>
    <p:sldId id="376" r:id="rId18"/>
    <p:sldId id="341" r:id="rId19"/>
    <p:sldId id="333" r:id="rId20"/>
  </p:sldIdLst>
  <p:sldSz cx="24380825" cy="13714413"/>
  <p:notesSz cx="6858000" cy="9144000"/>
  <p:defaultTextStyle>
    <a:defPPr>
      <a:defRPr lang="en-US"/>
    </a:defPPr>
    <a:lvl1pPr marL="0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1pPr>
    <a:lvl2pPr marL="914127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2pPr>
    <a:lvl3pPr marL="1828252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3pPr>
    <a:lvl4pPr marL="2742379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4pPr>
    <a:lvl5pPr marL="3656503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5pPr>
    <a:lvl6pPr marL="4570628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6pPr>
    <a:lvl7pPr marL="5484755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7pPr>
    <a:lvl8pPr marL="6398880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8pPr>
    <a:lvl9pPr marL="7313007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76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jartan Marteinsson" initials="KM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3C74"/>
    <a:srgbClr val="003096"/>
    <a:srgbClr val="FF0016"/>
    <a:srgbClr val="3EAF79"/>
    <a:srgbClr val="20D17F"/>
    <a:srgbClr val="006600"/>
    <a:srgbClr val="D822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4661" autoAdjust="0"/>
  </p:normalViewPr>
  <p:slideViewPr>
    <p:cSldViewPr snapToGrid="0">
      <p:cViewPr varScale="1">
        <p:scale>
          <a:sx n="39" d="100"/>
          <a:sy n="39" d="100"/>
        </p:scale>
        <p:origin x="108" y="780"/>
      </p:cViewPr>
      <p:guideLst>
        <p:guide orient="horz" pos="4319"/>
        <p:guide pos="767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12667"/>
    </p:cViewPr>
  </p:sorterViewPr>
  <p:notesViewPr>
    <p:cSldViewPr snapToGrid="0" showGuides="1">
      <p:cViewPr varScale="1">
        <p:scale>
          <a:sx n="101" d="100"/>
          <a:sy n="101" d="100"/>
        </p:scale>
        <p:origin x="269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D2BC0F-7084-4C9F-B157-046C3CBDF955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7DFC9-24E8-442D-BDAD-54B920CFC1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001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57144-1CBB-4515-B696-16F63A0D6277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GB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A259D-87B2-48A8-8896-0559A1CBD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60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127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252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379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6503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0628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4755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8880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007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260157" y="6382328"/>
            <a:ext cx="18332511" cy="1231106"/>
          </a:xfrm>
        </p:spPr>
        <p:txBody>
          <a:bodyPr wrap="square" lIns="0" tIns="0" rIns="0" bIns="0" anchor="ctr">
            <a:spAutoFit/>
          </a:bodyPr>
          <a:lstStyle>
            <a:lvl1pPr algn="l">
              <a:defRPr sz="8000">
                <a:solidFill>
                  <a:srgbClr val="0F3C74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136392" y="12705989"/>
            <a:ext cx="3985698" cy="461665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3000">
                <a:solidFill>
                  <a:schemeClr val="dk2"/>
                </a:solidFill>
              </a:defRPr>
            </a:lvl1pPr>
          </a:lstStyle>
          <a:p>
            <a:fld id="{D5906656-A9BE-4917-BFD7-16C60DDEE872}" type="datetime1">
              <a:rPr lang="nb-NO" smtClean="0"/>
              <a:t>13.03.2023</a:t>
            </a:fld>
            <a:endParaRPr lang="nb-NO" dirty="0"/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60157" y="12153389"/>
            <a:ext cx="4220063" cy="461665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 err="1"/>
              <a:t>Name</a:t>
            </a:r>
            <a:endParaRPr lang="en-GB" dirty="0"/>
          </a:p>
        </p:txBody>
      </p:sp>
      <p:sp>
        <p:nvSpPr>
          <p:cNvPr id="14" name="Plassholder f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260157" y="12707725"/>
            <a:ext cx="4220063" cy="461665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 err="1"/>
              <a:t>Title</a:t>
            </a:r>
            <a:endParaRPr lang="en-GB" dirty="0"/>
          </a:p>
        </p:txBody>
      </p:sp>
      <p:sp>
        <p:nvSpPr>
          <p:cNvPr id="17" name="Plassholder for tekst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200074" y="12146546"/>
            <a:ext cx="6767125" cy="461665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/>
              <a:t>Office</a:t>
            </a:r>
            <a:endParaRPr lang="en-GB" dirty="0"/>
          </a:p>
        </p:txBody>
      </p:sp>
      <p:sp>
        <p:nvSpPr>
          <p:cNvPr id="18" name="Plassholder for tekst 12"/>
          <p:cNvSpPr>
            <a:spLocks noGrp="1"/>
          </p:cNvSpPr>
          <p:nvPr>
            <p:ph type="body" sz="quarter" idx="16" hasCustomPrompt="1"/>
          </p:nvPr>
        </p:nvSpPr>
        <p:spPr>
          <a:xfrm>
            <a:off x="10200075" y="12705989"/>
            <a:ext cx="6767125" cy="461665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/>
              <a:t>Company</a:t>
            </a:r>
            <a:endParaRPr lang="en-GB" dirty="0"/>
          </a:p>
        </p:txBody>
      </p:sp>
      <p:pic>
        <p:nvPicPr>
          <p:cNvPr id="11" name="Bild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157" y="684923"/>
            <a:ext cx="2386994" cy="167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559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iagram 1"/>
          <p:cNvSpPr>
            <a:spLocks noGrp="1"/>
          </p:cNvSpPr>
          <p:nvPr>
            <p:ph type="chart" sz="quarter" idx="11" hasCustomPrompt="1"/>
          </p:nvPr>
        </p:nvSpPr>
        <p:spPr>
          <a:xfrm>
            <a:off x="5742718" y="1168400"/>
            <a:ext cx="17375190" cy="1111112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the icon to add a chart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2" hasCustomPrompt="1"/>
          </p:nvPr>
        </p:nvSpPr>
        <p:spPr>
          <a:xfrm>
            <a:off x="1260386" y="1629141"/>
            <a:ext cx="4010673" cy="106503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0F3C74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8680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diagram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iagram 1"/>
          <p:cNvSpPr>
            <a:spLocks noGrp="1"/>
          </p:cNvSpPr>
          <p:nvPr>
            <p:ph type="chart" sz="quarter" idx="11" hasCustomPrompt="1"/>
          </p:nvPr>
        </p:nvSpPr>
        <p:spPr>
          <a:xfrm>
            <a:off x="5742718" y="1168400"/>
            <a:ext cx="17375190" cy="1111112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the icon to add a chart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2" hasCustomPrompt="1"/>
          </p:nvPr>
        </p:nvSpPr>
        <p:spPr>
          <a:xfrm>
            <a:off x="1260386" y="1629141"/>
            <a:ext cx="4010673" cy="106503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D8222C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2626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abell 1"/>
          <p:cNvSpPr>
            <a:spLocks noGrp="1"/>
          </p:cNvSpPr>
          <p:nvPr>
            <p:ph type="tbl" sz="quarter" idx="12" hasCustomPrompt="1"/>
          </p:nvPr>
        </p:nvSpPr>
        <p:spPr>
          <a:xfrm>
            <a:off x="5742718" y="1168400"/>
            <a:ext cx="17375191" cy="1111112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on the icon to add a table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60386" y="1629141"/>
            <a:ext cx="4010673" cy="106503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0F3C74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6584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tabell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abell 1"/>
          <p:cNvSpPr>
            <a:spLocks noGrp="1"/>
          </p:cNvSpPr>
          <p:nvPr>
            <p:ph type="tbl" sz="quarter" idx="12" hasCustomPrompt="1"/>
          </p:nvPr>
        </p:nvSpPr>
        <p:spPr>
          <a:xfrm>
            <a:off x="5742718" y="1168400"/>
            <a:ext cx="17375191" cy="1111112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on the icon to add a table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60386" y="1629141"/>
            <a:ext cx="4010673" cy="106503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C00000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1945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Orang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157" y="5633541"/>
            <a:ext cx="21028462" cy="1384995"/>
          </a:xfrm>
        </p:spPr>
        <p:txBody>
          <a:bodyPr anchor="ctr"/>
          <a:lstStyle>
            <a:lvl1pPr>
              <a:defRPr sz="9000">
                <a:solidFill>
                  <a:schemeClr val="lt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906588" y="12903932"/>
            <a:ext cx="155575" cy="161925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1433513" y="12903932"/>
            <a:ext cx="158750" cy="161925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1277938" y="12903932"/>
            <a:ext cx="155575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auto">
          <a:xfrm>
            <a:off x="1592263" y="12746770"/>
            <a:ext cx="155575" cy="476250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1747838" y="12589607"/>
            <a:ext cx="158750" cy="476250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Line 13"/>
          <p:cNvSpPr>
            <a:spLocks noChangeShapeType="1"/>
          </p:cNvSpPr>
          <p:nvPr userDrawn="1"/>
        </p:nvSpPr>
        <p:spPr bwMode="auto">
          <a:xfrm>
            <a:off x="2062163" y="13065857"/>
            <a:ext cx="393700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Line 14"/>
          <p:cNvSpPr>
            <a:spLocks noChangeShapeType="1"/>
          </p:cNvSpPr>
          <p:nvPr userDrawn="1"/>
        </p:nvSpPr>
        <p:spPr bwMode="auto">
          <a:xfrm>
            <a:off x="2455863" y="13065857"/>
            <a:ext cx="21924962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" name="Line 15"/>
          <p:cNvSpPr>
            <a:spLocks noChangeShapeType="1"/>
          </p:cNvSpPr>
          <p:nvPr userDrawn="1"/>
        </p:nvSpPr>
        <p:spPr bwMode="auto">
          <a:xfrm>
            <a:off x="6350" y="13065857"/>
            <a:ext cx="1271588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204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Grønn">
    <p:bg>
      <p:bgPr>
        <a:solidFill>
          <a:srgbClr val="3EAF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157" y="5633541"/>
            <a:ext cx="21028462" cy="1384995"/>
          </a:xfrm>
        </p:spPr>
        <p:txBody>
          <a:bodyPr anchor="ctr"/>
          <a:lstStyle>
            <a:lvl1pPr>
              <a:defRPr sz="9000">
                <a:solidFill>
                  <a:schemeClr val="lt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906588" y="12903932"/>
            <a:ext cx="155575" cy="161925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1433513" y="12903932"/>
            <a:ext cx="158750" cy="161925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1277938" y="12903932"/>
            <a:ext cx="155575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auto">
          <a:xfrm>
            <a:off x="1592263" y="12746770"/>
            <a:ext cx="155575" cy="476250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1747838" y="12589607"/>
            <a:ext cx="158750" cy="476250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Line 13"/>
          <p:cNvSpPr>
            <a:spLocks noChangeShapeType="1"/>
          </p:cNvSpPr>
          <p:nvPr userDrawn="1"/>
        </p:nvSpPr>
        <p:spPr bwMode="auto">
          <a:xfrm>
            <a:off x="2062163" y="13065857"/>
            <a:ext cx="393700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Line 14"/>
          <p:cNvSpPr>
            <a:spLocks noChangeShapeType="1"/>
          </p:cNvSpPr>
          <p:nvPr userDrawn="1"/>
        </p:nvSpPr>
        <p:spPr bwMode="auto">
          <a:xfrm>
            <a:off x="2455863" y="13065857"/>
            <a:ext cx="21924962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" name="Line 15"/>
          <p:cNvSpPr>
            <a:spLocks noChangeShapeType="1"/>
          </p:cNvSpPr>
          <p:nvPr userDrawn="1"/>
        </p:nvSpPr>
        <p:spPr bwMode="auto">
          <a:xfrm>
            <a:off x="6350" y="13065857"/>
            <a:ext cx="1271588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927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Blå">
    <p:bg>
      <p:bgPr>
        <a:solidFill>
          <a:srgbClr val="0F3C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157" y="5633541"/>
            <a:ext cx="21028462" cy="1384995"/>
          </a:xfrm>
        </p:spPr>
        <p:txBody>
          <a:bodyPr anchor="ctr"/>
          <a:lstStyle>
            <a:lvl1pPr>
              <a:defRPr sz="9000">
                <a:solidFill>
                  <a:schemeClr val="lt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906588" y="12903932"/>
            <a:ext cx="155575" cy="161925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1433513" y="12903932"/>
            <a:ext cx="158750" cy="161925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1277938" y="12903932"/>
            <a:ext cx="155575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auto">
          <a:xfrm>
            <a:off x="1592263" y="12746770"/>
            <a:ext cx="155575" cy="476250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1747838" y="12589607"/>
            <a:ext cx="158750" cy="476250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Line 13"/>
          <p:cNvSpPr>
            <a:spLocks noChangeShapeType="1"/>
          </p:cNvSpPr>
          <p:nvPr userDrawn="1"/>
        </p:nvSpPr>
        <p:spPr bwMode="auto">
          <a:xfrm>
            <a:off x="2062163" y="13065857"/>
            <a:ext cx="393700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Line 14"/>
          <p:cNvSpPr>
            <a:spLocks noChangeShapeType="1"/>
          </p:cNvSpPr>
          <p:nvPr userDrawn="1"/>
        </p:nvSpPr>
        <p:spPr bwMode="auto">
          <a:xfrm>
            <a:off x="2455863" y="13065857"/>
            <a:ext cx="21924962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" name="Line 15"/>
          <p:cNvSpPr>
            <a:spLocks noChangeShapeType="1"/>
          </p:cNvSpPr>
          <p:nvPr userDrawn="1"/>
        </p:nvSpPr>
        <p:spPr bwMode="auto">
          <a:xfrm>
            <a:off x="6350" y="13065857"/>
            <a:ext cx="1271588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412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s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260157" y="3543261"/>
            <a:ext cx="18332511" cy="1231106"/>
          </a:xfrm>
        </p:spPr>
        <p:txBody>
          <a:bodyPr wrap="square" lIns="0" tIns="0" rIns="0" bIns="0" anchor="ctr">
            <a:spAutoFit/>
          </a:bodyPr>
          <a:lstStyle>
            <a:lvl1pPr algn="l">
              <a:defRPr sz="8000" b="1">
                <a:solidFill>
                  <a:schemeClr val="bg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260474" y="5161524"/>
            <a:ext cx="18332193" cy="2154238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914263" indent="0">
              <a:buNone/>
              <a:defRPr b="1">
                <a:solidFill>
                  <a:schemeClr val="bg1"/>
                </a:solidFill>
              </a:defRPr>
            </a:lvl2pPr>
            <a:lvl3pPr marL="1828526" indent="0">
              <a:buNone/>
              <a:defRPr b="1">
                <a:solidFill>
                  <a:schemeClr val="bg1"/>
                </a:solidFill>
              </a:defRPr>
            </a:lvl3pPr>
            <a:lvl4pPr marL="2742789" indent="0">
              <a:buNone/>
              <a:defRPr b="1">
                <a:solidFill>
                  <a:schemeClr val="bg1"/>
                </a:solidFill>
              </a:defRPr>
            </a:lvl4pPr>
            <a:lvl5pPr marL="3657052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pic>
        <p:nvPicPr>
          <p:cNvPr id="6" name="Bild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157" y="679210"/>
            <a:ext cx="2386994" cy="167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6441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260157" y="6382328"/>
            <a:ext cx="18332511" cy="1231106"/>
          </a:xfrm>
        </p:spPr>
        <p:txBody>
          <a:bodyPr wrap="square" lIns="0" tIns="0" rIns="0" bIns="0" anchor="ctr">
            <a:spAutoFit/>
          </a:bodyPr>
          <a:lstStyle>
            <a:lvl1pPr algn="l">
              <a:defRPr sz="8000">
                <a:solidFill>
                  <a:srgbClr val="0F3C74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136392" y="12705989"/>
            <a:ext cx="3985698" cy="461665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3000">
                <a:solidFill>
                  <a:schemeClr val="dk2"/>
                </a:solidFill>
              </a:defRPr>
            </a:lvl1pPr>
          </a:lstStyle>
          <a:p>
            <a:fld id="{D5906656-A9BE-4917-BFD7-16C60DDEE872}" type="datetime1">
              <a:rPr lang="nb-NO" smtClean="0">
                <a:solidFill>
                  <a:srgbClr val="1E1E1C"/>
                </a:solidFill>
              </a:rPr>
              <a:pPr/>
              <a:t>13.03.2023</a:t>
            </a:fld>
            <a:endParaRPr lang="nb-NO" dirty="0">
              <a:solidFill>
                <a:srgbClr val="1E1E1C"/>
              </a:solidFill>
            </a:endParaRP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60157" y="12153389"/>
            <a:ext cx="4220063" cy="461665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 err="1"/>
              <a:t>Name</a:t>
            </a:r>
            <a:endParaRPr lang="en-GB" dirty="0"/>
          </a:p>
        </p:txBody>
      </p:sp>
      <p:sp>
        <p:nvSpPr>
          <p:cNvPr id="14" name="Plassholder f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260157" y="12707725"/>
            <a:ext cx="4220063" cy="461665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 err="1"/>
              <a:t>Title</a:t>
            </a:r>
            <a:endParaRPr lang="en-GB" dirty="0"/>
          </a:p>
        </p:txBody>
      </p:sp>
      <p:sp>
        <p:nvSpPr>
          <p:cNvPr id="17" name="Plassholder for tekst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200074" y="12146546"/>
            <a:ext cx="6767125" cy="461665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/>
              <a:t>Office</a:t>
            </a:r>
            <a:endParaRPr lang="en-GB" dirty="0"/>
          </a:p>
        </p:txBody>
      </p:sp>
      <p:sp>
        <p:nvSpPr>
          <p:cNvPr id="18" name="Plassholder for tekst 12"/>
          <p:cNvSpPr>
            <a:spLocks noGrp="1"/>
          </p:cNvSpPr>
          <p:nvPr>
            <p:ph type="body" sz="quarter" idx="16" hasCustomPrompt="1"/>
          </p:nvPr>
        </p:nvSpPr>
        <p:spPr>
          <a:xfrm>
            <a:off x="10200075" y="12705989"/>
            <a:ext cx="6767125" cy="461665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/>
              <a:t>Company</a:t>
            </a:r>
            <a:endParaRPr lang="en-GB" dirty="0"/>
          </a:p>
        </p:txBody>
      </p:sp>
      <p:pic>
        <p:nvPicPr>
          <p:cNvPr id="11" name="Bild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157" y="684923"/>
            <a:ext cx="2386994" cy="167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9982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d bakgrunnsbil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260157" y="6382328"/>
            <a:ext cx="18332511" cy="1231106"/>
          </a:xfrm>
        </p:spPr>
        <p:txBody>
          <a:bodyPr wrap="square" lIns="0" tIns="0" rIns="0" bIns="0" anchor="ctr">
            <a:spAutoFit/>
          </a:bodyPr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136392" y="12705989"/>
            <a:ext cx="3985698" cy="461665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fld id="{35900153-C3D1-4B62-A437-E57CAB8AEB13}" type="datetime1">
              <a:rPr lang="nb-NO" smtClean="0">
                <a:solidFill>
                  <a:prstClr val="white"/>
                </a:solidFill>
              </a:rPr>
              <a:pPr/>
              <a:t>13.03.2023</a:t>
            </a:fld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60157" y="12153389"/>
            <a:ext cx="4220063" cy="461665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err="1"/>
              <a:t>Name</a:t>
            </a:r>
            <a:endParaRPr lang="en-GB" dirty="0"/>
          </a:p>
        </p:txBody>
      </p:sp>
      <p:sp>
        <p:nvSpPr>
          <p:cNvPr id="14" name="Plassholder f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260157" y="12707725"/>
            <a:ext cx="4220063" cy="461665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err="1"/>
              <a:t>Title</a:t>
            </a:r>
            <a:endParaRPr lang="en-GB" dirty="0"/>
          </a:p>
        </p:txBody>
      </p:sp>
      <p:sp>
        <p:nvSpPr>
          <p:cNvPr id="17" name="Plassholder for tekst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200074" y="12146546"/>
            <a:ext cx="6767125" cy="461665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Office</a:t>
            </a:r>
            <a:endParaRPr lang="en-GB" dirty="0"/>
          </a:p>
        </p:txBody>
      </p:sp>
      <p:sp>
        <p:nvSpPr>
          <p:cNvPr id="18" name="Plassholder for tekst 12"/>
          <p:cNvSpPr>
            <a:spLocks noGrp="1"/>
          </p:cNvSpPr>
          <p:nvPr>
            <p:ph type="body" sz="quarter" idx="16" hasCustomPrompt="1"/>
          </p:nvPr>
        </p:nvSpPr>
        <p:spPr>
          <a:xfrm>
            <a:off x="10200075" y="12705989"/>
            <a:ext cx="6767125" cy="461665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Company</a:t>
            </a:r>
            <a:endParaRPr lang="en-GB" dirty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157" y="679210"/>
            <a:ext cx="2386994" cy="167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508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d bakgrunnsbil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260157" y="6382328"/>
            <a:ext cx="18332511" cy="1231106"/>
          </a:xfrm>
        </p:spPr>
        <p:txBody>
          <a:bodyPr wrap="square" lIns="0" tIns="0" rIns="0" bIns="0" anchor="ctr">
            <a:spAutoFit/>
          </a:bodyPr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136392" y="12705989"/>
            <a:ext cx="3985698" cy="461665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fld id="{35900153-C3D1-4B62-A437-E57CAB8AEB13}" type="datetime1">
              <a:rPr lang="nb-NO" smtClean="0"/>
              <a:t>13.03.2023</a:t>
            </a:fld>
            <a:endParaRPr lang="nb-NO" dirty="0"/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60157" y="12153389"/>
            <a:ext cx="4220063" cy="461665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err="1"/>
              <a:t>Name</a:t>
            </a:r>
            <a:endParaRPr lang="en-GB" dirty="0"/>
          </a:p>
        </p:txBody>
      </p:sp>
      <p:sp>
        <p:nvSpPr>
          <p:cNvPr id="14" name="Plassholder f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260157" y="12707725"/>
            <a:ext cx="4220063" cy="461665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err="1"/>
              <a:t>Title</a:t>
            </a:r>
            <a:endParaRPr lang="en-GB" dirty="0"/>
          </a:p>
        </p:txBody>
      </p:sp>
      <p:sp>
        <p:nvSpPr>
          <p:cNvPr id="17" name="Plassholder for tekst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200074" y="12146546"/>
            <a:ext cx="6767125" cy="461665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Office</a:t>
            </a:r>
            <a:endParaRPr lang="en-GB" dirty="0"/>
          </a:p>
        </p:txBody>
      </p:sp>
      <p:sp>
        <p:nvSpPr>
          <p:cNvPr id="18" name="Plassholder for tekst 12"/>
          <p:cNvSpPr>
            <a:spLocks noGrp="1"/>
          </p:cNvSpPr>
          <p:nvPr>
            <p:ph type="body" sz="quarter" idx="16" hasCustomPrompt="1"/>
          </p:nvPr>
        </p:nvSpPr>
        <p:spPr>
          <a:xfrm>
            <a:off x="10200075" y="12705989"/>
            <a:ext cx="6767125" cy="461665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Company</a:t>
            </a:r>
            <a:endParaRPr lang="en-GB" dirty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157" y="679210"/>
            <a:ext cx="2386994" cy="167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077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F3C74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260386" y="3091543"/>
            <a:ext cx="21861705" cy="918798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1259560" y="2630802"/>
            <a:ext cx="21861704" cy="461665"/>
          </a:xfrm>
        </p:spPr>
        <p:txBody>
          <a:bodyPr>
            <a:spAutoFit/>
          </a:bodyPr>
          <a:lstStyle>
            <a:lvl1pPr marL="0" indent="0">
              <a:buNone/>
              <a:defRPr b="1">
                <a:solidFill>
                  <a:srgbClr val="0F3C74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0506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D8222C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260386" y="3091543"/>
            <a:ext cx="21861705" cy="918798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1259560" y="2630802"/>
            <a:ext cx="21861704" cy="461665"/>
          </a:xfrm>
        </p:spPr>
        <p:txBody>
          <a:bodyPr>
            <a:spAutoFit/>
          </a:bodyPr>
          <a:lstStyle>
            <a:lvl1pPr marL="0" indent="0">
              <a:buNone/>
              <a:defRPr b="1">
                <a:solidFill>
                  <a:srgbClr val="D8222C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44200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14689837" y="-1"/>
            <a:ext cx="9690988" cy="13714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14689837" y="-1"/>
            <a:ext cx="9690988" cy="1371441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387" y="1097394"/>
            <a:ext cx="12277305" cy="1077218"/>
          </a:xfrm>
        </p:spPr>
        <p:txBody>
          <a:bodyPr/>
          <a:lstStyle>
            <a:lvl1pPr>
              <a:defRPr>
                <a:solidFill>
                  <a:srgbClr val="0F3C74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260387" y="3091543"/>
            <a:ext cx="12277306" cy="918798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1259560" y="2630802"/>
            <a:ext cx="12277305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0F3C74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4284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14689837" y="-1"/>
            <a:ext cx="9690988" cy="13714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14689837" y="-1"/>
            <a:ext cx="9690988" cy="1371441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387" y="1097394"/>
            <a:ext cx="12277305" cy="1077218"/>
          </a:xfrm>
        </p:spPr>
        <p:txBody>
          <a:bodyPr/>
          <a:lstStyle>
            <a:lvl1pPr>
              <a:defRPr>
                <a:solidFill>
                  <a:srgbClr val="D8222C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260387" y="3091543"/>
            <a:ext cx="12277306" cy="918798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1259560" y="2630802"/>
            <a:ext cx="12277305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D8222C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04081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5742718" y="-1"/>
            <a:ext cx="18638107" cy="13714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5742717" y="-1"/>
            <a:ext cx="18638107" cy="1371441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60386" y="1629141"/>
            <a:ext cx="4010673" cy="106503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1" name="Plassholder for tekst 8"/>
          <p:cNvSpPr>
            <a:spLocks noGrp="1"/>
          </p:cNvSpPr>
          <p:nvPr>
            <p:ph type="body" sz="quarter" idx="12" hasCustomPrompt="1"/>
          </p:nvPr>
        </p:nvSpPr>
        <p:spPr>
          <a:xfrm>
            <a:off x="1260386" y="1167476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0F3C74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61608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5742718" y="-1"/>
            <a:ext cx="18638107" cy="13714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5742717" y="-1"/>
            <a:ext cx="18638107" cy="1371441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60386" y="1629141"/>
            <a:ext cx="4010673" cy="10650388"/>
          </a:xfrm>
        </p:spPr>
        <p:txBody>
          <a:bodyPr/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1" name="Plassholder for tekst 8"/>
          <p:cNvSpPr>
            <a:spLocks noGrp="1"/>
          </p:cNvSpPr>
          <p:nvPr>
            <p:ph type="body" sz="quarter" idx="12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0F3C74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52127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5"/>
          <p:cNvSpPr>
            <a:spLocks noChangeArrowheads="1"/>
          </p:cNvSpPr>
          <p:nvPr userDrawn="1"/>
        </p:nvSpPr>
        <p:spPr bwMode="auto">
          <a:xfrm>
            <a:off x="1906588" y="12903932"/>
            <a:ext cx="155575" cy="161925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2" name="Freeform 6"/>
          <p:cNvSpPr>
            <a:spLocks/>
          </p:cNvSpPr>
          <p:nvPr userDrawn="1"/>
        </p:nvSpPr>
        <p:spPr bwMode="auto">
          <a:xfrm>
            <a:off x="1433513" y="12903932"/>
            <a:ext cx="158750" cy="161925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3" name="Rectangle 7"/>
          <p:cNvSpPr>
            <a:spLocks noChangeArrowheads="1"/>
          </p:cNvSpPr>
          <p:nvPr userDrawn="1"/>
        </p:nvSpPr>
        <p:spPr bwMode="auto">
          <a:xfrm>
            <a:off x="1277938" y="12903932"/>
            <a:ext cx="155575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4" name="Freeform 8"/>
          <p:cNvSpPr>
            <a:spLocks/>
          </p:cNvSpPr>
          <p:nvPr userDrawn="1"/>
        </p:nvSpPr>
        <p:spPr bwMode="auto">
          <a:xfrm>
            <a:off x="1592263" y="12746770"/>
            <a:ext cx="155575" cy="476250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8" name="Rectangle 12"/>
          <p:cNvSpPr>
            <a:spLocks noChangeArrowheads="1"/>
          </p:cNvSpPr>
          <p:nvPr userDrawn="1"/>
        </p:nvSpPr>
        <p:spPr bwMode="auto">
          <a:xfrm>
            <a:off x="1747838" y="12589607"/>
            <a:ext cx="158750" cy="476250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0" name="Line 14"/>
          <p:cNvSpPr>
            <a:spLocks noChangeShapeType="1"/>
          </p:cNvSpPr>
          <p:nvPr userDrawn="1"/>
        </p:nvSpPr>
        <p:spPr bwMode="auto">
          <a:xfrm>
            <a:off x="2062163" y="13065857"/>
            <a:ext cx="22318662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1" name="Line 15"/>
          <p:cNvSpPr>
            <a:spLocks noChangeShapeType="1"/>
          </p:cNvSpPr>
          <p:nvPr userDrawn="1"/>
        </p:nvSpPr>
        <p:spPr bwMode="auto">
          <a:xfrm>
            <a:off x="6350" y="13065857"/>
            <a:ext cx="1271588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8965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iagram 1"/>
          <p:cNvSpPr>
            <a:spLocks noGrp="1"/>
          </p:cNvSpPr>
          <p:nvPr>
            <p:ph type="chart" sz="quarter" idx="11" hasCustomPrompt="1"/>
          </p:nvPr>
        </p:nvSpPr>
        <p:spPr>
          <a:xfrm>
            <a:off x="5742718" y="1168400"/>
            <a:ext cx="17375190" cy="1111112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the icon to add a chart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2" hasCustomPrompt="1"/>
          </p:nvPr>
        </p:nvSpPr>
        <p:spPr>
          <a:xfrm>
            <a:off x="1260386" y="1629141"/>
            <a:ext cx="4010673" cy="106503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0F3C74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77857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diagram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iagram 1"/>
          <p:cNvSpPr>
            <a:spLocks noGrp="1"/>
          </p:cNvSpPr>
          <p:nvPr>
            <p:ph type="chart" sz="quarter" idx="11" hasCustomPrompt="1"/>
          </p:nvPr>
        </p:nvSpPr>
        <p:spPr>
          <a:xfrm>
            <a:off x="5742718" y="1168400"/>
            <a:ext cx="17375190" cy="1111112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the icon to add a chart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2" hasCustomPrompt="1"/>
          </p:nvPr>
        </p:nvSpPr>
        <p:spPr>
          <a:xfrm>
            <a:off x="1260386" y="1629141"/>
            <a:ext cx="4010673" cy="106503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D8222C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72946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abell 1"/>
          <p:cNvSpPr>
            <a:spLocks noGrp="1"/>
          </p:cNvSpPr>
          <p:nvPr>
            <p:ph type="tbl" sz="quarter" idx="12" hasCustomPrompt="1"/>
          </p:nvPr>
        </p:nvSpPr>
        <p:spPr>
          <a:xfrm>
            <a:off x="5742718" y="1168400"/>
            <a:ext cx="17375191" cy="1111112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on the icon to add a table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60386" y="1629141"/>
            <a:ext cx="4010673" cy="106503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0F3C74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7087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F3C74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260386" y="3091543"/>
            <a:ext cx="21861705" cy="918798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1259560" y="2630802"/>
            <a:ext cx="21861704" cy="461665"/>
          </a:xfrm>
        </p:spPr>
        <p:txBody>
          <a:bodyPr>
            <a:spAutoFit/>
          </a:bodyPr>
          <a:lstStyle>
            <a:lvl1pPr marL="0" indent="0">
              <a:buNone/>
              <a:defRPr b="1">
                <a:solidFill>
                  <a:srgbClr val="0F3C74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95794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tabell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abell 1"/>
          <p:cNvSpPr>
            <a:spLocks noGrp="1"/>
          </p:cNvSpPr>
          <p:nvPr>
            <p:ph type="tbl" sz="quarter" idx="12" hasCustomPrompt="1"/>
          </p:nvPr>
        </p:nvSpPr>
        <p:spPr>
          <a:xfrm>
            <a:off x="5742718" y="1168400"/>
            <a:ext cx="17375191" cy="1111112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on the icon to add a table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60386" y="1629141"/>
            <a:ext cx="4010673" cy="106503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C00000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32786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Orang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157" y="5633541"/>
            <a:ext cx="21028462" cy="1384995"/>
          </a:xfrm>
        </p:spPr>
        <p:txBody>
          <a:bodyPr anchor="ctr"/>
          <a:lstStyle>
            <a:lvl1pPr>
              <a:defRPr sz="9000">
                <a:solidFill>
                  <a:schemeClr val="lt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906588" y="12903932"/>
            <a:ext cx="155575" cy="161925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1433513" y="12903932"/>
            <a:ext cx="158750" cy="161925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1277938" y="12903932"/>
            <a:ext cx="155575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auto">
          <a:xfrm>
            <a:off x="1592263" y="12746770"/>
            <a:ext cx="155575" cy="476250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1747838" y="12589607"/>
            <a:ext cx="158750" cy="476250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5" name="Line 13"/>
          <p:cNvSpPr>
            <a:spLocks noChangeShapeType="1"/>
          </p:cNvSpPr>
          <p:nvPr userDrawn="1"/>
        </p:nvSpPr>
        <p:spPr bwMode="auto">
          <a:xfrm>
            <a:off x="2062163" y="13065857"/>
            <a:ext cx="393700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6" name="Line 14"/>
          <p:cNvSpPr>
            <a:spLocks noChangeShapeType="1"/>
          </p:cNvSpPr>
          <p:nvPr userDrawn="1"/>
        </p:nvSpPr>
        <p:spPr bwMode="auto">
          <a:xfrm>
            <a:off x="2455863" y="13065857"/>
            <a:ext cx="21924962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7" name="Line 15"/>
          <p:cNvSpPr>
            <a:spLocks noChangeShapeType="1"/>
          </p:cNvSpPr>
          <p:nvPr userDrawn="1"/>
        </p:nvSpPr>
        <p:spPr bwMode="auto">
          <a:xfrm>
            <a:off x="6350" y="13065857"/>
            <a:ext cx="1271588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8736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Grønn">
    <p:bg>
      <p:bgPr>
        <a:solidFill>
          <a:srgbClr val="3EAF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157" y="5633541"/>
            <a:ext cx="21028462" cy="1384995"/>
          </a:xfrm>
        </p:spPr>
        <p:txBody>
          <a:bodyPr anchor="ctr"/>
          <a:lstStyle>
            <a:lvl1pPr>
              <a:defRPr sz="9000">
                <a:solidFill>
                  <a:schemeClr val="lt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906588" y="12903932"/>
            <a:ext cx="155575" cy="161925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1433513" y="12903932"/>
            <a:ext cx="158750" cy="161925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1277938" y="12903932"/>
            <a:ext cx="155575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auto">
          <a:xfrm>
            <a:off x="1592263" y="12746770"/>
            <a:ext cx="155575" cy="476250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1747838" y="12589607"/>
            <a:ext cx="158750" cy="476250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5" name="Line 13"/>
          <p:cNvSpPr>
            <a:spLocks noChangeShapeType="1"/>
          </p:cNvSpPr>
          <p:nvPr userDrawn="1"/>
        </p:nvSpPr>
        <p:spPr bwMode="auto">
          <a:xfrm>
            <a:off x="2062163" y="13065857"/>
            <a:ext cx="393700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6" name="Line 14"/>
          <p:cNvSpPr>
            <a:spLocks noChangeShapeType="1"/>
          </p:cNvSpPr>
          <p:nvPr userDrawn="1"/>
        </p:nvSpPr>
        <p:spPr bwMode="auto">
          <a:xfrm>
            <a:off x="2455863" y="13065857"/>
            <a:ext cx="21924962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7" name="Line 15"/>
          <p:cNvSpPr>
            <a:spLocks noChangeShapeType="1"/>
          </p:cNvSpPr>
          <p:nvPr userDrawn="1"/>
        </p:nvSpPr>
        <p:spPr bwMode="auto">
          <a:xfrm>
            <a:off x="6350" y="13065857"/>
            <a:ext cx="1271588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7132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Blå">
    <p:bg>
      <p:bgPr>
        <a:solidFill>
          <a:srgbClr val="0F3C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157" y="5633541"/>
            <a:ext cx="21028462" cy="1384995"/>
          </a:xfrm>
        </p:spPr>
        <p:txBody>
          <a:bodyPr anchor="ctr"/>
          <a:lstStyle>
            <a:lvl1pPr>
              <a:defRPr sz="9000">
                <a:solidFill>
                  <a:schemeClr val="lt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906588" y="12903932"/>
            <a:ext cx="155575" cy="161925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1433513" y="12903932"/>
            <a:ext cx="158750" cy="161925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1277938" y="12903932"/>
            <a:ext cx="155575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auto">
          <a:xfrm>
            <a:off x="1592263" y="12746770"/>
            <a:ext cx="155575" cy="476250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1747838" y="12589607"/>
            <a:ext cx="158750" cy="476250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5" name="Line 13"/>
          <p:cNvSpPr>
            <a:spLocks noChangeShapeType="1"/>
          </p:cNvSpPr>
          <p:nvPr userDrawn="1"/>
        </p:nvSpPr>
        <p:spPr bwMode="auto">
          <a:xfrm>
            <a:off x="2062163" y="13065857"/>
            <a:ext cx="393700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6" name="Line 14"/>
          <p:cNvSpPr>
            <a:spLocks noChangeShapeType="1"/>
          </p:cNvSpPr>
          <p:nvPr userDrawn="1"/>
        </p:nvSpPr>
        <p:spPr bwMode="auto">
          <a:xfrm>
            <a:off x="2455863" y="13065857"/>
            <a:ext cx="21924962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7" name="Line 15"/>
          <p:cNvSpPr>
            <a:spLocks noChangeShapeType="1"/>
          </p:cNvSpPr>
          <p:nvPr userDrawn="1"/>
        </p:nvSpPr>
        <p:spPr bwMode="auto">
          <a:xfrm>
            <a:off x="6350" y="13065857"/>
            <a:ext cx="1271588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7845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s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260157" y="3543261"/>
            <a:ext cx="18332511" cy="1231106"/>
          </a:xfrm>
        </p:spPr>
        <p:txBody>
          <a:bodyPr wrap="square" lIns="0" tIns="0" rIns="0" bIns="0" anchor="ctr">
            <a:spAutoFit/>
          </a:bodyPr>
          <a:lstStyle>
            <a:lvl1pPr algn="l">
              <a:defRPr sz="8000" b="1">
                <a:solidFill>
                  <a:schemeClr val="bg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260474" y="5161524"/>
            <a:ext cx="18332193" cy="2154238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914263" indent="0">
              <a:buNone/>
              <a:defRPr b="1">
                <a:solidFill>
                  <a:schemeClr val="bg1"/>
                </a:solidFill>
              </a:defRPr>
            </a:lvl2pPr>
            <a:lvl3pPr marL="1828526" indent="0">
              <a:buNone/>
              <a:defRPr b="1">
                <a:solidFill>
                  <a:schemeClr val="bg1"/>
                </a:solidFill>
              </a:defRPr>
            </a:lvl3pPr>
            <a:lvl4pPr marL="2742789" indent="0">
              <a:buNone/>
              <a:defRPr b="1">
                <a:solidFill>
                  <a:schemeClr val="bg1"/>
                </a:solidFill>
              </a:defRPr>
            </a:lvl4pPr>
            <a:lvl5pPr marL="3657052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pic>
        <p:nvPicPr>
          <p:cNvPr id="6" name="Bild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157" y="679210"/>
            <a:ext cx="2386994" cy="167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0838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260157" y="6382328"/>
            <a:ext cx="18332511" cy="1231106"/>
          </a:xfrm>
        </p:spPr>
        <p:txBody>
          <a:bodyPr wrap="square" lIns="0" tIns="0" rIns="0" bIns="0" anchor="ctr">
            <a:spAutoFit/>
          </a:bodyPr>
          <a:lstStyle>
            <a:lvl1pPr algn="l">
              <a:defRPr sz="8000">
                <a:solidFill>
                  <a:srgbClr val="0F3C74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136392" y="12705989"/>
            <a:ext cx="3985698" cy="461665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3000">
                <a:solidFill>
                  <a:schemeClr val="dk2"/>
                </a:solidFill>
              </a:defRPr>
            </a:lvl1pPr>
          </a:lstStyle>
          <a:p>
            <a:fld id="{D5906656-A9BE-4917-BFD7-16C60DDEE872}" type="datetime1">
              <a:rPr lang="nb-NO" smtClean="0">
                <a:solidFill>
                  <a:srgbClr val="1E1E1C"/>
                </a:solidFill>
              </a:rPr>
              <a:pPr/>
              <a:t>13.03.2023</a:t>
            </a:fld>
            <a:endParaRPr lang="nb-NO" dirty="0">
              <a:solidFill>
                <a:srgbClr val="1E1E1C"/>
              </a:solidFill>
            </a:endParaRP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60157" y="12153389"/>
            <a:ext cx="4220063" cy="461665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 err="1"/>
              <a:t>Name</a:t>
            </a:r>
            <a:endParaRPr lang="en-GB" dirty="0"/>
          </a:p>
        </p:txBody>
      </p:sp>
      <p:sp>
        <p:nvSpPr>
          <p:cNvPr id="14" name="Plassholder f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260157" y="12707725"/>
            <a:ext cx="4220063" cy="461665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 err="1"/>
              <a:t>Title</a:t>
            </a:r>
            <a:endParaRPr lang="en-GB" dirty="0"/>
          </a:p>
        </p:txBody>
      </p:sp>
      <p:sp>
        <p:nvSpPr>
          <p:cNvPr id="17" name="Plassholder for tekst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200074" y="12146546"/>
            <a:ext cx="6767125" cy="461665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/>
              <a:t>Office</a:t>
            </a:r>
            <a:endParaRPr lang="en-GB" dirty="0"/>
          </a:p>
        </p:txBody>
      </p:sp>
      <p:sp>
        <p:nvSpPr>
          <p:cNvPr id="18" name="Plassholder for tekst 12"/>
          <p:cNvSpPr>
            <a:spLocks noGrp="1"/>
          </p:cNvSpPr>
          <p:nvPr>
            <p:ph type="body" sz="quarter" idx="16" hasCustomPrompt="1"/>
          </p:nvPr>
        </p:nvSpPr>
        <p:spPr>
          <a:xfrm>
            <a:off x="10200075" y="12705989"/>
            <a:ext cx="6767125" cy="461665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/>
              <a:t>Company</a:t>
            </a:r>
            <a:endParaRPr lang="en-GB" dirty="0"/>
          </a:p>
        </p:txBody>
      </p:sp>
      <p:pic>
        <p:nvPicPr>
          <p:cNvPr id="11" name="Bild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157" y="684923"/>
            <a:ext cx="2386994" cy="167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36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d bakgrunnsbil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260157" y="6382328"/>
            <a:ext cx="18332511" cy="1231106"/>
          </a:xfrm>
        </p:spPr>
        <p:txBody>
          <a:bodyPr wrap="square" lIns="0" tIns="0" rIns="0" bIns="0" anchor="ctr">
            <a:spAutoFit/>
          </a:bodyPr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136392" y="12705989"/>
            <a:ext cx="3985698" cy="461665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fld id="{35900153-C3D1-4B62-A437-E57CAB8AEB13}" type="datetime1">
              <a:rPr lang="nb-NO" smtClean="0">
                <a:solidFill>
                  <a:prstClr val="white"/>
                </a:solidFill>
              </a:rPr>
              <a:pPr/>
              <a:t>13.03.2023</a:t>
            </a:fld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60157" y="12153389"/>
            <a:ext cx="4220063" cy="461665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err="1"/>
              <a:t>Name</a:t>
            </a:r>
            <a:endParaRPr lang="en-GB" dirty="0"/>
          </a:p>
        </p:txBody>
      </p:sp>
      <p:sp>
        <p:nvSpPr>
          <p:cNvPr id="14" name="Plassholder f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260157" y="12707725"/>
            <a:ext cx="4220063" cy="461665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err="1"/>
              <a:t>Title</a:t>
            </a:r>
            <a:endParaRPr lang="en-GB" dirty="0"/>
          </a:p>
        </p:txBody>
      </p:sp>
      <p:sp>
        <p:nvSpPr>
          <p:cNvPr id="17" name="Plassholder for tekst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200074" y="12146546"/>
            <a:ext cx="6767125" cy="461665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Office</a:t>
            </a:r>
            <a:endParaRPr lang="en-GB" dirty="0"/>
          </a:p>
        </p:txBody>
      </p:sp>
      <p:sp>
        <p:nvSpPr>
          <p:cNvPr id="18" name="Plassholder for tekst 12"/>
          <p:cNvSpPr>
            <a:spLocks noGrp="1"/>
          </p:cNvSpPr>
          <p:nvPr>
            <p:ph type="body" sz="quarter" idx="16" hasCustomPrompt="1"/>
          </p:nvPr>
        </p:nvSpPr>
        <p:spPr>
          <a:xfrm>
            <a:off x="10200075" y="12705989"/>
            <a:ext cx="6767125" cy="461665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Company</a:t>
            </a:r>
            <a:endParaRPr lang="en-GB" dirty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157" y="679210"/>
            <a:ext cx="2386994" cy="167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2114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F3C74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260386" y="3091543"/>
            <a:ext cx="21861705" cy="918798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1259560" y="2630802"/>
            <a:ext cx="21861704" cy="461665"/>
          </a:xfrm>
        </p:spPr>
        <p:txBody>
          <a:bodyPr>
            <a:spAutoFit/>
          </a:bodyPr>
          <a:lstStyle>
            <a:lvl1pPr marL="0" indent="0">
              <a:buNone/>
              <a:defRPr b="1">
                <a:solidFill>
                  <a:srgbClr val="0F3C74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82115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33490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14689837" y="-1"/>
            <a:ext cx="9690988" cy="13714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14689837" y="-1"/>
            <a:ext cx="9690988" cy="1371441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387" y="1097394"/>
            <a:ext cx="12277305" cy="1077218"/>
          </a:xfrm>
        </p:spPr>
        <p:txBody>
          <a:bodyPr/>
          <a:lstStyle>
            <a:lvl1pPr>
              <a:defRPr>
                <a:solidFill>
                  <a:srgbClr val="0F3C74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260387" y="3091543"/>
            <a:ext cx="12277306" cy="918798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1259560" y="2630802"/>
            <a:ext cx="12277305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0F3C74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9844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4282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14689837" y="-1"/>
            <a:ext cx="9690988" cy="13714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14689837" y="-1"/>
            <a:ext cx="9690988" cy="1371441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387" y="1097394"/>
            <a:ext cx="12277305" cy="1077218"/>
          </a:xfrm>
        </p:spPr>
        <p:txBody>
          <a:bodyPr/>
          <a:lstStyle>
            <a:lvl1pPr>
              <a:defRPr>
                <a:solidFill>
                  <a:srgbClr val="D8222C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260387" y="3091543"/>
            <a:ext cx="12277306" cy="918798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1259560" y="2630802"/>
            <a:ext cx="12277305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D8222C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51090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5742718" y="-1"/>
            <a:ext cx="18638107" cy="13714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5742717" y="-1"/>
            <a:ext cx="18638107" cy="1371441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60386" y="1629141"/>
            <a:ext cx="4010673" cy="106503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1" name="Plassholder for tekst 8"/>
          <p:cNvSpPr>
            <a:spLocks noGrp="1"/>
          </p:cNvSpPr>
          <p:nvPr>
            <p:ph type="body" sz="quarter" idx="12" hasCustomPrompt="1"/>
          </p:nvPr>
        </p:nvSpPr>
        <p:spPr>
          <a:xfrm>
            <a:off x="1260386" y="1167476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0F3C74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20051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5742718" y="-1"/>
            <a:ext cx="18638107" cy="13714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5742717" y="-1"/>
            <a:ext cx="18638107" cy="1371441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60386" y="1629141"/>
            <a:ext cx="4010673" cy="10650388"/>
          </a:xfrm>
        </p:spPr>
        <p:txBody>
          <a:bodyPr/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1" name="Plassholder for tekst 8"/>
          <p:cNvSpPr>
            <a:spLocks noGrp="1"/>
          </p:cNvSpPr>
          <p:nvPr>
            <p:ph type="body" sz="quarter" idx="12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0F3C74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29648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5"/>
          <p:cNvSpPr>
            <a:spLocks noChangeArrowheads="1"/>
          </p:cNvSpPr>
          <p:nvPr userDrawn="1"/>
        </p:nvSpPr>
        <p:spPr bwMode="auto">
          <a:xfrm>
            <a:off x="1906588" y="12903932"/>
            <a:ext cx="155575" cy="161925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2" name="Freeform 6"/>
          <p:cNvSpPr>
            <a:spLocks/>
          </p:cNvSpPr>
          <p:nvPr userDrawn="1"/>
        </p:nvSpPr>
        <p:spPr bwMode="auto">
          <a:xfrm>
            <a:off x="1433513" y="12903932"/>
            <a:ext cx="158750" cy="161925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3" name="Rectangle 7"/>
          <p:cNvSpPr>
            <a:spLocks noChangeArrowheads="1"/>
          </p:cNvSpPr>
          <p:nvPr userDrawn="1"/>
        </p:nvSpPr>
        <p:spPr bwMode="auto">
          <a:xfrm>
            <a:off x="1277938" y="12903932"/>
            <a:ext cx="155575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4" name="Freeform 8"/>
          <p:cNvSpPr>
            <a:spLocks/>
          </p:cNvSpPr>
          <p:nvPr userDrawn="1"/>
        </p:nvSpPr>
        <p:spPr bwMode="auto">
          <a:xfrm>
            <a:off x="1592263" y="12746770"/>
            <a:ext cx="155575" cy="476250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8" name="Rectangle 12"/>
          <p:cNvSpPr>
            <a:spLocks noChangeArrowheads="1"/>
          </p:cNvSpPr>
          <p:nvPr userDrawn="1"/>
        </p:nvSpPr>
        <p:spPr bwMode="auto">
          <a:xfrm>
            <a:off x="1747838" y="12589607"/>
            <a:ext cx="158750" cy="476250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0" name="Line 14"/>
          <p:cNvSpPr>
            <a:spLocks noChangeShapeType="1"/>
          </p:cNvSpPr>
          <p:nvPr userDrawn="1"/>
        </p:nvSpPr>
        <p:spPr bwMode="auto">
          <a:xfrm>
            <a:off x="2062163" y="13065857"/>
            <a:ext cx="22318662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1" name="Line 15"/>
          <p:cNvSpPr>
            <a:spLocks noChangeShapeType="1"/>
          </p:cNvSpPr>
          <p:nvPr userDrawn="1"/>
        </p:nvSpPr>
        <p:spPr bwMode="auto">
          <a:xfrm>
            <a:off x="6350" y="13065857"/>
            <a:ext cx="1271588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8000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iagram 1"/>
          <p:cNvSpPr>
            <a:spLocks noGrp="1"/>
          </p:cNvSpPr>
          <p:nvPr>
            <p:ph type="chart" sz="quarter" idx="11" hasCustomPrompt="1"/>
          </p:nvPr>
        </p:nvSpPr>
        <p:spPr>
          <a:xfrm>
            <a:off x="5742718" y="1168400"/>
            <a:ext cx="17375190" cy="1111112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the icon to add a chart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2" hasCustomPrompt="1"/>
          </p:nvPr>
        </p:nvSpPr>
        <p:spPr>
          <a:xfrm>
            <a:off x="1260386" y="1629141"/>
            <a:ext cx="4010673" cy="106503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0F3C74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55683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diagram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iagram 1"/>
          <p:cNvSpPr>
            <a:spLocks noGrp="1"/>
          </p:cNvSpPr>
          <p:nvPr>
            <p:ph type="chart" sz="quarter" idx="11" hasCustomPrompt="1"/>
          </p:nvPr>
        </p:nvSpPr>
        <p:spPr>
          <a:xfrm>
            <a:off x="5742718" y="1168400"/>
            <a:ext cx="17375190" cy="1111112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the icon to add a chart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2" hasCustomPrompt="1"/>
          </p:nvPr>
        </p:nvSpPr>
        <p:spPr>
          <a:xfrm>
            <a:off x="1260386" y="1629141"/>
            <a:ext cx="4010673" cy="106503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D8222C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42525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abell 1"/>
          <p:cNvSpPr>
            <a:spLocks noGrp="1"/>
          </p:cNvSpPr>
          <p:nvPr>
            <p:ph type="tbl" sz="quarter" idx="12" hasCustomPrompt="1"/>
          </p:nvPr>
        </p:nvSpPr>
        <p:spPr>
          <a:xfrm>
            <a:off x="5742718" y="1168400"/>
            <a:ext cx="17375191" cy="1111112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on the icon to add a table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60386" y="1629141"/>
            <a:ext cx="4010673" cy="106503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0F3C74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71551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tabell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abell 1"/>
          <p:cNvSpPr>
            <a:spLocks noGrp="1"/>
          </p:cNvSpPr>
          <p:nvPr>
            <p:ph type="tbl" sz="quarter" idx="12" hasCustomPrompt="1"/>
          </p:nvPr>
        </p:nvSpPr>
        <p:spPr>
          <a:xfrm>
            <a:off x="5742718" y="1168400"/>
            <a:ext cx="17375191" cy="1111112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on the icon to add a table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60386" y="1629141"/>
            <a:ext cx="4010673" cy="106503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C00000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76047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Orang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157" y="5633541"/>
            <a:ext cx="21028462" cy="1384995"/>
          </a:xfrm>
        </p:spPr>
        <p:txBody>
          <a:bodyPr anchor="ctr"/>
          <a:lstStyle>
            <a:lvl1pPr>
              <a:defRPr sz="9000">
                <a:solidFill>
                  <a:schemeClr val="lt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906588" y="12903932"/>
            <a:ext cx="155575" cy="161925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1433513" y="12903932"/>
            <a:ext cx="158750" cy="161925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1277938" y="12903932"/>
            <a:ext cx="155575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auto">
          <a:xfrm>
            <a:off x="1592263" y="12746770"/>
            <a:ext cx="155575" cy="476250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1747838" y="12589607"/>
            <a:ext cx="158750" cy="476250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5" name="Line 13"/>
          <p:cNvSpPr>
            <a:spLocks noChangeShapeType="1"/>
          </p:cNvSpPr>
          <p:nvPr userDrawn="1"/>
        </p:nvSpPr>
        <p:spPr bwMode="auto">
          <a:xfrm>
            <a:off x="2062163" y="13065857"/>
            <a:ext cx="393700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6" name="Line 14"/>
          <p:cNvSpPr>
            <a:spLocks noChangeShapeType="1"/>
          </p:cNvSpPr>
          <p:nvPr userDrawn="1"/>
        </p:nvSpPr>
        <p:spPr bwMode="auto">
          <a:xfrm>
            <a:off x="2455863" y="13065857"/>
            <a:ext cx="21924962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7" name="Line 15"/>
          <p:cNvSpPr>
            <a:spLocks noChangeShapeType="1"/>
          </p:cNvSpPr>
          <p:nvPr userDrawn="1"/>
        </p:nvSpPr>
        <p:spPr bwMode="auto">
          <a:xfrm>
            <a:off x="6350" y="13065857"/>
            <a:ext cx="1271588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0579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Grønn">
    <p:bg>
      <p:bgPr>
        <a:solidFill>
          <a:srgbClr val="3EAF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157" y="5633541"/>
            <a:ext cx="21028462" cy="1384995"/>
          </a:xfrm>
        </p:spPr>
        <p:txBody>
          <a:bodyPr anchor="ctr"/>
          <a:lstStyle>
            <a:lvl1pPr>
              <a:defRPr sz="9000">
                <a:solidFill>
                  <a:schemeClr val="lt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906588" y="12903932"/>
            <a:ext cx="155575" cy="161925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1433513" y="12903932"/>
            <a:ext cx="158750" cy="161925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1277938" y="12903932"/>
            <a:ext cx="155575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auto">
          <a:xfrm>
            <a:off x="1592263" y="12746770"/>
            <a:ext cx="155575" cy="476250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1747838" y="12589607"/>
            <a:ext cx="158750" cy="476250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5" name="Line 13"/>
          <p:cNvSpPr>
            <a:spLocks noChangeShapeType="1"/>
          </p:cNvSpPr>
          <p:nvPr userDrawn="1"/>
        </p:nvSpPr>
        <p:spPr bwMode="auto">
          <a:xfrm>
            <a:off x="2062163" y="13065857"/>
            <a:ext cx="393700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6" name="Line 14"/>
          <p:cNvSpPr>
            <a:spLocks noChangeShapeType="1"/>
          </p:cNvSpPr>
          <p:nvPr userDrawn="1"/>
        </p:nvSpPr>
        <p:spPr bwMode="auto">
          <a:xfrm>
            <a:off x="2455863" y="13065857"/>
            <a:ext cx="21924962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7" name="Line 15"/>
          <p:cNvSpPr>
            <a:spLocks noChangeShapeType="1"/>
          </p:cNvSpPr>
          <p:nvPr userDrawn="1"/>
        </p:nvSpPr>
        <p:spPr bwMode="auto">
          <a:xfrm>
            <a:off x="6350" y="13065857"/>
            <a:ext cx="1271588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026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14689837" y="-1"/>
            <a:ext cx="9690988" cy="13714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14689837" y="-1"/>
            <a:ext cx="9690988" cy="1371441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387" y="1097394"/>
            <a:ext cx="12277305" cy="1077218"/>
          </a:xfrm>
        </p:spPr>
        <p:txBody>
          <a:bodyPr/>
          <a:lstStyle>
            <a:lvl1pPr>
              <a:defRPr>
                <a:solidFill>
                  <a:srgbClr val="0F3C74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260387" y="3091543"/>
            <a:ext cx="12277306" cy="918798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1259560" y="2630802"/>
            <a:ext cx="12277305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0F3C74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87005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Blå">
    <p:bg>
      <p:bgPr>
        <a:solidFill>
          <a:srgbClr val="0F3C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157" y="5633541"/>
            <a:ext cx="21028462" cy="1384995"/>
          </a:xfrm>
        </p:spPr>
        <p:txBody>
          <a:bodyPr anchor="ctr"/>
          <a:lstStyle>
            <a:lvl1pPr>
              <a:defRPr sz="9000">
                <a:solidFill>
                  <a:schemeClr val="lt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906588" y="12903932"/>
            <a:ext cx="155575" cy="161925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1433513" y="12903932"/>
            <a:ext cx="158750" cy="161925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1277938" y="12903932"/>
            <a:ext cx="155575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auto">
          <a:xfrm>
            <a:off x="1592263" y="12746770"/>
            <a:ext cx="155575" cy="476250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1747838" y="12589607"/>
            <a:ext cx="158750" cy="476250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5" name="Line 13"/>
          <p:cNvSpPr>
            <a:spLocks noChangeShapeType="1"/>
          </p:cNvSpPr>
          <p:nvPr userDrawn="1"/>
        </p:nvSpPr>
        <p:spPr bwMode="auto">
          <a:xfrm>
            <a:off x="2062163" y="13065857"/>
            <a:ext cx="393700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6" name="Line 14"/>
          <p:cNvSpPr>
            <a:spLocks noChangeShapeType="1"/>
          </p:cNvSpPr>
          <p:nvPr userDrawn="1"/>
        </p:nvSpPr>
        <p:spPr bwMode="auto">
          <a:xfrm>
            <a:off x="2455863" y="13065857"/>
            <a:ext cx="21924962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7" name="Line 15"/>
          <p:cNvSpPr>
            <a:spLocks noChangeShapeType="1"/>
          </p:cNvSpPr>
          <p:nvPr userDrawn="1"/>
        </p:nvSpPr>
        <p:spPr bwMode="auto">
          <a:xfrm>
            <a:off x="6350" y="13065857"/>
            <a:ext cx="1271588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4589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s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260157" y="3543261"/>
            <a:ext cx="18332511" cy="1231106"/>
          </a:xfrm>
        </p:spPr>
        <p:txBody>
          <a:bodyPr wrap="square" lIns="0" tIns="0" rIns="0" bIns="0" anchor="ctr">
            <a:spAutoFit/>
          </a:bodyPr>
          <a:lstStyle>
            <a:lvl1pPr algn="l">
              <a:defRPr sz="8000" b="1">
                <a:solidFill>
                  <a:schemeClr val="bg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260474" y="5161524"/>
            <a:ext cx="18332193" cy="2154238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914263" indent="0">
              <a:buNone/>
              <a:defRPr b="1">
                <a:solidFill>
                  <a:schemeClr val="bg1"/>
                </a:solidFill>
              </a:defRPr>
            </a:lvl2pPr>
            <a:lvl3pPr marL="1828526" indent="0">
              <a:buNone/>
              <a:defRPr b="1">
                <a:solidFill>
                  <a:schemeClr val="bg1"/>
                </a:solidFill>
              </a:defRPr>
            </a:lvl3pPr>
            <a:lvl4pPr marL="2742789" indent="0">
              <a:buNone/>
              <a:defRPr b="1">
                <a:solidFill>
                  <a:schemeClr val="bg1"/>
                </a:solidFill>
              </a:defRPr>
            </a:lvl4pPr>
            <a:lvl5pPr marL="3657052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pic>
        <p:nvPicPr>
          <p:cNvPr id="6" name="Bild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157" y="679210"/>
            <a:ext cx="2386994" cy="167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563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14689837" y="-1"/>
            <a:ext cx="9690988" cy="13714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14689837" y="-1"/>
            <a:ext cx="9690988" cy="1371441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387" y="1097394"/>
            <a:ext cx="12277305" cy="1077218"/>
          </a:xfrm>
        </p:spPr>
        <p:txBody>
          <a:bodyPr/>
          <a:lstStyle>
            <a:lvl1pPr>
              <a:defRPr>
                <a:solidFill>
                  <a:srgbClr val="D8222C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260387" y="3091543"/>
            <a:ext cx="12277306" cy="918798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1259560" y="2630802"/>
            <a:ext cx="12277305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D8222C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2741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5742718" y="-1"/>
            <a:ext cx="18638107" cy="13714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5742717" y="-1"/>
            <a:ext cx="18638107" cy="1371441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60386" y="1629141"/>
            <a:ext cx="4010673" cy="106503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1" name="Plassholder for tekst 8"/>
          <p:cNvSpPr>
            <a:spLocks noGrp="1"/>
          </p:cNvSpPr>
          <p:nvPr>
            <p:ph type="body" sz="quarter" idx="12" hasCustomPrompt="1"/>
          </p:nvPr>
        </p:nvSpPr>
        <p:spPr>
          <a:xfrm>
            <a:off x="1260386" y="1167476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0F3C74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7736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5742718" y="-1"/>
            <a:ext cx="18638107" cy="13714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5742717" y="-1"/>
            <a:ext cx="18638107" cy="1371441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60386" y="1629141"/>
            <a:ext cx="4010673" cy="10650388"/>
          </a:xfrm>
        </p:spPr>
        <p:txBody>
          <a:bodyPr/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1" name="Plassholder for tekst 8"/>
          <p:cNvSpPr>
            <a:spLocks noGrp="1"/>
          </p:cNvSpPr>
          <p:nvPr>
            <p:ph type="body" sz="quarter" idx="12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0F3C74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4334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5"/>
          <p:cNvSpPr>
            <a:spLocks noChangeArrowheads="1"/>
          </p:cNvSpPr>
          <p:nvPr userDrawn="1"/>
        </p:nvSpPr>
        <p:spPr bwMode="auto">
          <a:xfrm>
            <a:off x="1906588" y="12903932"/>
            <a:ext cx="155575" cy="161925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" name="Freeform 6"/>
          <p:cNvSpPr>
            <a:spLocks/>
          </p:cNvSpPr>
          <p:nvPr userDrawn="1"/>
        </p:nvSpPr>
        <p:spPr bwMode="auto">
          <a:xfrm>
            <a:off x="1433513" y="12903932"/>
            <a:ext cx="158750" cy="161925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" name="Rectangle 7"/>
          <p:cNvSpPr>
            <a:spLocks noChangeArrowheads="1"/>
          </p:cNvSpPr>
          <p:nvPr userDrawn="1"/>
        </p:nvSpPr>
        <p:spPr bwMode="auto">
          <a:xfrm>
            <a:off x="1277938" y="12903932"/>
            <a:ext cx="155575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" name="Freeform 8"/>
          <p:cNvSpPr>
            <a:spLocks/>
          </p:cNvSpPr>
          <p:nvPr userDrawn="1"/>
        </p:nvSpPr>
        <p:spPr bwMode="auto">
          <a:xfrm>
            <a:off x="1592263" y="12746770"/>
            <a:ext cx="155575" cy="476250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8" name="Rectangle 12"/>
          <p:cNvSpPr>
            <a:spLocks noChangeArrowheads="1"/>
          </p:cNvSpPr>
          <p:nvPr userDrawn="1"/>
        </p:nvSpPr>
        <p:spPr bwMode="auto">
          <a:xfrm>
            <a:off x="1747838" y="12589607"/>
            <a:ext cx="158750" cy="476250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0" name="Line 14"/>
          <p:cNvSpPr>
            <a:spLocks noChangeShapeType="1"/>
          </p:cNvSpPr>
          <p:nvPr userDrawn="1"/>
        </p:nvSpPr>
        <p:spPr bwMode="auto">
          <a:xfrm>
            <a:off x="2062163" y="13065857"/>
            <a:ext cx="22318662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1" name="Line 15"/>
          <p:cNvSpPr>
            <a:spLocks noChangeShapeType="1"/>
          </p:cNvSpPr>
          <p:nvPr userDrawn="1"/>
        </p:nvSpPr>
        <p:spPr bwMode="auto">
          <a:xfrm>
            <a:off x="6350" y="13065857"/>
            <a:ext cx="1271588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133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260386" y="1097394"/>
            <a:ext cx="21861705" cy="107721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60386" y="2647950"/>
            <a:ext cx="21861705" cy="963157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29" name="Rectangle 5"/>
          <p:cNvSpPr>
            <a:spLocks noChangeArrowheads="1"/>
          </p:cNvSpPr>
          <p:nvPr userDrawn="1"/>
        </p:nvSpPr>
        <p:spPr bwMode="auto">
          <a:xfrm>
            <a:off x="1906588" y="12903932"/>
            <a:ext cx="155575" cy="161925"/>
          </a:xfrm>
          <a:prstGeom prst="rect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Freeform 6"/>
          <p:cNvSpPr>
            <a:spLocks/>
          </p:cNvSpPr>
          <p:nvPr userDrawn="1"/>
        </p:nvSpPr>
        <p:spPr bwMode="auto">
          <a:xfrm>
            <a:off x="1433513" y="12903932"/>
            <a:ext cx="158750" cy="161925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Rectangle 7"/>
          <p:cNvSpPr>
            <a:spLocks noChangeArrowheads="1"/>
          </p:cNvSpPr>
          <p:nvPr userDrawn="1"/>
        </p:nvSpPr>
        <p:spPr bwMode="auto">
          <a:xfrm>
            <a:off x="1277938" y="12903932"/>
            <a:ext cx="155575" cy="319088"/>
          </a:xfrm>
          <a:prstGeom prst="rect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" name="Freeform 8"/>
          <p:cNvSpPr>
            <a:spLocks/>
          </p:cNvSpPr>
          <p:nvPr userDrawn="1"/>
        </p:nvSpPr>
        <p:spPr bwMode="auto">
          <a:xfrm>
            <a:off x="1592263" y="12746770"/>
            <a:ext cx="155575" cy="476250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Rectangle 12"/>
          <p:cNvSpPr>
            <a:spLocks noChangeArrowheads="1"/>
          </p:cNvSpPr>
          <p:nvPr userDrawn="1"/>
        </p:nvSpPr>
        <p:spPr bwMode="auto">
          <a:xfrm>
            <a:off x="1747838" y="12589607"/>
            <a:ext cx="158750" cy="476250"/>
          </a:xfrm>
          <a:prstGeom prst="rect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" name="Line 14"/>
          <p:cNvSpPr>
            <a:spLocks noChangeShapeType="1"/>
          </p:cNvSpPr>
          <p:nvPr userDrawn="1"/>
        </p:nvSpPr>
        <p:spPr bwMode="auto">
          <a:xfrm>
            <a:off x="2062163" y="13065857"/>
            <a:ext cx="22318662" cy="0"/>
          </a:xfrm>
          <a:prstGeom prst="line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9" name="Line 15"/>
          <p:cNvSpPr>
            <a:spLocks noChangeShapeType="1"/>
          </p:cNvSpPr>
          <p:nvPr userDrawn="1"/>
        </p:nvSpPr>
        <p:spPr bwMode="auto">
          <a:xfrm>
            <a:off x="6350" y="13065857"/>
            <a:ext cx="1271588" cy="0"/>
          </a:xfrm>
          <a:prstGeom prst="line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35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64" r:id="rId4"/>
    <p:sldLayoutId id="2147483657" r:id="rId5"/>
    <p:sldLayoutId id="2147483665" r:id="rId6"/>
    <p:sldLayoutId id="2147483658" r:id="rId7"/>
    <p:sldLayoutId id="2147483666" r:id="rId8"/>
    <p:sldLayoutId id="2147483659" r:id="rId9"/>
    <p:sldLayoutId id="2147483660" r:id="rId10"/>
    <p:sldLayoutId id="2147483667" r:id="rId11"/>
    <p:sldLayoutId id="2147483661" r:id="rId12"/>
    <p:sldLayoutId id="2147483668" r:id="rId13"/>
    <p:sldLayoutId id="2147483651" r:id="rId14"/>
    <p:sldLayoutId id="2147483669" r:id="rId15"/>
    <p:sldLayoutId id="2147483670" r:id="rId16"/>
    <p:sldLayoutId id="2147483663" r:id="rId17"/>
  </p:sldLayoutIdLst>
  <p:hf sldNum="0" hdr="0" ftr="0"/>
  <p:txStyles>
    <p:titleStyle>
      <a:lvl1pPr algn="l" defTabSz="1828526" rtl="0" eaLnBrk="1" latinLnBrk="0" hangingPunct="1">
        <a:lnSpc>
          <a:spcPct val="100000"/>
        </a:lnSpc>
        <a:spcBef>
          <a:spcPct val="0"/>
        </a:spcBef>
        <a:buNone/>
        <a:defRPr sz="7000" b="1" kern="1200">
          <a:solidFill>
            <a:srgbClr val="0F3C74"/>
          </a:solidFill>
          <a:latin typeface="+mj-lt"/>
          <a:ea typeface="+mj-ea"/>
          <a:cs typeface="+mj-cs"/>
        </a:defRPr>
      </a:lvl1pPr>
    </p:titleStyle>
    <p:bodyStyle>
      <a:lvl1pPr marL="457131" indent="-457131" algn="l" defTabSz="1828526" rtl="0" eaLnBrk="1" latinLnBrk="0" hangingPunct="1">
        <a:lnSpc>
          <a:spcPct val="100000"/>
        </a:lnSpc>
        <a:spcBef>
          <a:spcPts val="2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1pPr>
      <a:lvl2pPr marL="1371394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2pPr>
      <a:lvl3pPr marL="2285657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3pPr>
      <a:lvl4pPr marL="3199920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4pPr>
      <a:lvl5pPr marL="4114183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5pPr>
      <a:lvl6pPr marL="5028446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708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971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1234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263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526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789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7051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1314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577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840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4103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260386" y="1097394"/>
            <a:ext cx="21861705" cy="107721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60386" y="2647950"/>
            <a:ext cx="21861705" cy="963157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29" name="Rectangle 5"/>
          <p:cNvSpPr>
            <a:spLocks noChangeArrowheads="1"/>
          </p:cNvSpPr>
          <p:nvPr userDrawn="1"/>
        </p:nvSpPr>
        <p:spPr bwMode="auto">
          <a:xfrm>
            <a:off x="1906588" y="12903932"/>
            <a:ext cx="155575" cy="161925"/>
          </a:xfrm>
          <a:prstGeom prst="rect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0" name="Freeform 6"/>
          <p:cNvSpPr>
            <a:spLocks/>
          </p:cNvSpPr>
          <p:nvPr userDrawn="1"/>
        </p:nvSpPr>
        <p:spPr bwMode="auto">
          <a:xfrm>
            <a:off x="1433513" y="12903932"/>
            <a:ext cx="158750" cy="161925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1" name="Rectangle 7"/>
          <p:cNvSpPr>
            <a:spLocks noChangeArrowheads="1"/>
          </p:cNvSpPr>
          <p:nvPr userDrawn="1"/>
        </p:nvSpPr>
        <p:spPr bwMode="auto">
          <a:xfrm>
            <a:off x="1277938" y="12903932"/>
            <a:ext cx="155575" cy="319088"/>
          </a:xfrm>
          <a:prstGeom prst="rect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2" name="Freeform 8"/>
          <p:cNvSpPr>
            <a:spLocks/>
          </p:cNvSpPr>
          <p:nvPr userDrawn="1"/>
        </p:nvSpPr>
        <p:spPr bwMode="auto">
          <a:xfrm>
            <a:off x="1592263" y="12746770"/>
            <a:ext cx="155575" cy="476250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6" name="Rectangle 12"/>
          <p:cNvSpPr>
            <a:spLocks noChangeArrowheads="1"/>
          </p:cNvSpPr>
          <p:nvPr userDrawn="1"/>
        </p:nvSpPr>
        <p:spPr bwMode="auto">
          <a:xfrm>
            <a:off x="1747838" y="12589607"/>
            <a:ext cx="158750" cy="476250"/>
          </a:xfrm>
          <a:prstGeom prst="rect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8" name="Line 14"/>
          <p:cNvSpPr>
            <a:spLocks noChangeShapeType="1"/>
          </p:cNvSpPr>
          <p:nvPr userDrawn="1"/>
        </p:nvSpPr>
        <p:spPr bwMode="auto">
          <a:xfrm>
            <a:off x="2062163" y="13065857"/>
            <a:ext cx="22318662" cy="0"/>
          </a:xfrm>
          <a:prstGeom prst="line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9" name="Line 15"/>
          <p:cNvSpPr>
            <a:spLocks noChangeShapeType="1"/>
          </p:cNvSpPr>
          <p:nvPr userDrawn="1"/>
        </p:nvSpPr>
        <p:spPr bwMode="auto">
          <a:xfrm>
            <a:off x="6350" y="13065857"/>
            <a:ext cx="1271588" cy="0"/>
          </a:xfrm>
          <a:prstGeom prst="line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441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/>
  <p:txStyles>
    <p:titleStyle>
      <a:lvl1pPr algn="l" defTabSz="1828526" rtl="0" eaLnBrk="1" latinLnBrk="0" hangingPunct="1">
        <a:lnSpc>
          <a:spcPct val="100000"/>
        </a:lnSpc>
        <a:spcBef>
          <a:spcPct val="0"/>
        </a:spcBef>
        <a:buNone/>
        <a:defRPr sz="7000" b="1" kern="1200">
          <a:solidFill>
            <a:srgbClr val="0F3C74"/>
          </a:solidFill>
          <a:latin typeface="+mj-lt"/>
          <a:ea typeface="+mj-ea"/>
          <a:cs typeface="+mj-cs"/>
        </a:defRPr>
      </a:lvl1pPr>
    </p:titleStyle>
    <p:bodyStyle>
      <a:lvl1pPr marL="457131" indent="-457131" algn="l" defTabSz="1828526" rtl="0" eaLnBrk="1" latinLnBrk="0" hangingPunct="1">
        <a:lnSpc>
          <a:spcPct val="100000"/>
        </a:lnSpc>
        <a:spcBef>
          <a:spcPts val="2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1pPr>
      <a:lvl2pPr marL="1371394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2pPr>
      <a:lvl3pPr marL="2285657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3pPr>
      <a:lvl4pPr marL="3199920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4pPr>
      <a:lvl5pPr marL="4114183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5pPr>
      <a:lvl6pPr marL="5028446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708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971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1234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263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526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789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7051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1314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577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840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4103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260386" y="1097394"/>
            <a:ext cx="21861705" cy="107721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60386" y="2647950"/>
            <a:ext cx="21861705" cy="963157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29" name="Rectangle 5"/>
          <p:cNvSpPr>
            <a:spLocks noChangeArrowheads="1"/>
          </p:cNvSpPr>
          <p:nvPr userDrawn="1"/>
        </p:nvSpPr>
        <p:spPr bwMode="auto">
          <a:xfrm>
            <a:off x="1906588" y="12903932"/>
            <a:ext cx="155575" cy="161925"/>
          </a:xfrm>
          <a:prstGeom prst="rect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0" name="Freeform 6"/>
          <p:cNvSpPr>
            <a:spLocks/>
          </p:cNvSpPr>
          <p:nvPr userDrawn="1"/>
        </p:nvSpPr>
        <p:spPr bwMode="auto">
          <a:xfrm>
            <a:off x="1433513" y="12903932"/>
            <a:ext cx="158750" cy="161925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1" name="Rectangle 7"/>
          <p:cNvSpPr>
            <a:spLocks noChangeArrowheads="1"/>
          </p:cNvSpPr>
          <p:nvPr userDrawn="1"/>
        </p:nvSpPr>
        <p:spPr bwMode="auto">
          <a:xfrm>
            <a:off x="1277938" y="12903932"/>
            <a:ext cx="155575" cy="319088"/>
          </a:xfrm>
          <a:prstGeom prst="rect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2" name="Freeform 8"/>
          <p:cNvSpPr>
            <a:spLocks/>
          </p:cNvSpPr>
          <p:nvPr userDrawn="1"/>
        </p:nvSpPr>
        <p:spPr bwMode="auto">
          <a:xfrm>
            <a:off x="1592263" y="12746770"/>
            <a:ext cx="155575" cy="476250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6" name="Rectangle 12"/>
          <p:cNvSpPr>
            <a:spLocks noChangeArrowheads="1"/>
          </p:cNvSpPr>
          <p:nvPr userDrawn="1"/>
        </p:nvSpPr>
        <p:spPr bwMode="auto">
          <a:xfrm>
            <a:off x="1747838" y="12589607"/>
            <a:ext cx="158750" cy="476250"/>
          </a:xfrm>
          <a:prstGeom prst="rect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8" name="Line 14"/>
          <p:cNvSpPr>
            <a:spLocks noChangeShapeType="1"/>
          </p:cNvSpPr>
          <p:nvPr userDrawn="1"/>
        </p:nvSpPr>
        <p:spPr bwMode="auto">
          <a:xfrm>
            <a:off x="2062163" y="13065857"/>
            <a:ext cx="22318662" cy="0"/>
          </a:xfrm>
          <a:prstGeom prst="line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9" name="Line 15"/>
          <p:cNvSpPr>
            <a:spLocks noChangeShapeType="1"/>
          </p:cNvSpPr>
          <p:nvPr userDrawn="1"/>
        </p:nvSpPr>
        <p:spPr bwMode="auto">
          <a:xfrm>
            <a:off x="6350" y="13065857"/>
            <a:ext cx="1271588" cy="0"/>
          </a:xfrm>
          <a:prstGeom prst="line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284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hf sldNum="0" hdr="0" ftr="0"/>
  <p:txStyles>
    <p:titleStyle>
      <a:lvl1pPr algn="l" defTabSz="1828526" rtl="0" eaLnBrk="1" latinLnBrk="0" hangingPunct="1">
        <a:lnSpc>
          <a:spcPct val="100000"/>
        </a:lnSpc>
        <a:spcBef>
          <a:spcPct val="0"/>
        </a:spcBef>
        <a:buNone/>
        <a:defRPr sz="7000" b="1" kern="1200">
          <a:solidFill>
            <a:srgbClr val="0F3C74"/>
          </a:solidFill>
          <a:latin typeface="+mj-lt"/>
          <a:ea typeface="+mj-ea"/>
          <a:cs typeface="+mj-cs"/>
        </a:defRPr>
      </a:lvl1pPr>
    </p:titleStyle>
    <p:bodyStyle>
      <a:lvl1pPr marL="457131" indent="-457131" algn="l" defTabSz="1828526" rtl="0" eaLnBrk="1" latinLnBrk="0" hangingPunct="1">
        <a:lnSpc>
          <a:spcPct val="100000"/>
        </a:lnSpc>
        <a:spcBef>
          <a:spcPts val="2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1pPr>
      <a:lvl2pPr marL="1371394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2pPr>
      <a:lvl3pPr marL="2285657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3pPr>
      <a:lvl4pPr marL="3199920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4pPr>
      <a:lvl5pPr marL="4114183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5pPr>
      <a:lvl6pPr marL="5028446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708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971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1234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263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526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789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7051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1314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577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840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4103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pl/web/klimat/geotermia" TargetMode="Externa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s://www.pgi.gov.pl/wody-mineralne.html" TargetMode="External"/><Relationship Id="rId7" Type="http://schemas.openxmlformats.org/officeDocument/2006/relationships/image" Target="../media/image15.png"/><Relationship Id="rId2" Type="http://schemas.openxmlformats.org/officeDocument/2006/relationships/hyperlink" Target="http://spd.pgi.gov.pl/PSHv8/" TargetMode="Externa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s://www.pgi.gov.pl/wody-mineralne/mapa-zagospodarowania-wod.htm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dawid.kamionka@mos.gov.pl" TargetMode="External"/><Relationship Id="rId2" Type="http://schemas.openxmlformats.org/officeDocument/2006/relationships/hyperlink" Target="http://www.eog.gov.pl/" TargetMode="Externa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0.xml"/><Relationship Id="rId5" Type="http://schemas.openxmlformats.org/officeDocument/2006/relationships/hyperlink" Target="https://proofmart.com/product/temperature-thermometer-icons-vector-free-vector-sing-symbol/" TargetMode="Externa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18983992" y="11672142"/>
            <a:ext cx="3985698" cy="553998"/>
          </a:xfrm>
        </p:spPr>
        <p:txBody>
          <a:bodyPr/>
          <a:lstStyle/>
          <a:p>
            <a:r>
              <a:rPr lang="pl-PL" b="1" dirty="0"/>
              <a:t>              18.05.2022 r. </a:t>
            </a:r>
            <a:endParaRPr lang="nb-NO" b="1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>
          <a:xfrm>
            <a:off x="1238193" y="11127758"/>
            <a:ext cx="5162607" cy="461665"/>
          </a:xfrm>
        </p:spPr>
        <p:txBody>
          <a:bodyPr/>
          <a:lstStyle/>
          <a:p>
            <a:pPr algn="ctr"/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Mgr inż. </a:t>
            </a:r>
            <a:r>
              <a:rPr lang="pl-PL" dirty="0"/>
              <a:t>Dawid Kamionka</a:t>
            </a:r>
            <a:endParaRPr lang="en-GB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>
          <a:xfrm>
            <a:off x="201520" y="11893029"/>
            <a:ext cx="6931152" cy="461665"/>
          </a:xfrm>
        </p:spPr>
        <p:txBody>
          <a:bodyPr/>
          <a:lstStyle/>
          <a:p>
            <a:pPr algn="ctr"/>
            <a:r>
              <a:rPr lang="pl-PL" dirty="0"/>
              <a:t>  Ministerstwo Klimatu i Środowiska</a:t>
            </a:r>
            <a:endParaRPr lang="en-GB" dirty="0"/>
          </a:p>
        </p:txBody>
      </p:sp>
      <p:sp>
        <p:nvSpPr>
          <p:cNvPr id="9" name="Pole tekstowe 2"/>
          <p:cNvSpPr txBox="1">
            <a:spLocks noChangeArrowheads="1"/>
          </p:cNvSpPr>
          <p:nvPr/>
        </p:nvSpPr>
        <p:spPr bwMode="auto">
          <a:xfrm>
            <a:off x="1576124" y="4535585"/>
            <a:ext cx="22155150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3000" i="1" dirty="0">
                <a:effectLst/>
                <a:latin typeface="Arial"/>
                <a:ea typeface="Times New Roman"/>
                <a:cs typeface="Times New Roman"/>
              </a:rPr>
              <a:t>Projekt dofinansowany ze środków MF Europejskiego Obszaru Gospodarczego 2014–2021</a:t>
            </a:r>
            <a:br>
              <a:rPr lang="pl-PL" sz="3000" i="1" dirty="0">
                <a:effectLst/>
                <a:latin typeface="Arial"/>
                <a:ea typeface="Times New Roman"/>
                <a:cs typeface="Times New Roman"/>
              </a:rPr>
            </a:br>
            <a:r>
              <a:rPr lang="pl-PL" sz="3000" i="1" dirty="0">
                <a:effectLst/>
                <a:latin typeface="Arial"/>
                <a:ea typeface="Times New Roman"/>
                <a:cs typeface="Times New Roman"/>
              </a:rPr>
              <a:t>Program „Środowisko, Energia i Zmiany klimatu”.  Obszar programowy „Energia” </a:t>
            </a:r>
          </a:p>
        </p:txBody>
      </p:sp>
      <p:sp>
        <p:nvSpPr>
          <p:cNvPr id="10" name="Tytuł 1"/>
          <p:cNvSpPr>
            <a:spLocks noGrp="1"/>
          </p:cNvSpPr>
          <p:nvPr>
            <p:ph type="ctrTitle"/>
          </p:nvPr>
        </p:nvSpPr>
        <p:spPr>
          <a:xfrm>
            <a:off x="1238193" y="6190859"/>
            <a:ext cx="23367033" cy="1846659"/>
          </a:xfrm>
        </p:spPr>
        <p:txBody>
          <a:bodyPr/>
          <a:lstStyle/>
          <a:p>
            <a:r>
              <a:rPr lang="pl-PL" sz="6000" dirty="0" smtClean="0"/>
              <a:t>Działania </a:t>
            </a:r>
            <a:r>
              <a:rPr lang="pl-PL" sz="6000" dirty="0"/>
              <a:t>ministra właściwego do spraw środowiska </a:t>
            </a:r>
            <a:r>
              <a:rPr lang="pl-PL" sz="6000" dirty="0" smtClean="0"/>
              <a:t/>
            </a:r>
            <a:br>
              <a:rPr lang="pl-PL" sz="6000" dirty="0" smtClean="0"/>
            </a:br>
            <a:r>
              <a:rPr lang="pl-PL" sz="6000" dirty="0" smtClean="0"/>
              <a:t>dla </a:t>
            </a:r>
            <a:r>
              <a:rPr lang="pl-PL" sz="6000" dirty="0"/>
              <a:t>rozwoju geotermii w </a:t>
            </a:r>
            <a:r>
              <a:rPr lang="pl-PL" sz="6000" dirty="0" smtClean="0"/>
              <a:t>Polsce</a:t>
            </a:r>
            <a:endParaRPr lang="en-GB" sz="6000" dirty="0"/>
          </a:p>
        </p:txBody>
      </p:sp>
      <p:sp>
        <p:nvSpPr>
          <p:cNvPr id="12" name="Tittel 3"/>
          <p:cNvSpPr txBox="1">
            <a:spLocks/>
          </p:cNvSpPr>
          <p:nvPr/>
        </p:nvSpPr>
        <p:spPr>
          <a:xfrm>
            <a:off x="1238193" y="2520307"/>
            <a:ext cx="23142632" cy="184665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182852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b="1" kern="1200">
                <a:solidFill>
                  <a:srgbClr val="0F3C7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dirty="0">
                <a:solidFill>
                  <a:srgbClr val="C00000"/>
                </a:solidFill>
              </a:rPr>
              <a:t> „Budowanie zdolności </a:t>
            </a:r>
            <a:r>
              <a:rPr lang="pl-PL" sz="4000" dirty="0" smtClean="0">
                <a:solidFill>
                  <a:srgbClr val="C00000"/>
                </a:solidFill>
              </a:rPr>
              <a:t>kluczowych zainteresowanych stron w dziedzinie </a:t>
            </a:r>
            <a:br>
              <a:rPr lang="pl-PL" sz="4000" dirty="0" smtClean="0">
                <a:solidFill>
                  <a:srgbClr val="C00000"/>
                </a:solidFill>
              </a:rPr>
            </a:br>
            <a:r>
              <a:rPr lang="pl-PL" sz="4000" dirty="0" smtClean="0">
                <a:solidFill>
                  <a:srgbClr val="C00000"/>
                </a:solidFill>
              </a:rPr>
              <a:t>   energii </a:t>
            </a:r>
            <a:r>
              <a:rPr lang="pl-PL" sz="4000" dirty="0">
                <a:solidFill>
                  <a:srgbClr val="C00000"/>
                </a:solidFill>
              </a:rPr>
              <a:t>geotermalnej” </a:t>
            </a:r>
          </a:p>
          <a:p>
            <a:r>
              <a:rPr lang="pl-PL" sz="4000" dirty="0">
                <a:solidFill>
                  <a:srgbClr val="C00000"/>
                </a:solidFill>
              </a:rPr>
              <a:t>    Z.1. Działania szkoleniowe w Polsce, 18-20.05.2022 </a:t>
            </a:r>
            <a:endParaRPr lang="en-GB" sz="4000" dirty="0">
              <a:solidFill>
                <a:srgbClr val="C00000"/>
              </a:solidFill>
            </a:endParaRPr>
          </a:p>
        </p:txBody>
      </p:sp>
      <p:pic>
        <p:nvPicPr>
          <p:cNvPr id="11" name="Obraz 10" descr="Obraz zawierający tekst&#10;&#10;Opis wygenerowany automatycznie">
            <a:extLst>
              <a:ext uri="{FF2B5EF4-FFF2-40B4-BE49-F238E27FC236}">
                <a16:creationId xmlns:a16="http://schemas.microsoft.com/office/drawing/2014/main" id="{5D91657F-7C20-450A-9C16-0F571BFA12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817" r="9806" b="27919"/>
          <a:stretch/>
        </p:blipFill>
        <p:spPr>
          <a:xfrm>
            <a:off x="9691395" y="11306232"/>
            <a:ext cx="6210424" cy="128581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249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22809560" y="12663045"/>
            <a:ext cx="13500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altLang="pl-PL" sz="2400" i="1" dirty="0">
                <a:solidFill>
                  <a:schemeClr val="bg1">
                    <a:lumMod val="50000"/>
                  </a:schemeClr>
                </a:solidFill>
              </a:rPr>
              <a:t>2 / X </a:t>
            </a:r>
            <a:br>
              <a:rPr lang="pl-PL" altLang="pl-PL" sz="2400" i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altLang="pl-PL" sz="2400" i="1" dirty="0">
                <a:solidFill>
                  <a:schemeClr val="bg1">
                    <a:lumMod val="50000"/>
                  </a:schemeClr>
                </a:solidFill>
              </a:rPr>
              <a:t>nr slajdu</a:t>
            </a:r>
            <a:endParaRPr lang="pl-PL" sz="2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EB7A8B96-9F40-43FF-8AC6-0158EB8F0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86" y="3091543"/>
            <a:ext cx="21358073" cy="9187986"/>
          </a:xfrm>
        </p:spPr>
        <p:txBody>
          <a:bodyPr/>
          <a:lstStyle/>
          <a:p>
            <a:pPr marL="0" indent="0">
              <a:buNone/>
            </a:pPr>
            <a:r>
              <a:rPr lang="pl-PL" b="1" dirty="0"/>
              <a:t>Projekt strategiczny pn. Rozwój i wykorzystanie potencjału geotermalnego w Polsce obejmuje:</a:t>
            </a:r>
          </a:p>
          <a:p>
            <a:pPr marL="0" indent="0">
              <a:buNone/>
            </a:pPr>
            <a:r>
              <a:rPr lang="pl-PL" b="1" dirty="0">
                <a:solidFill>
                  <a:schemeClr val="tx1"/>
                </a:solidFill>
              </a:rPr>
              <a:t>1. </a:t>
            </a:r>
            <a:r>
              <a:rPr lang="pl-PL" dirty="0">
                <a:solidFill>
                  <a:schemeClr val="tx1"/>
                </a:solidFill>
              </a:rPr>
              <a:t>realizację zadań państwowej służby geologicznej z zakresu geotermii </a:t>
            </a:r>
            <a:r>
              <a:rPr lang="pl-PL" b="1" dirty="0">
                <a:solidFill>
                  <a:schemeClr val="tx1"/>
                </a:solidFill>
              </a:rPr>
              <a:t>- 7 zadań</a:t>
            </a:r>
          </a:p>
          <a:p>
            <a:pPr marL="0" indent="0">
              <a:buNone/>
            </a:pPr>
            <a:r>
              <a:rPr lang="pl-PL" b="1" dirty="0">
                <a:solidFill>
                  <a:schemeClr val="tx1"/>
                </a:solidFill>
              </a:rPr>
              <a:t>2. </a:t>
            </a:r>
            <a:r>
              <a:rPr lang="pl-PL" dirty="0">
                <a:solidFill>
                  <a:schemeClr val="tx1"/>
                </a:solidFill>
              </a:rPr>
              <a:t>realizację międzynarodowych projektów geotermalnych finansowanych ze środków EOG/norweskich - perspektywa 2009-2014 oraz perspektywa 2014-2021 </a:t>
            </a:r>
            <a:r>
              <a:rPr lang="pl-PL" b="1" dirty="0">
                <a:solidFill>
                  <a:schemeClr val="tx1"/>
                </a:solidFill>
              </a:rPr>
              <a:t>- 3 zadania</a:t>
            </a:r>
          </a:p>
          <a:p>
            <a:pPr marL="0" indent="0">
              <a:buNone/>
            </a:pPr>
            <a:r>
              <a:rPr lang="pl-PL" b="1" dirty="0">
                <a:solidFill>
                  <a:schemeClr val="tx1"/>
                </a:solidFill>
              </a:rPr>
              <a:t>3. </a:t>
            </a:r>
            <a:r>
              <a:rPr lang="pl-PL" dirty="0">
                <a:solidFill>
                  <a:schemeClr val="tx1"/>
                </a:solidFill>
              </a:rPr>
              <a:t>uruchomienie strony internetowej na portalu gov.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pl/klimat </a:t>
            </a:r>
            <a:r>
              <a:rPr lang="pl-PL" dirty="0">
                <a:solidFill>
                  <a:schemeClr val="tx1"/>
                </a:solidFill>
              </a:rPr>
              <a:t>dotyczącej geotermii – </a:t>
            </a:r>
            <a:r>
              <a:rPr lang="pl-PL" b="1" dirty="0">
                <a:solidFill>
                  <a:schemeClr val="tx1"/>
                </a:solidFill>
                <a:hlinkClick r:id="rId2"/>
              </a:rPr>
              <a:t>https://www.gov.pl/web/klimat/geotermia</a:t>
            </a:r>
            <a:r>
              <a:rPr lang="pl-PL" b="1" dirty="0">
                <a:solidFill>
                  <a:schemeClr val="tx1"/>
                </a:solidFill>
              </a:rPr>
              <a:t> </a:t>
            </a:r>
          </a:p>
          <a:p>
            <a:pPr marL="0" indent="0" algn="just">
              <a:buClr>
                <a:srgbClr val="00A499"/>
              </a:buClr>
              <a:buNone/>
            </a:pPr>
            <a:endParaRPr lang="pl-PL" b="1" dirty="0">
              <a:solidFill>
                <a:schemeClr val="tx1"/>
              </a:solidFill>
              <a:latin typeface="+mj-lt"/>
            </a:endParaRPr>
          </a:p>
          <a:p>
            <a:pPr marL="0" indent="0" algn="just">
              <a:buClr>
                <a:srgbClr val="00A499"/>
              </a:buClr>
              <a:buNone/>
            </a:pPr>
            <a:r>
              <a:rPr lang="pl-PL" b="1" dirty="0">
                <a:solidFill>
                  <a:schemeClr val="tx1"/>
                </a:solidFill>
                <a:latin typeface="+mj-lt"/>
              </a:rPr>
              <a:t>Korzyści projektu:</a:t>
            </a:r>
          </a:p>
          <a:p>
            <a:pPr marL="0" indent="0" algn="just">
              <a:buClr>
                <a:srgbClr val="00A499"/>
              </a:buClr>
              <a:buNone/>
            </a:pPr>
            <a:r>
              <a:rPr lang="pl-PL" b="1" dirty="0">
                <a:solidFill>
                  <a:schemeClr val="tx1"/>
                </a:solidFill>
                <a:latin typeface="+mj-lt"/>
              </a:rPr>
              <a:t>1. </a:t>
            </a:r>
            <a:r>
              <a:rPr lang="pl-PL" dirty="0">
                <a:solidFill>
                  <a:schemeClr val="tx1"/>
                </a:solidFill>
                <a:latin typeface="+mj-lt"/>
              </a:rPr>
              <a:t>wykonanie opracowań przeglądowych z dziedziny geotermii (w tym baz danych, metodyk i innych materiałów) </a:t>
            </a:r>
          </a:p>
          <a:p>
            <a:pPr marL="0" indent="0" algn="just">
              <a:buClr>
                <a:srgbClr val="00A499"/>
              </a:buClr>
              <a:buNone/>
            </a:pPr>
            <a:r>
              <a:rPr lang="pl-PL" dirty="0">
                <a:solidFill>
                  <a:schemeClr val="tx1"/>
                </a:solidFill>
                <a:latin typeface="+mj-lt"/>
              </a:rPr>
              <a:t>     - </a:t>
            </a:r>
            <a:r>
              <a:rPr lang="pl-PL" b="1" dirty="0">
                <a:solidFill>
                  <a:schemeClr val="tx1"/>
                </a:solidFill>
                <a:latin typeface="+mj-lt"/>
              </a:rPr>
              <a:t>28 opracowań</a:t>
            </a:r>
          </a:p>
          <a:p>
            <a:pPr marL="0" indent="0" algn="just">
              <a:buClr>
                <a:srgbClr val="00A499"/>
              </a:buClr>
              <a:buNone/>
            </a:pPr>
            <a:r>
              <a:rPr lang="pl-PL" b="1" dirty="0">
                <a:solidFill>
                  <a:schemeClr val="tx1"/>
                </a:solidFill>
                <a:latin typeface="+mj-lt"/>
              </a:rPr>
              <a:t>2. </a:t>
            </a:r>
            <a:r>
              <a:rPr lang="pl-PL" dirty="0">
                <a:solidFill>
                  <a:schemeClr val="tx1"/>
                </a:solidFill>
                <a:latin typeface="+mj-lt"/>
              </a:rPr>
              <a:t>nawiązanie współpracy międzynarodowej w dziedzinie geotermii </a:t>
            </a:r>
            <a:r>
              <a:rPr lang="pl-PL" b="1" dirty="0">
                <a:solidFill>
                  <a:schemeClr val="tx1"/>
                </a:solidFill>
                <a:latin typeface="+mj-lt"/>
              </a:rPr>
              <a:t>- współpraca z 2 krajami partnerskimi </a:t>
            </a:r>
          </a:p>
          <a:p>
            <a:pPr marL="0" indent="0" algn="just">
              <a:buClr>
                <a:srgbClr val="00A499"/>
              </a:buClr>
              <a:buNone/>
            </a:pPr>
            <a:r>
              <a:rPr lang="pl-PL" b="1" dirty="0">
                <a:solidFill>
                  <a:schemeClr val="tx1"/>
                </a:solidFill>
                <a:latin typeface="+mj-lt"/>
              </a:rPr>
              <a:t>3. </a:t>
            </a:r>
            <a:r>
              <a:rPr lang="pl-PL" dirty="0">
                <a:solidFill>
                  <a:schemeClr val="tx1"/>
                </a:solidFill>
                <a:latin typeface="+mj-lt"/>
              </a:rPr>
              <a:t>rozpowszechnienie wiedzy na temat geotermii, popularyzacja wykorzystania geotermii w Polsce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AABE4196-1CC9-4C19-ABFA-6AD296ED8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405" y="889687"/>
            <a:ext cx="22948804" cy="1606378"/>
          </a:xfrm>
        </p:spPr>
        <p:txBody>
          <a:bodyPr/>
          <a:lstStyle/>
          <a:p>
            <a:r>
              <a:rPr lang="pl-PL" sz="4400" dirty="0"/>
              <a:t>Cele i korzyści wynikające z realizacji projektu</a:t>
            </a:r>
            <a:endParaRPr lang="pl-PL" sz="4400" dirty="0"/>
          </a:p>
        </p:txBody>
      </p:sp>
    </p:spTree>
    <p:extLst>
      <p:ext uri="{BB962C8B-B14F-4D97-AF65-F5344CB8AC3E}">
        <p14:creationId xmlns:p14="http://schemas.microsoft.com/office/powerpoint/2010/main" val="551795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2">
            <a:extLst>
              <a:ext uri="{FF2B5EF4-FFF2-40B4-BE49-F238E27FC236}">
                <a16:creationId xmlns:a16="http://schemas.microsoft.com/office/drawing/2014/main" id="{D48866B4-1CF4-44C8-9FBE-90F4EFC4A830}"/>
              </a:ext>
            </a:extLst>
          </p:cNvPr>
          <p:cNvSpPr txBox="1">
            <a:spLocks/>
          </p:cNvSpPr>
          <p:nvPr/>
        </p:nvSpPr>
        <p:spPr>
          <a:xfrm>
            <a:off x="1647552" y="2903200"/>
            <a:ext cx="10915516" cy="37166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57131" indent="-457131" algn="l" defTabSz="1828526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1pPr>
            <a:lvl2pPr marL="1371394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2pPr>
            <a:lvl3pPr marL="2285657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3pPr>
            <a:lvl4pPr marL="3199920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4pPr>
            <a:lvl5pPr marL="4114183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5pPr>
            <a:lvl6pPr marL="5028446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708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971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234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pl-PL" sz="3266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Bank Danych Wód Podziemnych Zaliczonych do Kopalin - (uzupełniony)</a:t>
            </a:r>
            <a:endParaRPr lang="en-US" sz="3266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pl-PL" sz="3266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LINK: </a:t>
            </a:r>
            <a:r>
              <a:rPr lang="pl-PL" sz="3266" i="1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http://spd.pgi.gov.pl/PSHv8/</a:t>
            </a:r>
            <a:endParaRPr lang="en-US" sz="3266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endParaRPr lang="pl-PL" sz="3266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pl-PL" sz="3266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Strona internetowa PIG-PIB popularyzująca wiedzę m.in. z zakresu wód termalnych (uzupełniona)</a:t>
            </a:r>
            <a:endParaRPr lang="en-US" sz="3266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pl-PL" sz="3266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LINK: </a:t>
            </a:r>
            <a:r>
              <a:rPr lang="pl-PL" sz="3266" i="1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https://www.pgi.gov.pl/wody-mineralne.html</a:t>
            </a:r>
            <a:r>
              <a:rPr lang="pl-PL" sz="3266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66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endParaRPr lang="pl-PL" sz="3266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pl-PL" sz="3266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Mapa zagospodarowania wód podziemnych zaliczonych do kopalin w Polsce wraz z objaśnieniami </a:t>
            </a:r>
            <a:endParaRPr lang="en-US" sz="3266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pl-PL" sz="3266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LINK: </a:t>
            </a:r>
            <a:r>
              <a:rPr lang="pl-PL" sz="3266" i="1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https://www.pgi.gov.pl/wody-mineralne/mapa-zagospodarowania-wod.html</a:t>
            </a:r>
            <a:r>
              <a:rPr lang="pl-PL" sz="3266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66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endParaRPr lang="pl-PL" sz="3266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pl-PL" sz="3266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Prospekty geotermalne </a:t>
            </a:r>
            <a:r>
              <a:rPr lang="pl-PL" sz="3266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dla 11 gmin z obszaru Niżu Polskiego opisujące zarówno warunki geologiczne, hydrogeologiczne i geotermalne występujące na danym obszarze jak i zawierające szacunki finansowe dla realizacji nowych otworów geotermalnych.</a:t>
            </a:r>
          </a:p>
        </p:txBody>
      </p:sp>
      <p:pic>
        <p:nvPicPr>
          <p:cNvPr id="6" name="Obraz 5" descr="Obraz zawierający mapa&#10;&#10;Opis wygenerowany automatycznie">
            <a:extLst>
              <a:ext uri="{FF2B5EF4-FFF2-40B4-BE49-F238E27FC236}">
                <a16:creationId xmlns:a16="http://schemas.microsoft.com/office/drawing/2014/main" id="{BA6F00DD-E6DF-49A2-8AFD-CE479D2DDC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6355" y="1632289"/>
            <a:ext cx="6866918" cy="2778523"/>
          </a:xfrm>
          <a:prstGeom prst="rect">
            <a:avLst/>
          </a:prstGeom>
        </p:spPr>
      </p:pic>
      <p:pic>
        <p:nvPicPr>
          <p:cNvPr id="7" name="Obraz 6" descr="Poradnik Inwestora" title="grafika iliustracyjna">
            <a:extLst>
              <a:ext uri="{FF2B5EF4-FFF2-40B4-BE49-F238E27FC236}">
                <a16:creationId xmlns:a16="http://schemas.microsoft.com/office/drawing/2014/main" id="{340036F0-6CD9-4F42-993C-A76699ADBE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6355" y="4761546"/>
            <a:ext cx="6866918" cy="2690357"/>
          </a:xfrm>
          <a:prstGeom prst="rect">
            <a:avLst/>
          </a:prstGeom>
        </p:spPr>
      </p:pic>
      <p:pic>
        <p:nvPicPr>
          <p:cNvPr id="8" name="Obraz 7" descr="Obraz zawierający tekst&#10;&#10;Opis wygenerowany automatycznie">
            <a:extLst>
              <a:ext uri="{FF2B5EF4-FFF2-40B4-BE49-F238E27FC236}">
                <a16:creationId xmlns:a16="http://schemas.microsoft.com/office/drawing/2014/main" id="{3D193F2E-5235-46D4-A55B-82CD21F90D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6355" y="7802637"/>
            <a:ext cx="3187136" cy="4665550"/>
          </a:xfrm>
          <a:prstGeom prst="rect">
            <a:avLst/>
          </a:prstGeom>
        </p:spPr>
      </p:pic>
      <p:pic>
        <p:nvPicPr>
          <p:cNvPr id="9" name="Picture 2" descr="Optymalne lokalizacje dla rozwoju geotermii na Niżu Polskim - Państwowy  Instytut Geologiczny - PIB" title="grafiki ilustarcyjne">
            <a:extLst>
              <a:ext uri="{FF2B5EF4-FFF2-40B4-BE49-F238E27FC236}">
                <a16:creationId xmlns:a16="http://schemas.microsoft.com/office/drawing/2014/main" id="{CEFFD632-F9D3-4460-922A-DB4817432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4112" y="7802637"/>
            <a:ext cx="3231325" cy="466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ytuł 1">
            <a:extLst>
              <a:ext uri="{FF2B5EF4-FFF2-40B4-BE49-F238E27FC236}">
                <a16:creationId xmlns:a16="http://schemas.microsoft.com/office/drawing/2014/main" id="{AABE4196-1CC9-4C19-ABFA-6AD296ED8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809" y="450558"/>
            <a:ext cx="19286451" cy="1661993"/>
          </a:xfrm>
        </p:spPr>
        <p:txBody>
          <a:bodyPr/>
          <a:lstStyle/>
          <a:p>
            <a:r>
              <a:rPr lang="pl-PL" sz="5400" dirty="0"/>
              <a:t>Cele i korzyści wynikające z realizacji projektu</a:t>
            </a:r>
            <a:br>
              <a:rPr lang="pl-PL" sz="5400" dirty="0"/>
            </a:br>
            <a:r>
              <a:rPr lang="pl-PL" sz="5400" dirty="0"/>
              <a:t>- przykłady </a:t>
            </a:r>
            <a:endParaRPr lang="pl-PL" sz="5400" dirty="0"/>
          </a:p>
        </p:txBody>
      </p:sp>
    </p:spTree>
    <p:extLst>
      <p:ext uri="{BB962C8B-B14F-4D97-AF65-F5344CB8AC3E}">
        <p14:creationId xmlns:p14="http://schemas.microsoft.com/office/powerpoint/2010/main" val="31441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93C27A-1451-4BAF-8A8D-1AF74B7EF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528008"/>
            <a:ext cx="21861705" cy="2215991"/>
          </a:xfrm>
        </p:spPr>
        <p:txBody>
          <a:bodyPr/>
          <a:lstStyle/>
          <a:p>
            <a:pPr algn="ctr"/>
            <a:r>
              <a:rPr lang="pl-PL" sz="7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Aktualnie realizowane zadania państwowej służby geologicznej z dziedziny geotermii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810611-00BF-4AEE-B654-FF4497D6E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pl-PL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Ocena potencjału energetycznego i uwarunkowań środowiskowych dla wsparcia zrównoważonego rozwoju geotermii niskotemperaturowej.</a:t>
            </a:r>
            <a:r>
              <a:rPr lang="pl-PL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Głównym efektem będzie stworzenie pilotażowych map potencjału geotermicznego oraz zagrożeń hydrogeologicznych i środowiskowych dla 8 obszarów wybranych na obszarze kraju. </a:t>
            </a:r>
            <a:r>
              <a:rPr lang="pl-PL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pl-PL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 oceny stanu jakości i zasobów wód podziemnych zaliczonych do kopalin w celu ich ochrony i racjonalnego wykorzystania z uwzględnieniem zasad dokumentowania. </a:t>
            </a:r>
            <a:r>
              <a:rPr lang="pl-PL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Efekty zaplanowane do osiągnięcia w ramach zadania to m.in.: program państwowego monitoringu wód podziemnych zaliczonych do kopalin, w tym wód termalnych oraz propozycja zmian legislacyjnych w zakresie ochrony tych wód.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Zadanie wchodzi w skład programu SOR pn. „Rozwój i wykorzystanie potencjału geotermalnego w Polsce”.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pl-PL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Prowadzenie Banku Danych Wód Podziemnych Zaliczonych do Kopalin (wody lecznicze, termalne i solanki) - lata 2018-2021. </a:t>
            </a:r>
            <a:r>
              <a:rPr lang="pl-PL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Efekty zaplanowane do osiągnięcia w ramach zadania to m.in.: uzupełniona i zaktualizowana o nowe informacje baza danych o obiektach hydrogeologicznych, zaktualizowana strona internetowa popularyzująca wiedzę z zakresu wód zaliczonych do kopalin, w tym wód termalnych, zaktualizowana Mapa zagospodarowania wód podziemnych zaliczonych do kopalin w Polsce wraz z objaśnieniami. Zadanie wchodzi w skład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programu SOR pn. „Rozwój i wykorzystanie potencjału geotermalnego w Polsce”.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pl-PL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Opracowanie</a:t>
            </a:r>
            <a:r>
              <a:rPr lang="pl-PL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Atlasu geotermalnego Sudetów i ich przedpola</a:t>
            </a:r>
            <a:r>
              <a:rPr lang="pl-PL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który zostanie zrealizowany w oparciu o ustalenie perspektyw występowania wód termalnych głębokiego krążenia i potencjalnych zasobów zamkniętych systemów geotermalnych (HDR) na obszarze Sudetów i ich przedpola. Realizacja zadania będzie stanowić wypełnienie luki w rozpoznaniu geotermalnym Polski. Powstanie atlasu zasobów geotermalnych dla obszaru Sudetów i ich przedpola pozwoli na uzyskanie pokrycia takimi atlasami całego terytorium kraju. </a:t>
            </a:r>
            <a:endParaRPr lang="pl-PL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pl-PL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Geośrodowiskowe uwarunkowania wykorzystania energii wód termalnych na obszarze niecki mogileńsko-łódzkiej z uwzględnieniem odziaływania eksploatacji na użytkowe poziomy wodonośne. </a:t>
            </a:r>
            <a:r>
              <a:rPr lang="pl-PL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Realizacja badań w ramach powyższego zadania pozwoli na weryfikację potencjalnej konfliktowości eksploatacji wód termalnych na obszarze niecki mogileńsko-łódzkiej z zasobami wód zwykłych.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23886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FE40C3EF-DFA7-41F7-A1C7-C6AA4D4EE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272" y="801749"/>
            <a:ext cx="20423957" cy="1077218"/>
          </a:xfrm>
        </p:spPr>
        <p:txBody>
          <a:bodyPr wrap="square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pl-PL" sz="4800" dirty="0"/>
              <a:t>Wieloletni Program Rozwoju Wykorzystania Zasobów Geotermalnych w Polsce (Mapa drogowa rozwoju geotermii w Polsce)</a:t>
            </a: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FFAE1741-4DD7-4C6A-867B-0982AD310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4405" y="3517583"/>
            <a:ext cx="12922977" cy="604997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b="1" dirty="0"/>
              <a:t>Dokument opracowany w 2021 r. w Ministerstwie Klimatu i Środowiska we współpracy z szerokim gronem eksperckim z dziedziny geotermii. </a:t>
            </a:r>
          </a:p>
          <a:p>
            <a:pPr marL="0" indent="0" algn="just">
              <a:buNone/>
            </a:pPr>
            <a:r>
              <a:rPr lang="pl-PL" dirty="0"/>
              <a:t>Stanowi koncepcję rozwoju i wykorzystania energii geotermalnej w Polsce do 2040 r., z perspektywą do 2050 r. </a:t>
            </a:r>
          </a:p>
          <a:p>
            <a:pPr marL="0" indent="0" algn="just">
              <a:buNone/>
            </a:pPr>
            <a:r>
              <a:rPr lang="pl-PL" dirty="0"/>
              <a:t>Opiera się na trzech podstawowych filarach: </a:t>
            </a:r>
          </a:p>
          <a:p>
            <a:pPr marL="0" indent="0" algn="just">
              <a:buNone/>
            </a:pPr>
            <a:r>
              <a:rPr lang="pl-PL" b="1" dirty="0"/>
              <a:t>1. </a:t>
            </a:r>
            <a:r>
              <a:rPr lang="pl-PL" b="1" dirty="0" smtClean="0"/>
              <a:t>badania,</a:t>
            </a:r>
            <a:endParaRPr lang="pl-PL" b="1" dirty="0"/>
          </a:p>
          <a:p>
            <a:pPr marL="0" indent="0" algn="just">
              <a:buNone/>
            </a:pPr>
            <a:r>
              <a:rPr lang="pl-PL" b="1" dirty="0"/>
              <a:t>2. wykonywanie i realizacja instalacji </a:t>
            </a:r>
            <a:r>
              <a:rPr lang="pl-PL" b="1" dirty="0" smtClean="0"/>
              <a:t>pilotażowych,</a:t>
            </a:r>
            <a:endParaRPr lang="pl-PL" b="1" dirty="0"/>
          </a:p>
          <a:p>
            <a:pPr marL="0" indent="0" algn="just">
              <a:buNone/>
            </a:pPr>
            <a:r>
              <a:rPr lang="pl-PL" b="1" dirty="0"/>
              <a:t>3. </a:t>
            </a:r>
            <a:r>
              <a:rPr lang="pl-PL" b="1" dirty="0" smtClean="0"/>
              <a:t>wdrożenia,</a:t>
            </a:r>
            <a:endParaRPr lang="pl-PL" b="1" dirty="0"/>
          </a:p>
          <a:p>
            <a:pPr marL="0" indent="0" algn="just">
              <a:buNone/>
            </a:pPr>
            <a:r>
              <a:rPr lang="pl-PL" dirty="0"/>
              <a:t>jak również na edukacji i promocji.</a:t>
            </a:r>
          </a:p>
        </p:txBody>
      </p:sp>
      <p:pic>
        <p:nvPicPr>
          <p:cNvPr id="8" name="Obraz 7" descr="Grfaika  ilustracyjna nie wnosząca nic do treści slajdu" title="grafika ilustracyjna">
            <a:extLst>
              <a:ext uri="{FF2B5EF4-FFF2-40B4-BE49-F238E27FC236}">
                <a16:creationId xmlns:a16="http://schemas.microsoft.com/office/drawing/2014/main" id="{F516AEF0-7389-406F-A68B-EB4A6BB71B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8413" y="4706272"/>
            <a:ext cx="5754170" cy="4861281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DB46F1D2-323D-4906-A934-E845B3784E4F}"/>
              </a:ext>
            </a:extLst>
          </p:cNvPr>
          <p:cNvSpPr txBox="1"/>
          <p:nvPr/>
        </p:nvSpPr>
        <p:spPr>
          <a:xfrm>
            <a:off x="1323635" y="10881339"/>
            <a:ext cx="1348281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sz="2800" dirty="0"/>
              <a:t>Łączne </a:t>
            </a:r>
            <a:r>
              <a:rPr lang="pl-PL" sz="2800" dirty="0" smtClean="0"/>
              <a:t>koszty </a:t>
            </a:r>
            <a:r>
              <a:rPr lang="pl-PL" sz="2800" dirty="0"/>
              <a:t>realizacji na lata </a:t>
            </a:r>
            <a:r>
              <a:rPr lang="pl-PL" sz="2800" dirty="0" smtClean="0"/>
              <a:t>2022-2050 </a:t>
            </a:r>
            <a:r>
              <a:rPr lang="pl-PL" sz="2800" dirty="0"/>
              <a:t>oszacowano na 49,3 mld zł. Dofinansowanie (m.in. budżet państwa, NFOŚiGW) wyniesie 12,7 mld zł. </a:t>
            </a:r>
          </a:p>
        </p:txBody>
      </p:sp>
    </p:spTree>
    <p:extLst>
      <p:ext uri="{BB962C8B-B14F-4D97-AF65-F5344CB8AC3E}">
        <p14:creationId xmlns:p14="http://schemas.microsoft.com/office/powerpoint/2010/main" val="3243416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40B331-4392-4C5D-8088-22816EDF8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219168"/>
            <a:ext cx="21487647" cy="2739211"/>
          </a:xfrm>
        </p:spPr>
        <p:txBody>
          <a:bodyPr/>
          <a:lstStyle/>
          <a:p>
            <a:pPr algn="ctr"/>
            <a:r>
              <a:rPr lang="pl-PL" sz="5400" dirty="0"/>
              <a:t>Obszary tematyczne Wieloletniego Programu Rozwoju Wykorzystania Zasobów Geotermalnych w Polsce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EC89330-4FF8-4B49-9A20-FD3FF68B4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86" y="3091543"/>
            <a:ext cx="20946471" cy="9187986"/>
          </a:xfrm>
        </p:spPr>
        <p:txBody>
          <a:bodyPr/>
          <a:lstStyle/>
          <a:p>
            <a:pPr marL="0" indent="0">
              <a:buNone/>
            </a:pPr>
            <a:r>
              <a:rPr lang="pl-PL" b="1" dirty="0">
                <a:solidFill>
                  <a:schemeClr val="tx1"/>
                </a:solidFill>
              </a:rPr>
              <a:t>1. </a:t>
            </a:r>
            <a:r>
              <a:rPr lang="pl-PL" dirty="0">
                <a:solidFill>
                  <a:schemeClr val="tx1"/>
                </a:solidFill>
              </a:rPr>
              <a:t>wykorzystanie </a:t>
            </a:r>
            <a:r>
              <a:rPr lang="pl-PL" b="1" dirty="0">
                <a:solidFill>
                  <a:schemeClr val="tx1"/>
                </a:solidFill>
              </a:rPr>
              <a:t>gruntowych pomp ciepła </a:t>
            </a:r>
            <a:r>
              <a:rPr lang="pl-PL" dirty="0">
                <a:solidFill>
                  <a:schemeClr val="tx1"/>
                </a:solidFill>
              </a:rPr>
              <a:t>o mocy do 30 kW oraz sprężarkowych pomp ciepła w systemach o mocy ponad 200 kW;</a:t>
            </a:r>
          </a:p>
          <a:p>
            <a:pPr marL="0" indent="0">
              <a:buNone/>
            </a:pPr>
            <a:r>
              <a:rPr lang="pl-PL" b="1" dirty="0">
                <a:solidFill>
                  <a:schemeClr val="tx1"/>
                </a:solidFill>
              </a:rPr>
              <a:t>2</a:t>
            </a:r>
            <a:r>
              <a:rPr lang="pl-PL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stworzenie </a:t>
            </a:r>
            <a:r>
              <a:rPr lang="pl-PL" b="1" dirty="0" err="1" smtClean="0">
                <a:solidFill>
                  <a:schemeClr val="tx1"/>
                </a:solidFill>
              </a:rPr>
              <a:t>HUB’u</a:t>
            </a:r>
            <a:r>
              <a:rPr lang="pl-PL" b="1" dirty="0" smtClean="0">
                <a:solidFill>
                  <a:schemeClr val="tx1"/>
                </a:solidFill>
              </a:rPr>
              <a:t> </a:t>
            </a:r>
            <a:r>
              <a:rPr lang="pl-PL" b="1" dirty="0">
                <a:solidFill>
                  <a:schemeClr val="tx1"/>
                </a:solidFill>
              </a:rPr>
              <a:t>Naukowo-Technologiczno-Biznesowego </a:t>
            </a:r>
            <a:r>
              <a:rPr lang="pl-PL" dirty="0">
                <a:solidFill>
                  <a:schemeClr val="tx1"/>
                </a:solidFill>
              </a:rPr>
              <a:t>– Krajowe Centrum Geotermii i Pomp Ciepła;</a:t>
            </a:r>
          </a:p>
          <a:p>
            <a:pPr marL="0" indent="0">
              <a:buNone/>
            </a:pPr>
            <a:r>
              <a:rPr lang="pl-PL" b="1" dirty="0">
                <a:solidFill>
                  <a:schemeClr val="tx1"/>
                </a:solidFill>
              </a:rPr>
              <a:t>3. </a:t>
            </a:r>
            <a:r>
              <a:rPr lang="pl-PL" dirty="0">
                <a:solidFill>
                  <a:schemeClr val="tx1"/>
                </a:solidFill>
              </a:rPr>
              <a:t>wykorzystanie </a:t>
            </a:r>
            <a:r>
              <a:rPr lang="pl-PL" b="1" dirty="0">
                <a:solidFill>
                  <a:schemeClr val="tx1"/>
                </a:solidFill>
              </a:rPr>
              <a:t>niskotemperaturowych zasobów energii geotermalnej </a:t>
            </a:r>
            <a:r>
              <a:rPr lang="pl-PL" dirty="0">
                <a:solidFill>
                  <a:schemeClr val="tx1"/>
                </a:solidFill>
              </a:rPr>
              <a:t>w dwóch przedziałach: do 45°C oraz powyżej 45°C;</a:t>
            </a:r>
          </a:p>
          <a:p>
            <a:pPr marL="0" indent="0">
              <a:buNone/>
            </a:pPr>
            <a:r>
              <a:rPr lang="pl-PL" b="1" dirty="0">
                <a:solidFill>
                  <a:schemeClr val="tx1"/>
                </a:solidFill>
              </a:rPr>
              <a:t>4. </a:t>
            </a:r>
            <a:r>
              <a:rPr lang="pl-PL" dirty="0">
                <a:solidFill>
                  <a:schemeClr val="tx1"/>
                </a:solidFill>
              </a:rPr>
              <a:t>wykorzystanie </a:t>
            </a:r>
            <a:r>
              <a:rPr lang="pl-PL" b="1" dirty="0">
                <a:solidFill>
                  <a:schemeClr val="tx1"/>
                </a:solidFill>
              </a:rPr>
              <a:t>wysokotemperaturowych zasobów energii geotermalnej (powyżej 100°C) </a:t>
            </a:r>
            <a:r>
              <a:rPr lang="pl-PL" dirty="0">
                <a:solidFill>
                  <a:schemeClr val="tx1"/>
                </a:solidFill>
              </a:rPr>
              <a:t>- instalacje kogeneracyjne wytwarzające energię elektryczną i ciepło;</a:t>
            </a:r>
          </a:p>
          <a:p>
            <a:pPr marL="0" indent="0">
              <a:buNone/>
            </a:pPr>
            <a:r>
              <a:rPr lang="pl-PL" b="1" dirty="0">
                <a:solidFill>
                  <a:schemeClr val="tx1"/>
                </a:solidFill>
              </a:rPr>
              <a:t>5. </a:t>
            </a:r>
            <a:r>
              <a:rPr lang="pl-PL" dirty="0">
                <a:solidFill>
                  <a:schemeClr val="tx1"/>
                </a:solidFill>
              </a:rPr>
              <a:t>wykorzystanie </a:t>
            </a:r>
            <a:r>
              <a:rPr lang="pl-PL" b="1" dirty="0">
                <a:solidFill>
                  <a:schemeClr val="tx1"/>
                </a:solidFill>
              </a:rPr>
              <a:t>wód podziemnych płytko występujących, kopalnianych, powierzchniowych i odpadowych</a:t>
            </a:r>
            <a:r>
              <a:rPr lang="pl-PL" dirty="0">
                <a:solidFill>
                  <a:schemeClr val="tx1"/>
                </a:solidFill>
              </a:rPr>
              <a:t>;</a:t>
            </a:r>
          </a:p>
          <a:p>
            <a:pPr marL="0" indent="0">
              <a:buNone/>
            </a:pPr>
            <a:r>
              <a:rPr lang="pl-PL" b="1" dirty="0">
                <a:solidFill>
                  <a:schemeClr val="tx1"/>
                </a:solidFill>
              </a:rPr>
              <a:t>6. </a:t>
            </a:r>
            <a:r>
              <a:rPr lang="pl-PL" dirty="0">
                <a:solidFill>
                  <a:schemeClr val="tx1"/>
                </a:solidFill>
              </a:rPr>
              <a:t>rozwój technologii </a:t>
            </a:r>
            <a:r>
              <a:rPr lang="pl-PL" b="1" dirty="0">
                <a:solidFill>
                  <a:schemeClr val="tx1"/>
                </a:solidFill>
              </a:rPr>
              <a:t>głębokich otworowych wymienników ciepła</a:t>
            </a:r>
            <a:r>
              <a:rPr lang="pl-PL" dirty="0">
                <a:solidFill>
                  <a:schemeClr val="tx1"/>
                </a:solidFill>
              </a:rPr>
              <a:t>;</a:t>
            </a:r>
          </a:p>
          <a:p>
            <a:pPr marL="0" indent="0">
              <a:buNone/>
            </a:pPr>
            <a:r>
              <a:rPr lang="pl-PL" b="1" dirty="0">
                <a:solidFill>
                  <a:schemeClr val="tx1"/>
                </a:solidFill>
              </a:rPr>
              <a:t>7. </a:t>
            </a:r>
            <a:r>
              <a:rPr lang="pl-PL" dirty="0">
                <a:solidFill>
                  <a:schemeClr val="tx1"/>
                </a:solidFill>
              </a:rPr>
              <a:t>innowacyjne technologie </a:t>
            </a:r>
            <a:r>
              <a:rPr lang="pl-PL" b="1" dirty="0">
                <a:solidFill>
                  <a:schemeClr val="tx1"/>
                </a:solidFill>
              </a:rPr>
              <a:t>magazynowania ciepła w górotworze</a:t>
            </a:r>
            <a:r>
              <a:rPr lang="pl-PL" dirty="0">
                <a:solidFill>
                  <a:schemeClr val="tx1"/>
                </a:solidFill>
              </a:rPr>
              <a:t>;</a:t>
            </a:r>
          </a:p>
          <a:p>
            <a:pPr marL="0" indent="0">
              <a:buNone/>
            </a:pPr>
            <a:r>
              <a:rPr lang="pl-PL" b="1" dirty="0">
                <a:solidFill>
                  <a:schemeClr val="tx1"/>
                </a:solidFill>
              </a:rPr>
              <a:t>8. program ubezpieczenia od ryzyka </a:t>
            </a:r>
            <a:r>
              <a:rPr lang="pl-PL" dirty="0">
                <a:solidFill>
                  <a:schemeClr val="tx1"/>
                </a:solidFill>
              </a:rPr>
              <a:t>w projektach geotermalnych;</a:t>
            </a:r>
          </a:p>
          <a:p>
            <a:pPr marL="0" indent="0">
              <a:buNone/>
            </a:pPr>
            <a:r>
              <a:rPr lang="pl-PL" b="1" dirty="0">
                <a:solidFill>
                  <a:schemeClr val="tx1"/>
                </a:solidFill>
              </a:rPr>
              <a:t>9. </a:t>
            </a:r>
            <a:r>
              <a:rPr lang="pl-PL" dirty="0">
                <a:solidFill>
                  <a:schemeClr val="tx1"/>
                </a:solidFill>
              </a:rPr>
              <a:t>zmiany legislacyjne, promocja i edukacja.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31858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3B0017-54E0-4E5D-B3A0-B8E6F9FAD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358730"/>
            <a:ext cx="22756610" cy="2554545"/>
          </a:xfrm>
        </p:spPr>
        <p:txBody>
          <a:bodyPr/>
          <a:lstStyle/>
          <a:p>
            <a:r>
              <a:rPr lang="pl-PL" sz="4800" dirty="0"/>
              <a:t>Wspieranie międzynarodowych i krajowych projektów związanych z promocją i rozwojem geotermii (w tym EEA i środki norweskie)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07EBDA3-0D89-4A0D-B00D-99F4CA6DF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9012" y="4350882"/>
            <a:ext cx="21202799" cy="789414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pl-PL" b="1" u="sng" dirty="0"/>
              <a:t>Zrealizowane projekty (2017):</a:t>
            </a:r>
          </a:p>
          <a:p>
            <a:pPr algn="just"/>
            <a:r>
              <a:rPr lang="pl-PL" b="1" i="1" dirty="0">
                <a:solidFill>
                  <a:srgbClr val="0070C0"/>
                </a:solidFill>
              </a:rPr>
              <a:t>Energia geotermalna: </a:t>
            </a:r>
            <a:r>
              <a:rPr lang="pl-PL" i="1" dirty="0">
                <a:solidFill>
                  <a:srgbClr val="0070C0"/>
                </a:solidFill>
              </a:rPr>
              <a:t>podstawa niskoemisyjnego ciepłownictwa, poprawy warunków życia i zrównoważonego rozwoju – wstępne studia dla wybranych obszarów w Polsce</a:t>
            </a:r>
            <a:r>
              <a:rPr lang="pl-PL" dirty="0">
                <a:solidFill>
                  <a:srgbClr val="0070C0"/>
                </a:solidFill>
              </a:rPr>
              <a:t>. </a:t>
            </a:r>
          </a:p>
          <a:p>
            <a:pPr marL="0" indent="0" algn="just">
              <a:buNone/>
            </a:pPr>
            <a:r>
              <a:rPr lang="pl-PL" b="1" dirty="0"/>
              <a:t>Wykonawca:</a:t>
            </a:r>
            <a:r>
              <a:rPr lang="pl-PL" dirty="0"/>
              <a:t> Instytut Gospodarki Surowcami Mineralnymi i Energią PAN wraz z partnerami z AGH Akademii Górniczo-Hutniczej w Krakowie, Politechniki Wrocławskiej, Christian </a:t>
            </a:r>
            <a:r>
              <a:rPr lang="pl-PL" dirty="0" err="1"/>
              <a:t>Michelsen</a:t>
            </a:r>
            <a:r>
              <a:rPr lang="pl-PL" dirty="0"/>
              <a:t> </a:t>
            </a:r>
            <a:r>
              <a:rPr lang="pl-PL" dirty="0" err="1"/>
              <a:t>Research</a:t>
            </a:r>
            <a:r>
              <a:rPr lang="pl-PL" dirty="0"/>
              <a:t> AS (Norwegia), Krajowej Agencji Energii (Islandia) oraz Europejskiej Rady Energii Geotermalnej. Przy projekcie współpracowały także: miasta zaangażowane w realizację przedsięwzięć geotermalnych (Lądek-Zdrój, Konstantynów Łódzki, Poddębice, Sochaczew) oraz eksperci z przedsiębiorstw: Geotermia Poddębice Sp. z o.o. oraz Uzdrowisko Lądek-</a:t>
            </a:r>
            <a:r>
              <a:rPr lang="pl-PL" dirty="0" err="1"/>
              <a:t>Długopole</a:t>
            </a:r>
            <a:r>
              <a:rPr lang="pl-PL" dirty="0"/>
              <a:t> S.A.</a:t>
            </a:r>
          </a:p>
          <a:p>
            <a:pPr marL="0" indent="0" algn="just">
              <a:buNone/>
            </a:pPr>
            <a:endParaRPr lang="pl-PL" dirty="0"/>
          </a:p>
          <a:p>
            <a:pPr algn="just"/>
            <a:r>
              <a:rPr lang="pl-PL" b="1" dirty="0">
                <a:solidFill>
                  <a:srgbClr val="0070C0"/>
                </a:solidFill>
              </a:rPr>
              <a:t>GEOTHERMAL4PL </a:t>
            </a:r>
            <a:r>
              <a:rPr lang="pl-PL" dirty="0">
                <a:solidFill>
                  <a:srgbClr val="0070C0"/>
                </a:solidFill>
              </a:rPr>
              <a:t>-. </a:t>
            </a:r>
            <a:r>
              <a:rPr lang="pl-PL" i="1" dirty="0">
                <a:solidFill>
                  <a:srgbClr val="0070C0"/>
                </a:solidFill>
              </a:rPr>
              <a:t>Wsparcie zrównoważonego rozwoju i wykorzystania płytkiej energii geotermalnej na terenie obszarów objętych programem Mieszkanie Plus w Polsce</a:t>
            </a:r>
          </a:p>
          <a:p>
            <a:pPr marL="0" indent="0" algn="just">
              <a:buNone/>
            </a:pPr>
            <a:r>
              <a:rPr lang="pl-PL" b="1" dirty="0"/>
              <a:t>Wykonawca: </a:t>
            </a:r>
            <a:r>
              <a:rPr lang="pl-PL" dirty="0"/>
              <a:t>Państwowy Instytut Geologiczny - Państwowy Instytut Badawczy wraz z partnerami z: Christian </a:t>
            </a:r>
            <a:r>
              <a:rPr lang="pl-PL" dirty="0" err="1"/>
              <a:t>Michelsen</a:t>
            </a:r>
            <a:r>
              <a:rPr lang="pl-PL" dirty="0"/>
              <a:t> </a:t>
            </a:r>
            <a:r>
              <a:rPr lang="pl-PL" dirty="0" err="1"/>
              <a:t>Research</a:t>
            </a:r>
            <a:r>
              <a:rPr lang="pl-PL" dirty="0"/>
              <a:t> – CMR (Norwegia), </a:t>
            </a:r>
            <a:r>
              <a:rPr lang="pl-PL" dirty="0" err="1"/>
              <a:t>Norsk</a:t>
            </a:r>
            <a:r>
              <a:rPr lang="pl-PL" dirty="0"/>
              <a:t> </a:t>
            </a:r>
            <a:r>
              <a:rPr lang="pl-PL" dirty="0" err="1"/>
              <a:t>Geologisk</a:t>
            </a:r>
            <a:r>
              <a:rPr lang="pl-PL" dirty="0"/>
              <a:t> </a:t>
            </a:r>
            <a:r>
              <a:rPr lang="pl-PL" dirty="0" err="1"/>
              <a:t>Undersøkelse</a:t>
            </a:r>
            <a:r>
              <a:rPr lang="pl-PL" dirty="0"/>
              <a:t> - NGU (Norweska Służba Geologiczna) oraz </a:t>
            </a:r>
            <a:r>
              <a:rPr lang="pl-PL" dirty="0" err="1"/>
              <a:t>Norges</a:t>
            </a:r>
            <a:r>
              <a:rPr lang="pl-PL" dirty="0"/>
              <a:t> </a:t>
            </a:r>
            <a:r>
              <a:rPr lang="pl-PL" dirty="0" err="1"/>
              <a:t>teknisk-naturvitenskapelige</a:t>
            </a:r>
            <a:r>
              <a:rPr lang="pl-PL" dirty="0"/>
              <a:t> </a:t>
            </a:r>
            <a:r>
              <a:rPr lang="pl-PL" dirty="0" err="1"/>
              <a:t>universitet</a:t>
            </a:r>
            <a:r>
              <a:rPr lang="pl-PL" dirty="0"/>
              <a:t> - NTNU (Norweski Uniwersytet Nauki i Technologii).</a:t>
            </a:r>
          </a:p>
          <a:p>
            <a:pPr algn="just"/>
            <a:endParaRPr lang="pl-PL" dirty="0"/>
          </a:p>
          <a:p>
            <a:pPr marL="0" indent="0" algn="just">
              <a:buNone/>
            </a:pPr>
            <a:r>
              <a:rPr lang="pl-PL" b="1" u="sng" dirty="0"/>
              <a:t>Obecnie realizowany projekt (2022):</a:t>
            </a:r>
          </a:p>
          <a:p>
            <a:pPr algn="just"/>
            <a:r>
              <a:rPr lang="pl-PL" b="1" i="1" dirty="0">
                <a:solidFill>
                  <a:schemeClr val="accent3">
                    <a:lumMod val="75000"/>
                  </a:schemeClr>
                </a:solidFill>
              </a:rPr>
              <a:t>Budowanie </a:t>
            </a:r>
            <a:r>
              <a:rPr lang="pl-PL" b="1" i="1" dirty="0" smtClean="0">
                <a:solidFill>
                  <a:schemeClr val="accent3">
                    <a:lumMod val="75000"/>
                  </a:schemeClr>
                </a:solidFill>
              </a:rPr>
              <a:t>zdolności kluczowych zainteresowanych stron w dziedzinie energii geotermalnej</a:t>
            </a:r>
            <a:endParaRPr lang="pl-PL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pl-PL" b="1" dirty="0"/>
              <a:t>Wykonawca: </a:t>
            </a:r>
            <a:r>
              <a:rPr lang="pl-PL" dirty="0"/>
              <a:t>Instytut Gospodarki Surowcami Mineralnymi i Energią PAN we współpracy z </a:t>
            </a:r>
            <a:r>
              <a:rPr lang="pl-PL"/>
              <a:t>Krajową </a:t>
            </a:r>
            <a:r>
              <a:rPr lang="pl-PL" smtClean="0"/>
              <a:t>Agencją Energii </a:t>
            </a:r>
            <a:r>
              <a:rPr lang="pl-PL" dirty="0"/>
              <a:t>Islandii (</a:t>
            </a:r>
            <a:r>
              <a:rPr lang="pl-PL" dirty="0" err="1"/>
              <a:t>National</a:t>
            </a:r>
            <a:r>
              <a:rPr lang="pl-PL" dirty="0"/>
              <a:t> Energy Authority).</a:t>
            </a:r>
          </a:p>
          <a:p>
            <a:pPr marL="0" indent="0" algn="just">
              <a:buNone/>
            </a:pP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BC0515A-34A8-4827-894F-68BCC0A24C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9560" y="2630802"/>
            <a:ext cx="21861704" cy="877508"/>
          </a:xfrm>
        </p:spPr>
        <p:txBody>
          <a:bodyPr/>
          <a:lstStyle/>
          <a:p>
            <a:r>
              <a:rPr lang="pl-PL" altLang="pl-PL" sz="2800" b="1" dirty="0"/>
              <a:t>Ministerstwo Klimatu i Środowiska wspiera i inicjuje projekty mające na celu zdobycie nowej wiedzy z zakresu geotermii oraz zacieśnienie współpracy z partnerami zagranicznymi, którzy mają doświadczenie w wykorzystaniu zasobów geotermalnych</a:t>
            </a:r>
          </a:p>
        </p:txBody>
      </p:sp>
    </p:spTree>
    <p:extLst>
      <p:ext uri="{BB962C8B-B14F-4D97-AF65-F5344CB8AC3E}">
        <p14:creationId xmlns:p14="http://schemas.microsoft.com/office/powerpoint/2010/main" val="1997347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DEA56F-DBB1-44A6-ACD2-645F26197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9310" y="896275"/>
            <a:ext cx="21861705" cy="1077218"/>
          </a:xfrm>
        </p:spPr>
        <p:txBody>
          <a:bodyPr/>
          <a:lstStyle/>
          <a:p>
            <a:pPr algn="ctr"/>
            <a:r>
              <a:rPr lang="pl-PL" dirty="0"/>
              <a:t>Prace legislacyjne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1CBAAB2-128C-4660-AC1A-080E7C456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9047" y="2830286"/>
            <a:ext cx="14396382" cy="5156718"/>
          </a:xfrm>
        </p:spPr>
        <p:txBody>
          <a:bodyPr/>
          <a:lstStyle/>
          <a:p>
            <a:pPr marL="0" indent="0">
              <a:buNone/>
            </a:pPr>
            <a:r>
              <a:rPr lang="pl-PL" b="1" dirty="0"/>
              <a:t>W 2021 r. rozpoczęły się prace legislacyjne </a:t>
            </a:r>
            <a:r>
              <a:rPr lang="pl-PL" dirty="0"/>
              <a:t>dotyczące projektu ustawy o zmianie ustawy </a:t>
            </a:r>
            <a:r>
              <a:rPr lang="pl-PL" i="1" dirty="0"/>
              <a:t>Prawo geologiczne i górnicze </a:t>
            </a:r>
            <a:r>
              <a:rPr lang="pl-PL" dirty="0"/>
              <a:t>(numer projektu: </a:t>
            </a:r>
            <a:r>
              <a:rPr lang="pl-PL" b="1" dirty="0"/>
              <a:t>UD280</a:t>
            </a:r>
            <a:r>
              <a:rPr lang="pl-PL" dirty="0"/>
              <a:t>). </a:t>
            </a:r>
          </a:p>
          <a:p>
            <a:pPr marL="0" indent="0">
              <a:buNone/>
            </a:pPr>
            <a:r>
              <a:rPr lang="pl-PL" dirty="0"/>
              <a:t>Projekt przewiduje m.in.:</a:t>
            </a:r>
          </a:p>
          <a:p>
            <a:r>
              <a:rPr lang="pl-PL" b="1" dirty="0"/>
              <a:t>zmianę właściwości organów administracji geologicznej </a:t>
            </a:r>
            <a:r>
              <a:rPr lang="pl-PL" dirty="0"/>
              <a:t>w sprawach związanych z wykonywaniem otworów w celu wykorzystania ciepła Ziemi. </a:t>
            </a:r>
          </a:p>
          <a:p>
            <a:r>
              <a:rPr lang="pl-PL" dirty="0"/>
              <a:t>wprowadzenie przepisów umożliwiających </a:t>
            </a:r>
            <a:r>
              <a:rPr lang="pl-PL" b="1" dirty="0"/>
              <a:t>wykorzystanie istniejących otworów wiertniczych </a:t>
            </a:r>
            <a:r>
              <a:rPr lang="pl-PL" dirty="0"/>
              <a:t>(np. otwory suche, ponaftowe) </a:t>
            </a:r>
            <a:r>
              <a:rPr lang="pl-PL" b="1" dirty="0"/>
              <a:t>na potrzeby geotermii</a:t>
            </a:r>
            <a:r>
              <a:rPr lang="pl-PL" dirty="0"/>
              <a:t>. Może mieć to miejsce poprzez montaż w nich otworowych wymienników ciepła.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Picture 1" descr="symbol &quot;paragraf&quot;" title="grafika ilustracyjna">
            <a:extLst>
              <a:ext uri="{FF2B5EF4-FFF2-40B4-BE49-F238E27FC236}">
                <a16:creationId xmlns:a16="http://schemas.microsoft.com/office/drawing/2014/main" id="{C2AA93A0-C308-4CF4-9A52-C904F6380F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6" t="26884" r="32140"/>
          <a:stretch/>
        </p:blipFill>
        <p:spPr bwMode="auto">
          <a:xfrm>
            <a:off x="18276733" y="3147346"/>
            <a:ext cx="2743200" cy="4839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57ED6ED2-9BDC-4167-B33C-CCC40EC14CC2}"/>
              </a:ext>
            </a:extLst>
          </p:cNvPr>
          <p:cNvSpPr txBox="1"/>
          <p:nvPr/>
        </p:nvSpPr>
        <p:spPr>
          <a:xfrm>
            <a:off x="1279047" y="9779042"/>
            <a:ext cx="2051726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sz="3200" dirty="0"/>
              <a:t>Ministerstwo Klimatu i Środowiska pozostaje w dialogu z innymi organami administracji geologicznej i organami administracji górniczej oraz ze środowiskami naukowymi i zrzeszającymi przedsiębiorców działających w branży związanej z geotermią. </a:t>
            </a:r>
          </a:p>
        </p:txBody>
      </p:sp>
    </p:spTree>
    <p:extLst>
      <p:ext uri="{BB962C8B-B14F-4D97-AF65-F5344CB8AC3E}">
        <p14:creationId xmlns:p14="http://schemas.microsoft.com/office/powerpoint/2010/main" val="1778969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19155442" y="11949141"/>
            <a:ext cx="3985698" cy="553998"/>
          </a:xfrm>
        </p:spPr>
        <p:txBody>
          <a:bodyPr/>
          <a:lstStyle/>
          <a:p>
            <a:r>
              <a:rPr lang="pl-PL" b="1" dirty="0" smtClean="0">
                <a:solidFill>
                  <a:srgbClr val="1E1E1C"/>
                </a:solidFill>
              </a:rPr>
              <a:t>18.05.2022 </a:t>
            </a:r>
            <a:r>
              <a:rPr lang="pl-PL" b="1" dirty="0">
                <a:solidFill>
                  <a:srgbClr val="1E1E1C"/>
                </a:solidFill>
              </a:rPr>
              <a:t>r. </a:t>
            </a:r>
            <a:endParaRPr lang="nb-NO" b="1" dirty="0">
              <a:solidFill>
                <a:srgbClr val="1E1E1C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>
          <a:xfrm>
            <a:off x="1141205" y="11306232"/>
            <a:ext cx="5123390" cy="461665"/>
          </a:xfrm>
        </p:spPr>
        <p:txBody>
          <a:bodyPr/>
          <a:lstStyle/>
          <a:p>
            <a:pPr algn="ctr"/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Mgr inż. Dawid Kamionka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>
          <a:xfrm>
            <a:off x="0" y="12130385"/>
            <a:ext cx="8027282" cy="461665"/>
          </a:xfrm>
        </p:spPr>
        <p:txBody>
          <a:bodyPr/>
          <a:lstStyle/>
          <a:p>
            <a:pPr algn="ctr"/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Ministerstwo Klimatu i Środowiska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00522" y="4725004"/>
            <a:ext cx="18332511" cy="1231106"/>
          </a:xfrm>
        </p:spPr>
        <p:txBody>
          <a:bodyPr/>
          <a:lstStyle/>
          <a:p>
            <a:r>
              <a:rPr lang="pl-PL" dirty="0"/>
              <a:t>Dziękuję za uwagę</a:t>
            </a:r>
            <a:r>
              <a:rPr lang="en-GB" dirty="0"/>
              <a:t>!</a:t>
            </a:r>
            <a:endParaRPr lang="pl-PL" dirty="0"/>
          </a:p>
        </p:txBody>
      </p:sp>
      <p:sp>
        <p:nvSpPr>
          <p:cNvPr id="14" name="Plassholder for tekst 2"/>
          <p:cNvSpPr txBox="1">
            <a:spLocks/>
          </p:cNvSpPr>
          <p:nvPr/>
        </p:nvSpPr>
        <p:spPr>
          <a:xfrm>
            <a:off x="1141205" y="6220013"/>
            <a:ext cx="18332193" cy="2308324"/>
          </a:xfrm>
          <a:prstGeom prst="rect">
            <a:avLst/>
          </a:prstGeom>
        </p:spPr>
        <p:txBody>
          <a:bodyPr anchor="b">
            <a:spAutoFit/>
          </a:bodyPr>
          <a:lstStyle>
            <a:defPPr>
              <a:defRPr lang="en-US"/>
            </a:defPPr>
            <a:lvl1pPr marL="0" algn="l" defTabSz="1828252" rtl="0" eaLnBrk="1" latinLnBrk="0" hangingPunct="1"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1pPr>
            <a:lvl2pPr marL="914127" algn="l" defTabSz="1828252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252" algn="l" defTabSz="1828252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379" algn="l" defTabSz="1828252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503" algn="l" defTabSz="1828252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0628" algn="l" defTabSz="1828252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4755" algn="l" defTabSz="1828252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8880" algn="l" defTabSz="1828252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007" algn="l" defTabSz="1828252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600" u="sng" dirty="0">
                <a:solidFill>
                  <a:schemeClr val="tx1"/>
                </a:solidFill>
                <a:hlinkClick r:id="rId2"/>
              </a:rPr>
              <a:t>www.keygeothermal.pl</a:t>
            </a:r>
          </a:p>
          <a:p>
            <a:r>
              <a:rPr lang="pl-PL" sz="3600" u="sng" dirty="0">
                <a:solidFill>
                  <a:schemeClr val="tx1"/>
                </a:solidFill>
                <a:hlinkClick r:id="rId2"/>
              </a:rPr>
              <a:t>www.eog.gov.pl</a:t>
            </a:r>
            <a:r>
              <a:rPr lang="pl-PL" sz="3600" u="sng" dirty="0">
                <a:solidFill>
                  <a:schemeClr val="tx1"/>
                </a:solidFill>
              </a:rPr>
              <a:t>, </a:t>
            </a:r>
            <a:r>
              <a:rPr lang="en-GB" sz="3600" u="sng" dirty="0">
                <a:solidFill>
                  <a:schemeClr val="tx1"/>
                </a:solidFill>
              </a:rPr>
              <a:t>www.eeagrants.org</a:t>
            </a:r>
            <a:br>
              <a:rPr lang="en-GB" sz="3600" u="sng" dirty="0">
                <a:solidFill>
                  <a:schemeClr val="tx1"/>
                </a:solidFill>
              </a:rPr>
            </a:br>
            <a:endParaRPr lang="pl-PL" sz="3600" u="sng" dirty="0" smtClean="0">
              <a:solidFill>
                <a:schemeClr val="tx1"/>
              </a:solidFill>
            </a:endParaRPr>
          </a:p>
          <a:p>
            <a:r>
              <a:rPr lang="pl-PL" sz="3600" u="sng" dirty="0" smtClean="0">
                <a:solidFill>
                  <a:schemeClr val="tx1"/>
                </a:solidFill>
                <a:hlinkClick r:id="rId3"/>
              </a:rPr>
              <a:t>dawid.kamionka@mos.gov.pl</a:t>
            </a:r>
            <a:r>
              <a:rPr lang="pl-PL" sz="3600" u="sng" dirty="0" smtClean="0">
                <a:solidFill>
                  <a:schemeClr val="tx1"/>
                </a:solidFill>
              </a:rPr>
              <a:t> </a:t>
            </a:r>
            <a:endParaRPr lang="pl-PL" sz="3600" u="sng" dirty="0">
              <a:solidFill>
                <a:schemeClr val="tx1"/>
              </a:solidFill>
            </a:endParaRPr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5D91657F-7C20-450A-9C16-0F571BFA12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817" r="9806" b="27919"/>
          <a:stretch/>
        </p:blipFill>
        <p:spPr>
          <a:xfrm>
            <a:off x="9691395" y="11306232"/>
            <a:ext cx="6210424" cy="128581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2748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BE4196-1CC9-4C19-ABFA-6AD296ED8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895" y="447940"/>
            <a:ext cx="19286451" cy="1661993"/>
          </a:xfrm>
        </p:spPr>
        <p:txBody>
          <a:bodyPr/>
          <a:lstStyle/>
          <a:p>
            <a:pPr algn="ctr"/>
            <a:r>
              <a:rPr lang="pl-PL" sz="5400" dirty="0"/>
              <a:t>Główne działania ministra właściwego do spraw środowiska dla rozwoju geotermii w Polsce: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33DDBB3-B9EC-4D90-A9B3-AC968DA4C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559" y="3023118"/>
            <a:ext cx="21861705" cy="6976948"/>
          </a:xfrm>
        </p:spPr>
        <p:txBody>
          <a:bodyPr>
            <a:noAutofit/>
          </a:bodyPr>
          <a:lstStyle/>
          <a:p>
            <a:r>
              <a:rPr lang="pl-PL" sz="3200" b="1" dirty="0"/>
              <a:t>opiniowanie wniosków o dofinansowanie </a:t>
            </a:r>
            <a:r>
              <a:rPr lang="pl-PL" sz="3200" dirty="0"/>
              <a:t>przedsięwzięć geotermalnych złożonych do NFOŚiGW;</a:t>
            </a:r>
          </a:p>
          <a:p>
            <a:r>
              <a:rPr lang="pl-PL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inicjatywa umożliwiająca otrzymanie wstępnych opinii </a:t>
            </a:r>
            <a:r>
              <a:rPr lang="pl-PL" sz="3200" b="1" dirty="0"/>
              <a:t>o potencjale geotermalnym </a:t>
            </a:r>
            <a:r>
              <a:rPr lang="pl-PL" sz="3200" dirty="0"/>
              <a:t>przez władze samorządowe;</a:t>
            </a:r>
          </a:p>
          <a:p>
            <a:r>
              <a:rPr lang="pl-PL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realizacja projektu strategicznego pn. </a:t>
            </a:r>
            <a:r>
              <a:rPr lang="pl-PL" sz="3200" b="1" dirty="0"/>
              <a:t>Rozwój i wykorzystanie potencjału geotermalnego w Polsce </a:t>
            </a:r>
            <a:r>
              <a:rPr lang="pl-PL" sz="3200" dirty="0"/>
              <a:t>w ramach Strategii na rzecz Odpowiedzialnego Rozwoju;</a:t>
            </a:r>
          </a:p>
          <a:p>
            <a:r>
              <a:rPr lang="pl-PL" sz="3200" dirty="0"/>
              <a:t>opracowanie </a:t>
            </a:r>
            <a:r>
              <a:rPr lang="pl-PL" sz="3200" b="1" dirty="0"/>
              <a:t>Wieloletniego Programu Rozwoju Wykorzystania Zasobów Geotermalnych w Polsce;</a:t>
            </a:r>
            <a:endParaRPr lang="pl-PL" sz="3200" dirty="0"/>
          </a:p>
          <a:p>
            <a:r>
              <a:rPr lang="pl-PL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zlecanie w ramach zadań państwowej służby geologicznej </a:t>
            </a:r>
            <a:r>
              <a:rPr lang="pl-PL" sz="3200" b="1" dirty="0"/>
              <a:t>prac badawczych </a:t>
            </a:r>
            <a:r>
              <a:rPr lang="pl-PL" sz="3200" dirty="0"/>
              <a:t>w zakresie geotermii;</a:t>
            </a:r>
          </a:p>
          <a:p>
            <a:r>
              <a:rPr lang="pl-PL" sz="3200" b="1" dirty="0"/>
              <a:t>wspieranie międzynarodowych i krajowych projektów</a:t>
            </a:r>
            <a:r>
              <a:rPr lang="pl-PL" sz="3200" dirty="0"/>
              <a:t> związanych z promocją i rozwojem geotermii (w tym EOG i środki norweskie);</a:t>
            </a:r>
          </a:p>
          <a:p>
            <a:r>
              <a:rPr lang="pl-PL" sz="3200" b="1" dirty="0"/>
              <a:t>działania prawne i administracyjne </a:t>
            </a:r>
            <a:r>
              <a:rPr lang="pl-PL" sz="3200" dirty="0"/>
              <a:t>oraz promocyjne nakierowane na wspieranie rozwoju geotermii w Polsce.</a:t>
            </a:r>
            <a:endParaRPr lang="en-US" sz="3200" dirty="0"/>
          </a:p>
          <a:p>
            <a:endParaRPr lang="pl-PL" sz="3200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6EA1B91-C894-48EE-9925-D91C372892FF}"/>
              </a:ext>
            </a:extLst>
          </p:cNvPr>
          <p:cNvSpPr txBox="1"/>
          <p:nvPr/>
        </p:nvSpPr>
        <p:spPr>
          <a:xfrm>
            <a:off x="1259559" y="11023632"/>
            <a:ext cx="21861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/>
              <a:t>Wspieranie rozwoju geotermii w Polsce jest jednym z priorytetowych działań Ministra Klimatu i Środowiska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4145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23C5BF-0D4B-41CD-9C62-006AB8A25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832772"/>
            <a:ext cx="21861705" cy="830997"/>
          </a:xfrm>
        </p:spPr>
        <p:txBody>
          <a:bodyPr/>
          <a:lstStyle/>
          <a:p>
            <a:pPr algn="ctr"/>
            <a:r>
              <a:rPr lang="pl-PL" sz="5400" dirty="0"/>
              <a:t>Programy priorytetowe NFOŚiGW realizowane w ubiegłych latach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57F504-2835-4820-A934-28EBBBECF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8965" y="2680997"/>
            <a:ext cx="21861705" cy="9187986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3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Energetyczne wykorzystanie zasobów geotermalnych (2008-2012):</a:t>
            </a:r>
          </a:p>
          <a:p>
            <a:pPr algn="l"/>
            <a:r>
              <a:rPr lang="pl-PL" sz="2400" b="0" i="0" u="none" strike="noStrike" baseline="0" dirty="0">
                <a:solidFill>
                  <a:srgbClr val="231F20"/>
                </a:solidFill>
                <a:latin typeface="+mj-lt"/>
              </a:rPr>
              <a:t>Dofinansowanie wykonania </a:t>
            </a:r>
            <a:r>
              <a:rPr lang="pl-PL" sz="2400" b="1" i="0" u="none" strike="noStrike" baseline="0" dirty="0">
                <a:solidFill>
                  <a:srgbClr val="231F20"/>
                </a:solidFill>
                <a:latin typeface="+mj-lt"/>
              </a:rPr>
              <a:t>nowych otworów geotermalnych</a:t>
            </a:r>
            <a:r>
              <a:rPr lang="pl-PL" sz="2400" b="0" i="0" u="none" strike="noStrike" baseline="0" dirty="0">
                <a:solidFill>
                  <a:srgbClr val="231F20"/>
                </a:solidFill>
                <a:latin typeface="+mj-lt"/>
              </a:rPr>
              <a:t>, a także </a:t>
            </a:r>
            <a:r>
              <a:rPr lang="pl-PL" sz="2400" b="1" i="0" u="none" strike="noStrike" baseline="0" dirty="0">
                <a:solidFill>
                  <a:srgbClr val="231F20"/>
                </a:solidFill>
                <a:latin typeface="+mj-lt"/>
              </a:rPr>
              <a:t>rekonstrukcj</a:t>
            </a:r>
            <a:r>
              <a:rPr lang="pl-PL" sz="2400" b="1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i</a:t>
            </a:r>
            <a:r>
              <a:rPr lang="pl-PL" sz="2400" b="1" i="0" u="none" strike="noStrike" baseline="0" dirty="0">
                <a:solidFill>
                  <a:srgbClr val="231F20"/>
                </a:solidFill>
                <a:latin typeface="+mj-lt"/>
              </a:rPr>
              <a:t> odwiertów </a:t>
            </a:r>
            <a:r>
              <a:rPr lang="pl-PL" sz="2400" b="0" i="0" u="none" strike="noStrike" baseline="0" dirty="0">
                <a:solidFill>
                  <a:srgbClr val="231F20"/>
                </a:solidFill>
                <a:latin typeface="+mj-lt"/>
              </a:rPr>
              <a:t>ujmujących wody termalne.</a:t>
            </a:r>
          </a:p>
          <a:p>
            <a:pPr algn="l"/>
            <a:r>
              <a:rPr lang="pl-PL" sz="2400" dirty="0">
                <a:solidFill>
                  <a:srgbClr val="231F2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l-PL" sz="2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finansowano </a:t>
            </a:r>
            <a:r>
              <a:rPr lang="pl-PL" sz="24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9 badawczych otworów geotermalnych </a:t>
            </a:r>
            <a:r>
              <a:rPr lang="pl-PL" sz="2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na łączną kwotę dotacji ok. 48 mln zł.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2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Udokumentowaniem zasobów wód termalnych zakończyło się </a:t>
            </a:r>
            <a:r>
              <a:rPr lang="pl-PL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pl-PL" sz="2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dofinansowanych przedsięwzięć. </a:t>
            </a:r>
            <a:endParaRPr lang="pl-PL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l-PL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3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Geologia i górnictwo część 1 – Poznanie budowy geologicznej kraju oraz gospodarka zasobami złóż kopalin i wód podziemnych (2016–2018) oraz Poznanie budowy geologicznej na rzecz kraju (2019)</a:t>
            </a:r>
          </a:p>
          <a:p>
            <a:pPr algn="l"/>
            <a:r>
              <a:rPr lang="pl-PL" sz="2400" b="0" i="0" u="none" strike="noStrike" baseline="0" dirty="0">
                <a:solidFill>
                  <a:srgbClr val="231F20"/>
                </a:solidFill>
                <a:latin typeface="+mj-lt"/>
              </a:rPr>
              <a:t>Wsparcie realizacji przedsięwzięć geotermalnych pozwalających </a:t>
            </a:r>
            <a:r>
              <a:rPr lang="pl-PL" sz="2400" b="1" i="0" u="none" strike="noStrike" baseline="0" dirty="0">
                <a:solidFill>
                  <a:srgbClr val="231F20"/>
                </a:solidFill>
                <a:latin typeface="+mj-lt"/>
              </a:rPr>
              <a:t>na uzyskanie nowych danych na temat budowy geologicznej kraju</a:t>
            </a:r>
            <a:r>
              <a:rPr lang="pl-PL" sz="2400" b="0" i="0" u="none" strike="noStrike" baseline="0" dirty="0">
                <a:solidFill>
                  <a:srgbClr val="231F20"/>
                </a:solidFill>
                <a:latin typeface="+mj-lt"/>
              </a:rPr>
              <a:t>.</a:t>
            </a:r>
          </a:p>
          <a:p>
            <a:pPr algn="l"/>
            <a:r>
              <a:rPr lang="pl-PL" sz="2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Dofinansowano wykonanie </a:t>
            </a:r>
            <a:r>
              <a:rPr lang="pl-PL" sz="24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11 otworów geotermalnych </a:t>
            </a:r>
          </a:p>
          <a:p>
            <a:pPr algn="l"/>
            <a:r>
              <a:rPr lang="pl-PL" sz="2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Spośród 11 przedsięwzięć które otrzymały dofinansowanie </a:t>
            </a:r>
            <a:r>
              <a:rPr lang="pl-PL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pl-PL" sz="24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zostało już </a:t>
            </a:r>
            <a:r>
              <a:rPr lang="pl-PL" sz="2400" b="1" u="sng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pozytywnie</a:t>
            </a:r>
            <a:r>
              <a:rPr lang="pl-PL" sz="24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zakończonych </a:t>
            </a:r>
            <a:r>
              <a:rPr lang="pl-PL" sz="2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tj. sporządzono dokumentację hydrogeologiczną ustalającą zasoby eksploatacyjne ujęcia wód termalnych (wg stanu na marzec 2022 r.). </a:t>
            </a:r>
            <a:endParaRPr lang="pl-PL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7586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0998FF-004D-4B3B-88A0-7E2CECADB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371092"/>
            <a:ext cx="21861705" cy="2492990"/>
          </a:xfrm>
        </p:spPr>
        <p:txBody>
          <a:bodyPr/>
          <a:lstStyle/>
          <a:p>
            <a:r>
              <a:rPr lang="pl-PL" sz="5400" dirty="0"/>
              <a:t>Program priorytetowy  Narodowego Funduszu Ochrony Środowiska i Gospodarki Wodnej </a:t>
            </a:r>
            <a:r>
              <a:rPr lang="pl-PL" sz="5400" dirty="0">
                <a:solidFill>
                  <a:srgbClr val="FF0000"/>
                </a:solidFill>
              </a:rPr>
              <a:t>„Udostępnianie wód termalnych w Polsce”</a:t>
            </a:r>
            <a:endParaRPr lang="pl-PL" sz="5400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1DE72253-631B-4112-845F-EE191F178322}"/>
              </a:ext>
            </a:extLst>
          </p:cNvPr>
          <p:cNvSpPr txBox="1"/>
          <p:nvPr/>
        </p:nvSpPr>
        <p:spPr>
          <a:xfrm>
            <a:off x="732375" y="3842573"/>
            <a:ext cx="1393460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sz="4000" b="1" dirty="0">
                <a:solidFill>
                  <a:srgbClr val="008000"/>
                </a:solidFill>
                <a:effectLst/>
              </a:rPr>
              <a:t>  Cel programu:</a:t>
            </a:r>
            <a:endParaRPr lang="pl-PL" sz="4000" dirty="0"/>
          </a:p>
          <a:p>
            <a:pPr marL="18524" indent="0" algn="ctr">
              <a:buNone/>
            </a:pPr>
            <a:r>
              <a:rPr lang="pl-PL" sz="4000" b="1" dirty="0">
                <a:effectLst/>
              </a:rPr>
              <a:t>Wykonywanie prac i robót geologicznych </a:t>
            </a:r>
          </a:p>
          <a:p>
            <a:pPr marL="18524" indent="0" algn="ctr">
              <a:buNone/>
            </a:pPr>
            <a:r>
              <a:rPr lang="pl-PL" sz="4000" b="1" dirty="0">
                <a:effectLst/>
              </a:rPr>
              <a:t>związanych z poszukiwaniem i rozpoznawaniem </a:t>
            </a:r>
          </a:p>
          <a:p>
            <a:pPr marL="18524" indent="0" algn="ctr">
              <a:buNone/>
            </a:pPr>
            <a:r>
              <a:rPr lang="pl-PL" sz="4000" b="1" dirty="0">
                <a:effectLst/>
              </a:rPr>
              <a:t>złóż wód termalnych w celu ich udostępnienia</a:t>
            </a:r>
          </a:p>
        </p:txBody>
      </p:sp>
      <p:pic>
        <p:nvPicPr>
          <p:cNvPr id="4" name="Obraz 3" descr="Obraz zawierający tekst&#10;&#10;Opis wygenerowany automatycznie">
            <a:extLst>
              <a:ext uri="{FF2B5EF4-FFF2-40B4-BE49-F238E27FC236}">
                <a16:creationId xmlns:a16="http://schemas.microsoft.com/office/drawing/2014/main" id="{B92ED79C-35A8-434F-B471-AD29B030E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2787" y="10230488"/>
            <a:ext cx="6468038" cy="2728704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2377D32A-7182-4363-96FC-396A2BB12405}"/>
              </a:ext>
            </a:extLst>
          </p:cNvPr>
          <p:cNvSpPr txBox="1"/>
          <p:nvPr/>
        </p:nvSpPr>
        <p:spPr>
          <a:xfrm>
            <a:off x="1260386" y="8014496"/>
            <a:ext cx="1950702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000" dirty="0"/>
              <a:t>Głównym założeniem jest </a:t>
            </a:r>
            <a:r>
              <a:rPr lang="pl-PL" sz="3000" b="1" dirty="0"/>
              <a:t>dofinansowanie wykonania nowych otworów geotermalnych </a:t>
            </a:r>
            <a:r>
              <a:rPr lang="pl-PL" sz="3000" dirty="0"/>
              <a:t>w tych lokalizacjach, które rokują największe szanse na ujęcie wód termalnych o parametrach umożliwiających ich późniejsze wykorzystanie w ciepłownictwie. </a:t>
            </a:r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5D91657F-7C20-450A-9C16-0F571BFA12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817" r="9806" b="27919"/>
          <a:stretch/>
        </p:blipFill>
        <p:spPr>
          <a:xfrm>
            <a:off x="10407627" y="11366231"/>
            <a:ext cx="7505160" cy="1553882"/>
          </a:xfrm>
          <a:prstGeom prst="rect">
            <a:avLst/>
          </a:prstGeom>
        </p:spPr>
      </p:pic>
      <p:pic>
        <p:nvPicPr>
          <p:cNvPr id="10" name="Obraz 9" descr="grafika ozdobna przedstawiająca termometr" title="termometr">
            <a:extLst>
              <a:ext uri="{FF2B5EF4-FFF2-40B4-BE49-F238E27FC236}">
                <a16:creationId xmlns:a16="http://schemas.microsoft.com/office/drawing/2014/main" id="{6DABF692-7C06-491F-AA9C-48C6EC432A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rcRect l="33343" t="8779" r="28638" b="10000"/>
          <a:stretch/>
        </p:blipFill>
        <p:spPr>
          <a:xfrm>
            <a:off x="16712997" y="2797201"/>
            <a:ext cx="2142398" cy="4576944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AC18317B-1457-45F3-9EB6-568B870577DE}"/>
              </a:ext>
            </a:extLst>
          </p:cNvPr>
          <p:cNvSpPr txBox="1"/>
          <p:nvPr/>
        </p:nvSpPr>
        <p:spPr>
          <a:xfrm>
            <a:off x="1260386" y="9888903"/>
            <a:ext cx="19886420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3000" dirty="0"/>
              <a:t>dofinansowanie udzielane w formie </a:t>
            </a:r>
            <a:r>
              <a:rPr lang="pl-PL" sz="3000" b="1" dirty="0"/>
              <a:t>dotacji</a:t>
            </a:r>
            <a:r>
              <a:rPr lang="pl-PL" sz="3000" dirty="0"/>
              <a:t>, wynoszącej do </a:t>
            </a:r>
            <a:r>
              <a:rPr lang="pl-PL" sz="3000" b="1" dirty="0"/>
              <a:t>100% kosztów kwalifikowanych</a:t>
            </a:r>
            <a:r>
              <a:rPr lang="pl-PL" sz="3000" dirty="0"/>
              <a:t>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3000" dirty="0"/>
              <a:t>nabór wniosków odbywa się </a:t>
            </a:r>
            <a:r>
              <a:rPr lang="pl-PL" sz="3000" b="1" dirty="0"/>
              <a:t>w trybie konkursowym</a:t>
            </a:r>
            <a:r>
              <a:rPr lang="pl-PL" sz="3000" dirty="0"/>
              <a:t>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3000" dirty="0"/>
              <a:t>o dotacje mogą ubiegać się </a:t>
            </a:r>
            <a:r>
              <a:rPr lang="pl-PL" sz="3000" b="1" dirty="0"/>
              <a:t>jednostki samorządu terytorialnego </a:t>
            </a:r>
            <a:r>
              <a:rPr lang="pl-PL" sz="3000" dirty="0"/>
              <a:t>lub ich związki.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j</a:t>
            </a:r>
            <a:r>
              <a:rPr lang="pl-PL" sz="2800" b="1" dirty="0"/>
              <a:t>asne kryteria oceny wniosków</a:t>
            </a:r>
            <a:r>
              <a:rPr lang="pl-PL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882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9">
            <a:extLst>
              <a:ext uri="{FF2B5EF4-FFF2-40B4-BE49-F238E27FC236}">
                <a16:creationId xmlns:a16="http://schemas.microsoft.com/office/drawing/2014/main" id="{C5C2CD9C-7EEF-4467-8DF7-292F0BCB9488}"/>
              </a:ext>
            </a:extLst>
          </p:cNvPr>
          <p:cNvSpPr txBox="1">
            <a:spLocks/>
          </p:cNvSpPr>
          <p:nvPr/>
        </p:nvSpPr>
        <p:spPr>
          <a:xfrm>
            <a:off x="0" y="11439950"/>
            <a:ext cx="23690209" cy="599568"/>
          </a:xfrm>
          <a:prstGeom prst="rect">
            <a:avLst/>
          </a:prstGeom>
        </p:spPr>
        <p:txBody>
          <a:bodyPr>
            <a:noAutofit/>
          </a:bodyPr>
          <a:lstStyle>
            <a:lvl1pPr marL="457131" indent="-457131" algn="l" defTabSz="1828526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1pPr>
            <a:lvl2pPr marL="1371394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2pPr>
            <a:lvl3pPr marL="2285657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3pPr>
            <a:lvl4pPr marL="3199920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4pPr>
            <a:lvl5pPr marL="4114183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5pPr>
            <a:lvl6pPr marL="5028446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708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971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234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2800" dirty="0"/>
              <a:t>Spośród 30 rozpatrywanych inwestycji </a:t>
            </a:r>
            <a:r>
              <a:rPr lang="pl-PL" sz="2800" b="1" dirty="0"/>
              <a:t>wybrano 15 najlepszych</a:t>
            </a:r>
            <a:r>
              <a:rPr lang="pl-PL" sz="2800" dirty="0"/>
              <a:t>, wyróżniających się najbardziej obiecującymi perspektywami na efektywne wykorzystanie zasobów wód termalnych.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C0254EB3-9496-433E-866B-6DD500235A70}"/>
              </a:ext>
            </a:extLst>
          </p:cNvPr>
          <p:cNvSpPr txBox="1"/>
          <p:nvPr/>
        </p:nvSpPr>
        <p:spPr>
          <a:xfrm>
            <a:off x="3370786" y="12401690"/>
            <a:ext cx="176392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pl-PL" sz="2800" dirty="0"/>
              <a:t>Wnioskowana kwota dofinansowań przeznaczonych na powyższe otwory geotermalne to około </a:t>
            </a:r>
            <a:r>
              <a:rPr lang="pl-PL" sz="2800" b="1" dirty="0">
                <a:solidFill>
                  <a:srgbClr val="FF0000"/>
                </a:solidFill>
              </a:rPr>
              <a:t>230 mln zł.</a:t>
            </a:r>
            <a:endParaRPr lang="pl-PL" sz="2800" dirty="0">
              <a:solidFill>
                <a:srgbClr val="FF0000"/>
              </a:solidFill>
            </a:endParaRPr>
          </a:p>
        </p:txBody>
      </p:sp>
      <p:pic>
        <p:nvPicPr>
          <p:cNvPr id="9" name="Obraz 8" descr="Tabela z lista prezdsięwzięć. Mapa Polski z zaznaczonymi punktowo przedsięwzięciami" title="tabela i mapa">
            <a:extLst>
              <a:ext uri="{FF2B5EF4-FFF2-40B4-BE49-F238E27FC236}">
                <a16:creationId xmlns:a16="http://schemas.microsoft.com/office/drawing/2014/main" id="{39486D4E-C20A-440F-9501-BFC758385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857" y="2231318"/>
            <a:ext cx="14388768" cy="8194243"/>
          </a:xfrm>
          <a:prstGeom prst="rect">
            <a:avLst/>
          </a:prstGeom>
        </p:spPr>
      </p:pic>
      <p:pic>
        <p:nvPicPr>
          <p:cNvPr id="10" name="Symbol zastępczy zawartości 7" descr="zaznaczone pubnkotowo prezdsięwzięcia w ich lokalizacjach na mapie Polski oraz tabela z listą prezdsięwzięć" title="mapa Polski i tabela z przedsięwzięciami">
            <a:extLst>
              <a:ext uri="{FF2B5EF4-FFF2-40B4-BE49-F238E27FC236}">
                <a16:creationId xmlns:a16="http://schemas.microsoft.com/office/drawing/2014/main" id="{5148BF9D-BEFC-4908-9835-31DE96449F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-1" b="6835"/>
          <a:stretch/>
        </p:blipFill>
        <p:spPr>
          <a:xfrm>
            <a:off x="14902117" y="2231318"/>
            <a:ext cx="9138851" cy="8763913"/>
          </a:xfrm>
        </p:spPr>
      </p:pic>
      <p:sp>
        <p:nvSpPr>
          <p:cNvPr id="11" name="Tytuł 1">
            <a:extLst>
              <a:ext uri="{FF2B5EF4-FFF2-40B4-BE49-F238E27FC236}">
                <a16:creationId xmlns:a16="http://schemas.microsoft.com/office/drawing/2014/main" id="{AABE4196-1CC9-4C19-ABFA-6AD296ED8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405" y="601828"/>
            <a:ext cx="22948804" cy="1354217"/>
          </a:xfrm>
        </p:spPr>
        <p:txBody>
          <a:bodyPr/>
          <a:lstStyle/>
          <a:p>
            <a:r>
              <a:rPr lang="pl-PL" sz="4400" dirty="0"/>
              <a:t>Lista wniosków rekomendowanych do dofinansowania złożonych w 2020 roku </a:t>
            </a:r>
            <a:br>
              <a:rPr lang="pl-PL" sz="4400" dirty="0"/>
            </a:br>
            <a:r>
              <a:rPr lang="pl-PL" sz="4400" dirty="0"/>
              <a:t>w I naborze w ramach programu </a:t>
            </a:r>
            <a:r>
              <a:rPr lang="pl-PL" sz="4400" dirty="0">
                <a:solidFill>
                  <a:srgbClr val="FF0000"/>
                </a:solidFill>
              </a:rPr>
              <a:t>„Udostępnianie wód termalnych w Polsce</a:t>
            </a:r>
            <a:r>
              <a:rPr lang="pl-PL" sz="4400" dirty="0" smtClean="0">
                <a:solidFill>
                  <a:srgbClr val="FF0000"/>
                </a:solidFill>
              </a:rPr>
              <a:t>”</a:t>
            </a:r>
            <a:endParaRPr lang="pl-PL" sz="4400" dirty="0"/>
          </a:p>
        </p:txBody>
      </p:sp>
    </p:spTree>
    <p:extLst>
      <p:ext uri="{BB962C8B-B14F-4D97-AF65-F5344CB8AC3E}">
        <p14:creationId xmlns:p14="http://schemas.microsoft.com/office/powerpoint/2010/main" val="335720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90B7F64-5C50-4D29-9665-94E1BEF79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475" y="3795631"/>
            <a:ext cx="12418203" cy="7558169"/>
          </a:xfrm>
        </p:spPr>
        <p:txBody>
          <a:bodyPr>
            <a:normAutofit/>
          </a:bodyPr>
          <a:lstStyle/>
          <a:p>
            <a:r>
              <a:rPr lang="pl-PL" dirty="0"/>
              <a:t>Trwa od </a:t>
            </a:r>
            <a:r>
              <a:rPr lang="pl-PL" b="1" dirty="0"/>
              <a:t>3 stycznia do 30 czerwca 2022 r. </a:t>
            </a:r>
          </a:p>
          <a:p>
            <a:r>
              <a:rPr lang="pl-PL" dirty="0"/>
              <a:t>Jak w poprzedniej edycji dofinansowanie udzielane będzie w formie </a:t>
            </a:r>
            <a:r>
              <a:rPr lang="pl-PL" b="1" dirty="0"/>
              <a:t>dotacji</a:t>
            </a:r>
            <a:r>
              <a:rPr lang="pl-PL" dirty="0"/>
              <a:t>, wynoszącej </a:t>
            </a:r>
            <a:r>
              <a:rPr lang="pl-PL" b="1" dirty="0"/>
              <a:t>do 100% kosztów kwalifikowanych</a:t>
            </a:r>
            <a:r>
              <a:rPr lang="pl-PL" dirty="0"/>
              <a:t>. </a:t>
            </a:r>
          </a:p>
          <a:p>
            <a:r>
              <a:rPr lang="pl-PL" dirty="0"/>
              <a:t>Nabór wniosków odbywa się </a:t>
            </a:r>
            <a:r>
              <a:rPr lang="pl-PL" b="1" dirty="0"/>
              <a:t>w trybie konkursowym</a:t>
            </a:r>
            <a:r>
              <a:rPr lang="pl-PL" dirty="0"/>
              <a:t>. </a:t>
            </a:r>
          </a:p>
          <a:p>
            <a:r>
              <a:rPr lang="pl-PL" dirty="0"/>
              <a:t>O dotacje mogą ubiegać się </a:t>
            </a:r>
            <a:r>
              <a:rPr lang="pl-PL" b="1" dirty="0"/>
              <a:t>jednostki samorządu terytorialnego </a:t>
            </a:r>
            <a:r>
              <a:rPr lang="pl-PL" dirty="0"/>
              <a:t>lub ich związki.</a:t>
            </a:r>
          </a:p>
          <a:p>
            <a:r>
              <a:rPr lang="pl-PL" dirty="0"/>
              <a:t>Po rozpoznaniu złóż wód termalnych, </a:t>
            </a:r>
            <a:r>
              <a:rPr lang="pl-PL" b="1" dirty="0"/>
              <a:t>dofinansowanie na kontynuację przedsięwzięć</a:t>
            </a:r>
            <a:r>
              <a:rPr lang="pl-PL" dirty="0"/>
              <a:t> można uzyskać np. w ramach programu priorytetowego NFOŚiGW pn. </a:t>
            </a:r>
            <a:r>
              <a:rPr lang="pl-PL" b="1" dirty="0"/>
              <a:t>„Polska Geotermia Plus”.</a:t>
            </a:r>
          </a:p>
          <a:p>
            <a:r>
              <a:rPr lang="pl-PL" b="1" dirty="0"/>
              <a:t>Jasne kryteria oceny wniosków 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(formularz oceny dostępny jest na stronie NFOŚiGW).</a:t>
            </a:r>
          </a:p>
          <a:p>
            <a:endParaRPr lang="pl-PL" dirty="0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272C70D6-C9EE-477D-AE5A-DFC5A486B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1" y="282408"/>
            <a:ext cx="23727682" cy="1661993"/>
          </a:xfrm>
        </p:spPr>
        <p:txBody>
          <a:bodyPr/>
          <a:lstStyle/>
          <a:p>
            <a:pPr algn="ctr"/>
            <a:r>
              <a:rPr lang="pl-PL" sz="5400" dirty="0"/>
              <a:t>II nabór wniosków w programie </a:t>
            </a:r>
            <a:br>
              <a:rPr lang="pl-PL" sz="5400" dirty="0"/>
            </a:br>
            <a:r>
              <a:rPr lang="pl-PL" sz="5400" dirty="0"/>
              <a:t>Udostępnianie wód termalnych w Polsce</a:t>
            </a:r>
          </a:p>
        </p:txBody>
      </p:sp>
      <p:pic>
        <p:nvPicPr>
          <p:cNvPr id="2" name="Obraz 1" descr="Wiertnia wykonująca otwór Sochaczew GT1. Fotografia z archiwum Urzędu Mijeksiego w Sochaczewie" title="grafika ilustracyjn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0846" y="3428546"/>
            <a:ext cx="5969479" cy="8959818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12439292" y="11064925"/>
            <a:ext cx="33815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Ryc. </a:t>
            </a:r>
            <a:r>
              <a:rPr lang="pl-P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Wiertnia wykonująca otwór Sochaczew GT-1. Fot. Arch. Urzędu Miejskiego w Sochaczewie</a:t>
            </a:r>
          </a:p>
        </p:txBody>
      </p:sp>
    </p:spTree>
    <p:extLst>
      <p:ext uri="{BB962C8B-B14F-4D97-AF65-F5344CB8AC3E}">
        <p14:creationId xmlns:p14="http://schemas.microsoft.com/office/powerpoint/2010/main" val="1321457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 descr="Parametry charakteryzujące warunki hydrotermalne na wybranych obszarach." title="tabela">
            <a:extLst>
              <a:ext uri="{FF2B5EF4-FFF2-40B4-BE49-F238E27FC236}">
                <a16:creationId xmlns:a16="http://schemas.microsoft.com/office/drawing/2014/main" id="{3B224A14-4065-4441-8EDB-4D37AC562A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59185" y="3696344"/>
            <a:ext cx="11727841" cy="7998343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5948DF9-8695-45A7-A7F5-772608773F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3800" y="2019726"/>
            <a:ext cx="21861704" cy="1384995"/>
          </a:xfrm>
        </p:spPr>
        <p:txBody>
          <a:bodyPr/>
          <a:lstStyle/>
          <a:p>
            <a:r>
              <a:rPr lang="pl-PL" dirty="0"/>
              <a:t>W celu usprawnienia przygotowania wniosków oraz projektów robót geologicznych, Ministerstwo Klimatu i Środowiska przygotowało uaktualniony katalog rekomendacji i zaleceń dotyczących projektowania robót geologicznych na potrzeby programu priorytetowego oraz zaktualizowane kryteria oceny wniosków.</a:t>
            </a:r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82E1B0A3-C934-4121-8F6F-A1CFB1A21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559" y="666750"/>
            <a:ext cx="21861705" cy="1619980"/>
          </a:xfrm>
        </p:spPr>
        <p:txBody>
          <a:bodyPr/>
          <a:lstStyle/>
          <a:p>
            <a:pPr algn="ctr"/>
            <a:r>
              <a:rPr lang="pl-PL" dirty="0"/>
              <a:t>Kryteria oceny i punktacja</a:t>
            </a:r>
            <a:br>
              <a:rPr lang="pl-PL" dirty="0"/>
            </a:br>
            <a:endParaRPr lang="pl-PL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24731465-53F5-46AC-9920-B50B95579E1E}"/>
              </a:ext>
            </a:extLst>
          </p:cNvPr>
          <p:cNvSpPr txBox="1"/>
          <p:nvPr/>
        </p:nvSpPr>
        <p:spPr>
          <a:xfrm>
            <a:off x="893799" y="3607234"/>
            <a:ext cx="10358553" cy="904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Parametry charakteryzujące warunki hydrotermalne na danym obszarze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Wydajność eksploatacyjna wód termalnych.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Temperatura wód termalnych (na wypływie).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Głębokość (strop) warstwy wodonośnej (geotermalnej).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Mineralizacja/ skład chemiczny wód termalnych.</a:t>
            </a:r>
          </a:p>
          <a:p>
            <a:endParaRPr lang="pl-PL" sz="2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l-P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Czynniki ekonomiczne i techniczne</a:t>
            </a:r>
            <a:endParaRPr lang="pl-PL" sz="24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Kwota dofinansowania (w PLN).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Zaprojektowanie robót w sposób zapewniający izolację poziomów wodonośnych zarówno podczas wykonywania wiercenia jak i ewentualnej likwidacji otworu.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Opróbowanie ze szczególnym uwzględnieniem opróbowania hydrogeochemicznego i petrofizycznego.</a:t>
            </a:r>
            <a:endParaRPr lang="pl-PL" sz="20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l-PL" sz="20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l-P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Czynniki zależne od makrootoczenia</a:t>
            </a:r>
            <a:endParaRPr lang="pl-PL" sz="24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Rozpoznanie geotermalne minimalizujące ryzyko realizacji przedsięwzięcia w poziomie planowanym do ujęcia.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Konfliktowość wykonania otworu z: obszar górniczy, teren górniczy, obszar koncesyjny, ujęcie wód podziemnych (głębokie i płytkie), GZWP, obszar ochronny GZWP, formy ochrony przyrody, współwystępowanie wód zwykłych, obiekty zagospodarowania powierzchni terenu, inne.</a:t>
            </a:r>
          </a:p>
          <a:p>
            <a:endParaRPr lang="pl-PL" sz="20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l-P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Czynniki formalne</a:t>
            </a:r>
            <a:endParaRPr lang="pl-PL" sz="2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Uwzględnienie zaleceń i </a:t>
            </a:r>
            <a:r>
              <a:rPr lang="pl-PL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rekomendacji </a:t>
            </a:r>
            <a:r>
              <a:rPr lang="pl-PL" sz="2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MKiŚ</a:t>
            </a:r>
            <a:r>
              <a:rPr lang="pl-PL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 projektu robót geologicznych.</a:t>
            </a:r>
          </a:p>
          <a:p>
            <a:endParaRPr lang="pl-PL" sz="20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l-P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Kryteria wykluczające realizację wiercenia, skutkujące opinią negatywną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Konfliktowość wiercenia uniemożliwiająca jego realizację.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Zasadnicze problemy związane z projektem robót geologicznych.</a:t>
            </a:r>
          </a:p>
          <a:p>
            <a:endParaRPr lang="pl-PL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82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750DD6-3DD6-4552-848A-E786C4EB3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1097394"/>
            <a:ext cx="21861705" cy="1077218"/>
          </a:xfrm>
        </p:spPr>
        <p:txBody>
          <a:bodyPr/>
          <a:lstStyle/>
          <a:p>
            <a:pPr algn="ctr"/>
            <a:r>
              <a:rPr lang="pl-PL" dirty="0"/>
              <a:t>Wstępne opinie o potencjale geotermalnym 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568A2D0-9631-4811-A004-9B4B4F14EB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133342" y="2748371"/>
            <a:ext cx="10200947" cy="3672800"/>
          </a:xfrm>
        </p:spPr>
        <p:txBody>
          <a:bodyPr/>
          <a:lstStyle/>
          <a:p>
            <a:pPr algn="ctr"/>
            <a:r>
              <a:rPr lang="pl-PL" sz="3200" dirty="0">
                <a:solidFill>
                  <a:srgbClr val="FF0000"/>
                </a:solidFill>
                <a:latin typeface="Merriweather Sans" panose="00000500000000000000"/>
              </a:rPr>
              <a:t>W sierpniu 2021 r.</a:t>
            </a:r>
            <a:r>
              <a:rPr lang="pl-PL" sz="3200" b="1" dirty="0">
                <a:solidFill>
                  <a:srgbClr val="FF0000"/>
                </a:solidFill>
                <a:latin typeface="Merriweather Sans" panose="00000500000000000000"/>
              </a:rPr>
              <a:t> </a:t>
            </a:r>
            <a:r>
              <a:rPr lang="pl-PL" sz="3200" b="1" dirty="0">
                <a:latin typeface="Merriweather Sans" panose="00000500000000000000"/>
              </a:rPr>
              <a:t>uruchomiony został </a:t>
            </a:r>
            <a:r>
              <a:rPr lang="pl-PL" sz="3200" b="1" dirty="0">
                <a:solidFill>
                  <a:srgbClr val="FF0000"/>
                </a:solidFill>
                <a:latin typeface="Merriweather Sans" panose="00000500000000000000"/>
              </a:rPr>
              <a:t>mechanizm wsparcia samorządów </a:t>
            </a:r>
            <a:r>
              <a:rPr lang="pl-PL" sz="3200" b="1" dirty="0">
                <a:latin typeface="Merriweather Sans" panose="00000500000000000000"/>
              </a:rPr>
              <a:t>w postaci </a:t>
            </a:r>
            <a:r>
              <a:rPr lang="pl-PL" sz="3200" b="1" dirty="0">
                <a:solidFill>
                  <a:srgbClr val="FF0000"/>
                </a:solidFill>
                <a:latin typeface="Merriweather Sans" panose="00000500000000000000"/>
              </a:rPr>
              <a:t>wstępnych opinii o potencjale geotermalnym </a:t>
            </a:r>
            <a:r>
              <a:rPr lang="pl-PL" sz="3200" b="1" dirty="0">
                <a:latin typeface="Merriweather Sans" panose="00000500000000000000"/>
              </a:rPr>
              <a:t>wykonywanych przez PIG-PIB na bazie posiadanych informacji dotyczących budowy geologicznej w miejscu planowanych inwestycji geotermalnych.</a:t>
            </a:r>
          </a:p>
          <a:p>
            <a:pPr algn="ctr"/>
            <a:endParaRPr lang="pl-PL" dirty="0"/>
          </a:p>
        </p:txBody>
      </p:sp>
      <p:pic>
        <p:nvPicPr>
          <p:cNvPr id="5" name="Symbol zastępczy zawartości 4" descr="Obraz zawierający mapa&#10;&#10;Opis wygenerowany automatycznie">
            <a:extLst>
              <a:ext uri="{FF2B5EF4-FFF2-40B4-BE49-F238E27FC236}">
                <a16:creationId xmlns:a16="http://schemas.microsoft.com/office/drawing/2014/main" id="{7F1022D0-4E42-4C5D-B071-310612BB43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29" y="2949539"/>
            <a:ext cx="12272771" cy="8685454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88D852EA-0638-4C4B-90A8-E739CFD68B8E}"/>
              </a:ext>
            </a:extLst>
          </p:cNvPr>
          <p:cNvSpPr txBox="1"/>
          <p:nvPr/>
        </p:nvSpPr>
        <p:spPr>
          <a:xfrm>
            <a:off x="13133342" y="6994930"/>
            <a:ext cx="1050645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dirty="0"/>
              <a:t>Każda opinia zawiera informacje dotyczące: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800" dirty="0"/>
              <a:t> budowy geologicznej,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800" b="1" dirty="0"/>
              <a:t> stanu rozpoznania hydrogeologicznego i geotermalnego</a:t>
            </a:r>
            <a:r>
              <a:rPr lang="pl-PL" sz="2800" dirty="0"/>
              <a:t>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800" b="1" dirty="0"/>
              <a:t> możliwości ujęcia wód termalnych </a:t>
            </a:r>
            <a:r>
              <a:rPr lang="pl-PL" sz="2800" dirty="0"/>
              <a:t>(m.in. przewidywana </a:t>
            </a:r>
            <a:r>
              <a:rPr lang="pl-PL" sz="2800" b="1" dirty="0"/>
              <a:t>szacunkowa głębokość </a:t>
            </a:r>
            <a:r>
              <a:rPr lang="pl-PL" sz="2800" dirty="0"/>
              <a:t>otworu wiertniczego, </a:t>
            </a:r>
            <a:r>
              <a:rPr lang="pl-PL" sz="2800" b="1" dirty="0"/>
              <a:t>wydajność, temperatura i mineralizacja</a:t>
            </a:r>
            <a:r>
              <a:rPr lang="pl-PL" sz="2800" dirty="0"/>
              <a:t> wód termalnych),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800" dirty="0"/>
              <a:t> zauważonych na tym etapie prac </a:t>
            </a:r>
            <a:r>
              <a:rPr lang="pl-PL" sz="2800" b="1" dirty="0"/>
              <a:t>najpoważniejszych konfliktów </a:t>
            </a:r>
            <a:r>
              <a:rPr lang="pl-PL" sz="2800" dirty="0"/>
              <a:t>mogących uniemożliwiać realizację potencjalnej inwestycji geotermalnej.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3267CDF-0E76-4B3A-A5A9-0F0A4799C1BA}"/>
              </a:ext>
            </a:extLst>
          </p:cNvPr>
          <p:cNvSpPr txBox="1"/>
          <p:nvPr/>
        </p:nvSpPr>
        <p:spPr>
          <a:xfrm>
            <a:off x="741027" y="11396135"/>
            <a:ext cx="12272770" cy="120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i="1" dirty="0">
                <a:solidFill>
                  <a:srgbClr val="44546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Ryc. Mapa obszarów perspektywicznych dla poszukiwania wód termalnych (opracowanie: Państwowy Instytut Geologiczny - Państwowy Instytut Badawczy, Warszawa 2021, na podstawie wcześniejszych prac badawczych).</a:t>
            </a:r>
            <a:endParaRPr lang="pl-PL" sz="1800" i="1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79204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59560" y="987993"/>
            <a:ext cx="21861705" cy="2154436"/>
          </a:xfrm>
        </p:spPr>
        <p:txBody>
          <a:bodyPr/>
          <a:lstStyle/>
          <a:p>
            <a:pPr algn="ctr"/>
            <a:r>
              <a:rPr lang="pl-PL" dirty="0"/>
              <a:t>Rozwój i wykorzystanie potencjału geotermalnego w Polsce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59560" y="4222642"/>
            <a:ext cx="15510191" cy="52691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Projekt strategiczny pn. </a:t>
            </a:r>
            <a:r>
              <a:rPr lang="pl-PL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Rozwój i wykorzystanie potencjału geotermalnego w Polsce 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jest częścią </a:t>
            </a:r>
            <a:r>
              <a:rPr lang="pl-PL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Strategii na rzecz Odpowiedzialnego Rozwoju do roku 2020 (z perspektywą do 2030 r.)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przyjętą przez Radę Ministrów w 2017 r. </a:t>
            </a:r>
          </a:p>
          <a:p>
            <a:pPr marL="0" indent="0" algn="just">
              <a:buNone/>
            </a:pPr>
            <a:endParaRPr lang="en-GB" dirty="0">
              <a:solidFill>
                <a:srgbClr val="FFC000"/>
              </a:solidFill>
            </a:endParaRPr>
          </a:p>
          <a:p>
            <a:pPr marL="0" indent="0" algn="just">
              <a:buNone/>
            </a:pPr>
            <a:r>
              <a:rPr lang="pl-PL" dirty="0"/>
              <a:t>Zgodnie ze </a:t>
            </a:r>
            <a:r>
              <a:rPr lang="pl-PL" i="1" dirty="0"/>
              <a:t>Strategią</a:t>
            </a:r>
            <a:r>
              <a:rPr lang="pl-PL" dirty="0"/>
              <a:t> celem projektu jest:</a:t>
            </a:r>
          </a:p>
          <a:p>
            <a:pPr lvl="1" algn="just"/>
            <a:r>
              <a:rPr lang="pl-PL" dirty="0">
                <a:solidFill>
                  <a:srgbClr val="0070C0"/>
                </a:solidFill>
              </a:rPr>
              <a:t>stworzenie warunków dla promocji oraz rozwoju energetyki odnawialnej</a:t>
            </a:r>
            <a:r>
              <a:rPr lang="pl-PL" dirty="0"/>
              <a:t>, bazującej na źródłach geotermalnych oraz </a:t>
            </a:r>
          </a:p>
          <a:p>
            <a:pPr lvl="1" algn="just"/>
            <a:r>
              <a:rPr lang="pl-PL" dirty="0">
                <a:solidFill>
                  <a:srgbClr val="0070C0"/>
                </a:solidFill>
              </a:rPr>
              <a:t>wykorzystanie istniejącego potencjału geoenergetycznego </a:t>
            </a:r>
            <a:r>
              <a:rPr lang="pl-PL" dirty="0"/>
              <a:t>zasobów geotermalnych Polski.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en-GB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C3323469-A7D4-4022-9812-6AC34AA3D202}"/>
              </a:ext>
            </a:extLst>
          </p:cNvPr>
          <p:cNvSpPr txBox="1"/>
          <p:nvPr/>
        </p:nvSpPr>
        <p:spPr>
          <a:xfrm>
            <a:off x="1259560" y="10903215"/>
            <a:ext cx="22747650" cy="1200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Strategia na rzecz Odpowiedzialnego Rozwoju do roku 2020 (z perspektywą do 2030 r.), jest obowiązującym, </a:t>
            </a:r>
            <a:r>
              <a:rPr lang="pl-PL" b="1" dirty="0"/>
              <a:t>kluczowym dokumentem państwa polskiego w obszarze średnio- i długofalowej polityki gospodarczej. </a:t>
            </a:r>
          </a:p>
        </p:txBody>
      </p:sp>
      <p:pic>
        <p:nvPicPr>
          <p:cNvPr id="5" name="Obraz 4" descr="grafika ozdobna nic nie wnosząca do treści slajdu" title="grafika ozdobna">
            <a:extLst>
              <a:ext uri="{FF2B5EF4-FFF2-40B4-BE49-F238E27FC236}">
                <a16:creationId xmlns:a16="http://schemas.microsoft.com/office/drawing/2014/main" id="{356C3360-07A2-4FA6-A7E1-6C75138BFA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8312" y="5533857"/>
            <a:ext cx="5259713" cy="44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25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E1E1C"/>
      </a:dk2>
      <a:lt2>
        <a:srgbClr val="0573BA"/>
      </a:lt2>
      <a:accent1>
        <a:srgbClr val="0573BA"/>
      </a:accent1>
      <a:accent2>
        <a:srgbClr val="E94E2E"/>
      </a:accent2>
      <a:accent3>
        <a:srgbClr val="02AB84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gendefinert 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mal_EØSMidlene.potx" id="{2877A2A8-6D65-4BE8-A3B9-A911333E1F70}" vid="{D3D72181-B44E-471C-A438-738F633005DA}"/>
    </a:ext>
  </a:extLst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E1E1C"/>
      </a:dk2>
      <a:lt2>
        <a:srgbClr val="0573BA"/>
      </a:lt2>
      <a:accent1>
        <a:srgbClr val="0573BA"/>
      </a:accent1>
      <a:accent2>
        <a:srgbClr val="E94E2E"/>
      </a:accent2>
      <a:accent3>
        <a:srgbClr val="02AB84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gendefinert 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mal_EØSMidlene.potx" id="{2877A2A8-6D65-4BE8-A3B9-A911333E1F70}" vid="{D3D72181-B44E-471C-A438-738F633005DA}"/>
    </a:ext>
  </a:extLst>
</a:theme>
</file>

<file path=ppt/theme/theme3.xml><?xml version="1.0" encoding="utf-8"?>
<a:theme xmlns:a="http://schemas.openxmlformats.org/drawingml/2006/main" name="2_Office-tema">
  <a:themeElements>
    <a:clrScheme name="Office">
      <a:dk1>
        <a:sysClr val="windowText" lastClr="000000"/>
      </a:dk1>
      <a:lt1>
        <a:sysClr val="window" lastClr="FFFFFF"/>
      </a:lt1>
      <a:dk2>
        <a:srgbClr val="1E1E1C"/>
      </a:dk2>
      <a:lt2>
        <a:srgbClr val="0573BA"/>
      </a:lt2>
      <a:accent1>
        <a:srgbClr val="0573BA"/>
      </a:accent1>
      <a:accent2>
        <a:srgbClr val="E94E2E"/>
      </a:accent2>
      <a:accent3>
        <a:srgbClr val="02AB84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gendefinert 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mal_EØSMidlene.potx" id="{2877A2A8-6D65-4BE8-A3B9-A911333E1F70}" vid="{D3D72181-B44E-471C-A438-738F633005D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PPT-mal_EØSMidlene</Template>
  <TotalTime>3957</TotalTime>
  <Words>2208</Words>
  <Application>Microsoft Office PowerPoint</Application>
  <PresentationFormat>Niestandardowy</PresentationFormat>
  <Paragraphs>166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17</vt:i4>
      </vt:variant>
    </vt:vector>
  </HeadingPairs>
  <TitlesOfParts>
    <vt:vector size="24" baseType="lpstr">
      <vt:lpstr>Arial</vt:lpstr>
      <vt:lpstr>Calibri</vt:lpstr>
      <vt:lpstr>Merriweather Sans</vt:lpstr>
      <vt:lpstr>Times New Roman</vt:lpstr>
      <vt:lpstr>Office-tema</vt:lpstr>
      <vt:lpstr>1_Office-tema</vt:lpstr>
      <vt:lpstr>2_Office-tema</vt:lpstr>
      <vt:lpstr>Działania ministra właściwego do spraw środowiska  dla rozwoju geotermii w Polsce</vt:lpstr>
      <vt:lpstr>Główne działania ministra właściwego do spraw środowiska dla rozwoju geotermii w Polsce:</vt:lpstr>
      <vt:lpstr>Programy priorytetowe NFOŚiGW realizowane w ubiegłych latach</vt:lpstr>
      <vt:lpstr>Program priorytetowy  Narodowego Funduszu Ochrony Środowiska i Gospodarki Wodnej „Udostępnianie wód termalnych w Polsce”</vt:lpstr>
      <vt:lpstr>Lista wniosków rekomendowanych do dofinansowania złożonych w 2020 roku  w I naborze w ramach programu „Udostępnianie wód termalnych w Polsce”</vt:lpstr>
      <vt:lpstr>II nabór wniosków w programie  Udostępnianie wód termalnych w Polsce</vt:lpstr>
      <vt:lpstr>Kryteria oceny i punktacja </vt:lpstr>
      <vt:lpstr>Wstępne opinie o potencjale geotermalnym </vt:lpstr>
      <vt:lpstr>Rozwój i wykorzystanie potencjału geotermalnego w Polsce</vt:lpstr>
      <vt:lpstr>Cele i korzyści wynikające z realizacji projektu</vt:lpstr>
      <vt:lpstr>Cele i korzyści wynikające z realizacji projektu - przykłady </vt:lpstr>
      <vt:lpstr>Aktualnie realizowane zadania państwowej służby geologicznej z dziedziny geotermii</vt:lpstr>
      <vt:lpstr>Wieloletni Program Rozwoju Wykorzystania Zasobów Geotermalnych w Polsce (Mapa drogowa rozwoju geotermii w Polsce)</vt:lpstr>
      <vt:lpstr>Obszary tematyczne Wieloletniego Programu Rozwoju Wykorzystania Zasobów Geotermalnych w Polsce </vt:lpstr>
      <vt:lpstr>Wspieranie międzynarodowych i krajowych projektów związanych z promocją i rozwojem geotermii (w tym EEA i środki norweskie) </vt:lpstr>
      <vt:lpstr>Prace legislacyjne</vt:lpstr>
      <vt:lpstr>Dziękuję za uwagę!</vt:lpstr>
    </vt:vector>
  </TitlesOfParts>
  <Company>EFTA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WEGGERSEN Lillann</dc:creator>
  <cp:lastModifiedBy>Urzyczyn Anna</cp:lastModifiedBy>
  <cp:revision>334</cp:revision>
  <dcterms:created xsi:type="dcterms:W3CDTF">2017-06-12T12:11:38Z</dcterms:created>
  <dcterms:modified xsi:type="dcterms:W3CDTF">2023-03-13T09:30:02Z</dcterms:modified>
</cp:coreProperties>
</file>