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61992" y="1507061"/>
            <a:ext cx="11611138" cy="4339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Prezentacja projektu informatycznego </a:t>
            </a:r>
            <a:r>
              <a:rPr lang="pl-PL" sz="4800" b="1" dirty="0" smtClean="0">
                <a:solidFill>
                  <a:schemeClr val="bg1"/>
                </a:solidFill>
              </a:rPr>
              <a:t>pn. </a:t>
            </a:r>
          </a:p>
          <a:p>
            <a:endParaRPr lang="pl-PL" sz="1200" b="1" dirty="0">
              <a:solidFill>
                <a:schemeClr val="bg1"/>
              </a:solidFill>
            </a:endParaRPr>
          </a:p>
          <a:p>
            <a:r>
              <a:rPr lang="pl-PL" sz="4000" b="1" dirty="0" smtClean="0">
                <a:solidFill>
                  <a:schemeClr val="bg1"/>
                </a:solidFill>
              </a:rPr>
              <a:t>Upowszechnianie </a:t>
            </a:r>
            <a:r>
              <a:rPr lang="pl-PL" sz="4000" b="1" dirty="0">
                <a:solidFill>
                  <a:schemeClr val="bg1"/>
                </a:solidFill>
              </a:rPr>
              <a:t>elektronicznego zarządzania dokumentacją </a:t>
            </a:r>
            <a:r>
              <a:rPr lang="pl-PL" sz="4000" b="1" dirty="0" smtClean="0">
                <a:solidFill>
                  <a:schemeClr val="bg1"/>
                </a:solidFill>
              </a:rPr>
              <a:t>w </a:t>
            </a:r>
            <a:r>
              <a:rPr lang="pl-PL" sz="4000" b="1" dirty="0">
                <a:solidFill>
                  <a:schemeClr val="bg1"/>
                </a:solidFill>
              </a:rPr>
              <a:t>podmiotach publicznych (systemy EZD PUW i EZD RP) </a:t>
            </a:r>
            <a:r>
              <a:rPr lang="pl-PL" sz="4000" b="1" dirty="0" smtClean="0">
                <a:solidFill>
                  <a:schemeClr val="bg1"/>
                </a:solidFill>
              </a:rPr>
              <a:t>oraz </a:t>
            </a:r>
            <a:r>
              <a:rPr lang="pl-PL" sz="4000" b="1" dirty="0">
                <a:solidFill>
                  <a:schemeClr val="bg1"/>
                </a:solidFill>
              </a:rPr>
              <a:t>nowe funkcje systemu EZD RP</a:t>
            </a:r>
          </a:p>
          <a:p>
            <a:pPr algn="l" fontAlgn="base"/>
            <a:endParaRPr lang="pl-PL" sz="4800" b="1" dirty="0">
              <a:solidFill>
                <a:schemeClr val="bg1"/>
              </a:solidFill>
            </a:endParaRPr>
          </a:p>
          <a:p>
            <a:pPr algn="l" fontAlgn="base"/>
            <a:endParaRPr lang="pl-PL" sz="4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1161896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buNone/>
            </a:pPr>
            <a:r>
              <a:rPr lang="pl-PL" sz="11200" b="1" i="1" dirty="0">
                <a:cs typeface="Times New Roman" pitchFamily="18" charset="0"/>
              </a:rPr>
              <a:t>Upowszechnianie elektronicznego zarządzania dokumentacją </a:t>
            </a:r>
          </a:p>
          <a:p>
            <a:pPr marL="0" indent="0" algn="ctr">
              <a:buNone/>
            </a:pPr>
            <a:r>
              <a:rPr lang="pl-PL" sz="11200" b="1" i="1" dirty="0">
                <a:cs typeface="Times New Roman" pitchFamily="18" charset="0"/>
              </a:rPr>
              <a:t>w podmiotach publicznych (systemy EZD PUW i EZD RP) </a:t>
            </a:r>
          </a:p>
          <a:p>
            <a:pPr marL="0" indent="0" algn="ctr">
              <a:buNone/>
            </a:pPr>
            <a:r>
              <a:rPr lang="pl-PL" sz="11200" b="1" i="1" dirty="0">
                <a:cs typeface="Times New Roman" pitchFamily="18" charset="0"/>
              </a:rPr>
              <a:t>oraz nowe funkcje systemu EZD RP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dirty="0"/>
              <a:t>Wnioskodawca: </a:t>
            </a:r>
            <a:r>
              <a:rPr lang="pl-PL" sz="8000" b="1" dirty="0"/>
              <a:t>Minister Cyfryzacji 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dirty="0"/>
              <a:t>Beneficjent: </a:t>
            </a:r>
            <a:r>
              <a:rPr lang="pl-PL" sz="8000" b="1" dirty="0"/>
              <a:t>Naukowa i Akademicka Sieć Komputerowa – Państwowy Instytut Badawczy </a:t>
            </a:r>
            <a:endParaRPr lang="pl-PL" sz="8000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Źródło finansowania: </a:t>
            </a:r>
          </a:p>
          <a:p>
            <a:pPr marL="269875" indent="0">
              <a:spcBef>
                <a:spcPts val="800"/>
              </a:spcBef>
              <a:spcAft>
                <a:spcPts val="600"/>
              </a:spcAft>
              <a:buNone/>
            </a:pPr>
            <a:r>
              <a:rPr lang="pl-PL" sz="8000" b="1" dirty="0" smtClean="0"/>
              <a:t>Środki </a:t>
            </a:r>
            <a:r>
              <a:rPr lang="pl-PL" sz="8000" b="1" dirty="0"/>
              <a:t>UE: </a:t>
            </a:r>
            <a:r>
              <a:rPr lang="pl-PL" sz="8000" b="1" dirty="0" smtClean="0"/>
              <a:t>POPC, </a:t>
            </a:r>
            <a:r>
              <a:rPr lang="pl-PL" sz="8000" b="1" dirty="0"/>
              <a:t>II oś priorytetowa „E-administracja i otwarty rząd”, działanie 2.2 „Cyfryzacja procesów </a:t>
            </a:r>
            <a:r>
              <a:rPr lang="pl-PL" sz="8000" b="1" dirty="0" err="1"/>
              <a:t>back-office</a:t>
            </a:r>
            <a:r>
              <a:rPr lang="pl-PL" sz="8000" b="1" dirty="0"/>
              <a:t> w administracji rządowej” – środki pochodzące z Europejskiego Funduszu Rozwoju Regionalnego </a:t>
            </a:r>
            <a:endParaRPr lang="pl-PL" sz="8000" b="1" dirty="0" smtClean="0"/>
          </a:p>
          <a:p>
            <a:pPr marL="269875" indent="0">
              <a:spcBef>
                <a:spcPts val="800"/>
              </a:spcBef>
              <a:spcAft>
                <a:spcPts val="600"/>
              </a:spcAft>
              <a:buNone/>
            </a:pPr>
            <a:r>
              <a:rPr lang="pl-PL" sz="8000" b="1" dirty="0"/>
              <a:t>Budżet państwa: część budżetowa 27 – Informatyzacja; </a:t>
            </a:r>
            <a:endParaRPr lang="pl-PL" sz="2000" dirty="0" smtClean="0"/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dirty="0" smtClean="0"/>
              <a:t>Całkowity </a:t>
            </a:r>
            <a:r>
              <a:rPr lang="pl-PL" sz="8000" dirty="0"/>
              <a:t>koszt projektu: </a:t>
            </a:r>
            <a:r>
              <a:rPr lang="pl-PL" sz="8000" b="1" dirty="0"/>
              <a:t>17 457 500,00 zł 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dirty="0"/>
              <a:t>Planowany okres realizacji projektu: </a:t>
            </a:r>
            <a:r>
              <a:rPr lang="pl-PL" sz="8000" b="1" dirty="0"/>
              <a:t>04-2023 do 12-2023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83877" y="1481918"/>
            <a:ext cx="10301194" cy="5134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l-PL" sz="2000" b="1" dirty="0"/>
              <a:t>Cel projektu:</a:t>
            </a: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ma na celu upowszechnianie standardów w zakresie elektronicznego zarządzania dokumentacją oraz podnoszenie kompetencji pozwalających na cyfryzację procesów i procedur </a:t>
            </a:r>
            <a:r>
              <a:rPr lang="pl-PL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back-office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administracji rządowej, w tym: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</a:pP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wans cyfrowy podmiotów realizujących zadania publiczne w zakresie objętym katalogiem rekomendacji cyfrowego urzędu, w tym podniesienie kompetencji pracowników tych jednostek;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upowszechnianie standardów wynikających z przepisów prawa oraz obowiązujących wytycznych i zaleceń w zakresie informatyzacji działalności podmiotów realizujących zadania publiczne, w szczególności w zakresie elektronicznego zarządzania dokumentacją;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</a:pP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sprawnienie funkcjonowania administracji rządowej poprzez rozbudowę systemu EZD RP o nowe funkcjonalności.</a:t>
            </a:r>
          </a:p>
          <a:p>
            <a:pPr lvl="0">
              <a:lnSpc>
                <a:spcPct val="115000"/>
              </a:lnSpc>
              <a:spcAft>
                <a:spcPts val="300"/>
              </a:spcAft>
            </a:pPr>
            <a:endParaRPr lang="pl-PL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300"/>
              </a:spcAft>
            </a:pPr>
            <a:r>
              <a:rPr lang="pl-PL" sz="2000" b="1" dirty="0"/>
              <a:t>Cel strategiczny:</a:t>
            </a:r>
          </a:p>
          <a:p>
            <a:pPr marL="285750" lvl="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Arial" panose="020B0604020202020204" pitchFamily="34" charset="0"/>
                <a:cs typeface="Times New Roman" panose="02020603050405020304" pitchFamily="18" charset="0"/>
              </a:rPr>
              <a:t>Program Zintegrowanej Informatyzacji Państwa; cel: 4.2.2. Wzmocnienie dojrzałości organizacyjnej jednostek administracji publicznej oraz usprawnienie zaplecza elektronicznej administracji (</a:t>
            </a:r>
            <a:r>
              <a:rPr lang="pl-PL" sz="1400" dirty="0" err="1">
                <a:latin typeface="Arial" panose="020B0604020202020204" pitchFamily="34" charset="0"/>
                <a:cs typeface="Times New Roman" panose="02020603050405020304" pitchFamily="18" charset="0"/>
              </a:rPr>
              <a:t>back-office</a:t>
            </a:r>
            <a:r>
              <a:rPr lang="pl-PL" sz="1400" dirty="0">
                <a:latin typeface="Arial" panose="020B06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285750" lvl="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Arial" panose="020B0604020202020204" pitchFamily="34" charset="0"/>
                <a:cs typeface="Times New Roman" panose="02020603050405020304" pitchFamily="18" charset="0"/>
              </a:rPr>
              <a:t>Program Zintegrowanej Informatyzacji Państwa; cel: 4.2.3. Podniesienie poziomu kompetencji cyfrowych obywateli, specjalistów TIK oraz pracowników administracji publicznej.</a:t>
            </a:r>
          </a:p>
          <a:p>
            <a:pPr marL="285750" lvl="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Arial" panose="020B0604020202020204" pitchFamily="34" charset="0"/>
                <a:cs typeface="Times New Roman" panose="02020603050405020304" pitchFamily="18" charset="0"/>
              </a:rPr>
              <a:t>Usprawnienie administracji rządowej poprzez cyfryzację procesów </a:t>
            </a:r>
            <a:r>
              <a:rPr lang="pl-PL" sz="1400" dirty="0" err="1">
                <a:latin typeface="Arial" panose="020B0604020202020204" pitchFamily="34" charset="0"/>
                <a:cs typeface="Times New Roman" panose="02020603050405020304" pitchFamily="18" charset="0"/>
              </a:rPr>
              <a:t>back-office</a:t>
            </a:r>
            <a:r>
              <a:rPr lang="pl-PL" sz="1400" dirty="0">
                <a:latin typeface="Arial" panose="020B0604020202020204" pitchFamily="34" charset="0"/>
                <a:cs typeface="Times New Roman" panose="02020603050405020304" pitchFamily="18" charset="0"/>
              </a:rPr>
              <a:t>, zgodnie z założeniami działania 2.2 Programu Operacyjnego Polska Cyfrowa na lata 2014-2020.</a:t>
            </a:r>
          </a:p>
          <a:p>
            <a:pPr lvl="0">
              <a:lnSpc>
                <a:spcPct val="115000"/>
              </a:lnSpc>
              <a:spcAft>
                <a:spcPts val="300"/>
              </a:spcAft>
            </a:pP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15671" y="1062513"/>
            <a:ext cx="10432562" cy="176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aplikacji</a:t>
            </a:r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="" xmlns:a16="http://schemas.microsoft.com/office/drawing/2014/main" id="{44647928-1BB0-034B-E55F-7F5BB3B8D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67" y="2273744"/>
            <a:ext cx="8190549" cy="431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293</Words>
  <Application>Microsoft Office PowerPoint</Application>
  <PresentationFormat>Panoramiczny</PresentationFormat>
  <Paragraphs>46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12</cp:revision>
  <dcterms:created xsi:type="dcterms:W3CDTF">2017-01-27T12:50:17Z</dcterms:created>
  <dcterms:modified xsi:type="dcterms:W3CDTF">2023-07-06T09:31:16Z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