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8" r:id="rId5"/>
    <p:sldId id="259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7E3A60-9007-4FC0-9AD8-68F25837D858}" v="8" dt="2023-06-26T07:48:28.95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żarowska Justyna" userId="5204c21b-e5c8-4c75-9fd5-b3232e7b67b8" providerId="ADAL" clId="{567E3A60-9007-4FC0-9AD8-68F25837D858}"/>
    <pc:docChg chg="undo custSel modSld">
      <pc:chgData name="Pożarowska Justyna" userId="5204c21b-e5c8-4c75-9fd5-b3232e7b67b8" providerId="ADAL" clId="{567E3A60-9007-4FC0-9AD8-68F25837D858}" dt="2023-06-26T07:48:34.515" v="392" actId="20577"/>
      <pc:docMkLst>
        <pc:docMk/>
      </pc:docMkLst>
      <pc:sldChg chg="modSp mod">
        <pc:chgData name="Pożarowska Justyna" userId="5204c21b-e5c8-4c75-9fd5-b3232e7b67b8" providerId="ADAL" clId="{567E3A60-9007-4FC0-9AD8-68F25837D858}" dt="2023-06-26T07:48:34.515" v="392" actId="20577"/>
        <pc:sldMkLst>
          <pc:docMk/>
          <pc:sldMk cId="0" sldId="258"/>
        </pc:sldMkLst>
        <pc:graphicFrameChg chg="modGraphic">
          <ac:chgData name="Pożarowska Justyna" userId="5204c21b-e5c8-4c75-9fd5-b3232e7b67b8" providerId="ADAL" clId="{567E3A60-9007-4FC0-9AD8-68F25837D858}" dt="2023-06-12T11:59:56.895" v="87" actId="6549"/>
          <ac:graphicFrameMkLst>
            <pc:docMk/>
            <pc:sldMk cId="0" sldId="258"/>
            <ac:graphicFrameMk id="167" creationId="{00000000-0000-0000-0000-000000000000}"/>
          </ac:graphicFrameMkLst>
        </pc:graphicFrameChg>
        <pc:graphicFrameChg chg="mod modGraphic">
          <ac:chgData name="Pożarowska Justyna" userId="5204c21b-e5c8-4c75-9fd5-b3232e7b67b8" providerId="ADAL" clId="{567E3A60-9007-4FC0-9AD8-68F25837D858}" dt="2023-06-26T07:48:34.515" v="392" actId="20577"/>
          <ac:graphicFrameMkLst>
            <pc:docMk/>
            <pc:sldMk cId="0" sldId="258"/>
            <ac:graphicFrameMk id="168" creationId="{00000000-0000-0000-0000-000000000000}"/>
          </ac:graphicFrameMkLst>
        </pc:graphicFrameChg>
        <pc:graphicFrameChg chg="modGraphic">
          <ac:chgData name="Pożarowska Justyna" userId="5204c21b-e5c8-4c75-9fd5-b3232e7b67b8" providerId="ADAL" clId="{567E3A60-9007-4FC0-9AD8-68F25837D858}" dt="2023-06-12T12:39:39.786" v="303" actId="255"/>
          <ac:graphicFrameMkLst>
            <pc:docMk/>
            <pc:sldMk cId="0" sldId="258"/>
            <ac:graphicFrameMk id="169" creationId="{00000000-0000-0000-0000-000000000000}"/>
          </ac:graphicFrameMkLst>
        </pc:graphicFrameChg>
        <pc:graphicFrameChg chg="modGraphic">
          <ac:chgData name="Pożarowska Justyna" userId="5204c21b-e5c8-4c75-9fd5-b3232e7b67b8" providerId="ADAL" clId="{567E3A60-9007-4FC0-9AD8-68F25837D858}" dt="2023-06-12T10:43:42.653" v="9" actId="790"/>
          <ac:graphicFrameMkLst>
            <pc:docMk/>
            <pc:sldMk cId="0" sldId="258"/>
            <ac:graphicFrameMk id="170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>
            <a:spLocks noGrp="1"/>
          </p:cNvSpPr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915009552_2264x1509.jpg"/>
          <p:cNvSpPr>
            <a:spLocks noGrp="1"/>
          </p:cNvSpPr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740519873_3318x2212.jpg"/>
          <p:cNvSpPr>
            <a:spLocks noGrp="1"/>
          </p:cNvSpPr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>
            <a:spLocks noGrp="1"/>
          </p:cNvSpPr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Image"/>
          <p:cNvSpPr>
            <a:spLocks noGrp="1"/>
          </p:cNvSpPr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Image"/>
          <p:cNvSpPr>
            <a:spLocks noGrp="1"/>
          </p:cNvSpPr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z="12800" spc="0"/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Agenda Subtitle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ustyna.Pozarowska@uzp.gov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Table"/>
          <p:cNvGraphicFramePr/>
          <p:nvPr>
            <p:extLst>
              <p:ext uri="{D42A27DB-BD31-4B8C-83A1-F6EECF244321}">
                <p14:modId xmlns:p14="http://schemas.microsoft.com/office/powerpoint/2010/main" val="3572641338"/>
              </p:ext>
            </p:extLst>
          </p:nvPr>
        </p:nvGraphicFramePr>
        <p:xfrm>
          <a:off x="2209141" y="624559"/>
          <a:ext cx="9975731" cy="12964453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9975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321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0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sytuacji (tło/kontekst)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7224">
                <a:tc>
                  <a:txBody>
                    <a:bodyPr/>
                    <a:lstStyle/>
                    <a:p>
                      <a:pPr algn="l"/>
                      <a:r>
                        <a:rPr lang="pl-PL" sz="2000" noProof="0" dirty="0"/>
                        <a:t>Wiele mówi się o stosowaniu BIM w inwestycjach publicznych i o tym jakie korzyści może to przynieść całemu rynkowi. Stosowanie BIM powinno poprawić efektywność inwestycji  publicznych (harmonogram, budżet, jakość), a więc poprawić efektywność wydawania środków publicznych.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321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2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problemu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1534">
                <a:tc>
                  <a:txBody>
                    <a:bodyPr/>
                    <a:lstStyle/>
                    <a:p>
                      <a:pPr algn="l"/>
                      <a:r>
                        <a:rPr lang="pl-PL" sz="2000" noProof="0" dirty="0"/>
                        <a:t>Wielu zamawiających publicznych nie dysponują wiedzą, doświadczeniem i narzędziami do prawidłowego przygotowania i przeprowadzenia inwestycji w oparciu o metodykę BIM.</a:t>
                      </a:r>
                    </a:p>
                    <a:p>
                      <a:pPr algn="l"/>
                      <a:r>
                        <a:rPr lang="pl-PL" sz="2000" noProof="0" dirty="0"/>
                        <a:t>Zamawiający publiczni realizują inwestycje w dużym rygorze budżet/czas, więc obawiają się stosowania nieznanych im rozwiązań, które mogą skutkować przedłużeniem się procesu wyboru wykonawcy i zwiększeniem kosztów.</a:t>
                      </a:r>
                    </a:p>
                    <a:p>
                      <a:pPr algn="l"/>
                      <a:r>
                        <a:rPr lang="pl-PL" sz="2000" noProof="0" dirty="0"/>
                        <a:t>Często zamawiający nie potrafią zweryfikować jakości dostarczanego przez wykonawców BIM. Często nie są również w stanie skonsumować efektów zastosowania BIM.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321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2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Cele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7224">
                <a:tc>
                  <a:txBody>
                    <a:bodyPr/>
                    <a:lstStyle/>
                    <a:p>
                      <a:pPr marL="457200" indent="-457200" algn="l">
                        <a:buClr>
                          <a:srgbClr val="000000"/>
                        </a:buClr>
                        <a:buSzPct val="100000"/>
                        <a:buAutoNum type="arabicPeriod"/>
                      </a:pPr>
                      <a:r>
                        <a:rPr lang="pl-PL" sz="2000" noProof="0" dirty="0"/>
                        <a:t>Wsparcie zamawiających publicznych poprzez upowszechnianie wiedzy na temat BIM, w tym o stosowaniu procedur przetargowych sprzyjających realizacji BIM inwestycji. Promowanie odchodzenie od przetargu nieograniczonego przy realizacji inwestycji publicznych z zastosowaniem BIM.  </a:t>
                      </a:r>
                    </a:p>
                    <a:p>
                      <a:pPr marL="457200" lvl="0" indent="-457200" algn="l">
                        <a:buClr>
                          <a:srgbClr val="000000"/>
                        </a:buClr>
                        <a:buSzPct val="100000"/>
                        <a:buAutoNum type="arabicPeriod"/>
                      </a:pPr>
                      <a:r>
                        <a:rPr lang="pl-PL" sz="2000" noProof="0" dirty="0"/>
                        <a:t>Wsparcie zamawiającego publicznego na etapie realizacji zadania i konsumpcji efektów stosowania BIM. 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321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2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Analiza powodów konieczności zadania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9187">
                <a:tc>
                  <a:txBody>
                    <a:bodyPr/>
                    <a:lstStyle/>
                    <a:p>
                      <a:pPr algn="l"/>
                      <a:r>
                        <a:rPr lang="pl-PL" sz="2000" noProof="0" dirty="0"/>
                        <a:t>Wiedza stanowi punkt wyjścia i podstawowy warunek posługiwania się BIM w inwestycjach publicznych.</a:t>
                      </a:r>
                    </a:p>
                    <a:p>
                      <a:pPr lvl="0" algn="l">
                        <a:buNone/>
                      </a:pPr>
                      <a:r>
                        <a:rPr lang="pl-PL" sz="2000" noProof="0" dirty="0"/>
                        <a:t>Wiedza powinna objąć 4 podstawowe obszary:</a:t>
                      </a:r>
                    </a:p>
                    <a:p>
                      <a:pPr marL="457200" lvl="0" indent="-457200" algn="l">
                        <a:buFont typeface="+mj-lt"/>
                        <a:buAutoNum type="alphaLcPeriod"/>
                      </a:pPr>
                      <a:r>
                        <a:rPr lang="pl-PL" sz="2000" noProof="0" dirty="0"/>
                        <a:t>możliwości wykorzystania BIM i określania oczekiwanego zakresu BIM,</a:t>
                      </a:r>
                    </a:p>
                    <a:p>
                      <a:pPr marL="457200" lvl="0" indent="-457200" algn="l">
                        <a:buFont typeface="+mj-lt"/>
                        <a:buAutoNum type="alphaLcPeriod"/>
                      </a:pPr>
                      <a:r>
                        <a:rPr lang="pl-PL" sz="2000" noProof="0" dirty="0"/>
                        <a:t>zastosowania właściwych procedur wyboru wykonawcy BIM (BIM w </a:t>
                      </a:r>
                      <a:r>
                        <a:rPr lang="pl-PL" sz="2000" noProof="0" dirty="0" err="1"/>
                        <a:t>Pzp</a:t>
                      </a:r>
                      <a:r>
                        <a:rPr lang="pl-PL" sz="2000" noProof="0" dirty="0"/>
                        <a:t>),</a:t>
                      </a:r>
                    </a:p>
                    <a:p>
                      <a:pPr marL="457200" lvl="0" indent="-457200" algn="l">
                        <a:buFont typeface="+mj-lt"/>
                        <a:buAutoNum type="alphaLcPeriod"/>
                      </a:pPr>
                      <a:r>
                        <a:rPr lang="pl-PL" sz="2000" noProof="0" dirty="0"/>
                        <a:t>umiejętności weryfikacji jakości dostarczonego BIM,</a:t>
                      </a:r>
                    </a:p>
                    <a:p>
                      <a:pPr marL="457200" lvl="0" indent="-457200" algn="l">
                        <a:buFont typeface="+mj-lt"/>
                        <a:buAutoNum type="alphaLcPeriod"/>
                      </a:pPr>
                      <a:r>
                        <a:rPr lang="pl-PL" sz="2000" noProof="0" dirty="0"/>
                        <a:t>wykorzystania dostarczonego BIM.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pl-PL" sz="2000" noProof="0" dirty="0"/>
                        <a:t>Personel zamawiającego często nie posiada wiedzy dot. a) – d) i zasobów technicznych do realizacji c) i d).  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68" name="Table"/>
          <p:cNvGraphicFramePr/>
          <p:nvPr>
            <p:extLst>
              <p:ext uri="{D42A27DB-BD31-4B8C-83A1-F6EECF244321}">
                <p14:modId xmlns:p14="http://schemas.microsoft.com/office/powerpoint/2010/main" val="2261229124"/>
              </p:ext>
            </p:extLst>
          </p:nvPr>
        </p:nvGraphicFramePr>
        <p:xfrm>
          <a:off x="12267473" y="617704"/>
          <a:ext cx="11225573" cy="15946120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3603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3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9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7506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Działania naprawcze (uzyskanie stanu docelowego)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521">
                <a:tc gridSpan="4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2000" b="0" i="0" u="none" strike="noStrike" noProof="0" dirty="0">
                          <a:latin typeface="Graphik"/>
                        </a:rPr>
                        <a:t>Upowszechnianie wiedzy i budowanie kompetencji w zakresie BIM wśród podmiotów publicznych. 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196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Plan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19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Kto?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Kiedy?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 err="1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Gdzie</a:t>
                      </a: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769">
                <a:tc>
                  <a:txBody>
                    <a:bodyPr/>
                    <a:lstStyle/>
                    <a:p>
                      <a:pPr algn="l"/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1. Publikacja książki UZP "BIM – innowacyjne podejście do zamówień publicznych w sektorze budowlanym"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Urząd Zamówień Publicznych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defTabSz="825500">
                        <a:buNone/>
                        <a:defRPr sz="2500">
                          <a:solidFill>
                            <a:srgbClr val="CEFFE6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239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b="0" i="0" u="none" strike="noStrike" cap="none" spc="0" baseline="0" noProof="0" dirty="0">
                          <a:solidFill>
                            <a:schemeClr val="tx1"/>
                          </a:solidFill>
                          <a:uFillTx/>
                          <a:latin typeface="Graphik"/>
                          <a:sym typeface="Graphik"/>
                        </a:rPr>
                        <a:t>2. Publikacja książki „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chemeClr val="tx1"/>
                          </a:solidFill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BIM dla sektora publicznego – zagadnienia związane z wymaganiami informacyjnymi zamawiającego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chemeClr val="tx1"/>
                          </a:solidFill>
                          <a:uFillTx/>
                          <a:latin typeface="Graphik"/>
                          <a:sym typeface="Graphik"/>
                        </a:rPr>
                        <a:t>”</a:t>
                      </a: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defTabSz="825500">
                        <a:buNone/>
                        <a:defRPr sz="2500">
                          <a:solidFill>
                            <a:srgbClr val="CEFFE6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</a:rPr>
                        <a:t>Urząd Zamówień Publicznych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611006"/>
                  </a:ext>
                </a:extLst>
              </a:tr>
              <a:tr h="786422"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pl-PL" sz="1800" b="0" i="0" u="none" strike="noStrike" cap="none" spc="0" baseline="0" noProof="0" dirty="0">
                          <a:solidFill>
                            <a:schemeClr val="tx1"/>
                          </a:solidFill>
                          <a:uFillTx/>
                          <a:latin typeface="Graphik"/>
                          <a:sym typeface="Graphik"/>
                        </a:rPr>
                        <a:t>Publikacja książki „BIM według ISO 19650 a procedura zamówienia publicznego”</a:t>
                      </a: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000000"/>
                      </a:solidFill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000000"/>
                      </a:solidFill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noProof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noProof="0">
                          <a:solidFill>
                            <a:schemeClr val="tx1"/>
                          </a:solidFill>
                        </a:rPr>
                        <a:t>2023/2024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000000"/>
                      </a:solidFill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867386"/>
                  </a:ext>
                </a:extLst>
              </a:tr>
              <a:tr h="256564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4. Publikacja tematyczna w odpowiedzi na zapotrzebowanie rynku</a:t>
                      </a: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000000"/>
                      </a:solidFill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</a:t>
                      </a:r>
                    </a:p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Publicznych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000000"/>
                      </a:solidFill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Corocznie lub raz na 2 lata</a:t>
                      </a: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000000"/>
                      </a:solidFill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945130"/>
                  </a:ext>
                </a:extLst>
              </a:tr>
              <a:tr h="1120529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5. </a:t>
                      </a: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Organizacja lub współorganizacja wydarzenia poświęconego BIM w zamówieniach publicznych – min. 1/rok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</a:rPr>
                        <a:t>Urząd Zamówień Publicznych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Corocznie</a:t>
                      </a: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408104"/>
                  </a:ext>
                </a:extLst>
              </a:tr>
              <a:tr h="116570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6. </a:t>
                      </a: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Aktywny udział UZP w wydarzeniach/inicjatywach/ współpracy dot. upowszechniania BIM w Polsce (w tym w </a:t>
                      </a:r>
                      <a:r>
                        <a:rPr lang="pl-PL" sz="1800" b="0" i="0" u="none" strike="noStrike" noProof="0" dirty="0" err="1">
                          <a:solidFill>
                            <a:schemeClr val="tx1"/>
                          </a:solidFill>
                          <a:latin typeface="Graphik"/>
                        </a:rPr>
                        <a:t>GRdsBIM</a:t>
                      </a: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)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</a:rPr>
                        <a:t>Urząd Zamówień Publicznych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Zadanie ciągłe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26275"/>
                  </a:ext>
                </a:extLst>
              </a:tr>
              <a:tr h="82873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7. Szkolenie zamawiających (tematyka BIM, procedury negocjacyjne, ISO 19650, itp.)</a:t>
                      </a: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</a:rPr>
                        <a:t>Zadanie ciągłe</a:t>
                      </a: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sz="1800" dirty="0">
                        <a:solidFill>
                          <a:schemeClr val="tx1"/>
                        </a:solidFill>
                        <a:latin typeface="Graphik"/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730893"/>
                  </a:ext>
                </a:extLst>
              </a:tr>
              <a:tr h="121318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8. </a:t>
                      </a: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Aktualizacja zakładki poświęconej BIM na stronie internetowej UZP – zamieszczenie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nowych/wypracowanych materiałów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</a:rPr>
                        <a:t>Urząd Zamówień Publicznych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</a:rPr>
                        <a:t>Zadanie ciągłe</a:t>
                      </a:r>
                    </a:p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  <a:p>
                      <a:pPr lvl="0">
                        <a:buNone/>
                      </a:pPr>
                      <a:r>
                        <a:rPr lang="pl-PL" sz="1800" b="0" i="0" u="none" strike="noStrike" noProof="0" dirty="0">
                          <a:solidFill>
                            <a:schemeClr val="tx1"/>
                          </a:solidFill>
                          <a:latin typeface="Graphik"/>
                        </a:rPr>
                        <a:t>Urząd Zamówień Publicznych</a:t>
                      </a: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892331"/>
                  </a:ext>
                </a:extLst>
              </a:tr>
              <a:tr h="879386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9. Analiza możliwości stworzenia centrum kompetencji BIM dla sektora publicznego</a:t>
                      </a: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075175"/>
                  </a:ext>
                </a:extLst>
              </a:tr>
              <a:tr h="121318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10. analiza możliwości wprowadzenia obowiązku zastosowania metodyki i narzędzi BIM wśród wybranych zamawiających lub określonych zamówień / test BIM</a:t>
                      </a: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171787"/>
                  </a:ext>
                </a:extLst>
              </a:tr>
              <a:tr h="121318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800" noProof="0" dirty="0">
                          <a:solidFill>
                            <a:schemeClr val="tx1"/>
                          </a:solidFill>
                        </a:rPr>
                        <a:t>11. </a:t>
                      </a:r>
                      <a:r>
                        <a:rPr lang="pl-PL" sz="20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upowszechnianie możliwości wykorzystania BIM i </a:t>
                      </a:r>
                      <a:r>
                        <a:rPr lang="pl-PL" sz="2000" b="0" i="0" u="none" strike="noStrike" cap="none" spc="0" baseline="0" dirty="0" err="1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digital</a:t>
                      </a:r>
                      <a:r>
                        <a:rPr lang="pl-PL" sz="200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 </a:t>
                      </a:r>
                      <a:r>
                        <a:rPr lang="pl-PL" sz="2000" b="0" i="0" u="none" strike="noStrike" cap="none" spc="0" baseline="0" dirty="0" err="1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twin</a:t>
                      </a:r>
                      <a:r>
                        <a:rPr lang="pl-PL" sz="200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Graphik"/>
                          <a:ea typeface="Graphik"/>
                          <a:cs typeface="Graphik"/>
                          <a:sym typeface="Graphik"/>
                        </a:rPr>
                        <a:t> na potrzeby wdrażania koncepcji Smart City</a:t>
                      </a: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>
                      <a:solidFill>
                        <a:srgbClr val="000000"/>
                      </a:solidFill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pl-PL" sz="1800" b="0" i="0" u="none" strike="noStrike" noProof="0" dirty="0">
                        <a:solidFill>
                          <a:schemeClr val="tx1"/>
                        </a:solidFill>
                        <a:latin typeface="Graphik"/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sz="1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153464"/>
                  </a:ext>
                </a:extLst>
              </a:tr>
              <a:tr h="420185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Rezultaty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4535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lang="pl-PL" noProof="0" dirty="0"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196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lang="pl-PL" sz="2500" noProof="0" dirty="0">
                          <a:solidFill>
                            <a:srgbClr val="FFFFFF"/>
                          </a:solidFill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Dalsze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5E5E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91610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69" name="Table"/>
          <p:cNvGraphicFramePr/>
          <p:nvPr>
            <p:extLst>
              <p:ext uri="{D42A27DB-BD31-4B8C-83A1-F6EECF244321}">
                <p14:modId xmlns:p14="http://schemas.microsoft.com/office/powerpoint/2010/main" val="3310768165"/>
              </p:ext>
            </p:extLst>
          </p:nvPr>
        </p:nvGraphicFramePr>
        <p:xfrm>
          <a:off x="2209141" y="172334"/>
          <a:ext cx="9975731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99757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algn="l"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lang="pl-PL" sz="2300" b="1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Tytuł A3: Potrzeba wsparcia zamawiających </a:t>
                      </a:r>
                      <a:r>
                        <a:rPr lang="pl-PL" sz="2300" b="1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</a:rPr>
                        <a:t>w zakresie wiedzy i umiejętności BIM</a:t>
                      </a:r>
                      <a:endParaRPr lang="pl-PL" sz="2300" b="1" noProof="0" dirty="0">
                        <a:latin typeface="Avenir Next Condensed Demi Bold"/>
                        <a:ea typeface="Avenir Next Condensed Demi Bold"/>
                        <a:cs typeface="Avenir Next Condensed Demi Bold"/>
                        <a:sym typeface="Avenir Next Condensed Demi Bold"/>
                      </a:endParaRP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0" name="Table"/>
          <p:cNvGraphicFramePr/>
          <p:nvPr>
            <p:extLst>
              <p:ext uri="{D42A27DB-BD31-4B8C-83A1-F6EECF244321}">
                <p14:modId xmlns:p14="http://schemas.microsoft.com/office/powerpoint/2010/main" val="1457471567"/>
              </p:ext>
            </p:extLst>
          </p:nvPr>
        </p:nvGraphicFramePr>
        <p:xfrm>
          <a:off x="12265050" y="172334"/>
          <a:ext cx="9975730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98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7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algn="l"/>
                      <a:r>
                        <a:rPr lang="pl-PL" sz="20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Data:</a:t>
                      </a:r>
                      <a:r>
                        <a:rPr lang="pl-PL" sz="2000" noProof="0" dirty="0">
                          <a:latin typeface="Avenir Next Condensed Demi Bold"/>
                          <a:ea typeface="Avenir Next Condensed Demi Bold"/>
                          <a:cs typeface="Avenir Next Condensed Demi Bold"/>
                        </a:rPr>
                        <a:t> 12.06.2023</a:t>
                      </a:r>
                      <a:endParaRPr lang="pl-PL" sz="2000" noProof="0" dirty="0">
                        <a:latin typeface="Avenir Next Condensed Demi Bold"/>
                        <a:ea typeface="Avenir Next Condensed Demi Bold"/>
                        <a:cs typeface="Avenir Next Condensed Demi Bold"/>
                        <a:sym typeface="Avenir Next Condensed Demi Bold"/>
                      </a:endParaRP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2000" b="0" i="0" u="none" strike="noStrike" noProof="0" dirty="0"/>
                        <a:t>Autorzy: </a:t>
                      </a:r>
                      <a:r>
                        <a:rPr lang="pl-PL" sz="2000" b="0" i="0" u="none" strike="noStrike" noProof="0" dirty="0">
                          <a:hlinkClick r:id="rId2"/>
                        </a:rPr>
                        <a:t>Justyna.Pozarowska@uzp.gov.pl</a:t>
                      </a:r>
                      <a:r>
                        <a:rPr lang="pl-PL" sz="2000" b="0" i="0" u="none" strike="noStrike" noProof="0" dirty="0"/>
                        <a:t>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Table"/>
          <p:cNvGraphicFramePr/>
          <p:nvPr>
            <p:extLst>
              <p:ext uri="{D42A27DB-BD31-4B8C-83A1-F6EECF244321}">
                <p14:modId xmlns:p14="http://schemas.microsoft.com/office/powerpoint/2010/main" val="1195410748"/>
              </p:ext>
            </p:extLst>
          </p:nvPr>
        </p:nvGraphicFramePr>
        <p:xfrm>
          <a:off x="1955141" y="624558"/>
          <a:ext cx="10166231" cy="12962671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10166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760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sytuacji (tło/kontekst)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r>
                        <a:rPr lang="pl-PL"/>
                        <a:t>Test edycji (TP)</a:t>
                      </a: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69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Opis problemu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0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911">
                <a:tc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Cele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548409" indent="-548409" algn="l" defTabSz="825500">
                        <a:buClr>
                          <a:srgbClr val="000000"/>
                        </a:buClr>
                        <a:buSzPct val="100000"/>
                        <a:buAutoNum type="arabicPeriod"/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987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Analiza powodów konieczności zadania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8000">
                <a:tc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73" name="Table"/>
          <p:cNvGraphicFramePr/>
          <p:nvPr/>
        </p:nvGraphicFramePr>
        <p:xfrm>
          <a:off x="12267473" y="617704"/>
          <a:ext cx="10161384" cy="12972564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2540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283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Działania naprawcze (uzyskanie stanu docelowego)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2336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59">
                <a:tc gridSpan="4">
                  <a:txBody>
                    <a:bodyPr/>
                    <a:lstStyle/>
                    <a:p>
                      <a:pPr defTabSz="8255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Plan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704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Co?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Kto?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Kiedy?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Gdzie?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0"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730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Rezultaty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0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343">
                <a:tc gridSpan="4"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Dalsze działania</a:t>
                      </a:r>
                    </a:p>
                  </a:txBody>
                  <a:tcPr marL="0" marR="0" marT="0" marB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D9DA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3215">
                <a:tc gridSpan="4">
                  <a:txBody>
                    <a:bodyPr/>
                    <a:lstStyle/>
                    <a:p>
                      <a:pPr algn="l" defTabSz="825500">
                        <a:def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74" name="Table"/>
          <p:cNvGraphicFramePr/>
          <p:nvPr/>
        </p:nvGraphicFramePr>
        <p:xfrm>
          <a:off x="1955141" y="172334"/>
          <a:ext cx="10166231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166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Tytuł diagramu A3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5" name="Table"/>
          <p:cNvGraphicFramePr/>
          <p:nvPr/>
        </p:nvGraphicFramePr>
        <p:xfrm>
          <a:off x="12265050" y="172334"/>
          <a:ext cx="10166230" cy="44982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083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3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829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Mentor, data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2500">
                          <a:latin typeface="Avenir Next Condensed Demi Bold"/>
                          <a:ea typeface="Avenir Next Condensed Demi Bold"/>
                          <a:cs typeface="Avenir Next Condensed Demi Bold"/>
                          <a:sym typeface="Avenir Next Condensed Demi Bold"/>
                        </a:rPr>
                        <a:t>Właściciel / autor, data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6" name="Analiza"/>
          <p:cNvSpPr/>
          <p:nvPr/>
        </p:nvSpPr>
        <p:spPr>
          <a:xfrm>
            <a:off x="1969087" y="7989096"/>
            <a:ext cx="10138339" cy="5590190"/>
          </a:xfrm>
          <a:prstGeom prst="rect">
            <a:avLst/>
          </a:prstGeom>
          <a:solidFill>
            <a:srgbClr val="6CD0B9">
              <a:alpha val="50000"/>
            </a:srgbClr>
          </a:solidFill>
          <a:ln w="25400">
            <a:solidFill>
              <a:schemeClr val="accent2">
                <a:alpha val="50000"/>
              </a:schemeClr>
            </a:solidFill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defTabSz="1130300">
              <a:lnSpc>
                <a:spcPct val="100000"/>
              </a:lnSpc>
              <a:defRPr sz="12000">
                <a:solidFill>
                  <a:schemeClr val="accent2">
                    <a:hueOff val="261693"/>
                    <a:satOff val="40971"/>
                    <a:lumOff val="-28931"/>
                  </a:schemeClr>
                </a:solidFill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lvl1pPr>
          </a:lstStyle>
          <a:p>
            <a:r>
              <a:rPr err="1"/>
              <a:t>Analiza</a:t>
            </a: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B74F77786A3B4885B34D39BEDF69ED" ma:contentTypeVersion="2" ma:contentTypeDescription="Utwórz nowy dokument." ma:contentTypeScope="" ma:versionID="805dc63acf98ec19700afbf61da40dbf">
  <xsd:schema xmlns:xsd="http://www.w3.org/2001/XMLSchema" xmlns:xs="http://www.w3.org/2001/XMLSchema" xmlns:p="http://schemas.microsoft.com/office/2006/metadata/properties" xmlns:ns3="4d3a38e7-6021-46ee-80ab-d3af6c4b69eb" targetNamespace="http://schemas.microsoft.com/office/2006/metadata/properties" ma:root="true" ma:fieldsID="5c72db5b2357b2f43fe9a918b2037382" ns3:_="">
    <xsd:import namespace="4d3a38e7-6021-46ee-80ab-d3af6c4b69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a38e7-6021-46ee-80ab-d3af6c4b6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C77144-D6A4-402D-91FF-16155B82A4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3a38e7-6021-46ee-80ab-d3af6c4b69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6B9A0B-7164-476B-85A1-E547FAA39179}">
  <ds:schemaRefs>
    <ds:schemaRef ds:uri="http://purl.org/dc/elements/1.1/"/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4d3a38e7-6021-46ee-80ab-d3af6c4b69eb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18E891C-54F6-420D-BDB9-9825635942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600</Words>
  <Application>Microsoft Office PowerPoint</Application>
  <PresentationFormat>Niestandardowy</PresentationFormat>
  <Paragraphs>104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13" baseType="lpstr">
      <vt:lpstr>Avenir Next Condensed Demi Bold</vt:lpstr>
      <vt:lpstr>Avenir Next Condensed Regular</vt:lpstr>
      <vt:lpstr>Canela Bold</vt:lpstr>
      <vt:lpstr>Canela Deck Regular</vt:lpstr>
      <vt:lpstr>Canela Regular</vt:lpstr>
      <vt:lpstr>Canela Text Regular</vt:lpstr>
      <vt:lpstr>Graphik</vt:lpstr>
      <vt:lpstr>Graphik Medium</vt:lpstr>
      <vt:lpstr>Graphik Semibold</vt:lpstr>
      <vt:lpstr>Helvetica Neue</vt:lpstr>
      <vt:lpstr>23_ClassicWhite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Pożarowska Justyna</dc:creator>
  <cp:lastModifiedBy>Pożarowska Justyna</cp:lastModifiedBy>
  <cp:revision>7</cp:revision>
  <dcterms:modified xsi:type="dcterms:W3CDTF">2023-06-26T07:48:37Z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0x010100A1B74F77786A3B4885B34D39BEDF69ED</vt:lpwstr>
  </property>
</Properties>
</file>