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805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54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6730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2406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1579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917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590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517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39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951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168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295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825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45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642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446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6E65-2E85-4BAD-91A1-4EAFAA88B639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25F860-F7BE-402C-B9E2-E4DA28696B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47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gov.pl/web/zermswia/wyplata-swiadczenia-po-zmarlym-ratowniku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C2EE9A-3F17-E624-E5C7-E325E7B74E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sz="4800" dirty="0"/>
              <a:t>Świadczenia ratownicze dla strażaków ratowników OSP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717E205-AD28-07EC-17C7-895508A72D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1096899"/>
          </a:xfrm>
        </p:spPr>
        <p:txBody>
          <a:bodyPr>
            <a:normAutofit/>
          </a:bodyPr>
          <a:lstStyle/>
          <a:p>
            <a:r>
              <a:rPr lang="pl-PL" sz="2000" dirty="0">
                <a:solidFill>
                  <a:srgbClr val="002060"/>
                </a:solidFill>
              </a:rPr>
              <a:t>Komenda Powiatowa Państwowej Straży Pożarnej we Wschowie</a:t>
            </a:r>
          </a:p>
          <a:p>
            <a:r>
              <a:rPr lang="pl-PL" sz="2000" dirty="0">
                <a:solidFill>
                  <a:srgbClr val="002060"/>
                </a:solidFill>
              </a:rPr>
              <a:t>mł.asp. Katarzyna Janus</a:t>
            </a:r>
          </a:p>
        </p:txBody>
      </p:sp>
    </p:spTree>
    <p:extLst>
      <p:ext uri="{BB962C8B-B14F-4D97-AF65-F5344CB8AC3E}">
        <p14:creationId xmlns:p14="http://schemas.microsoft.com/office/powerpoint/2010/main" val="3501653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34F49BF9-09C4-C5BE-2333-2ABC6CB86B49}"/>
              </a:ext>
            </a:extLst>
          </p:cNvPr>
          <p:cNvSpPr txBox="1"/>
          <p:nvPr/>
        </p:nvSpPr>
        <p:spPr>
          <a:xfrm>
            <a:off x="461394" y="755009"/>
            <a:ext cx="8804245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pl-PL" sz="20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/>
            <a:endParaRPr lang="pl-PL" sz="20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/>
            <a:endParaRPr lang="pl-PL" sz="20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pl-PL" sz="20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Były Komendant Powiatowy/ Rejonowy, jak i Komendanci wyższego</a:t>
            </a:r>
            <a:endParaRPr lang="pl-PL" sz="20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pl-PL" sz="20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 szczebla są osobami, które pełniły funkcję publiczne. Należy jednak</a:t>
            </a:r>
            <a:endParaRPr lang="pl-PL" sz="20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pl-PL" sz="20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 pamiętać, że oświadczenie tej osoby może dotyczyć okresu, w którym</a:t>
            </a:r>
            <a:endParaRPr lang="pl-PL" sz="20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pl-PL" sz="20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 pełniła taką funkcję.</a:t>
            </a:r>
          </a:p>
          <a:p>
            <a:pPr algn="ctr"/>
            <a:endParaRPr lang="pl-PL" sz="20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/>
            <a:endParaRPr lang="pl-PL" sz="20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/>
            <a:endParaRPr lang="pl-PL" sz="20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pl-PL" sz="2800" b="0" i="0" u="none" strike="noStrike" baseline="0" dirty="0">
                <a:solidFill>
                  <a:srgbClr val="B53512"/>
                </a:solidFill>
                <a:latin typeface="Trebuchet MS" panose="020B0603020202020204" pitchFamily="34" charset="0"/>
              </a:rPr>
              <a:t>Ważne!!!!!!</a:t>
            </a:r>
          </a:p>
          <a:p>
            <a:pPr algn="ctr"/>
            <a:endParaRPr lang="pl-PL" sz="2000" b="0" i="0" u="none" strike="noStrike" baseline="0" dirty="0">
              <a:solidFill>
                <a:srgbClr val="B53512"/>
              </a:solidFill>
              <a:latin typeface="Trebuchet MS" panose="020B0603020202020204" pitchFamily="34" charset="0"/>
            </a:endParaRPr>
          </a:p>
          <a:p>
            <a:pPr algn="ctr"/>
            <a:r>
              <a:rPr lang="pl-PL" sz="2400" b="0" i="0" u="none" strike="noStrike" baseline="0" dirty="0">
                <a:solidFill>
                  <a:srgbClr val="B53512"/>
                </a:solidFill>
                <a:latin typeface="Trebuchet MS" panose="020B0603020202020204" pitchFamily="34" charset="0"/>
              </a:rPr>
              <a:t>Osoba pełniąca funkcję publiczną może poświadczać tylko czasookres, w którym pełniła funkcję publiczną lub w którym była zatrudniona w urzędzie.</a:t>
            </a:r>
          </a:p>
          <a:p>
            <a:pPr algn="ctr"/>
            <a:endParaRPr lang="pl-PL" sz="1800" b="0" i="0" u="none" strike="noStrike" baseline="0" dirty="0">
              <a:solidFill>
                <a:srgbClr val="B5351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768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6ED09455-2840-C0D0-299A-C9D5ECAA9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478" y="0"/>
            <a:ext cx="97649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683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0D610DB3-ED12-5691-6771-A149017EE1C3}"/>
              </a:ext>
            </a:extLst>
          </p:cNvPr>
          <p:cNvSpPr txBox="1"/>
          <p:nvPr/>
        </p:nvSpPr>
        <p:spPr>
          <a:xfrm>
            <a:off x="595619" y="1317072"/>
            <a:ext cx="8896524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800" b="0" i="0" u="none" strike="noStrike" baseline="0" dirty="0">
                <a:latin typeface="Trebuchet MS" panose="020B0603020202020204" pitchFamily="34" charset="0"/>
              </a:rPr>
              <a:t>Oświadczenie składa się pod rygorem odpowiedzialności karnej za składanie fałszywych oświadczeń. Składający oświadczenie jest obowiązany do zawarcia w nim klauzuli o następującej treści:</a:t>
            </a:r>
          </a:p>
          <a:p>
            <a:endParaRPr lang="pl-PL" sz="1800" b="0" i="0" u="none" strike="noStrike" baseline="0" dirty="0">
              <a:latin typeface="Trebuchet MS" panose="020B0603020202020204" pitchFamily="34" charset="0"/>
            </a:endParaRPr>
          </a:p>
          <a:p>
            <a:pPr algn="ctr"/>
            <a:r>
              <a:rPr lang="pl-PL" sz="1800" b="0" i="0" u="none" strike="noStrike" baseline="0" dirty="0">
                <a:solidFill>
                  <a:srgbClr val="FF0000"/>
                </a:solidFill>
                <a:latin typeface="Trebuchet MS" panose="020B0603020202020204" pitchFamily="34" charset="0"/>
              </a:rPr>
              <a:t>"</a:t>
            </a:r>
            <a:r>
              <a:rPr lang="pl-PL" sz="2000" b="0" i="0" u="none" strike="noStrike" baseline="0" dirty="0">
                <a:solidFill>
                  <a:srgbClr val="FF0000"/>
                </a:solidFill>
                <a:latin typeface="Trebuchet MS" panose="020B0603020202020204" pitchFamily="34" charset="0"/>
              </a:rPr>
              <a:t>Jestem świadomy odpowiedzialności karnej                                                                   za złożenie fałszywego oświadczenia"</a:t>
            </a:r>
          </a:p>
          <a:p>
            <a:pPr algn="just"/>
            <a:endParaRPr lang="pl-PL" sz="2000" b="0" i="0" u="none" strike="noStrike" baseline="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pl-PL" sz="1800" b="0" i="0" u="none" strike="noStrike" baseline="0" dirty="0">
                <a:latin typeface="Trebuchet MS" panose="020B0603020202020204" pitchFamily="34" charset="0"/>
              </a:rPr>
              <a:t>Klauzula ta zastępuje pouczenie organu o odpowiedzialności karnej za składanie fałszywych oświadczeń.</a:t>
            </a:r>
            <a:endParaRPr lang="pl-PL" dirty="0"/>
          </a:p>
          <a:p>
            <a:endParaRPr lang="pl-PL" dirty="0"/>
          </a:p>
          <a:p>
            <a:pPr algn="l"/>
            <a:endParaRPr lang="pl-PL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pl-PL" sz="1800" b="0" i="0" u="none" strike="noStrike" baseline="0" dirty="0">
                <a:latin typeface="Trebuchet MS" panose="020B0603020202020204" pitchFamily="34" charset="0"/>
              </a:rPr>
              <a:t>Po uzyskaniu oświadczeń świadków, potwierdzających czynne uczestnictwo </a:t>
            </a:r>
          </a:p>
          <a:p>
            <a:pPr algn="just"/>
            <a:r>
              <a:rPr lang="pl-PL" sz="1800" b="0" i="0" u="none" strike="noStrike" baseline="0" dirty="0">
                <a:latin typeface="Trebuchet MS" panose="020B0603020202020204" pitchFamily="34" charset="0"/>
              </a:rPr>
              <a:t>w działaniach ratowniczych, ratownik OSP składa je we właściwym urzędzie gminy (miasta) w celu potwierdzenia ich wiarygodności.</a:t>
            </a:r>
          </a:p>
          <a:p>
            <a:endParaRPr lang="pl-PL" sz="1800" b="0" i="0" u="none" strike="noStrike" baseline="0" dirty="0">
              <a:latin typeface="Trebuchet MS" panose="020B0603020202020204" pitchFamily="34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l"/>
            <a:endParaRPr lang="pl-PL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166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5EA51CB-223C-5C66-C0A8-5D56DD275B5F}"/>
              </a:ext>
            </a:extLst>
          </p:cNvPr>
          <p:cNvSpPr txBox="1"/>
          <p:nvPr/>
        </p:nvSpPr>
        <p:spPr>
          <a:xfrm>
            <a:off x="285226" y="855677"/>
            <a:ext cx="8586132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000" dirty="0"/>
              <a:t>Właściwy wójt (burmistrz, prezydent miasta) sporządza, w terminie </a:t>
            </a:r>
            <a:br>
              <a:rPr lang="pl-PL" sz="2000" dirty="0"/>
            </a:br>
            <a:r>
              <a:rPr lang="pl-PL" sz="2000" dirty="0"/>
              <a:t>30 dni od dnia otrzymania oświadczenia świadka, opinię dotyczącą jego wiarygodności. 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Właściwy wójt (burmistrz, prezydent miasta), w celu sporządzenia opinii, może wezwać wnioskodawcę do przekazania dodatkowych dokumentów, wyznaczając termin nie krótszy niż 14 dni.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Wezwanie, o którym mowa powyżej, przedłuża termin sporządzenia opinii o 30 dni. 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l"/>
            <a:endParaRPr lang="pl-PL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pl-PL" sz="2400" b="0" i="0" u="none" strike="noStrike" baseline="0" dirty="0">
                <a:solidFill>
                  <a:srgbClr val="FF0000"/>
                </a:solidFill>
                <a:latin typeface="Trebuchet MS" panose="020B0603020202020204" pitchFamily="34" charset="0"/>
              </a:rPr>
              <a:t>Ustawa nakłada obowiązek wykazania spełnienia przesłanek do przyznania świadczenia ratowniczego na wnioskodawcę,</a:t>
            </a:r>
            <a:br>
              <a:rPr lang="pl-PL" sz="2400" b="0" i="0" u="none" strike="noStrike" baseline="0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pl-PL" sz="2400" b="0" i="0" u="none" strike="noStrike" baseline="0" dirty="0">
                <a:solidFill>
                  <a:srgbClr val="FF0000"/>
                </a:solidFill>
                <a:latin typeface="Trebuchet MS" panose="020B0603020202020204" pitchFamily="34" charset="0"/>
              </a:rPr>
              <a:t> a nie na wójta (burmistrza, prezydenta miasta).</a:t>
            </a:r>
            <a:endParaRPr lang="pl-PL" sz="2400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7204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46068DB-999A-C033-E673-2DD86A2AC242}"/>
              </a:ext>
            </a:extLst>
          </p:cNvPr>
          <p:cNvSpPr txBox="1"/>
          <p:nvPr/>
        </p:nvSpPr>
        <p:spPr>
          <a:xfrm>
            <a:off x="570452" y="159391"/>
            <a:ext cx="8468686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l-PL" sz="12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pl-PL" sz="1800" b="0" i="0" u="none" strike="noStrike" baseline="0" dirty="0">
                <a:latin typeface="Trebuchet MS" panose="020B0603020202020204" pitchFamily="34" charset="0"/>
              </a:rPr>
              <a:t>Po uzyskaniu potwierdzenia oświadczeń ratownik OSP dostarcza oryginały oświadczeń wraz z klauzulą RODO oraz wypełnionym wnioskiem o przyznanie świadczenia ratowniczego do Komendy Powiatowej PSP we Wschowie </a:t>
            </a:r>
            <a:br>
              <a:rPr lang="pl-PL" sz="1800" b="0" i="0" u="none" strike="noStrike" baseline="0" dirty="0">
                <a:latin typeface="Trebuchet MS" panose="020B0603020202020204" pitchFamily="34" charset="0"/>
              </a:rPr>
            </a:b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ul. Kazimierza Wielkiego 6 (osobiście bądź listownie).</a:t>
            </a:r>
          </a:p>
          <a:p>
            <a:pPr algn="just"/>
            <a:endParaRPr lang="pl-PL" dirty="0">
              <a:latin typeface="Trebuchet MS" panose="020B0603020202020204" pitchFamily="34" charset="0"/>
            </a:endParaRPr>
          </a:p>
          <a:p>
            <a:pPr algn="just"/>
            <a:endParaRPr lang="pl-PL" sz="1800" b="0" i="0" u="none" strike="noStrike" baseline="0" dirty="0">
              <a:latin typeface="Trebuchet MS" panose="020B0603020202020204" pitchFamily="34" charset="0"/>
            </a:endParaRPr>
          </a:p>
          <a:p>
            <a:pPr algn="just"/>
            <a:r>
              <a:rPr lang="pl-PL" dirty="0">
                <a:latin typeface="Trebuchet MS" panose="020B0603020202020204" pitchFamily="34" charset="0"/>
              </a:rPr>
              <a:t>Po otrzymaniu wniosku wraz z załącznikami i dokonaniu ich weryfikacji Komendant Powiatowy PSP we Wschowie w formie decyzji przyznaje świadczenie ratownicze.</a:t>
            </a:r>
          </a:p>
          <a:p>
            <a:pPr algn="just"/>
            <a:endParaRPr lang="pl-PL" dirty="0">
              <a:latin typeface="Trebuchet MS" panose="020B0603020202020204" pitchFamily="34" charset="0"/>
            </a:endParaRPr>
          </a:p>
          <a:p>
            <a:pPr algn="just"/>
            <a:r>
              <a:rPr lang="pl-PL" dirty="0"/>
              <a:t>Oświadczenie świadka podlega zatwierdzeniu Komendanta Powiatowego Państwowej Straży Pożarnej we Wschowie, które jest dokonywane w toku postępowania administracyjnego.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Komendant Powiatowy Państwowej Straży Pożarnej we Wschowie  odmawia zatwierdzenia oświadczenia świadka, w przypadku gdy uzna, że oświadczenie to lub przekazane dodatkowe dokumenty nie są obiektywne lub w nienależyty sposób potwierdzają fakt bezpośredniego udziału wnioskodawcy w działaniach ratowniczych. Odmowa zatwierdzenia oświadczenia następuje w drodze postanowienia, na które służy zażalenie. </a:t>
            </a:r>
            <a:endParaRPr lang="pl-PL" dirty="0">
              <a:latin typeface="Trebuchet MS" panose="020B0603020202020204" pitchFamily="34" charset="0"/>
            </a:endParaRPr>
          </a:p>
          <a:p>
            <a:endParaRPr lang="pl-PL" dirty="0">
              <a:latin typeface="Trebuchet MS" panose="020B0603020202020204" pitchFamily="34" charset="0"/>
            </a:endParaRPr>
          </a:p>
          <a:p>
            <a:pPr algn="just"/>
            <a:endParaRPr lang="pl-PL" dirty="0">
              <a:latin typeface="Trebuchet MS" panose="020B0603020202020204" pitchFamily="34" charset="0"/>
            </a:endParaRPr>
          </a:p>
          <a:p>
            <a:pPr algn="just"/>
            <a:endParaRPr lang="pl-PL" dirty="0">
              <a:latin typeface="Trebuchet MS" panose="020B0603020202020204" pitchFamily="34" charset="0"/>
            </a:endParaRPr>
          </a:p>
          <a:p>
            <a:pPr algn="just"/>
            <a:endParaRPr lang="pl-PL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534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C5457433-5C22-C1E9-D038-379126DC7CED}"/>
              </a:ext>
            </a:extLst>
          </p:cNvPr>
          <p:cNvSpPr txBox="1"/>
          <p:nvPr/>
        </p:nvSpPr>
        <p:spPr>
          <a:xfrm>
            <a:off x="1228987" y="259410"/>
            <a:ext cx="7487174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l-PL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pl-PL" b="1" i="0" u="none" strike="noStrike" baseline="0" dirty="0">
                <a:latin typeface="Trebuchet MS" panose="020B0603020202020204" pitchFamily="34" charset="0"/>
              </a:rPr>
              <a:t>Postępowanie o przyznanie świadczenia ratowniczego kończy się nie później niż w terminie 60 dni od dnia złożenia wniosku</a:t>
            </a:r>
            <a:br>
              <a:rPr lang="pl-PL" b="1" i="0" u="none" strike="noStrike" baseline="0" dirty="0">
                <a:latin typeface="Trebuchet MS" panose="020B0603020202020204" pitchFamily="34" charset="0"/>
              </a:rPr>
            </a:br>
            <a:r>
              <a:rPr lang="pl-PL" b="1" i="0" u="none" strike="noStrike" baseline="0" dirty="0">
                <a:latin typeface="Trebuchet MS" panose="020B0603020202020204" pitchFamily="34" charset="0"/>
              </a:rPr>
              <a:t>o przyznanie tego świadczenia. </a:t>
            </a:r>
          </a:p>
          <a:p>
            <a:pPr algn="just"/>
            <a:endParaRPr lang="pl-PL" b="1" dirty="0">
              <a:latin typeface="Trebuchet MS" panose="020B0603020202020204" pitchFamily="34" charset="0"/>
            </a:endParaRPr>
          </a:p>
          <a:p>
            <a:pPr algn="just"/>
            <a:r>
              <a:rPr lang="pl-PL" dirty="0"/>
              <a:t>Prawo do świadczenia ratowniczego powstaje z dniem spełnienia przesłanek tj. czynne uczestnictwo w działaniach ratowniczych </a:t>
            </a:r>
            <a:br>
              <a:rPr lang="pl-PL" dirty="0"/>
            </a:br>
            <a:r>
              <a:rPr lang="pl-PL" dirty="0"/>
              <a:t>lub akcjach ratowniczych przez określony czas oraz osiągnięcie określonego przepisami wieku.</a:t>
            </a:r>
          </a:p>
          <a:p>
            <a:pPr algn="just"/>
            <a:r>
              <a:rPr lang="pl-PL" dirty="0"/>
              <a:t> </a:t>
            </a:r>
          </a:p>
          <a:p>
            <a:pPr algn="just"/>
            <a:r>
              <a:rPr lang="pl-PL" dirty="0"/>
              <a:t>Świadczenie ratownicze organ przyznający (tj. Komendant Powiatowy Państwowej Straży Pożarnej we Wschowie) przyznaje od miesiąca złożenia wniosku.</a:t>
            </a:r>
          </a:p>
          <a:p>
            <a:pPr algn="just"/>
            <a:endParaRPr lang="pl-PL" b="1" dirty="0">
              <a:latin typeface="Trebuchet MS" panose="020B0603020202020204" pitchFamily="34" charset="0"/>
            </a:endParaRPr>
          </a:p>
          <a:p>
            <a:pPr algn="just"/>
            <a:r>
              <a:rPr lang="pl-PL" dirty="0"/>
              <a:t>Decyzję w sprawie przyznania świadczenia ratowniczego doręcza się wnioskodawcy na piśmie wraz z uzasadnieniem oraz pouczeniem.</a:t>
            </a:r>
          </a:p>
          <a:p>
            <a:pPr algn="just"/>
            <a:endParaRPr lang="pl-PL" b="1" dirty="0">
              <a:latin typeface="Trebuchet MS" panose="020B0603020202020204" pitchFamily="34" charset="0"/>
            </a:endParaRPr>
          </a:p>
          <a:p>
            <a:pPr algn="just"/>
            <a:r>
              <a:rPr lang="pl-PL" b="0" i="0" u="none" strike="noStrike" baseline="0" dirty="0">
                <a:latin typeface="Trebuchet MS" panose="020B0603020202020204" pitchFamily="34" charset="0"/>
              </a:rPr>
              <a:t>Od decyzji przysługuje wnioskodawcy odwołanie do właściwego Komendanta Wojewódzkiego Państwowej Straży Pożarnej (Lubuskiego Komendanta Wojewódzkiego Państwowej Straży Pożarnej w Gorzowie Wlkp.) w terminie 14 dni od dnia doręczenia. Złożenie odwołania nie wstrzymuje wykonania decyzji.</a:t>
            </a:r>
          </a:p>
          <a:p>
            <a:pPr algn="just"/>
            <a:endParaRPr lang="pl-PL" dirty="0">
              <a:latin typeface="Trebuchet MS" panose="020B0603020202020204" pitchFamily="34" charset="0"/>
            </a:endParaRP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5770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4BAD7AF9-6BC3-61CF-1426-DA7A5DDE2C03}"/>
              </a:ext>
            </a:extLst>
          </p:cNvPr>
          <p:cNvSpPr txBox="1"/>
          <p:nvPr/>
        </p:nvSpPr>
        <p:spPr>
          <a:xfrm>
            <a:off x="1132515" y="859466"/>
            <a:ext cx="7667536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pl-PL" sz="12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pl-PL" sz="1800" b="0" i="0" u="none" strike="noStrike" baseline="0" dirty="0">
                <a:latin typeface="Trebuchet MS" panose="020B0603020202020204" pitchFamily="34" charset="0"/>
              </a:rPr>
              <a:t>Świadczenie wypłaca Zakład Emerytalno-Rentowy MSWiA miesięcznie, </a:t>
            </a:r>
            <a:br>
              <a:rPr lang="pl-PL" sz="1800" b="0" i="0" u="none" strike="noStrike" baseline="0" dirty="0">
                <a:latin typeface="Trebuchet MS" panose="020B0603020202020204" pitchFamily="34" charset="0"/>
              </a:rPr>
            </a:b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do 15 dnia każdego miesiąca kalendarzowego, począwszy od miesiąca, </a:t>
            </a:r>
            <a:br>
              <a:rPr lang="pl-PL" sz="1800" b="0" i="0" u="none" strike="noStrike" baseline="0" dirty="0">
                <a:latin typeface="Trebuchet MS" panose="020B0603020202020204" pitchFamily="34" charset="0"/>
              </a:rPr>
            </a:b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w którym przyznano świadczenie ratownicze, tzn. od miesiąca złożenia wniosku.</a:t>
            </a:r>
          </a:p>
          <a:p>
            <a:pPr algn="just"/>
            <a:endParaRPr lang="pl-PL" dirty="0">
              <a:latin typeface="Trebuchet MS" panose="020B0603020202020204" pitchFamily="34" charset="0"/>
            </a:endParaRPr>
          </a:p>
          <a:p>
            <a:r>
              <a:rPr lang="pl-PL" dirty="0"/>
              <a:t>Kwota świadczenia ratowniczego podlega corocznej waloryzacji od dnia 1 marca.</a:t>
            </a:r>
          </a:p>
          <a:p>
            <a:endParaRPr lang="pl-PL" dirty="0"/>
          </a:p>
          <a:p>
            <a:r>
              <a:rPr lang="pl-PL" dirty="0"/>
              <a:t>Zakład 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Emerytalno-Rentowy </a:t>
            </a:r>
            <a:r>
              <a:rPr lang="pl-PL" dirty="0"/>
              <a:t>MSWiA dokonuje waloryzacji kwoty świadczenia ratowniczego z urzędu.</a:t>
            </a:r>
          </a:p>
          <a:p>
            <a:endParaRPr lang="pl-PL" dirty="0"/>
          </a:p>
          <a:p>
            <a:r>
              <a:rPr lang="pl-PL" dirty="0"/>
              <a:t>Waloryzacja kwoty świadczenia ratowniczego nie wymaga wydania decyzji.</a:t>
            </a:r>
          </a:p>
          <a:p>
            <a:endParaRPr lang="pl-PL" dirty="0"/>
          </a:p>
          <a:p>
            <a:pPr algn="just"/>
            <a:endParaRPr lang="pl-PL" dirty="0">
              <a:latin typeface="Trebuchet MS" panose="020B0603020202020204" pitchFamily="34" charset="0"/>
            </a:endParaRP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4114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C1518C7-82D5-F456-D367-C1F4484EC18D}"/>
              </a:ext>
            </a:extLst>
          </p:cNvPr>
          <p:cNvSpPr txBox="1"/>
          <p:nvPr/>
        </p:nvSpPr>
        <p:spPr>
          <a:xfrm>
            <a:off x="402672" y="258901"/>
            <a:ext cx="9102055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dirty="0"/>
              <a:t>Prawo do świadczenia ratowniczego ustaje wraz ze śmiercią osoby uprawnionej.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W razie śmierci osoby, która złożyła wniosek o przyznanie świadczenia ratowniczego, świadczenie ratownicze należne jej do dnia śmierci przysługuje na zasadach określonych w art. 47 ustawy z dnia 18 lutego 1994 r. o zaopatrzeniu emerytalnym funkcjonariuszy Policji, Agencji Bezpieczeństwa Wewnętrznego, Agencji Wywiadu, Służby Kontrwywiadu Wojskowego, Służby Wywiadu Wojskowego, Centralnego Biura Antykorupcyjnego, Straży Granicznej, Straży Marszałkowskiej, Służby Ochrony Państwa, Państwowej Straży Pożarnej, Służby Celno-Skarbowej i Służby Więziennej oraz ich rodzin (tekst jednolity Dz. U. z 2023 r. poz.1280 ze zm.).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Wniosek o dalsze prowadzenie postępowania o przyznanie świadczenia ratowniczego składa się do organu przyznającego, tj. Komendanta Powiatowego Państwowej Straży Pożarnej </a:t>
            </a:r>
            <a:br>
              <a:rPr lang="pl-PL" sz="1600" dirty="0"/>
            </a:br>
            <a:r>
              <a:rPr lang="pl-PL" sz="1600" dirty="0"/>
              <a:t>we Wschowie. 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Jeżeli osoba, która złożyła wniosek o przyznanie świadczenia ratowniczego, zmarła po wydaniu decyzji w sprawie przyznania świadczenia ratowniczego i nie pobrała należnej wypłaty z tego tytułu, wniosek o dokonanie wypłaty świadczenia ratowniczego składa się do organu wypłacającego, tj. Zakładu </a:t>
            </a:r>
            <a:r>
              <a:rPr lang="pl-PL" sz="1600" dirty="0" err="1"/>
              <a:t>Emerytalno</a:t>
            </a:r>
            <a:r>
              <a:rPr lang="pl-PL" sz="1600" dirty="0"/>
              <a:t> – Rentowego MSWiA.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W razie śmierci osoby uprawnionej do świadczenia ratowniczego wstrzymanie wypłaty tego świadczenia następuje od miesiąca przypadającego po miesiącu, w którym osoba uprawniona</a:t>
            </a:r>
            <a:br>
              <a:rPr lang="pl-PL" sz="1600" dirty="0"/>
            </a:br>
            <a:r>
              <a:rPr lang="pl-PL" sz="1600" dirty="0"/>
              <a:t>do świadczenia ratowniczego zmarła.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Organ wypłacający jest uprawniony do bezpłatnego pozyskiwania drogą elektroniczną z rejestru PESEL informacji o śmierci osób uprawnionych do świadczenia ratowniczego.</a:t>
            </a:r>
          </a:p>
        </p:txBody>
      </p:sp>
    </p:spTree>
    <p:extLst>
      <p:ext uri="{BB962C8B-B14F-4D97-AF65-F5344CB8AC3E}">
        <p14:creationId xmlns:p14="http://schemas.microsoft.com/office/powerpoint/2010/main" val="3414070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FF2E378-C9ED-106D-FB49-99E0E4811365}"/>
              </a:ext>
            </a:extLst>
          </p:cNvPr>
          <p:cNvSpPr txBox="1"/>
          <p:nvPr/>
        </p:nvSpPr>
        <p:spPr>
          <a:xfrm>
            <a:off x="226503" y="174276"/>
            <a:ext cx="9311779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rgbClr val="FF0000"/>
                </a:solidFill>
              </a:rPr>
              <a:t>art. 47 </a:t>
            </a:r>
            <a:r>
              <a:rPr lang="pl-PL" sz="1800" dirty="0">
                <a:solidFill>
                  <a:srgbClr val="FF0000"/>
                </a:solidFill>
              </a:rPr>
              <a:t>ustawy z dnia 18 lutego 1994 r. o zaopatrzeniu emerytalnym funkcjonariuszy Policji, Agencji Bezpieczeństwa Wewnętrznego, Agencji Wywiadu, Służby Kontrwywiadu Wojskowego, Służby Wywiadu Wojskowego, Centralnego Biura Antykorupcyjnego, Straży Granicznej, Straży Marszałkowskiej, Służby Ochrony Państwa, Państwowej Straży Pożarnej, Służby Celno-Skarbowej i Służby Więziennej oraz ich rodzin (tekst jednolity Dz. U. z 2023 r. poz.1280 ze zm.)</a:t>
            </a:r>
          </a:p>
          <a:p>
            <a:pPr algn="ctr"/>
            <a:endParaRPr lang="pl-PL" dirty="0">
              <a:solidFill>
                <a:srgbClr val="FF0000"/>
              </a:solidFill>
            </a:endParaRPr>
          </a:p>
          <a:p>
            <a:pPr algn="just"/>
            <a:r>
              <a:rPr lang="pl-PL" dirty="0"/>
              <a:t>„1. W razie śmierci osoby, która zgłosiła wniosek o świadczenia pieniężne, świadczenia należne jej do dnia śmierci przysługują, z zastrzeżeniem ust. 2 i 3, małżonkowi</a:t>
            </a:r>
            <a:br>
              <a:rPr lang="pl-PL" dirty="0"/>
            </a:br>
            <a:r>
              <a:rPr lang="pl-PL" dirty="0"/>
              <a:t>i dzieciom, a w razie ich braku - kolejno: wnukom, rodzicom, dziadkom i rodzeństwu. Osoby te mają prawo do udziału w nieukończonym postępowaniu prowadzonym dalej </a:t>
            </a:r>
            <a:br>
              <a:rPr lang="pl-PL" dirty="0"/>
            </a:br>
            <a:r>
              <a:rPr lang="pl-PL" dirty="0"/>
              <a:t>w sprawie tych świadczeń.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2. Świadczenia, o których mowa w ust. 1, wypłaca się:</a:t>
            </a:r>
          </a:p>
          <a:p>
            <a:pPr algn="just"/>
            <a:r>
              <a:rPr lang="pl-PL" dirty="0"/>
              <a:t>1) małżonkowi lub dzieciom osoby, która zgłosiła wniosek, zamieszkałym z nią w dniu jej śmierci;</a:t>
            </a:r>
          </a:p>
          <a:p>
            <a:pPr algn="just"/>
            <a:r>
              <a:rPr lang="pl-PL" dirty="0"/>
              <a:t>2) małżonkowi lub dzieciom niespełniającym warunku określonego w pkt 1 albo innym członkom rodziny, o których mowa w ust. 1, jeżeli pozostawali na utrzymaniu osoby, która zgłosiła wniosek o świadczenia, lub osoba ta pozostawała na ich utrzymaniu.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3. Prawo do świadczeń określonych w ust. 1 ustaje w ciągu 12 miesięcy od dnia śmierci osoby, której świadczenia te przysługiwały, chyba że osoba, o której mowa w ust. 1, wystąpi z wnioskiem o dalsze prowadzenie postępowania”.</a:t>
            </a:r>
          </a:p>
        </p:txBody>
      </p:sp>
    </p:spTree>
    <p:extLst>
      <p:ext uri="{BB962C8B-B14F-4D97-AF65-F5344CB8AC3E}">
        <p14:creationId xmlns:p14="http://schemas.microsoft.com/office/powerpoint/2010/main" val="3677934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AE95B297-3C48-8823-9F4B-59F0C19E6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138" y="873491"/>
            <a:ext cx="2998471" cy="4018327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587C1FB4-7D05-B766-427D-05B170F2C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533" y="873491"/>
            <a:ext cx="2998472" cy="4195045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A034A20E-1AB2-2479-6905-8D0FDFAC26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929" y="873491"/>
            <a:ext cx="3179095" cy="4255402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76DE8023-3C03-9C1E-4422-D73C847FDCF0}"/>
              </a:ext>
            </a:extLst>
          </p:cNvPr>
          <p:cNvSpPr txBox="1"/>
          <p:nvPr/>
        </p:nvSpPr>
        <p:spPr>
          <a:xfrm>
            <a:off x="964096" y="5615177"/>
            <a:ext cx="85973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hlinkClick r:id="rId5"/>
              </a:rPr>
              <a:t>https://www.gov.pl/web/zermswia/wyplata-swiadczenia-po-zmarlym-ratowniku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753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FC1A9A-BE78-4031-A3F9-49E78BC31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94282"/>
            <a:ext cx="8596668" cy="605685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>
                <a:solidFill>
                  <a:schemeClr val="tx1"/>
                </a:solidFill>
              </a:rPr>
              <a:t>Z dniem 1 stycznia 2022 r. weszła w życie ustawa z dnia 17 grudnia 2021 r.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o ochotniczych strażach pożarnych (Dz.U. z 2021 r. poz. 2490), wprowadzająca do systemu prawa nowe świadczenie finansowe dla członków ochotniczych straży pożarnych w postaci </a:t>
            </a:r>
            <a:r>
              <a:rPr lang="pl-PL" b="1" dirty="0">
                <a:solidFill>
                  <a:srgbClr val="C00000"/>
                </a:solidFill>
              </a:rPr>
              <a:t>ŚWIADCZENIA RATOWNICZEGO. </a:t>
            </a:r>
            <a:r>
              <a:rPr lang="pl-PL" dirty="0">
                <a:solidFill>
                  <a:schemeClr val="tx1"/>
                </a:solidFill>
              </a:rPr>
              <a:t>W dniu </a:t>
            </a:r>
            <a:r>
              <a:rPr lang="pl-PL" sz="1800" dirty="0">
                <a:solidFill>
                  <a:srgbClr val="000000"/>
                </a:solidFill>
                <a:effectLst/>
              </a:rPr>
              <a:t>8 sierpnia 2023 r. </a:t>
            </a:r>
            <a:br>
              <a:rPr lang="pl-PL" sz="1800" dirty="0">
                <a:solidFill>
                  <a:srgbClr val="000000"/>
                </a:solidFill>
                <a:effectLst/>
              </a:rPr>
            </a:br>
            <a:r>
              <a:rPr lang="pl-PL" sz="1800" dirty="0">
                <a:solidFill>
                  <a:srgbClr val="000000"/>
                </a:solidFill>
                <a:effectLst/>
              </a:rPr>
              <a:t>w Dzienniku Ustaw została ogłoszona ustawa z dnia 7 lipca 2023 r. o zmianie ustawy o ochotniczych strażach pożarnych oraz niektórych innych ustaw</a:t>
            </a:r>
            <a:r>
              <a:rPr lang="pl-PL" dirty="0">
                <a:solidFill>
                  <a:srgbClr val="000000"/>
                </a:solidFill>
              </a:rPr>
              <a:t>. (Dz. U 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z 2023 r. poz. 1560).   </a:t>
            </a:r>
          </a:p>
          <a:p>
            <a:pPr marL="0" indent="0" algn="just">
              <a:buNone/>
            </a:pPr>
            <a:r>
              <a:rPr lang="pl-PL" b="1" dirty="0">
                <a:solidFill>
                  <a:srgbClr val="000000"/>
                </a:solidFill>
              </a:rPr>
              <a:t>	Na podstawie art. 16 ww. ustawy strażakowi ratownikowi OSP przysługuje świadczenie ratownicze z tytułu wysługi lat w OSP w wysokości 200 zł, które jest corocznie waloryzowane ( w 2023 r. wynosi 230 zł).</a:t>
            </a:r>
          </a:p>
          <a:p>
            <a:pPr marL="0" indent="0" algn="just">
              <a:buNone/>
            </a:pPr>
            <a:r>
              <a:rPr lang="pl-PL" b="1" dirty="0">
                <a:solidFill>
                  <a:srgbClr val="000000"/>
                </a:solidFill>
              </a:rPr>
              <a:t>	</a:t>
            </a:r>
            <a:r>
              <a:rPr lang="pl-PL" dirty="0">
                <a:solidFill>
                  <a:srgbClr val="000000"/>
                </a:solidFill>
              </a:rPr>
              <a:t>Prawo do świadczenia ratowniczego przysługuje strażakowi ratownikowi OSP spełniającemu </a:t>
            </a:r>
            <a:r>
              <a:rPr lang="pl-PL" dirty="0">
                <a:solidFill>
                  <a:srgbClr val="FF0000"/>
                </a:solidFill>
              </a:rPr>
              <a:t>łącznie dwa warunki</a:t>
            </a:r>
            <a:r>
              <a:rPr lang="pl-PL" dirty="0">
                <a:solidFill>
                  <a:srgbClr val="000000"/>
                </a:solidFill>
              </a:rPr>
              <a:t>:</a:t>
            </a:r>
          </a:p>
          <a:p>
            <a:pPr algn="just">
              <a:buClrTx/>
              <a:buSzPct val="100000"/>
              <a:buFont typeface="+mj-lt"/>
              <a:buAutoNum type="arabicParenR"/>
            </a:pPr>
            <a:r>
              <a:rPr lang="pl-PL" dirty="0">
                <a:solidFill>
                  <a:srgbClr val="FF0000"/>
                </a:solidFill>
              </a:rPr>
              <a:t> Czynnie uczestniczył jako członek OSP w działaniach ratowniczych lub akcjach ratowniczych (wymagany bezpośredni udział co najmniej raz w roku) przez co najmniej 25 lat (w przypadku mężczyzn) oraz 20 lat (w przypadku kobiet);</a:t>
            </a:r>
          </a:p>
          <a:p>
            <a:pPr algn="just">
              <a:buClrTx/>
              <a:buSzPct val="100000"/>
              <a:buFont typeface="+mj-lt"/>
              <a:buAutoNum type="arabicParenR"/>
            </a:pPr>
            <a:r>
              <a:rPr lang="pl-PL" dirty="0">
                <a:solidFill>
                  <a:srgbClr val="FF0000"/>
                </a:solidFill>
              </a:rPr>
              <a:t>Osiągnął 65. rok życia (w przypadku mężczyzn) oraz 60. rok życia 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(w przypadku kobiet).</a:t>
            </a:r>
          </a:p>
          <a:p>
            <a:pPr marL="0" indent="0" algn="just">
              <a:buClrTx/>
              <a:buSzPct val="100000"/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ClrTx/>
              <a:buSzPct val="100000"/>
              <a:buNone/>
            </a:pPr>
            <a:r>
              <a:rPr lang="pl-PL" b="1" dirty="0">
                <a:solidFill>
                  <a:schemeClr val="tx1"/>
                </a:solidFill>
              </a:rPr>
              <a:t>Przy naliczaniu okresu czynnego uczestnictwa w działaniach ratowniczych nie jest wymagane zachowanie ciągłości wysługi lat w OSP!!!</a:t>
            </a:r>
          </a:p>
          <a:p>
            <a:pPr marL="0" indent="0" algn="just">
              <a:buClrTx/>
              <a:buSzPct val="100000"/>
              <a:buNone/>
            </a:pPr>
            <a:endParaRPr lang="pl-P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109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67025F9A-A4CC-6C05-C2BD-E9C55092B1E2}"/>
              </a:ext>
            </a:extLst>
          </p:cNvPr>
          <p:cNvSpPr txBox="1"/>
          <p:nvPr/>
        </p:nvSpPr>
        <p:spPr>
          <a:xfrm>
            <a:off x="629174" y="737312"/>
            <a:ext cx="859871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Komendant Powiatowy Państwowej Straży Pożarnej we Wschowie prowadzi rejestr przyznanych świadczeń ratowniczych oraz przekazuje informacje w nim zawarte właściwym wójtom (burmistrzom, prezydentom miast).</a:t>
            </a:r>
          </a:p>
          <a:p>
            <a:endParaRPr lang="pl-PL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endParaRPr lang="pl-PL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endParaRPr lang="pl-PL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pl-PL" sz="1800" b="1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Telefon kontaktowy w sprawach świadczenia ratowniczego:</a:t>
            </a:r>
            <a:endParaRPr lang="pl-PL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Komenda Powiatowa Państwowej Straży Pożarnej  we Wschowie 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– mł. </a:t>
            </a:r>
            <a:r>
              <a:rPr lang="pl-PL" sz="1800" b="0" i="0" u="none" strike="noStrike" baseline="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asp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. Katarzyna Janus – starszy inspektor sekcji </a:t>
            </a:r>
            <a:r>
              <a:rPr lang="pl-PL" sz="1800" b="0" i="0" u="none" strike="noStrike" baseline="0" dirty="0" err="1">
                <a:solidFill>
                  <a:srgbClr val="000000"/>
                </a:solidFill>
                <a:latin typeface="Trebuchet MS" panose="020B0603020202020204" pitchFamily="34" charset="0"/>
              </a:rPr>
              <a:t>organizacyjno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 – kadrowej </a:t>
            </a:r>
          </a:p>
          <a:p>
            <a:endParaRPr lang="pl-PL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pl-PL" dirty="0">
                <a:latin typeface="Trebuchet MS" panose="020B0603020202020204" pitchFamily="34" charset="0"/>
              </a:rPr>
              <a:t>tel. 65 540 85 28</a:t>
            </a:r>
            <a:endParaRPr lang="pl-PL" sz="1800" b="0" i="0" u="none" strike="noStrike" baseline="0" dirty="0">
              <a:latin typeface="Trebuchet MS" panose="020B0603020202020204" pitchFamily="34" charset="0"/>
            </a:endParaRPr>
          </a:p>
          <a:p>
            <a:endParaRPr lang="pl-PL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endParaRPr lang="pl-PL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pl-PL" sz="1800" b="1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Można również kontaktować się drogą elektroniczną:</a:t>
            </a:r>
          </a:p>
          <a:p>
            <a:endParaRPr lang="pl-PL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pl-PL" sz="1800" b="0" i="0" strike="noStrike" baseline="0" dirty="0">
                <a:latin typeface="Trebuchet MS" panose="020B0603020202020204" pitchFamily="34" charset="0"/>
              </a:rPr>
              <a:t>sekretariat@straz.wschowa.pl</a:t>
            </a:r>
          </a:p>
          <a:p>
            <a:r>
              <a:rPr lang="pl-PL" dirty="0">
                <a:latin typeface="Trebuchet MS" panose="020B0603020202020204" pitchFamily="34" charset="0"/>
              </a:rPr>
              <a:t>kadry@straz.wschowa.pl</a:t>
            </a:r>
          </a:p>
          <a:p>
            <a:r>
              <a:rPr lang="pl-PL" sz="1800" b="0" i="0" strike="noStrike" baseline="0" dirty="0">
                <a:latin typeface="Trebuchet MS" panose="020B0603020202020204" pitchFamily="34" charset="0"/>
              </a:rPr>
              <a:t>janusk@straz.wschowa.pl</a:t>
            </a:r>
          </a:p>
          <a:p>
            <a:endParaRPr lang="pl-PL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316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73826D-B5E6-3048-4763-BA347A03D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520676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l-PL" sz="4800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3858909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E5A2D4-67B5-013A-23E9-D149A9A2B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14525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/>
              <a:t>Definicja działanie ratownicze i akcja ratownicza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4185CF-CEAC-CA4F-D436-123087B40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24125"/>
            <a:ext cx="8596668" cy="49172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b="1" dirty="0"/>
              <a:t>Działania ratownicze</a:t>
            </a:r>
            <a:r>
              <a:rPr lang="pl-PL" sz="2400" dirty="0"/>
              <a:t> - rozumie się przez to każdą czynność podjętą w celu ochrony życia, zdrowia, mienia lub środowiska, a także likwidację przyczyn powstania pożaru, wystąpienia klęski żywiołowej lub innego miejscowego zagrożenia.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b="1" dirty="0"/>
              <a:t>Akcje ratownicze </a:t>
            </a:r>
            <a:r>
              <a:rPr lang="pl-PL" sz="2400" dirty="0"/>
              <a:t>- rozumie się przez to działania organizowane i kierowane przez Państwową Straż Pożarną.</a:t>
            </a:r>
          </a:p>
        </p:txBody>
      </p:sp>
    </p:spTree>
    <p:extLst>
      <p:ext uri="{BB962C8B-B14F-4D97-AF65-F5344CB8AC3E}">
        <p14:creationId xmlns:p14="http://schemas.microsoft.com/office/powerpoint/2010/main" val="3800342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820D79-0178-088A-490D-3B497132F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60727"/>
            <a:ext cx="8596668" cy="6098796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</a:rPr>
              <a:t>Świadczenie ratownicze przyznaje się </a:t>
            </a:r>
            <a:r>
              <a:rPr lang="pl-PL" dirty="0">
                <a:solidFill>
                  <a:srgbClr val="FF0000"/>
                </a:solidFill>
              </a:rPr>
              <a:t>NA WNIOSEK </a:t>
            </a:r>
            <a:r>
              <a:rPr lang="pl-PL" dirty="0">
                <a:solidFill>
                  <a:schemeClr val="tx1"/>
                </a:solidFill>
              </a:rPr>
              <a:t>zainteresowanego lub jego przedstawiciela ustawowego, pełnomocnika albo opiekuna prawnego, złożony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do Komendanta Powiatowego Państwowej Straży Pożarnej we Wschowie, jako organu przyznającego, właściwego dla siedziby jednostki OSP, do której należy strażak ratownik OSP.</a:t>
            </a: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</a:rPr>
              <a:t>Wniosek o przyznanie świadczenia ratowniczego zawiera podstawowe informacje dotyczące danych osobowych oraz określa załączniki, które potwierdzają bezpośredni udział wnioskodawcy w działaniach ratowniczych.  </a:t>
            </a: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</a:rPr>
              <a:t>Niekompletny wniosek o przyznanie świadczenia ratowniczego organ przyznający pozostawia bez rozpoznania, o czym informuje osobę składającą wniosek.</a:t>
            </a: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</a:rPr>
              <a:t>Wniosek musi być złożony wraz z klauzulą RODO.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30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ymbol zastępczy zawartości 12">
            <a:extLst>
              <a:ext uri="{FF2B5EF4-FFF2-40B4-BE49-F238E27FC236}">
                <a16:creationId xmlns:a16="http://schemas.microsoft.com/office/drawing/2014/main" id="{39C85068-A47D-897F-88F2-DFEEFF314F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1612" y="340534"/>
            <a:ext cx="4373727" cy="6176931"/>
          </a:xfr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A4E6475-98A8-C146-F566-5847A0CC06B9}"/>
              </a:ext>
            </a:extLst>
          </p:cNvPr>
          <p:cNvSpPr txBox="1"/>
          <p:nvPr/>
        </p:nvSpPr>
        <p:spPr>
          <a:xfrm>
            <a:off x="5134063" y="1803632"/>
            <a:ext cx="481528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pl-PL" sz="20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pl-PL" sz="1200" b="0" i="0" u="none" strike="noStrike" baseline="0" dirty="0">
                <a:latin typeface="Trebuchet MS" panose="020B0603020202020204" pitchFamily="34" charset="0"/>
              </a:rPr>
              <a:t>Pkt B.5. Załączniki dotyczą pisemnego oświadczenia min. 3 świadków potwierdzających bezpośredni udział w działaniach ratowniczych:</a:t>
            </a:r>
          </a:p>
          <a:p>
            <a:endParaRPr lang="pl-PL" sz="1200" b="0" i="0" u="none" strike="noStrike" baseline="0" dirty="0">
              <a:latin typeface="Trebuchet MS" panose="020B0603020202020204" pitchFamily="34" charset="0"/>
            </a:endParaRPr>
          </a:p>
          <a:p>
            <a:r>
              <a:rPr lang="pl-PL" sz="1200" b="0" i="0" u="none" strike="noStrike" baseline="0" dirty="0">
                <a:solidFill>
                  <a:srgbClr val="B53512"/>
                </a:solidFill>
                <a:latin typeface="Trebuchet MS" panose="020B0603020202020204" pitchFamily="34" charset="0"/>
              </a:rPr>
              <a:t>1)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oświadczenie 1 świadka ........................... /imię i nazwisko/;</a:t>
            </a:r>
          </a:p>
          <a:p>
            <a:r>
              <a:rPr lang="pl-PL" sz="1200" b="0" i="0" u="none" strike="noStrike" baseline="0" dirty="0">
                <a:solidFill>
                  <a:srgbClr val="B53512"/>
                </a:solidFill>
                <a:latin typeface="Trebuchet MS" panose="020B0603020202020204" pitchFamily="34" charset="0"/>
              </a:rPr>
              <a:t>2)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oświadczenie 2 świadka ........................... /imię i nazwisko/;</a:t>
            </a:r>
          </a:p>
          <a:p>
            <a:r>
              <a:rPr lang="pl-PL" sz="1200" b="0" i="0" u="none" strike="noStrike" baseline="0" dirty="0">
                <a:solidFill>
                  <a:srgbClr val="B53512"/>
                </a:solidFill>
                <a:latin typeface="Trebuchet MS" panose="020B0603020202020204" pitchFamily="34" charset="0"/>
              </a:rPr>
              <a:t>3)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oświadczenie 3 świadka ........................... /imię i nazwisko/</a:t>
            </a:r>
            <a:endParaRPr lang="pl-PL" sz="12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pl-PL" sz="12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itd.</a:t>
            </a:r>
          </a:p>
          <a:p>
            <a:endParaRPr lang="pl-PL" sz="1200" b="0" i="0" u="none" strike="noStrike" baseline="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635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3DB4003E-A344-448C-5F16-8EB7239F1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283" y="265922"/>
            <a:ext cx="5150003" cy="6326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723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98EA664-8039-D8A8-1136-2825E62EDC4E}"/>
              </a:ext>
            </a:extLst>
          </p:cNvPr>
          <p:cNvSpPr txBox="1"/>
          <p:nvPr/>
        </p:nvSpPr>
        <p:spPr>
          <a:xfrm>
            <a:off x="570451" y="1157681"/>
            <a:ext cx="8892331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pl-PL" sz="12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pl-PL" b="0" i="0" u="none" strike="noStrike" baseline="0" dirty="0">
                <a:latin typeface="Trebuchet MS" panose="020B0603020202020204" pitchFamily="34" charset="0"/>
              </a:rPr>
              <a:t>Osoba ubiegająca się o świadczenie ratownicze musi wykazać stosowny okres bezpośredniego udziału w działaniach ratowniczych.</a:t>
            </a:r>
          </a:p>
          <a:p>
            <a:pPr algn="just"/>
            <a:endParaRPr lang="pl-PL" b="0" i="0" u="none" strike="noStrike" baseline="0" dirty="0">
              <a:latin typeface="Trebuchet MS" panose="020B0603020202020204" pitchFamily="34" charset="0"/>
            </a:endParaRPr>
          </a:p>
          <a:p>
            <a:pPr algn="just"/>
            <a:r>
              <a:rPr lang="pl-PL" b="0" i="0" u="none" strike="noStrike" baseline="0" dirty="0">
                <a:latin typeface="Trebuchet MS" panose="020B0603020202020204" pitchFamily="34" charset="0"/>
              </a:rPr>
              <a:t>Potwierdzeniem bezpośredniego udziału w działaniach ratowniczych jest:</a:t>
            </a:r>
          </a:p>
          <a:p>
            <a:pPr algn="just"/>
            <a:endParaRPr lang="pl-PL" b="0" i="0" u="none" strike="noStrike" baseline="0" dirty="0"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l-PL" dirty="0">
                <a:latin typeface="Trebuchet MS" panose="020B0603020202020204" pitchFamily="34" charset="0"/>
              </a:rPr>
              <a:t>od 1 stycznia 2022 r. – dokumentacja prowadzona przez Państwową Straż Pożarną;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l-PL" dirty="0"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l-PL" dirty="0">
                <a:latin typeface="Trebuchet MS" panose="020B0603020202020204" pitchFamily="34" charset="0"/>
              </a:rPr>
              <a:t>od 1 stycznia 2012 r. do 31 grudnia 2021 r. –dokumentacja prowadzona przez Państwową Straż Pożarną lub pisemne oświadczenie 3 świadków, zgodnie z nw. zasadami, jeśli Państwowa Straż Pożarna nie posiada dokumentacji;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l-PL" b="0" i="0" u="none" strike="noStrike" baseline="0" dirty="0"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l-PL" b="0" i="0" u="none" strike="noStrike" baseline="0" dirty="0">
                <a:latin typeface="Trebuchet MS" panose="020B0603020202020204" pitchFamily="34" charset="0"/>
              </a:rPr>
              <a:t>do 31 grudnia 2011 r. - pisemne oświadczenie 3 świadków, zgodnie z nw. zasadami.</a:t>
            </a:r>
          </a:p>
          <a:p>
            <a:endParaRPr lang="pl-PL" b="0" i="0" u="none" strike="noStrike" baseline="0" dirty="0">
              <a:latin typeface="Trebuchet MS" panose="020B0603020202020204" pitchFamily="34" charset="0"/>
            </a:endParaRPr>
          </a:p>
          <a:p>
            <a:endParaRPr lang="pl-PL" dirty="0">
              <a:latin typeface="Trebuchet MS" panose="020B0603020202020204" pitchFamily="34" charset="0"/>
            </a:endParaRPr>
          </a:p>
          <a:p>
            <a:endParaRPr lang="pl-PL" b="0" i="0" u="none" strike="noStrike" baseline="0" dirty="0">
              <a:latin typeface="Trebuchet MS" panose="020B0603020202020204" pitchFamily="34" charset="0"/>
            </a:endParaRPr>
          </a:p>
          <a:p>
            <a:endParaRPr lang="pl-PL" dirty="0">
              <a:latin typeface="Trebuchet MS" panose="020B0603020202020204" pitchFamily="34" charset="0"/>
            </a:endParaRPr>
          </a:p>
          <a:p>
            <a:endParaRPr lang="pl-PL" b="0" i="0" u="none" strike="noStrike" baseline="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426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2297B5E3-74E0-CAD2-25CC-61C9BC9A0731}"/>
              </a:ext>
            </a:extLst>
          </p:cNvPr>
          <p:cNvSpPr txBox="1"/>
          <p:nvPr/>
        </p:nvSpPr>
        <p:spPr>
          <a:xfrm>
            <a:off x="478173" y="790786"/>
            <a:ext cx="923627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/>
              <a:t> </a:t>
            </a:r>
            <a:r>
              <a:rPr lang="pl-PL" dirty="0"/>
              <a:t>Świadkiem </a:t>
            </a:r>
            <a:r>
              <a:rPr lang="pl-PL" dirty="0">
                <a:solidFill>
                  <a:srgbClr val="FF0000"/>
                </a:solidFill>
              </a:rPr>
              <a:t>NIE MOŻE</a:t>
            </a:r>
            <a:r>
              <a:rPr lang="pl-PL" dirty="0"/>
              <a:t> być:</a:t>
            </a:r>
          </a:p>
          <a:p>
            <a:endParaRPr lang="pl-PL" dirty="0"/>
          </a:p>
          <a:p>
            <a:pPr marL="342900" indent="-342900" algn="just">
              <a:buAutoNum type="arabicParenR"/>
            </a:pPr>
            <a:r>
              <a:rPr lang="pl-PL" dirty="0"/>
              <a:t>małżonek, rodzeństwo, wstępny, zstępny lub powinowaty do drugiego stopnia wnioskodawcy;</a:t>
            </a:r>
          </a:p>
          <a:p>
            <a:pPr algn="just"/>
            <a:r>
              <a:rPr lang="pl-PL" dirty="0"/>
              <a:t>2) osoba związana z wnioskodawcą tytułem przysposobienia, opieki lub kurateli;</a:t>
            </a:r>
          </a:p>
          <a:p>
            <a:pPr algn="just"/>
            <a:r>
              <a:rPr lang="pl-PL" dirty="0"/>
              <a:t>3) osoba pozostająca wobec wnioskodawcy w stosunku podrzędności służbowej;</a:t>
            </a:r>
          </a:p>
          <a:p>
            <a:pPr algn="just"/>
            <a:r>
              <a:rPr lang="pl-PL" dirty="0"/>
              <a:t>4) osoba skazana prawomocnym wyrokiem sądu za popełnione umyślnie przestępstwo ścigane z oskarżenia publicznego lub przestępstwo skarbowe.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Natomiast co najmniej jednym ze świadków </a:t>
            </a:r>
            <a:r>
              <a:rPr lang="pl-PL" dirty="0">
                <a:solidFill>
                  <a:srgbClr val="FF0000"/>
                </a:solidFill>
              </a:rPr>
              <a:t>MUSI BYĆ </a:t>
            </a:r>
            <a:r>
              <a:rPr lang="pl-PL" dirty="0"/>
              <a:t>osoba, która pełniła funkcje publiczne lub była zatrudniona w urzędzie obsługującym organ administracji samorządowej w okresie, który ma potwierdzić bezpośredni udział wnioskodawcy w działaniach ratowniczych. </a:t>
            </a:r>
          </a:p>
          <a:p>
            <a:endParaRPr lang="pl-PL" dirty="0"/>
          </a:p>
          <a:p>
            <a:pPr algn="ctr"/>
            <a:r>
              <a:rPr lang="pl-PL" dirty="0">
                <a:solidFill>
                  <a:srgbClr val="FF0000"/>
                </a:solidFill>
              </a:rPr>
              <a:t>PEŁNIENIE FUNKCJI PUBLICZNEJ LUB ZATRUDNIENIE W URZĘDZIE OBSŁUGUJĄCYM ORGAN ADMINISTRACJI SAMORZĄDOWEJ, NIE JEST WYMAGANE DLA CAŁEGO OKRESU, KTÓRY MA POTWIERDZIĆ.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5989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55AA503F-1F44-CDF0-0803-D8087A330BB8}"/>
              </a:ext>
            </a:extLst>
          </p:cNvPr>
          <p:cNvSpPr txBox="1"/>
          <p:nvPr/>
        </p:nvSpPr>
        <p:spPr>
          <a:xfrm>
            <a:off x="478172" y="562062"/>
            <a:ext cx="8670022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pl-PL" sz="12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pl-PL" sz="1800" b="0" i="0" u="none" strike="noStrike" baseline="0" dirty="0">
                <a:latin typeface="Trebuchet MS" panose="020B0603020202020204" pitchFamily="34" charset="0"/>
              </a:rPr>
              <a:t>Katalog osób pełniących funkcje publiczne jest szeroki. Jest to np.: </a:t>
            </a:r>
            <a:endParaRPr lang="pl-PL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Wójt, Burmistrz, Prezydent Miasta,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Sołtys,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Poseł,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Senator,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Radny Rady Gminy, Powiatu, Województwa,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Sędzia,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Prokurator,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Komendant</a:t>
            </a:r>
            <a:r>
              <a:rPr lang="pl-PL" dirty="0">
                <a:latin typeface="Trebuchet MS" panose="020B0603020202020204" pitchFamily="34" charset="0"/>
              </a:rPr>
              <a:t> 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Powiatowy PSP i Policji,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Dyrektor Szkoły,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Ławnik,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Notariusz,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Komornik,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osoba zajmująca kierownicze stanowisko w instytucji państwowej, osoba pełniąca czynną służbę wojskową i inni.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latin typeface="Trebuchet MS" panose="020B0603020202020204" pitchFamily="34" charset="0"/>
            </a:endParaRPr>
          </a:p>
          <a:p>
            <a:endParaRPr lang="pl-PL" sz="1800" b="0" i="0" u="none" strike="noStrike" baseline="0" dirty="0">
              <a:latin typeface="Trebuchet MS" panose="020B0603020202020204" pitchFamily="34" charset="0"/>
            </a:endParaRPr>
          </a:p>
          <a:p>
            <a:pPr algn="ctr"/>
            <a:r>
              <a:rPr lang="pl-PL" sz="1800" b="0" i="0" u="none" strike="noStrike" baseline="0" dirty="0">
                <a:solidFill>
                  <a:srgbClr val="FF0000"/>
                </a:solidFill>
                <a:latin typeface="Trebuchet MS" panose="020B0603020202020204" pitchFamily="34" charset="0"/>
              </a:rPr>
              <a:t>Komendant Gminny i Prezes OSP nie są osobami pełniącymi funkcję publiczną, chyba, że są/byli zatrudnieni w urzędzie gminy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77304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Czerwonopomarańczowy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910</TotalTime>
  <Words>1937</Words>
  <Application>Microsoft Office PowerPoint</Application>
  <PresentationFormat>Panoramiczny</PresentationFormat>
  <Paragraphs>175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6" baseType="lpstr">
      <vt:lpstr>Arial</vt:lpstr>
      <vt:lpstr>Trebuchet MS</vt:lpstr>
      <vt:lpstr>Wingdings</vt:lpstr>
      <vt:lpstr>Wingdings 3</vt:lpstr>
      <vt:lpstr>Faseta</vt:lpstr>
      <vt:lpstr>Świadczenia ratownicze dla strażaków ratowników OSP</vt:lpstr>
      <vt:lpstr>Prezentacja programu PowerPoint</vt:lpstr>
      <vt:lpstr>Definicja działanie ratownicze i akcja ratownicza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Świadczenia ratownicze dla strażaków ratowników OSP</dc:title>
  <dc:creator>Katarzyna Janus</dc:creator>
  <cp:lastModifiedBy>Katarzyna Janus</cp:lastModifiedBy>
  <cp:revision>28</cp:revision>
  <dcterms:created xsi:type="dcterms:W3CDTF">2023-09-19T10:19:06Z</dcterms:created>
  <dcterms:modified xsi:type="dcterms:W3CDTF">2023-10-04T11:34:59Z</dcterms:modified>
</cp:coreProperties>
</file>