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282" r:id="rId3"/>
    <p:sldId id="275" r:id="rId4"/>
    <p:sldId id="259" r:id="rId5"/>
    <p:sldId id="283" r:id="rId6"/>
    <p:sldId id="274" r:id="rId7"/>
    <p:sldId id="276" r:id="rId8"/>
    <p:sldId id="277" r:id="rId9"/>
  </p:sldIdLst>
  <p:sldSz cx="24380825" cy="13714413"/>
  <p:notesSz cx="6858000" cy="9144000"/>
  <p:defaultTextStyle>
    <a:defPPr>
      <a:defRPr lang="en-US"/>
    </a:defPPr>
    <a:lvl1pPr marL="0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1pPr>
    <a:lvl2pPr marL="914127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2pPr>
    <a:lvl3pPr marL="1828252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3pPr>
    <a:lvl4pPr marL="2742379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4pPr>
    <a:lvl5pPr marL="3656503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5pPr>
    <a:lvl6pPr marL="4570628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6pPr>
    <a:lvl7pPr marL="5484755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7pPr>
    <a:lvl8pPr marL="6398880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8pPr>
    <a:lvl9pPr marL="7313007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AF79"/>
    <a:srgbClr val="D8222C"/>
    <a:srgbClr val="82A1D8"/>
    <a:srgbClr val="0F3C74"/>
    <a:srgbClr val="FF0016"/>
    <a:srgbClr val="003096"/>
    <a:srgbClr val="20D1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6" autoAdjust="0"/>
    <p:restoredTop sz="94661" autoAdjust="0"/>
  </p:normalViewPr>
  <p:slideViewPr>
    <p:cSldViewPr snapToGrid="0">
      <p:cViewPr varScale="1">
        <p:scale>
          <a:sx n="56" d="100"/>
          <a:sy n="56" d="100"/>
        </p:scale>
        <p:origin x="30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101" d="100"/>
          <a:sy n="101" d="100"/>
        </p:scale>
        <p:origin x="269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D2BC0F-7084-4C9F-B157-046C3CBDF955}" type="datetimeFigureOut">
              <a:rPr lang="en-GB" smtClean="0"/>
              <a:t>14/01/2020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D7DFC9-24E8-442D-BDAD-54B920CFC1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0018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A57144-1CBB-4515-B696-16F63A0D6277}" type="datetimeFigureOut">
              <a:rPr lang="en-GB" smtClean="0"/>
              <a:t>14/01/2020</a:t>
            </a:fld>
            <a:endParaRPr lang="en-GB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GB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DA259D-87B2-48A8-8896-0559A1CBD7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460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127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252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2379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6503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0628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4755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8880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007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A259D-87B2-48A8-8896-0559A1CBD78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458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A259D-87B2-48A8-8896-0559A1CBD78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18525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A259D-87B2-48A8-8896-0559A1CBD78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037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A259D-87B2-48A8-8896-0559A1CBD78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2024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A259D-87B2-48A8-8896-0559A1CBD78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7448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A259D-87B2-48A8-8896-0559A1CBD78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23635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A259D-87B2-48A8-8896-0559A1CBD78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47760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A259D-87B2-48A8-8896-0559A1CBD787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517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260157" y="6382328"/>
            <a:ext cx="18332511" cy="1231106"/>
          </a:xfrm>
        </p:spPr>
        <p:txBody>
          <a:bodyPr wrap="square" lIns="0" tIns="0" rIns="0" bIns="0" anchor="ctr">
            <a:spAutoFit/>
          </a:bodyPr>
          <a:lstStyle>
            <a:lvl1pPr algn="l">
              <a:defRPr sz="8000">
                <a:solidFill>
                  <a:srgbClr val="0F3C74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9136392" y="12705989"/>
            <a:ext cx="3985698" cy="461665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000">
                <a:solidFill>
                  <a:schemeClr val="dk2"/>
                </a:solidFill>
              </a:defRPr>
            </a:lvl1pPr>
          </a:lstStyle>
          <a:p>
            <a:fld id="{D5906656-A9BE-4917-BFD7-16C60DDEE872}" type="datetime1">
              <a:rPr lang="nb-NO" smtClean="0"/>
              <a:t>14.01.2020</a:t>
            </a:fld>
            <a:endParaRPr lang="nb-NO" dirty="0"/>
          </a:p>
        </p:txBody>
      </p: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260157" y="12153389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 err="1"/>
              <a:t>Name</a:t>
            </a:r>
            <a:endParaRPr lang="en-GB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1260157" y="12707725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 err="1"/>
              <a:t>Title</a:t>
            </a:r>
            <a:endParaRPr lang="en-GB" dirty="0"/>
          </a:p>
        </p:txBody>
      </p:sp>
      <p:sp>
        <p:nvSpPr>
          <p:cNvPr id="17" name="Plassholder for tekst 12"/>
          <p:cNvSpPr>
            <a:spLocks noGrp="1"/>
          </p:cNvSpPr>
          <p:nvPr>
            <p:ph type="body" sz="quarter" idx="15" hasCustomPrompt="1"/>
          </p:nvPr>
        </p:nvSpPr>
        <p:spPr>
          <a:xfrm>
            <a:off x="10200074" y="12146546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/>
              <a:t>Office</a:t>
            </a:r>
            <a:endParaRPr lang="en-GB" dirty="0"/>
          </a:p>
        </p:txBody>
      </p:sp>
      <p:sp>
        <p:nvSpPr>
          <p:cNvPr id="18" name="Plassholder for tekst 12"/>
          <p:cNvSpPr>
            <a:spLocks noGrp="1"/>
          </p:cNvSpPr>
          <p:nvPr>
            <p:ph type="body" sz="quarter" idx="16" hasCustomPrompt="1"/>
          </p:nvPr>
        </p:nvSpPr>
        <p:spPr>
          <a:xfrm>
            <a:off x="10200075" y="12705989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/>
              <a:t>Company</a:t>
            </a:r>
            <a:endParaRPr lang="en-GB" dirty="0"/>
          </a:p>
        </p:txBody>
      </p:sp>
      <p:pic>
        <p:nvPicPr>
          <p:cNvPr id="11" name="Bilde 1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0157" y="684923"/>
            <a:ext cx="1494875" cy="1673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559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iagram 1"/>
          <p:cNvSpPr>
            <a:spLocks noGrp="1"/>
          </p:cNvSpPr>
          <p:nvPr>
            <p:ph type="chart" sz="quarter" idx="11" hasCustomPrompt="1"/>
          </p:nvPr>
        </p:nvSpPr>
        <p:spPr>
          <a:xfrm>
            <a:off x="5742718" y="1168400"/>
            <a:ext cx="17375190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the icon to add a chart</a:t>
            </a:r>
          </a:p>
        </p:txBody>
      </p:sp>
      <p:sp>
        <p:nvSpPr>
          <p:cNvPr id="6" name="Plassholder for innhold 2"/>
          <p:cNvSpPr>
            <a:spLocks noGrp="1"/>
          </p:cNvSpPr>
          <p:nvPr>
            <p:ph idx="12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8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8680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diagram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iagram 1"/>
          <p:cNvSpPr>
            <a:spLocks noGrp="1"/>
          </p:cNvSpPr>
          <p:nvPr>
            <p:ph type="chart" sz="quarter" idx="11" hasCustomPrompt="1"/>
          </p:nvPr>
        </p:nvSpPr>
        <p:spPr>
          <a:xfrm>
            <a:off x="5742718" y="1168400"/>
            <a:ext cx="17375190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the icon to add a chart</a:t>
            </a:r>
          </a:p>
        </p:txBody>
      </p:sp>
      <p:sp>
        <p:nvSpPr>
          <p:cNvPr id="6" name="Plassholder for innhold 2"/>
          <p:cNvSpPr>
            <a:spLocks noGrp="1"/>
          </p:cNvSpPr>
          <p:nvPr>
            <p:ph idx="12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8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D8222C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2626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abell 1"/>
          <p:cNvSpPr>
            <a:spLocks noGrp="1"/>
          </p:cNvSpPr>
          <p:nvPr>
            <p:ph type="tbl" sz="quarter" idx="12" hasCustomPrompt="1"/>
          </p:nvPr>
        </p:nvSpPr>
        <p:spPr>
          <a:xfrm>
            <a:off x="5742718" y="1168400"/>
            <a:ext cx="17375191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on the icon to add a table</a:t>
            </a:r>
          </a:p>
        </p:txBody>
      </p:sp>
      <p:sp>
        <p:nvSpPr>
          <p:cNvPr id="8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6584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tabell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abell 1"/>
          <p:cNvSpPr>
            <a:spLocks noGrp="1"/>
          </p:cNvSpPr>
          <p:nvPr>
            <p:ph type="tbl" sz="quarter" idx="12" hasCustomPrompt="1"/>
          </p:nvPr>
        </p:nvSpPr>
        <p:spPr>
          <a:xfrm>
            <a:off x="5742718" y="1168400"/>
            <a:ext cx="17375191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on the icon to add a table</a:t>
            </a:r>
          </a:p>
        </p:txBody>
      </p:sp>
      <p:sp>
        <p:nvSpPr>
          <p:cNvPr id="8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C00000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945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Orange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157" y="5633541"/>
            <a:ext cx="21028462" cy="1384995"/>
          </a:xfrm>
        </p:spPr>
        <p:txBody>
          <a:bodyPr anchor="ctr"/>
          <a:lstStyle>
            <a:lvl1pPr>
              <a:defRPr sz="9000">
                <a:solidFill>
                  <a:schemeClr val="lt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Line 13"/>
          <p:cNvSpPr>
            <a:spLocks noChangeShapeType="1"/>
          </p:cNvSpPr>
          <p:nvPr userDrawn="1"/>
        </p:nvSpPr>
        <p:spPr bwMode="auto">
          <a:xfrm>
            <a:off x="2062163" y="13065857"/>
            <a:ext cx="393700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Line 14"/>
          <p:cNvSpPr>
            <a:spLocks noChangeShapeType="1"/>
          </p:cNvSpPr>
          <p:nvPr userDrawn="1"/>
        </p:nvSpPr>
        <p:spPr bwMode="auto">
          <a:xfrm>
            <a:off x="2455863" y="13065857"/>
            <a:ext cx="219249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7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2043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Grønn">
    <p:bg>
      <p:bgPr>
        <a:solidFill>
          <a:srgbClr val="3EAF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157" y="5633541"/>
            <a:ext cx="21028462" cy="1384995"/>
          </a:xfrm>
        </p:spPr>
        <p:txBody>
          <a:bodyPr anchor="ctr"/>
          <a:lstStyle>
            <a:lvl1pPr>
              <a:defRPr sz="9000">
                <a:solidFill>
                  <a:schemeClr val="lt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Line 13"/>
          <p:cNvSpPr>
            <a:spLocks noChangeShapeType="1"/>
          </p:cNvSpPr>
          <p:nvPr userDrawn="1"/>
        </p:nvSpPr>
        <p:spPr bwMode="auto">
          <a:xfrm>
            <a:off x="2062163" y="13065857"/>
            <a:ext cx="393700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Line 14"/>
          <p:cNvSpPr>
            <a:spLocks noChangeShapeType="1"/>
          </p:cNvSpPr>
          <p:nvPr userDrawn="1"/>
        </p:nvSpPr>
        <p:spPr bwMode="auto">
          <a:xfrm>
            <a:off x="2455863" y="13065857"/>
            <a:ext cx="219249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7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927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Blå">
    <p:bg>
      <p:bgPr>
        <a:solidFill>
          <a:srgbClr val="0F3C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157" y="5633541"/>
            <a:ext cx="21028462" cy="1384995"/>
          </a:xfrm>
        </p:spPr>
        <p:txBody>
          <a:bodyPr anchor="ctr"/>
          <a:lstStyle>
            <a:lvl1pPr>
              <a:defRPr sz="9000">
                <a:solidFill>
                  <a:schemeClr val="lt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Line 13"/>
          <p:cNvSpPr>
            <a:spLocks noChangeShapeType="1"/>
          </p:cNvSpPr>
          <p:nvPr userDrawn="1"/>
        </p:nvSpPr>
        <p:spPr bwMode="auto">
          <a:xfrm>
            <a:off x="2062163" y="13065857"/>
            <a:ext cx="393700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Line 14"/>
          <p:cNvSpPr>
            <a:spLocks noChangeShapeType="1"/>
          </p:cNvSpPr>
          <p:nvPr userDrawn="1"/>
        </p:nvSpPr>
        <p:spPr bwMode="auto">
          <a:xfrm>
            <a:off x="2455863" y="13065857"/>
            <a:ext cx="219249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7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4121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ksi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260157" y="3543261"/>
            <a:ext cx="18332511" cy="1231106"/>
          </a:xfrm>
        </p:spPr>
        <p:txBody>
          <a:bodyPr wrap="square" lIns="0" tIns="0" rIns="0" bIns="0" anchor="ctr">
            <a:spAutoFit/>
          </a:bodyPr>
          <a:lstStyle>
            <a:lvl1pPr algn="l">
              <a:defRPr sz="8000" b="1">
                <a:solidFill>
                  <a:schemeClr val="bg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260474" y="5161524"/>
            <a:ext cx="18332193" cy="2154238"/>
          </a:xfr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 marL="914263" indent="0">
              <a:buNone/>
              <a:defRPr b="1">
                <a:solidFill>
                  <a:schemeClr val="bg1"/>
                </a:solidFill>
              </a:defRPr>
            </a:lvl2pPr>
            <a:lvl3pPr marL="1828526" indent="0">
              <a:buNone/>
              <a:defRPr b="1">
                <a:solidFill>
                  <a:schemeClr val="bg1"/>
                </a:solidFill>
              </a:defRPr>
            </a:lvl3pPr>
            <a:lvl4pPr marL="2742789" indent="0">
              <a:buNone/>
              <a:defRPr b="1">
                <a:solidFill>
                  <a:schemeClr val="bg1"/>
                </a:solidFill>
              </a:defRPr>
            </a:lvl4pPr>
            <a:lvl5pPr marL="3657052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</p:txBody>
      </p:sp>
      <p:pic>
        <p:nvPicPr>
          <p:cNvPr id="6" name="Bilde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60157" y="698665"/>
            <a:ext cx="1495888" cy="1674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644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med bakgrunnsbil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260157" y="6382328"/>
            <a:ext cx="18332511" cy="1231106"/>
          </a:xfrm>
        </p:spPr>
        <p:txBody>
          <a:bodyPr wrap="square" lIns="0" tIns="0" rIns="0" bIns="0" anchor="ctr">
            <a:spAutoFit/>
          </a:bodyPr>
          <a:lstStyle>
            <a:lvl1pPr algn="l">
              <a:defRPr sz="8000">
                <a:solidFill>
                  <a:schemeClr val="bg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9136392" y="12705989"/>
            <a:ext cx="3985698" cy="461665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fld id="{35900153-C3D1-4B62-A437-E57CAB8AEB13}" type="datetime1">
              <a:rPr lang="nb-NO" smtClean="0"/>
              <a:t>14.01.2020</a:t>
            </a:fld>
            <a:endParaRPr lang="nb-NO" dirty="0"/>
          </a:p>
        </p:txBody>
      </p: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260157" y="12153389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err="1"/>
              <a:t>Name</a:t>
            </a:r>
            <a:endParaRPr lang="en-GB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1260157" y="12707725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err="1"/>
              <a:t>Title</a:t>
            </a:r>
            <a:endParaRPr lang="en-GB" dirty="0"/>
          </a:p>
        </p:txBody>
      </p:sp>
      <p:sp>
        <p:nvSpPr>
          <p:cNvPr id="17" name="Plassholder for tekst 12"/>
          <p:cNvSpPr>
            <a:spLocks noGrp="1"/>
          </p:cNvSpPr>
          <p:nvPr>
            <p:ph type="body" sz="quarter" idx="15" hasCustomPrompt="1"/>
          </p:nvPr>
        </p:nvSpPr>
        <p:spPr>
          <a:xfrm>
            <a:off x="10200074" y="12146546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Office</a:t>
            </a:r>
            <a:endParaRPr lang="en-GB" dirty="0"/>
          </a:p>
        </p:txBody>
      </p:sp>
      <p:sp>
        <p:nvSpPr>
          <p:cNvPr id="18" name="Plassholder for tekst 12"/>
          <p:cNvSpPr>
            <a:spLocks noGrp="1"/>
          </p:cNvSpPr>
          <p:nvPr>
            <p:ph type="body" sz="quarter" idx="16" hasCustomPrompt="1"/>
          </p:nvPr>
        </p:nvSpPr>
        <p:spPr>
          <a:xfrm>
            <a:off x="10200075" y="12705989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Company</a:t>
            </a:r>
            <a:endParaRPr lang="en-GB" dirty="0"/>
          </a:p>
        </p:txBody>
      </p:sp>
      <p:pic>
        <p:nvPicPr>
          <p:cNvPr id="5" name="Bilde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60157" y="737576"/>
            <a:ext cx="1495888" cy="1674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07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F3C74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6" y="3091543"/>
            <a:ext cx="21861705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0" hasCustomPrompt="1"/>
          </p:nvPr>
        </p:nvSpPr>
        <p:spPr>
          <a:xfrm>
            <a:off x="1259560" y="2630802"/>
            <a:ext cx="21861704" cy="461665"/>
          </a:xfrm>
        </p:spPr>
        <p:txBody>
          <a:bodyPr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9579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D8222C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6" y="3091543"/>
            <a:ext cx="21861705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0" hasCustomPrompt="1"/>
          </p:nvPr>
        </p:nvSpPr>
        <p:spPr>
          <a:xfrm>
            <a:off x="1259560" y="2630802"/>
            <a:ext cx="21861704" cy="461665"/>
          </a:xfrm>
        </p:spPr>
        <p:txBody>
          <a:bodyPr>
            <a:spAutoFit/>
          </a:bodyPr>
          <a:lstStyle>
            <a:lvl1pPr marL="0" indent="0">
              <a:buNone/>
              <a:defRPr b="1">
                <a:solidFill>
                  <a:srgbClr val="D8222C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7428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14689837" y="-1"/>
            <a:ext cx="9690988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14689837" y="-1"/>
            <a:ext cx="9690988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387" y="1097394"/>
            <a:ext cx="12277305" cy="1077218"/>
          </a:xfrm>
        </p:spPr>
        <p:txBody>
          <a:bodyPr/>
          <a:lstStyle>
            <a:lvl1pPr>
              <a:defRPr>
                <a:solidFill>
                  <a:srgbClr val="0F3C74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8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7" y="3091543"/>
            <a:ext cx="12277306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1" hasCustomPrompt="1"/>
          </p:nvPr>
        </p:nvSpPr>
        <p:spPr>
          <a:xfrm>
            <a:off x="1259560" y="2630802"/>
            <a:ext cx="12277305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8700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14689837" y="-1"/>
            <a:ext cx="9690988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14689837" y="-1"/>
            <a:ext cx="9690988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387" y="1097394"/>
            <a:ext cx="12277305" cy="1077218"/>
          </a:xfrm>
        </p:spPr>
        <p:txBody>
          <a:bodyPr/>
          <a:lstStyle>
            <a:lvl1pPr>
              <a:defRPr>
                <a:solidFill>
                  <a:srgbClr val="D8222C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8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7" y="3091543"/>
            <a:ext cx="12277306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1" hasCustomPrompt="1"/>
          </p:nvPr>
        </p:nvSpPr>
        <p:spPr>
          <a:xfrm>
            <a:off x="1259560" y="2630802"/>
            <a:ext cx="12277305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D8222C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2741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5742718" y="-1"/>
            <a:ext cx="18638107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5742717" y="-1"/>
            <a:ext cx="18638107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10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8"/>
          <p:cNvSpPr>
            <a:spLocks noGrp="1"/>
          </p:cNvSpPr>
          <p:nvPr>
            <p:ph type="body" sz="quarter" idx="12" hasCustomPrompt="1"/>
          </p:nvPr>
        </p:nvSpPr>
        <p:spPr>
          <a:xfrm>
            <a:off x="1260386" y="1167476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7736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d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5742718" y="-1"/>
            <a:ext cx="18638107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5742717" y="-1"/>
            <a:ext cx="18638107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10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8"/>
          <p:cNvSpPr>
            <a:spLocks noGrp="1"/>
          </p:cNvSpPr>
          <p:nvPr>
            <p:ph type="body" sz="quarter" idx="12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4334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ort bil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2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3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8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0" name="Line 14"/>
          <p:cNvSpPr>
            <a:spLocks noChangeShapeType="1"/>
          </p:cNvSpPr>
          <p:nvPr userDrawn="1"/>
        </p:nvSpPr>
        <p:spPr bwMode="auto">
          <a:xfrm>
            <a:off x="2062163" y="13065857"/>
            <a:ext cx="223186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51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1133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1260386" y="1097394"/>
            <a:ext cx="21861705" cy="107721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260386" y="2647950"/>
            <a:ext cx="21861705" cy="963157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29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8" name="Line 14"/>
          <p:cNvSpPr>
            <a:spLocks noChangeShapeType="1"/>
          </p:cNvSpPr>
          <p:nvPr userDrawn="1"/>
        </p:nvSpPr>
        <p:spPr bwMode="auto">
          <a:xfrm>
            <a:off x="2062163" y="13065857"/>
            <a:ext cx="22318662" cy="0"/>
          </a:xfrm>
          <a:prstGeom prst="line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39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354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0" r:id="rId3"/>
    <p:sldLayoutId id="2147483664" r:id="rId4"/>
    <p:sldLayoutId id="2147483657" r:id="rId5"/>
    <p:sldLayoutId id="2147483665" r:id="rId6"/>
    <p:sldLayoutId id="2147483658" r:id="rId7"/>
    <p:sldLayoutId id="2147483666" r:id="rId8"/>
    <p:sldLayoutId id="2147483659" r:id="rId9"/>
    <p:sldLayoutId id="2147483660" r:id="rId10"/>
    <p:sldLayoutId id="2147483667" r:id="rId11"/>
    <p:sldLayoutId id="2147483661" r:id="rId12"/>
    <p:sldLayoutId id="2147483668" r:id="rId13"/>
    <p:sldLayoutId id="2147483651" r:id="rId14"/>
    <p:sldLayoutId id="2147483669" r:id="rId15"/>
    <p:sldLayoutId id="2147483670" r:id="rId16"/>
    <p:sldLayoutId id="2147483663" r:id="rId17"/>
  </p:sldLayoutIdLst>
  <p:hf sldNum="0" hdr="0" ftr="0"/>
  <p:txStyles>
    <p:titleStyle>
      <a:lvl1pPr algn="l" defTabSz="1828526" rtl="0" eaLnBrk="1" latinLnBrk="0" hangingPunct="1">
        <a:lnSpc>
          <a:spcPct val="100000"/>
        </a:lnSpc>
        <a:spcBef>
          <a:spcPct val="0"/>
        </a:spcBef>
        <a:buNone/>
        <a:defRPr sz="7000" b="1" kern="1200">
          <a:solidFill>
            <a:srgbClr val="0F3C74"/>
          </a:solidFill>
          <a:latin typeface="+mj-lt"/>
          <a:ea typeface="+mj-ea"/>
          <a:cs typeface="+mj-cs"/>
        </a:defRPr>
      </a:lvl1pPr>
    </p:titleStyle>
    <p:bodyStyle>
      <a:lvl1pPr marL="457131" indent="-457131" algn="l" defTabSz="1828526" rtl="0" eaLnBrk="1" latinLnBrk="0" hangingPunct="1">
        <a:lnSpc>
          <a:spcPct val="100000"/>
        </a:lnSpc>
        <a:spcBef>
          <a:spcPts val="2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1pPr>
      <a:lvl2pPr marL="1371394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2pPr>
      <a:lvl3pPr marL="2285657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3pPr>
      <a:lvl4pPr marL="3199920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4pPr>
      <a:lvl5pPr marL="4114183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5pPr>
      <a:lvl6pPr marL="5028446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708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971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1234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263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526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789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7051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1314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577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840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4103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2276133" y="5436889"/>
            <a:ext cx="20323134" cy="1231106"/>
          </a:xfrm>
        </p:spPr>
        <p:txBody>
          <a:bodyPr/>
          <a:lstStyle/>
          <a:p>
            <a:pPr algn="ctr"/>
            <a:r>
              <a:rPr lang="pl-PL" dirty="0" smtClean="0"/>
              <a:t>Nabór otwarty PA 20 – informacje ogólne</a:t>
            </a:r>
            <a:endParaRPr lang="en-GB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>
          <a:xfrm>
            <a:off x="19395184" y="12201540"/>
            <a:ext cx="3985698" cy="553998"/>
          </a:xfrm>
        </p:spPr>
        <p:txBody>
          <a:bodyPr/>
          <a:lstStyle/>
          <a:p>
            <a:r>
              <a:rPr lang="pl-PL" dirty="0" smtClean="0"/>
              <a:t>14.01.2020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pl-PL" dirty="0" smtClean="0"/>
              <a:t>Barbara Bartik</a:t>
            </a:r>
            <a:endParaRPr lang="en-GB" dirty="0"/>
          </a:p>
        </p:txBody>
      </p:sp>
      <p:sp>
        <p:nvSpPr>
          <p:cNvPr id="6" name="Plassholder for tekst 5"/>
          <p:cNvSpPr>
            <a:spLocks noGrp="1"/>
          </p:cNvSpPr>
          <p:nvPr>
            <p:ph type="body" sz="quarter" idx="15"/>
          </p:nvPr>
        </p:nvSpPr>
        <p:spPr>
          <a:xfrm>
            <a:off x="9054139" y="12201540"/>
            <a:ext cx="6767125" cy="461665"/>
          </a:xfrm>
        </p:spPr>
        <p:txBody>
          <a:bodyPr/>
          <a:lstStyle/>
          <a:p>
            <a:r>
              <a:rPr lang="pl-PL" dirty="0"/>
              <a:t>Departament Funduszy Europejskich</a:t>
            </a:r>
            <a:endParaRPr lang="en-GB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6"/>
          </p:nvPr>
        </p:nvSpPr>
        <p:spPr>
          <a:xfrm>
            <a:off x="9054138" y="12615054"/>
            <a:ext cx="6767125" cy="461665"/>
          </a:xfrm>
        </p:spPr>
        <p:txBody>
          <a:bodyPr/>
          <a:lstStyle/>
          <a:p>
            <a:r>
              <a:rPr lang="pl-PL" dirty="0"/>
              <a:t>MSWiA</a:t>
            </a:r>
            <a:endParaRPr lang="en-GB" dirty="0"/>
          </a:p>
        </p:txBody>
      </p:sp>
      <p:pic>
        <p:nvPicPr>
          <p:cNvPr id="8" name="Picture 2" descr="C:\Users\aklimaszek\AppData\Local\Microsoft\Windows\Temporary Internet Files\Content.Outlook\H9L66I8E\MSWiA logo wersja podstawowa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51874" y="932615"/>
            <a:ext cx="5901538" cy="1432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609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260386" y="558785"/>
            <a:ext cx="21861705" cy="2154436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rgbClr val="D8222C"/>
                </a:solidFill>
              </a:rPr>
              <a:t>Nabory w Programie „Sprawy wewnętrzne”</a:t>
            </a:r>
            <a:br>
              <a:rPr lang="pl-PL" dirty="0" smtClean="0">
                <a:solidFill>
                  <a:srgbClr val="D8222C"/>
                </a:solidFill>
              </a:rPr>
            </a:br>
            <a:r>
              <a:rPr lang="pl-PL" dirty="0" smtClean="0">
                <a:solidFill>
                  <a:srgbClr val="D8222C"/>
                </a:solidFill>
              </a:rPr>
              <a:t>informacje ogólne</a:t>
            </a:r>
            <a:endParaRPr lang="en-GB" dirty="0">
              <a:solidFill>
                <a:srgbClr val="D8222C"/>
              </a:solidFill>
            </a:endParaRPr>
          </a:p>
        </p:txBody>
      </p:sp>
      <p:grpSp>
        <p:nvGrpSpPr>
          <p:cNvPr id="11" name="Grupa 10"/>
          <p:cNvGrpSpPr/>
          <p:nvPr/>
        </p:nvGrpSpPr>
        <p:grpSpPr>
          <a:xfrm>
            <a:off x="1260386" y="2994576"/>
            <a:ext cx="9919108" cy="2378504"/>
            <a:chOff x="4219586" y="3267036"/>
            <a:chExt cx="9919108" cy="2378504"/>
          </a:xfrm>
        </p:grpSpPr>
        <p:sp>
          <p:nvSpPr>
            <p:cNvPr id="4" name="pole tekstowe 3"/>
            <p:cNvSpPr txBox="1"/>
            <p:nvPr/>
          </p:nvSpPr>
          <p:spPr>
            <a:xfrm>
              <a:off x="7299177" y="3856188"/>
              <a:ext cx="6839517" cy="1200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b="1" dirty="0"/>
                <a:t>Kwota </a:t>
              </a:r>
              <a:r>
                <a:rPr lang="pl-PL" b="1" dirty="0" smtClean="0"/>
                <a:t>grantu:</a:t>
              </a:r>
              <a:endParaRPr lang="pl-PL" b="1" dirty="0"/>
            </a:p>
            <a:p>
              <a:r>
                <a:rPr lang="pl-PL" sz="3600" dirty="0"/>
                <a:t>200 000 EUR – 1 500 000 EUR;</a:t>
              </a:r>
            </a:p>
          </p:txBody>
        </p:sp>
        <p:pic>
          <p:nvPicPr>
            <p:cNvPr id="3" name="Obraz 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19586" y="3267036"/>
              <a:ext cx="2405691" cy="2378504"/>
            </a:xfrm>
            <a:prstGeom prst="rect">
              <a:avLst/>
            </a:prstGeom>
          </p:spPr>
        </p:pic>
      </p:grpSp>
      <p:grpSp>
        <p:nvGrpSpPr>
          <p:cNvPr id="16" name="Grupa 15"/>
          <p:cNvGrpSpPr/>
          <p:nvPr/>
        </p:nvGrpSpPr>
        <p:grpSpPr>
          <a:xfrm>
            <a:off x="1260386" y="9621102"/>
            <a:ext cx="10061886" cy="2894180"/>
            <a:chOff x="4076808" y="9663783"/>
            <a:chExt cx="10061886" cy="2894180"/>
          </a:xfrm>
        </p:grpSpPr>
        <p:pic>
          <p:nvPicPr>
            <p:cNvPr id="12" name="Obraz 1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76808" y="9663783"/>
              <a:ext cx="2894180" cy="2894180"/>
            </a:xfrm>
            <a:prstGeom prst="rect">
              <a:avLst/>
            </a:prstGeom>
          </p:spPr>
        </p:pic>
        <p:sp>
          <p:nvSpPr>
            <p:cNvPr id="13" name="pole tekstowe 12"/>
            <p:cNvSpPr txBox="1"/>
            <p:nvPr/>
          </p:nvSpPr>
          <p:spPr>
            <a:xfrm>
              <a:off x="7618960" y="10510837"/>
              <a:ext cx="6519734" cy="12000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b="1" dirty="0" smtClean="0"/>
                <a:t>Kwalifikowalność wydatków:</a:t>
              </a:r>
            </a:p>
            <a:p>
              <a:r>
                <a:rPr lang="pl-PL" dirty="0" smtClean="0"/>
                <a:t>30 kwietnia 2024 r.</a:t>
              </a:r>
              <a:endParaRPr lang="pl-PL" dirty="0"/>
            </a:p>
          </p:txBody>
        </p:sp>
      </p:grpSp>
      <p:grpSp>
        <p:nvGrpSpPr>
          <p:cNvPr id="15" name="Grupa 14"/>
          <p:cNvGrpSpPr/>
          <p:nvPr/>
        </p:nvGrpSpPr>
        <p:grpSpPr>
          <a:xfrm>
            <a:off x="1691707" y="6350348"/>
            <a:ext cx="8430368" cy="2608625"/>
            <a:chOff x="4219586" y="6350349"/>
            <a:chExt cx="8430368" cy="2608625"/>
          </a:xfrm>
        </p:grpSpPr>
        <p:sp>
          <p:nvSpPr>
            <p:cNvPr id="5" name="pole tekstowe 4"/>
            <p:cNvSpPr txBox="1"/>
            <p:nvPr/>
          </p:nvSpPr>
          <p:spPr>
            <a:xfrm>
              <a:off x="7549199" y="7313291"/>
              <a:ext cx="5100755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3600" b="1" dirty="0" smtClean="0"/>
                <a:t>Wydatki inwestycyjne:</a:t>
              </a:r>
              <a:endParaRPr lang="pl-PL" b="1" dirty="0"/>
            </a:p>
            <a:p>
              <a:r>
                <a:rPr lang="pl-PL" sz="3600" dirty="0" smtClean="0"/>
                <a:t>do </a:t>
              </a:r>
              <a:r>
                <a:rPr lang="pl-PL" sz="3600" dirty="0"/>
                <a:t>60</a:t>
              </a:r>
              <a:r>
                <a:rPr lang="pl-PL" sz="3600" dirty="0" smtClean="0"/>
                <a:t>%</a:t>
              </a:r>
              <a:endParaRPr lang="pl-PL" dirty="0"/>
            </a:p>
          </p:txBody>
        </p:sp>
        <p:pic>
          <p:nvPicPr>
            <p:cNvPr id="14" name="Obraz 1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19586" y="6350349"/>
              <a:ext cx="2608625" cy="2608625"/>
            </a:xfrm>
            <a:prstGeom prst="rect">
              <a:avLst/>
            </a:prstGeom>
          </p:spPr>
        </p:pic>
      </p:grpSp>
      <p:sp>
        <p:nvSpPr>
          <p:cNvPr id="9" name="pole tekstowe 8"/>
          <p:cNvSpPr txBox="1"/>
          <p:nvPr/>
        </p:nvSpPr>
        <p:spPr>
          <a:xfrm>
            <a:off x="14268071" y="7189027"/>
            <a:ext cx="8854020" cy="23078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rgbClr val="0F3C74"/>
                </a:solidFill>
              </a:rPr>
              <a:t>J</a:t>
            </a:r>
            <a:r>
              <a:rPr lang="pl-PL" dirty="0" smtClean="0">
                <a:solidFill>
                  <a:srgbClr val="0F3C74"/>
                </a:solidFill>
              </a:rPr>
              <a:t>ako </a:t>
            </a:r>
            <a:r>
              <a:rPr lang="pl-PL" dirty="0">
                <a:solidFill>
                  <a:srgbClr val="0F3C74"/>
                </a:solidFill>
              </a:rPr>
              <a:t>wydatek inwestycyjny należy </a:t>
            </a:r>
            <a:r>
              <a:rPr lang="pl-PL" dirty="0" smtClean="0">
                <a:solidFill>
                  <a:srgbClr val="0F3C74"/>
                </a:solidFill>
              </a:rPr>
              <a:t>rozumieć </a:t>
            </a:r>
            <a:r>
              <a:rPr lang="pl-PL" dirty="0">
                <a:solidFill>
                  <a:srgbClr val="0F3C74"/>
                </a:solidFill>
              </a:rPr>
              <a:t>wydatek poniesiony na zakup </a:t>
            </a:r>
            <a:r>
              <a:rPr lang="pl-PL" b="1" dirty="0">
                <a:solidFill>
                  <a:srgbClr val="0F3C74"/>
                </a:solidFill>
              </a:rPr>
              <a:t>środka trwałego</a:t>
            </a:r>
            <a:r>
              <a:rPr lang="pl-PL" dirty="0">
                <a:solidFill>
                  <a:srgbClr val="0F3C74"/>
                </a:solidFill>
              </a:rPr>
              <a:t>, którego wartość jednostkowa </a:t>
            </a:r>
            <a:r>
              <a:rPr lang="pl-PL" b="1" dirty="0">
                <a:solidFill>
                  <a:srgbClr val="0F3C74"/>
                </a:solidFill>
              </a:rPr>
              <a:t>przekracza 10.000 zł</a:t>
            </a:r>
            <a:r>
              <a:rPr lang="pl-PL" b="1" dirty="0" smtClean="0">
                <a:solidFill>
                  <a:srgbClr val="0F3C74"/>
                </a:solidFill>
              </a:rPr>
              <a:t>.</a:t>
            </a:r>
            <a:endParaRPr lang="pl-PL" b="1" dirty="0">
              <a:solidFill>
                <a:srgbClr val="0F3C74"/>
              </a:solidFill>
            </a:endParaRPr>
          </a:p>
        </p:txBody>
      </p:sp>
      <p:sp>
        <p:nvSpPr>
          <p:cNvPr id="10" name="Strzałka w prawo 9"/>
          <p:cNvSpPr/>
          <p:nvPr/>
        </p:nvSpPr>
        <p:spPr>
          <a:xfrm>
            <a:off x="11427322" y="7483974"/>
            <a:ext cx="1535502" cy="858959"/>
          </a:xfrm>
          <a:prstGeom prst="rightArrow">
            <a:avLst/>
          </a:prstGeom>
          <a:solidFill>
            <a:srgbClr val="D8222C"/>
          </a:solidFill>
          <a:effectLst>
            <a:softEdge rad="12700"/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pole tekstowe 17"/>
          <p:cNvSpPr txBox="1"/>
          <p:nvPr/>
        </p:nvSpPr>
        <p:spPr>
          <a:xfrm>
            <a:off x="14268071" y="3352831"/>
            <a:ext cx="8854020" cy="1200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3600" dirty="0">
              <a:solidFill>
                <a:srgbClr val="0F3C74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9728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260386" y="558785"/>
            <a:ext cx="21861705" cy="2154436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rgbClr val="D8222C"/>
                </a:solidFill>
              </a:rPr>
              <a:t>Nabory w Programie „Sprawy wewnętrzne”</a:t>
            </a:r>
            <a:br>
              <a:rPr lang="pl-PL" dirty="0" smtClean="0">
                <a:solidFill>
                  <a:srgbClr val="D8222C"/>
                </a:solidFill>
              </a:rPr>
            </a:br>
            <a:r>
              <a:rPr lang="pl-PL" dirty="0" smtClean="0">
                <a:solidFill>
                  <a:srgbClr val="D8222C"/>
                </a:solidFill>
              </a:rPr>
              <a:t>informacje ogólne</a:t>
            </a:r>
            <a:endParaRPr lang="en-GB" dirty="0">
              <a:solidFill>
                <a:srgbClr val="D8222C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4095478" y="3219175"/>
            <a:ext cx="19333865" cy="28616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Uprawnieni wnioskodawcy:</a:t>
            </a:r>
          </a:p>
          <a:p>
            <a:endParaRPr lang="pl-PL" b="1" dirty="0" smtClean="0"/>
          </a:p>
          <a:p>
            <a:r>
              <a:rPr lang="pl-PL" dirty="0"/>
              <a:t>podmioty publiczne, tj. instytucje z sektora finansów publicznych, organizacje pozarządowe, posiadające osobowość prawną, działające w </a:t>
            </a:r>
            <a:r>
              <a:rPr lang="pl-PL" dirty="0" smtClean="0"/>
              <a:t>obszarze naboru, </a:t>
            </a:r>
            <a:r>
              <a:rPr lang="pl-PL" dirty="0"/>
              <a:t>oraz organizacje międzynarodowe lub ich organy lub agencje działające w tym obszarze.</a:t>
            </a:r>
            <a:endParaRPr lang="pl-PL" b="1" dirty="0"/>
          </a:p>
        </p:txBody>
      </p:sp>
      <p:sp>
        <p:nvSpPr>
          <p:cNvPr id="8" name="pole tekstowe 7"/>
          <p:cNvSpPr txBox="1"/>
          <p:nvPr/>
        </p:nvSpPr>
        <p:spPr>
          <a:xfrm>
            <a:off x="4095478" y="7125419"/>
            <a:ext cx="19333865" cy="3415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Partnerstwo w projekcie:</a:t>
            </a:r>
          </a:p>
          <a:p>
            <a:endParaRPr lang="pl-PL" b="1" dirty="0" smtClean="0"/>
          </a:p>
          <a:p>
            <a:r>
              <a:rPr lang="pl-PL" dirty="0"/>
              <a:t>instytucje z sektora finansów publicznych, organizacje pozarządowe ustanowione jako osoby prawne w Polsce, w </a:t>
            </a:r>
            <a:r>
              <a:rPr lang="pl-PL" dirty="0" smtClean="0"/>
              <a:t>Norwegii, innym państwie-beneficjencie </a:t>
            </a:r>
            <a:r>
              <a:rPr lang="pl-PL" dirty="0"/>
              <a:t>lub w kraju spoza Europejskiego Obszaru Gospodarczego, który ma wspólną granicę z Polską i aktywnie działające w </a:t>
            </a:r>
            <a:r>
              <a:rPr lang="pl-PL" dirty="0" smtClean="0"/>
              <a:t>obszarze naboru oraz</a:t>
            </a:r>
            <a:r>
              <a:rPr lang="pl-PL" dirty="0"/>
              <a:t> </a:t>
            </a:r>
            <a:r>
              <a:rPr lang="pl-PL" dirty="0" smtClean="0"/>
              <a:t>organizacje międzynarodowe </a:t>
            </a:r>
            <a:r>
              <a:rPr lang="pl-PL" dirty="0"/>
              <a:t>lub ich </a:t>
            </a:r>
            <a:r>
              <a:rPr lang="pl-PL" dirty="0" smtClean="0"/>
              <a:t>organy/agencje działające </a:t>
            </a:r>
            <a:r>
              <a:rPr lang="pl-PL" dirty="0"/>
              <a:t>w tym obszarze.</a:t>
            </a:r>
            <a:endParaRPr lang="pl-PL" b="1" dirty="0"/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0386" y="3819143"/>
            <a:ext cx="1661745" cy="1661745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210" y="7587146"/>
            <a:ext cx="2492096" cy="2492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92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260386" y="425817"/>
            <a:ext cx="21861705" cy="3293209"/>
          </a:xfrm>
        </p:spPr>
        <p:txBody>
          <a:bodyPr/>
          <a:lstStyle/>
          <a:p>
            <a:pPr algn="ctr"/>
            <a:r>
              <a:rPr lang="pl-PL" sz="7200" dirty="0">
                <a:solidFill>
                  <a:srgbClr val="0F3C74"/>
                </a:solidFill>
              </a:rPr>
              <a:t>PA 20 „Międzynarodowa współpraca policyjna </a:t>
            </a:r>
            <a:r>
              <a:rPr lang="pl-PL" sz="7200" dirty="0" smtClean="0">
                <a:solidFill>
                  <a:srgbClr val="0F3C74"/>
                </a:solidFill>
              </a:rPr>
              <a:t>i zwalczanie </a:t>
            </a:r>
            <a:r>
              <a:rPr lang="pl-PL" sz="7200" dirty="0">
                <a:solidFill>
                  <a:srgbClr val="0F3C74"/>
                </a:solidFill>
              </a:rPr>
              <a:t>przestępczości” </a:t>
            </a:r>
            <a:r>
              <a:rPr lang="pl-PL" sz="7200" dirty="0"/>
              <a:t/>
            </a:r>
            <a:br>
              <a:rPr lang="pl-PL" sz="7200" dirty="0"/>
            </a:br>
            <a:endParaRPr lang="en-GB" dirty="0"/>
          </a:p>
        </p:txBody>
      </p:sp>
      <p:grpSp>
        <p:nvGrpSpPr>
          <p:cNvPr id="7" name="Grupa 6"/>
          <p:cNvGrpSpPr/>
          <p:nvPr/>
        </p:nvGrpSpPr>
        <p:grpSpPr>
          <a:xfrm>
            <a:off x="6459942" y="8364502"/>
            <a:ext cx="11462592" cy="2370518"/>
            <a:chOff x="13090232" y="7388790"/>
            <a:chExt cx="8793023" cy="1845143"/>
          </a:xfrm>
        </p:grpSpPr>
        <p:pic>
          <p:nvPicPr>
            <p:cNvPr id="8" name="Obraz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090232" y="7388790"/>
              <a:ext cx="1845143" cy="1845143"/>
            </a:xfrm>
            <a:prstGeom prst="rect">
              <a:avLst/>
            </a:prstGeom>
          </p:spPr>
        </p:pic>
        <p:sp>
          <p:nvSpPr>
            <p:cNvPr id="9" name="pole tekstowe 8"/>
            <p:cNvSpPr txBox="1"/>
            <p:nvPr/>
          </p:nvSpPr>
          <p:spPr>
            <a:xfrm>
              <a:off x="15627928" y="7628603"/>
              <a:ext cx="6255327" cy="13655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5400" dirty="0" smtClean="0"/>
                <a:t>Koniec naboru wniosków:</a:t>
              </a:r>
            </a:p>
            <a:p>
              <a:r>
                <a:rPr lang="pl-PL" sz="5400" dirty="0" smtClean="0"/>
                <a:t>14 lutego 2020 r.</a:t>
              </a:r>
              <a:endParaRPr lang="pl-PL" sz="5400" dirty="0"/>
            </a:p>
          </p:txBody>
        </p:sp>
      </p:grpSp>
      <p:grpSp>
        <p:nvGrpSpPr>
          <p:cNvPr id="4" name="Grupa 3"/>
          <p:cNvGrpSpPr/>
          <p:nvPr/>
        </p:nvGrpSpPr>
        <p:grpSpPr>
          <a:xfrm>
            <a:off x="6459942" y="4207577"/>
            <a:ext cx="12625098" cy="2307411"/>
            <a:chOff x="6155847" y="3560631"/>
            <a:chExt cx="12625098" cy="2307411"/>
          </a:xfrm>
        </p:grpSpPr>
        <p:sp>
          <p:nvSpPr>
            <p:cNvPr id="6" name="pole tekstowe 5"/>
            <p:cNvSpPr txBox="1"/>
            <p:nvPr/>
          </p:nvSpPr>
          <p:spPr>
            <a:xfrm>
              <a:off x="9463990" y="4252671"/>
              <a:ext cx="931695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5400" dirty="0" smtClean="0"/>
                <a:t>4 701 069 EUR</a:t>
              </a:r>
              <a:endParaRPr lang="pl-PL" sz="5400" dirty="0"/>
            </a:p>
          </p:txBody>
        </p:sp>
        <p:pic>
          <p:nvPicPr>
            <p:cNvPr id="13" name="Obraz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5847" y="3560631"/>
              <a:ext cx="2307411" cy="230741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562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260386" y="425817"/>
            <a:ext cx="21861705" cy="3293209"/>
          </a:xfrm>
        </p:spPr>
        <p:txBody>
          <a:bodyPr/>
          <a:lstStyle/>
          <a:p>
            <a:pPr algn="ctr"/>
            <a:r>
              <a:rPr lang="pl-PL" sz="7200" dirty="0">
                <a:solidFill>
                  <a:srgbClr val="0F3C74"/>
                </a:solidFill>
              </a:rPr>
              <a:t>PA 20 „Międzynarodowa współpraca policyjna </a:t>
            </a:r>
            <a:r>
              <a:rPr lang="pl-PL" sz="7200" dirty="0" smtClean="0">
                <a:solidFill>
                  <a:srgbClr val="0F3C74"/>
                </a:solidFill>
              </a:rPr>
              <a:t>i zwalczanie </a:t>
            </a:r>
            <a:r>
              <a:rPr lang="pl-PL" sz="7200" dirty="0">
                <a:solidFill>
                  <a:srgbClr val="0F3C74"/>
                </a:solidFill>
              </a:rPr>
              <a:t>przestępczości” </a:t>
            </a:r>
            <a:r>
              <a:rPr lang="pl-PL" sz="7200" dirty="0"/>
              <a:t/>
            </a:r>
            <a:br>
              <a:rPr lang="pl-PL" sz="7200" dirty="0"/>
            </a:br>
            <a:endParaRPr lang="en-GB" dirty="0"/>
          </a:p>
        </p:txBody>
      </p:sp>
      <p:sp>
        <p:nvSpPr>
          <p:cNvPr id="3" name="pole tekstowe 2"/>
          <p:cNvSpPr txBox="1"/>
          <p:nvPr/>
        </p:nvSpPr>
        <p:spPr>
          <a:xfrm>
            <a:off x="761238" y="3719026"/>
            <a:ext cx="22860000" cy="9233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pl-PL" sz="4400" b="1" dirty="0" smtClean="0"/>
              <a:t>Cel </a:t>
            </a:r>
            <a:r>
              <a:rPr lang="pl-PL" sz="4400" b="1" dirty="0"/>
              <a:t>obszaru </a:t>
            </a:r>
            <a:r>
              <a:rPr lang="pl-PL" sz="4400" b="1" dirty="0" smtClean="0"/>
              <a:t>programowego </a:t>
            </a:r>
            <a:r>
              <a:rPr lang="pl-PL" sz="3600" dirty="0" smtClean="0"/>
              <a:t>–</a:t>
            </a:r>
            <a:r>
              <a:rPr lang="pl-PL" sz="3600" i="1" dirty="0" smtClean="0"/>
              <a:t> </a:t>
            </a:r>
            <a:r>
              <a:rPr lang="pl-PL" sz="4400" b="1" i="1" dirty="0">
                <a:solidFill>
                  <a:srgbClr val="C00000"/>
                </a:solidFill>
              </a:rPr>
              <a:t>Poprawa zdolności organów ścigania do zapobiegania </a:t>
            </a:r>
            <a:r>
              <a:rPr lang="pl-PL" sz="4400" b="1" i="1" dirty="0" smtClean="0">
                <a:solidFill>
                  <a:srgbClr val="C00000"/>
                </a:solidFill>
              </a:rPr>
              <a:t>i </a:t>
            </a:r>
            <a:r>
              <a:rPr lang="pl-PL" sz="4400" b="1" i="1" dirty="0">
                <a:solidFill>
                  <a:srgbClr val="C00000"/>
                </a:solidFill>
              </a:rPr>
              <a:t>wykrywania przestępczości zorganizowanej</a:t>
            </a:r>
            <a:r>
              <a:rPr lang="pl-PL" sz="4400" b="1" dirty="0">
                <a:solidFill>
                  <a:srgbClr val="C00000"/>
                </a:solidFill>
              </a:rPr>
              <a:t> </a:t>
            </a:r>
            <a:r>
              <a:rPr lang="pl-PL" sz="4400" dirty="0" smtClean="0"/>
              <a:t>– każdy z projektów musi wpisywać się w ten cel.</a:t>
            </a:r>
          </a:p>
          <a:p>
            <a:pPr lvl="1">
              <a:lnSpc>
                <a:spcPct val="150000"/>
              </a:lnSpc>
            </a:pPr>
            <a:endParaRPr lang="pl-PL" sz="4400" dirty="0"/>
          </a:p>
          <a:p>
            <a:pPr lvl="1">
              <a:lnSpc>
                <a:spcPct val="150000"/>
              </a:lnSpc>
            </a:pPr>
            <a:r>
              <a:rPr lang="pl-PL" sz="4400" dirty="0" smtClean="0"/>
              <a:t>A także w</a:t>
            </a:r>
            <a:r>
              <a:rPr lang="pl-PL" sz="3600" dirty="0" smtClean="0"/>
              <a:t> </a:t>
            </a:r>
            <a:r>
              <a:rPr lang="pl-PL" sz="4400" dirty="0"/>
              <a:t>wybrany/e rezultat/y określony/e dla tego obszaru, tj. </a:t>
            </a:r>
          </a:p>
          <a:p>
            <a:pPr marL="1485627" lvl="1" indent="-5715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4400" b="1" i="1" dirty="0">
                <a:solidFill>
                  <a:srgbClr val="3EAF79"/>
                </a:solidFill>
              </a:rPr>
              <a:t>Zwiększona skuteczność polskich służb </a:t>
            </a:r>
            <a:r>
              <a:rPr lang="pl-PL" sz="4400" b="1" i="1" dirty="0" smtClean="0">
                <a:solidFill>
                  <a:srgbClr val="3EAF79"/>
                </a:solidFill>
              </a:rPr>
              <a:t>ścigania</a:t>
            </a:r>
            <a:endParaRPr lang="pl-PL" sz="4400" b="1" dirty="0">
              <a:solidFill>
                <a:srgbClr val="3EAF79"/>
              </a:solidFill>
            </a:endParaRPr>
          </a:p>
          <a:p>
            <a:pPr marL="1485627" lvl="1" indent="-5715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4400" b="1" i="1" dirty="0">
                <a:solidFill>
                  <a:srgbClr val="3EAF79"/>
                </a:solidFill>
              </a:rPr>
              <a:t>Zwiększona skuteczność współpracy międzynarodowej pomiędzy organami ścigania.</a:t>
            </a:r>
            <a:endParaRPr lang="pl-PL" sz="4400" b="1" dirty="0">
              <a:solidFill>
                <a:srgbClr val="3EAF79"/>
              </a:solidFill>
            </a:endParaRPr>
          </a:p>
          <a:p>
            <a:pPr>
              <a:lnSpc>
                <a:spcPct val="150000"/>
              </a:lnSpc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8285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260386" y="425817"/>
            <a:ext cx="21861705" cy="3293209"/>
          </a:xfrm>
        </p:spPr>
        <p:txBody>
          <a:bodyPr/>
          <a:lstStyle/>
          <a:p>
            <a:pPr algn="ctr"/>
            <a:r>
              <a:rPr lang="pl-PL" sz="7200" dirty="0">
                <a:solidFill>
                  <a:srgbClr val="0F3C74"/>
                </a:solidFill>
              </a:rPr>
              <a:t>PA 20 „Międzynarodowa współpraca policyjna </a:t>
            </a:r>
            <a:r>
              <a:rPr lang="pl-PL" sz="7200" dirty="0" smtClean="0">
                <a:solidFill>
                  <a:srgbClr val="0F3C74"/>
                </a:solidFill>
              </a:rPr>
              <a:t>i zwalczanie </a:t>
            </a:r>
            <a:r>
              <a:rPr lang="pl-PL" sz="7200" dirty="0">
                <a:solidFill>
                  <a:srgbClr val="0F3C74"/>
                </a:solidFill>
              </a:rPr>
              <a:t>przestępczości” </a:t>
            </a:r>
            <a:r>
              <a:rPr lang="pl-PL" sz="7200" dirty="0"/>
              <a:t/>
            </a:r>
            <a:br>
              <a:rPr lang="pl-PL" sz="7200" dirty="0"/>
            </a:br>
            <a:endParaRPr lang="en-GB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1115385" y="3719026"/>
            <a:ext cx="22151705" cy="8109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0" indent="-742950"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pl-PL" sz="4000" dirty="0"/>
              <a:t>współpraca krajowych i międzynarodowych organów ścigania takich jak Europol, Interpol czy Frontex;</a:t>
            </a:r>
          </a:p>
          <a:p>
            <a:pPr marL="742950" lvl="0" indent="-742950"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pl-PL" sz="4000" dirty="0"/>
              <a:t>wzmacnianie efektywności współpracy organów ścigania w zwalczaniu zorganizowanej przestępczości,</a:t>
            </a:r>
          </a:p>
          <a:p>
            <a:pPr marL="742950" lvl="0" indent="-742950"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pl-PL" sz="4000" dirty="0"/>
              <a:t>współpraca organów, w tym krajowych organów ścigania, z zainteresowanymi stronami, w tym organizacjami pozarządowymi i społeczeństwem, zwłaszcza z grupami o szczególnych potrzebach </a:t>
            </a:r>
          </a:p>
          <a:p>
            <a:pPr marL="742950" lvl="0" indent="-742950"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pl-PL" sz="4000" dirty="0"/>
              <a:t>współpraca i tworzenie sieci kontaktów pomiędzy poszczególnymi instytucjami „Łańcucha sprawiedliwości”, w tym sądami, prokuraturami, policją i służbami kuratorskimi,</a:t>
            </a:r>
          </a:p>
          <a:p>
            <a:pPr marL="742950" lvl="0" indent="-742950"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pl-PL" sz="4000" dirty="0"/>
              <a:t>zwalczanie przestępczości transgranicznej, w tym cyberprzestępczości, handlu ludźmi oraz przemytu ludzi, a także mobilnych  grup przestępczych,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6624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260386" y="425817"/>
            <a:ext cx="21861705" cy="3293209"/>
          </a:xfrm>
        </p:spPr>
        <p:txBody>
          <a:bodyPr/>
          <a:lstStyle/>
          <a:p>
            <a:pPr algn="ctr"/>
            <a:r>
              <a:rPr lang="pl-PL" sz="7200" dirty="0">
                <a:solidFill>
                  <a:srgbClr val="0F3C74"/>
                </a:solidFill>
              </a:rPr>
              <a:t>PA 20 „Międzynarodowa współpraca policyjna </a:t>
            </a:r>
            <a:r>
              <a:rPr lang="pl-PL" sz="7200" dirty="0" smtClean="0">
                <a:solidFill>
                  <a:srgbClr val="0F3C74"/>
                </a:solidFill>
              </a:rPr>
              <a:t>i zwalczanie </a:t>
            </a:r>
            <a:r>
              <a:rPr lang="pl-PL" sz="7200" dirty="0">
                <a:solidFill>
                  <a:srgbClr val="0F3C74"/>
                </a:solidFill>
              </a:rPr>
              <a:t>przestępczości” </a:t>
            </a:r>
            <a:r>
              <a:rPr lang="pl-PL" sz="7200" dirty="0"/>
              <a:t/>
            </a:r>
            <a:br>
              <a:rPr lang="pl-PL" sz="7200" dirty="0"/>
            </a:br>
            <a:endParaRPr lang="en-GB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1115385" y="4995735"/>
            <a:ext cx="22151705" cy="5801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0" indent="-742950">
              <a:spcBef>
                <a:spcPts val="600"/>
              </a:spcBef>
              <a:spcAft>
                <a:spcPts val="600"/>
              </a:spcAft>
              <a:buFont typeface="+mj-lt"/>
              <a:buAutoNum type="arabicParenR" startAt="6"/>
            </a:pPr>
            <a:r>
              <a:rPr lang="pl-PL" sz="4000" dirty="0"/>
              <a:t>zwalczanie przestępstw z nienawiści i brutalnego ekstremizmu,</a:t>
            </a:r>
          </a:p>
          <a:p>
            <a:pPr marL="742950" lvl="0" indent="-742950">
              <a:spcBef>
                <a:spcPts val="600"/>
              </a:spcBef>
              <a:spcAft>
                <a:spcPts val="600"/>
              </a:spcAft>
              <a:buFont typeface="+mj-lt"/>
              <a:buAutoNum type="arabicParenR" startAt="6"/>
            </a:pPr>
            <a:r>
              <a:rPr lang="pl-PL" sz="4000" dirty="0"/>
              <a:t>zwalczanie przemocy ze względu na płeć,</a:t>
            </a:r>
          </a:p>
          <a:p>
            <a:pPr marL="742950" lvl="0" indent="-742950">
              <a:spcBef>
                <a:spcPts val="600"/>
              </a:spcBef>
              <a:spcAft>
                <a:spcPts val="600"/>
              </a:spcAft>
              <a:buFont typeface="+mj-lt"/>
              <a:buAutoNum type="arabicParenR" startAt="6"/>
            </a:pPr>
            <a:r>
              <a:rPr lang="pl-PL" sz="4000" dirty="0" smtClean="0"/>
              <a:t>zwalczanie </a:t>
            </a:r>
            <a:r>
              <a:rPr lang="pl-PL" sz="4000" dirty="0"/>
              <a:t>przestępstw wobec pracowników, przestępstw związanych z zatrudnieniem, prania brudnych pieniędzy i korupcji,</a:t>
            </a:r>
          </a:p>
          <a:p>
            <a:pPr marL="742950" lvl="0" indent="-742950">
              <a:spcBef>
                <a:spcPts val="600"/>
              </a:spcBef>
              <a:spcAft>
                <a:spcPts val="600"/>
              </a:spcAft>
              <a:buFont typeface="+mj-lt"/>
              <a:buAutoNum type="arabicParenR" startAt="6"/>
            </a:pPr>
            <a:r>
              <a:rPr lang="pl-PL" sz="4000" dirty="0" smtClean="0"/>
              <a:t>wzmacnianie </a:t>
            </a:r>
            <a:r>
              <a:rPr lang="pl-PL" sz="4000" dirty="0"/>
              <a:t>efektywności i poprawa wyników działania modelu systemu policyjnego,</a:t>
            </a:r>
          </a:p>
          <a:p>
            <a:pPr marL="742950" lvl="0" indent="-742950">
              <a:spcBef>
                <a:spcPts val="600"/>
              </a:spcBef>
              <a:spcAft>
                <a:spcPts val="600"/>
              </a:spcAft>
              <a:buFont typeface="+mj-lt"/>
              <a:buAutoNum type="arabicParenR" startAt="6"/>
            </a:pPr>
            <a:r>
              <a:rPr lang="pl-PL" sz="4000" dirty="0" smtClean="0"/>
              <a:t>wsparcie </a:t>
            </a:r>
            <a:r>
              <a:rPr lang="pl-PL" sz="4000" dirty="0"/>
              <a:t>systemów służących ochronie i wspieraniu ofiar przestępstw,</a:t>
            </a:r>
          </a:p>
          <a:p>
            <a:pPr marL="742950" indent="-742950">
              <a:spcBef>
                <a:spcPts val="600"/>
              </a:spcBef>
              <a:spcAft>
                <a:spcPts val="600"/>
              </a:spcAft>
              <a:buFont typeface="+mj-lt"/>
              <a:buAutoNum type="arabicParenR" startAt="6"/>
            </a:pPr>
            <a:r>
              <a:rPr lang="pl-PL" sz="4000" dirty="0" smtClean="0"/>
              <a:t>wspieranie </a:t>
            </a:r>
            <a:r>
              <a:rPr lang="pl-PL" sz="4000" dirty="0"/>
              <a:t>wymiaru sprawiedliwości przyjaznego </a:t>
            </a:r>
            <a:r>
              <a:rPr lang="pl-PL" sz="4000" dirty="0" smtClean="0"/>
              <a:t>dzieciom.</a:t>
            </a:r>
            <a:endParaRPr lang="pl-PL" sz="40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0743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260386" y="425817"/>
            <a:ext cx="21861705" cy="3293209"/>
          </a:xfrm>
        </p:spPr>
        <p:txBody>
          <a:bodyPr/>
          <a:lstStyle/>
          <a:p>
            <a:pPr algn="ctr"/>
            <a:r>
              <a:rPr lang="pl-PL" sz="7200" dirty="0">
                <a:solidFill>
                  <a:srgbClr val="0F3C74"/>
                </a:solidFill>
              </a:rPr>
              <a:t>PA 20 „Międzynarodowa współpraca policyjna </a:t>
            </a:r>
            <a:r>
              <a:rPr lang="pl-PL" sz="7200" dirty="0" smtClean="0">
                <a:solidFill>
                  <a:srgbClr val="0F3C74"/>
                </a:solidFill>
              </a:rPr>
              <a:t>i zwalczanie </a:t>
            </a:r>
            <a:r>
              <a:rPr lang="pl-PL" sz="7200" dirty="0">
                <a:solidFill>
                  <a:srgbClr val="0F3C74"/>
                </a:solidFill>
              </a:rPr>
              <a:t>przestępczości” </a:t>
            </a:r>
            <a:r>
              <a:rPr lang="pl-PL" sz="7200" dirty="0"/>
              <a:t/>
            </a:r>
            <a:br>
              <a:rPr lang="pl-PL" sz="7200" dirty="0"/>
            </a:br>
            <a:endParaRPr lang="en-GB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2892427" y="5927388"/>
            <a:ext cx="18597622" cy="5369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u="sng" dirty="0" smtClean="0"/>
              <a:t>Punty dodatkowe:</a:t>
            </a:r>
          </a:p>
          <a:p>
            <a:endParaRPr lang="pl-PL" dirty="0"/>
          </a:p>
          <a:p>
            <a:pPr marL="571500" lvl="0" indent="-5715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l-PL" dirty="0"/>
              <a:t>współpraca międzynarodowa, także angażująca Eurojust, Europol, Interpol lub Frontex,</a:t>
            </a:r>
          </a:p>
          <a:p>
            <a:pPr marL="571500" lvl="0" indent="-5715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l-PL" dirty="0"/>
              <a:t>przeciwdziałanie handlowi ludźmi,</a:t>
            </a:r>
          </a:p>
          <a:p>
            <a:pPr marL="571500" lvl="0" indent="-5715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l-PL" dirty="0"/>
              <a:t>zwalczanie przemocy domowej,</a:t>
            </a:r>
          </a:p>
          <a:p>
            <a:pPr marL="571500" lvl="0" indent="-5715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l-PL" dirty="0"/>
              <a:t>zwalczanie przemocy ze względu na płeć,</a:t>
            </a:r>
          </a:p>
          <a:p>
            <a:pPr marL="571500" lvl="0" indent="-5715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l-PL" dirty="0"/>
              <a:t>zaangażowanie jednostek z tzw. „Łańcucha sprawiedliwości”,</a:t>
            </a:r>
          </a:p>
          <a:p>
            <a:pPr marL="571500" indent="-5715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l-PL" dirty="0"/>
              <a:t>zaangażowanie partnera norweskiego</a:t>
            </a: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9648" y="3052914"/>
            <a:ext cx="2463180" cy="2463180"/>
          </a:xfrm>
          <a:prstGeom prst="rect">
            <a:avLst/>
          </a:prstGeom>
        </p:spPr>
      </p:pic>
      <p:sp>
        <p:nvSpPr>
          <p:cNvPr id="4" name="Prostokąt zaokrąglony 3"/>
          <p:cNvSpPr/>
          <p:nvPr/>
        </p:nvSpPr>
        <p:spPr>
          <a:xfrm>
            <a:off x="16165902" y="8143336"/>
            <a:ext cx="7936302" cy="4537494"/>
          </a:xfrm>
          <a:prstGeom prst="roundRect">
            <a:avLst/>
          </a:prstGeom>
          <a:gradFill flip="none" rotWithShape="1">
            <a:gsLst>
              <a:gs pos="0">
                <a:srgbClr val="0F3C74">
                  <a:tint val="66000"/>
                  <a:satMod val="160000"/>
                </a:srgbClr>
              </a:gs>
              <a:gs pos="50000">
                <a:srgbClr val="0F3C74">
                  <a:tint val="44500"/>
                  <a:satMod val="160000"/>
                </a:srgbClr>
              </a:gs>
              <a:gs pos="100000">
                <a:srgbClr val="0F3C74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16614475" y="8396146"/>
            <a:ext cx="7039155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 smtClean="0"/>
              <a:t>„</a:t>
            </a:r>
            <a:r>
              <a:rPr lang="pl-PL" sz="3200" b="1" dirty="0"/>
              <a:t>Łańcuch sprawiedliwości” – </a:t>
            </a:r>
            <a:r>
              <a:rPr lang="pl-PL" sz="3200" dirty="0"/>
              <a:t>współpraca pomiędzy instytucjami </a:t>
            </a:r>
            <a:r>
              <a:rPr lang="pl-PL" sz="3200" dirty="0" smtClean="0"/>
              <a:t>z obszaru </a:t>
            </a:r>
            <a:r>
              <a:rPr lang="pl-PL" sz="3200" dirty="0"/>
              <a:t>spraw wewnętrznych, tj. Policja, Straż Graniczna, Urząd do Spraw Cudzoziemców, Państwowa Straż Pożarna oraz wymiaru sprawiedliwości, włączając sądy, prokuraturę i służby więzienne</a:t>
            </a:r>
          </a:p>
        </p:txBody>
      </p:sp>
    </p:spTree>
    <p:extLst>
      <p:ext uri="{BB962C8B-B14F-4D97-AF65-F5344CB8AC3E}">
        <p14:creationId xmlns:p14="http://schemas.microsoft.com/office/powerpoint/2010/main" val="165109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E1E1C"/>
      </a:dk2>
      <a:lt2>
        <a:srgbClr val="0573BA"/>
      </a:lt2>
      <a:accent1>
        <a:srgbClr val="0573BA"/>
      </a:accent1>
      <a:accent2>
        <a:srgbClr val="E94E2E"/>
      </a:accent2>
      <a:accent3>
        <a:srgbClr val="02AB84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gendefinert 14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-mal_EØSMidlene.potx" id="{2877A2A8-6D65-4BE8-A3B9-A911333E1F70}" vid="{D3D72181-B44E-471C-A438-738F633005D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PPT-mal_EØSMidlene</Template>
  <TotalTime>632</TotalTime>
  <Words>363</Words>
  <Application>Microsoft Office PowerPoint</Application>
  <PresentationFormat>Niestandardowy</PresentationFormat>
  <Paragraphs>61</Paragraphs>
  <Slides>8</Slides>
  <Notes>8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Office-tema</vt:lpstr>
      <vt:lpstr>Nabór otwarty PA 20 – informacje ogólne</vt:lpstr>
      <vt:lpstr>Nabory w Programie „Sprawy wewnętrzne” informacje ogólne</vt:lpstr>
      <vt:lpstr>Nabory w Programie „Sprawy wewnętrzne” informacje ogólne</vt:lpstr>
      <vt:lpstr>PA 20 „Międzynarodowa współpraca policyjna i zwalczanie przestępczości”  </vt:lpstr>
      <vt:lpstr>PA 20 „Międzynarodowa współpraca policyjna i zwalczanie przestępczości”  </vt:lpstr>
      <vt:lpstr>PA 20 „Międzynarodowa współpraca policyjna i zwalczanie przestępczości”  </vt:lpstr>
      <vt:lpstr>PA 20 „Międzynarodowa współpraca policyjna i zwalczanie przestępczości”  </vt:lpstr>
      <vt:lpstr>PA 20 „Międzynarodowa współpraca policyjna i zwalczanie przestępczości”  </vt:lpstr>
    </vt:vector>
  </TitlesOfParts>
  <Company>EFTA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WEGGERSEN Lillann</dc:creator>
  <cp:lastModifiedBy>Bartik Barbara</cp:lastModifiedBy>
  <cp:revision>47</cp:revision>
  <dcterms:created xsi:type="dcterms:W3CDTF">2017-06-12T12:11:38Z</dcterms:created>
  <dcterms:modified xsi:type="dcterms:W3CDTF">2020-01-14T06:25:55Z</dcterms:modified>
</cp:coreProperties>
</file>