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8" r:id="rId1"/>
  </p:sldMasterIdLst>
  <p:notesMasterIdLst>
    <p:notesMasterId r:id="rId19"/>
  </p:notesMasterIdLst>
  <p:handoutMasterIdLst>
    <p:handoutMasterId r:id="rId20"/>
  </p:handoutMasterIdLst>
  <p:sldIdLst>
    <p:sldId id="257" r:id="rId2"/>
    <p:sldId id="286" r:id="rId3"/>
    <p:sldId id="288" r:id="rId4"/>
    <p:sldId id="269" r:id="rId5"/>
    <p:sldId id="290" r:id="rId6"/>
    <p:sldId id="259" r:id="rId7"/>
    <p:sldId id="261" r:id="rId8"/>
    <p:sldId id="264" r:id="rId9"/>
    <p:sldId id="282" r:id="rId10"/>
    <p:sldId id="283" r:id="rId11"/>
    <p:sldId id="284" r:id="rId12"/>
    <p:sldId id="285" r:id="rId13"/>
    <p:sldId id="268" r:id="rId14"/>
    <p:sldId id="280" r:id="rId15"/>
    <p:sldId id="287" r:id="rId16"/>
    <p:sldId id="277" r:id="rId17"/>
    <p:sldId id="278" r:id="rId18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48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24" autoAdjust="0"/>
    <p:restoredTop sz="86323" autoAdjust="0"/>
  </p:normalViewPr>
  <p:slideViewPr>
    <p:cSldViewPr>
      <p:cViewPr varScale="1">
        <p:scale>
          <a:sx n="114" d="100"/>
          <a:sy n="114" d="100"/>
        </p:scale>
        <p:origin x="199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87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dirty="0"/>
              <a:t>Liczba mieszkańców na tzw. „starych zasadach” przebywający w domach pomocy społecznej w latach 2020 – 2024 </a:t>
            </a:r>
          </a:p>
          <a:p>
            <a:pPr>
              <a:defRPr/>
            </a:pPr>
            <a:r>
              <a:rPr lang="pl-PL" dirty="0"/>
              <a:t>w liczbie mieszkańców ogółem</a:t>
            </a:r>
          </a:p>
        </c:rich>
      </c:tx>
      <c:layout>
        <c:manualLayout>
          <c:xMode val="edge"/>
          <c:yMode val="edge"/>
          <c:x val="0.10842962598425197"/>
          <c:y val="1.40624991349348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>
        <c:manualLayout>
          <c:layoutTarget val="inner"/>
          <c:xMode val="edge"/>
          <c:yMode val="edge"/>
          <c:x val="7.3848801972965741E-2"/>
          <c:y val="0.25747766572772551"/>
          <c:w val="0.90744102411215066"/>
          <c:h val="0.566129931052529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wszyscy mieszkańcy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3 370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9628-4B03-99BE-4FB747BC874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3 435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9628-4B03-99BE-4FB747BC874D}"/>
                </c:ext>
              </c:extLst>
            </c:dLbl>
            <c:dLbl>
              <c:idx val="2"/>
              <c:layout>
                <c:manualLayout>
                  <c:x val="3.1215803947054065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3 629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9628-4B03-99BE-4FB747BC874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3 433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9628-4B03-99BE-4FB747BC874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3 434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9628-4B03-99BE-4FB747BC87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Arkusz1!$A$2:$A$6</c:f>
              <c:strCache>
                <c:ptCount val="5"/>
                <c:pt idx="0">
                  <c:v>31 grudnia 2020</c:v>
                </c:pt>
                <c:pt idx="1">
                  <c:v>31 grudnia 2021</c:v>
                </c:pt>
                <c:pt idx="2">
                  <c:v>31 grudnia 2022</c:v>
                </c:pt>
                <c:pt idx="3">
                  <c:v>30 grudnia 2023</c:v>
                </c:pt>
                <c:pt idx="4">
                  <c:v>29 lutego 2024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3370</c:v>
                </c:pt>
                <c:pt idx="1">
                  <c:v>3435</c:v>
                </c:pt>
                <c:pt idx="2">
                  <c:v>3629</c:v>
                </c:pt>
                <c:pt idx="3">
                  <c:v>3433</c:v>
                </c:pt>
                <c:pt idx="4">
                  <c:v>3434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628-4B03-99BE-4FB747BC874D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w tym na "starych zasadach"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Arkusz1!$A$2:$A$6</c:f>
              <c:strCache>
                <c:ptCount val="5"/>
                <c:pt idx="0">
                  <c:v>31 grudnia 2020</c:v>
                </c:pt>
                <c:pt idx="1">
                  <c:v>31 grudnia 2021</c:v>
                </c:pt>
                <c:pt idx="2">
                  <c:v>31 grudnia 2022</c:v>
                </c:pt>
                <c:pt idx="3">
                  <c:v>30 grudnia 2023</c:v>
                </c:pt>
                <c:pt idx="4">
                  <c:v>29 lutego 2024</c:v>
                </c:pt>
              </c:strCache>
            </c:strRef>
          </c:cat>
          <c:val>
            <c:numRef>
              <c:f>Arkusz1!$C$2:$C$6</c:f>
              <c:numCache>
                <c:formatCode>General</c:formatCode>
                <c:ptCount val="5"/>
                <c:pt idx="0">
                  <c:v>1120</c:v>
                </c:pt>
                <c:pt idx="1">
                  <c:v>1061</c:v>
                </c:pt>
                <c:pt idx="2">
                  <c:v>997</c:v>
                </c:pt>
                <c:pt idx="3">
                  <c:v>922</c:v>
                </c:pt>
                <c:pt idx="4">
                  <c:v>911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628-4B03-99BE-4FB747BC874D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Arkusz1!$A$2:$A$6</c:f>
              <c:strCache>
                <c:ptCount val="5"/>
                <c:pt idx="0">
                  <c:v>31 grudnia 2020</c:v>
                </c:pt>
                <c:pt idx="1">
                  <c:v>31 grudnia 2021</c:v>
                </c:pt>
                <c:pt idx="2">
                  <c:v>31 grudnia 2022</c:v>
                </c:pt>
                <c:pt idx="3">
                  <c:v>30 grudnia 2023</c:v>
                </c:pt>
                <c:pt idx="4">
                  <c:v>29 lutego 2024</c:v>
                </c:pt>
              </c:strCache>
            </c:strRef>
          </c:cat>
          <c:val>
            <c:numRef>
              <c:f>Arkusz1!$D$2:$D$6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7-9628-4B03-99BE-4FB747BC874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14819264"/>
        <c:axId val="314820048"/>
      </c:barChart>
      <c:catAx>
        <c:axId val="314819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14820048"/>
        <c:crosses val="autoZero"/>
        <c:auto val="1"/>
        <c:lblAlgn val="ctr"/>
        <c:lblOffset val="100"/>
        <c:noMultiLvlLbl val="0"/>
      </c:catAx>
      <c:valAx>
        <c:axId val="314820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14819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r>
              <a:rPr lang="pl-PL" dirty="0"/>
              <a:t>Maksymalny i minimalny koszt utrzymania mieszkańca w latach 2020 - 2024</a:t>
            </a:r>
          </a:p>
          <a:p>
            <a:pPr>
              <a:defRPr/>
            </a:pPr>
            <a:endParaRPr lang="pl-PL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Times New Roman" panose="02020603050405020304" pitchFamily="18" charset="0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Maksymalny koszt utrzymania 1 mieszkańca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1400664C-004E-4811-BF37-540312F3B09C}" type="VALUE">
                      <a:rPr lang="en-US" smtClean="0"/>
                      <a:pPr/>
                      <a:t>[WARTOŚĆ]</a:t>
                    </a:fld>
                    <a:endParaRPr lang="pl-PL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A616-4C7A-A426-D3E664582A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Times New Roman" panose="02020603050405020304" pitchFamily="18" charset="0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Arkusz1!$A$2:$A$6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Arkusz1!$B$2:$B$6</c:f>
              <c:numCache>
                <c:formatCode>0.00</c:formatCode>
                <c:ptCount val="5"/>
                <c:pt idx="0">
                  <c:v>5450</c:v>
                </c:pt>
                <c:pt idx="1">
                  <c:v>5800</c:v>
                </c:pt>
                <c:pt idx="2">
                  <c:v>6128</c:v>
                </c:pt>
                <c:pt idx="3">
                  <c:v>7450</c:v>
                </c:pt>
                <c:pt idx="4">
                  <c:v>8550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616-4C7A-A426-D3E664582A8C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Minimalny koszt utrzymania 1 mieszkańca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Times New Roman" panose="02020603050405020304" pitchFamily="18" charset="0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Arkusz1!$A$2:$A$6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Arkusz1!$C$2:$C$6</c:f>
              <c:numCache>
                <c:formatCode>#,##0.00</c:formatCode>
                <c:ptCount val="5"/>
                <c:pt idx="0">
                  <c:v>3138.96</c:v>
                </c:pt>
                <c:pt idx="1">
                  <c:v>3273.98</c:v>
                </c:pt>
                <c:pt idx="2">
                  <c:v>3770.98</c:v>
                </c:pt>
                <c:pt idx="3">
                  <c:v>4385</c:v>
                </c:pt>
                <c:pt idx="4" formatCode="General">
                  <c:v>4993.09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616-4C7A-A426-D3E664582A8C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średni koszt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Times New Roman" panose="02020603050405020304" pitchFamily="18" charset="0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Arkusz1!$A$2:$A$6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Arkusz1!$D$2:$D$6</c:f>
              <c:numCache>
                <c:formatCode>General</c:formatCode>
                <c:ptCount val="5"/>
                <c:pt idx="0">
                  <c:v>3873.56</c:v>
                </c:pt>
                <c:pt idx="1">
                  <c:v>4153.71</c:v>
                </c:pt>
                <c:pt idx="2">
                  <c:v>4548.29</c:v>
                </c:pt>
                <c:pt idx="3">
                  <c:v>5292.62</c:v>
                </c:pt>
                <c:pt idx="4">
                  <c:v>6161.47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616-4C7A-A426-D3E664582A8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14822008"/>
        <c:axId val="314814560"/>
      </c:barChart>
      <c:catAx>
        <c:axId val="314822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endParaRPr lang="pl-PL"/>
          </a:p>
        </c:txPr>
        <c:crossAx val="314814560"/>
        <c:crosses val="autoZero"/>
        <c:auto val="1"/>
        <c:lblAlgn val="ctr"/>
        <c:lblOffset val="100"/>
        <c:noMultiLvlLbl val="0"/>
      </c:catAx>
      <c:valAx>
        <c:axId val="314814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endParaRPr lang="pl-PL"/>
          </a:p>
        </c:txPr>
        <c:crossAx val="314822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Times New Roman" panose="02020603050405020304" pitchFamily="18" charset="0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+mn-lt"/>
          <a:cs typeface="Times New Roman" panose="02020603050405020304" pitchFamily="18" charset="0"/>
        </a:defRPr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r>
              <a:rPr lang="pl-PL" dirty="0"/>
              <a:t>Średni koszt, odpłatność i koszt pomniejszony o odpłatność za mieszkańców umieszczonych na „starych zasadach”</a:t>
            </a:r>
          </a:p>
          <a:p>
            <a:pPr>
              <a:defRPr/>
            </a:pPr>
            <a:r>
              <a:rPr lang="pl-PL" dirty="0"/>
              <a:t>2020 - 2024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Times New Roman" panose="02020603050405020304" pitchFamily="18" charset="0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Średni koszt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1400664C-004E-4811-BF37-540312F3B09C}" type="VALUE">
                      <a:rPr lang="en-US" smtClean="0"/>
                      <a:pPr/>
                      <a:t>[WARTOŚĆ]</a:t>
                    </a:fld>
                    <a:endParaRPr lang="pl-PL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A616-4C7A-A426-D3E664582A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Times New Roman" panose="02020603050405020304" pitchFamily="18" charset="0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Arkusz1!$A$2:$A$6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 formatCode="mmm\-yy">
                  <c:v>45323</c:v>
                </c:pt>
              </c:numCache>
            </c:numRef>
          </c:cat>
          <c:val>
            <c:numRef>
              <c:f>Arkusz1!$B$2:$B$6</c:f>
              <c:numCache>
                <c:formatCode>0.00</c:formatCode>
                <c:ptCount val="5"/>
                <c:pt idx="0">
                  <c:v>3873.56</c:v>
                </c:pt>
                <c:pt idx="1">
                  <c:v>4153.71</c:v>
                </c:pt>
                <c:pt idx="2">
                  <c:v>4548.29</c:v>
                </c:pt>
                <c:pt idx="3">
                  <c:v>5292.62</c:v>
                </c:pt>
                <c:pt idx="4">
                  <c:v>6161.47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616-4C7A-A426-D3E664582A8C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Średnia odpłatność pomniejszony o odpłatność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Times New Roman" panose="02020603050405020304" pitchFamily="18" charset="0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Arkusz1!$A$2:$A$6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 formatCode="mmm\-yy">
                  <c:v>45323</c:v>
                </c:pt>
              </c:numCache>
            </c:numRef>
          </c:cat>
          <c:val>
            <c:numRef>
              <c:f>Arkusz1!$C$2:$C$6</c:f>
              <c:numCache>
                <c:formatCode>#,##0.00</c:formatCode>
                <c:ptCount val="5"/>
                <c:pt idx="0">
                  <c:v>1314.8</c:v>
                </c:pt>
                <c:pt idx="1">
                  <c:v>1332.8</c:v>
                </c:pt>
                <c:pt idx="2">
                  <c:v>1453</c:v>
                </c:pt>
                <c:pt idx="3">
                  <c:v>1670.4</c:v>
                </c:pt>
                <c:pt idx="4" formatCode="General">
                  <c:v>1618.64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616-4C7A-A426-D3E664582A8C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średni koszt-odpłatność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Times New Roman" panose="02020603050405020304" pitchFamily="18" charset="0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Arkusz1!$A$2:$A$6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 formatCode="mmm\-yy">
                  <c:v>45323</c:v>
                </c:pt>
              </c:numCache>
            </c:numRef>
          </c:cat>
          <c:val>
            <c:numRef>
              <c:f>Arkusz1!$D$2:$D$6</c:f>
              <c:numCache>
                <c:formatCode>0.00</c:formatCode>
                <c:ptCount val="5"/>
                <c:pt idx="0">
                  <c:v>2558.7600000000002</c:v>
                </c:pt>
                <c:pt idx="1">
                  <c:v>2820.91</c:v>
                </c:pt>
                <c:pt idx="2">
                  <c:v>3095.29</c:v>
                </c:pt>
                <c:pt idx="3">
                  <c:v>3622.22</c:v>
                </c:pt>
                <c:pt idx="4">
                  <c:v>4542.83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616-4C7A-A426-D3E664582A8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14822008"/>
        <c:axId val="314814560"/>
      </c:barChart>
      <c:catAx>
        <c:axId val="314822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endParaRPr lang="pl-PL"/>
          </a:p>
        </c:txPr>
        <c:crossAx val="314814560"/>
        <c:crosses val="autoZero"/>
        <c:auto val="1"/>
        <c:lblAlgn val="ctr"/>
        <c:lblOffset val="100"/>
        <c:noMultiLvlLbl val="0"/>
      </c:catAx>
      <c:valAx>
        <c:axId val="314814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endParaRPr lang="pl-PL"/>
          </a:p>
        </c:txPr>
        <c:crossAx val="314822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Times New Roman" panose="02020603050405020304" pitchFamily="18" charset="0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+mn-lt"/>
          <a:cs typeface="Times New Roman" panose="02020603050405020304" pitchFamily="18" charset="0"/>
        </a:defRPr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47" cy="496572"/>
          </a:xfrm>
          <a:prstGeom prst="rect">
            <a:avLst/>
          </a:prstGeom>
        </p:spPr>
        <p:txBody>
          <a:bodyPr vert="horz" lIns="92089" tIns="46045" rIns="92089" bIns="46045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826" y="0"/>
            <a:ext cx="2946246" cy="496572"/>
          </a:xfrm>
          <a:prstGeom prst="rect">
            <a:avLst/>
          </a:prstGeom>
        </p:spPr>
        <p:txBody>
          <a:bodyPr vert="horz" lIns="92089" tIns="46045" rIns="92089" bIns="46045" rtlCol="0"/>
          <a:lstStyle>
            <a:lvl1pPr algn="r">
              <a:defRPr sz="1200"/>
            </a:lvl1pPr>
          </a:lstStyle>
          <a:p>
            <a:fld id="{3EF19F45-2D42-42CB-8DA1-9E48B1E5CF37}" type="datetimeFigureOut">
              <a:rPr lang="pl-PL" smtClean="0"/>
              <a:t>22.03.2024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470"/>
            <a:ext cx="2946247" cy="496571"/>
          </a:xfrm>
          <a:prstGeom prst="rect">
            <a:avLst/>
          </a:prstGeom>
        </p:spPr>
        <p:txBody>
          <a:bodyPr vert="horz" lIns="92089" tIns="46045" rIns="92089" bIns="46045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826" y="9428470"/>
            <a:ext cx="2946246" cy="496571"/>
          </a:xfrm>
          <a:prstGeom prst="rect">
            <a:avLst/>
          </a:prstGeom>
        </p:spPr>
        <p:txBody>
          <a:bodyPr vert="horz" lIns="92089" tIns="46045" rIns="92089" bIns="46045" rtlCol="0" anchor="b"/>
          <a:lstStyle>
            <a:lvl1pPr algn="r">
              <a:defRPr sz="1200"/>
            </a:lvl1pPr>
          </a:lstStyle>
          <a:p>
            <a:fld id="{B18EE78B-75F1-4835-9D51-C05D4877474B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71103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47" cy="496572"/>
          </a:xfrm>
          <a:prstGeom prst="rect">
            <a:avLst/>
          </a:prstGeom>
        </p:spPr>
        <p:txBody>
          <a:bodyPr vert="horz" lIns="92089" tIns="46045" rIns="92089" bIns="4604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826" y="0"/>
            <a:ext cx="2946246" cy="496572"/>
          </a:xfrm>
          <a:prstGeom prst="rect">
            <a:avLst/>
          </a:prstGeom>
        </p:spPr>
        <p:txBody>
          <a:bodyPr vert="horz" lIns="92089" tIns="46045" rIns="92089" bIns="4604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0C31F27-8DFC-4642-9910-E4114E24535A}" type="datetimeFigureOut">
              <a:rPr lang="pl-PL"/>
              <a:pPr>
                <a:defRPr/>
              </a:pPr>
              <a:t>22.03.2024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89" tIns="46045" rIns="92089" bIns="46045" rtlCol="0" anchor="ctr"/>
          <a:lstStyle/>
          <a:p>
            <a:pPr lvl="0"/>
            <a:endParaRPr lang="pl-PL" noProof="0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288" y="4715034"/>
            <a:ext cx="5439101" cy="4467546"/>
          </a:xfrm>
          <a:prstGeom prst="rect">
            <a:avLst/>
          </a:prstGeom>
        </p:spPr>
        <p:txBody>
          <a:bodyPr vert="horz" lIns="92089" tIns="46045" rIns="92089" bIns="46045" rtlCol="0">
            <a:normAutofit/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470"/>
            <a:ext cx="2946247" cy="496571"/>
          </a:xfrm>
          <a:prstGeom prst="rect">
            <a:avLst/>
          </a:prstGeom>
        </p:spPr>
        <p:txBody>
          <a:bodyPr vert="horz" lIns="92089" tIns="46045" rIns="92089" bIns="4604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826" y="9428470"/>
            <a:ext cx="2946246" cy="496571"/>
          </a:xfrm>
          <a:prstGeom prst="rect">
            <a:avLst/>
          </a:prstGeom>
        </p:spPr>
        <p:txBody>
          <a:bodyPr vert="horz" lIns="92089" tIns="46045" rIns="92089" bIns="4604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6604590-4BDF-4365-885E-0DA87D4043CE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78370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0D6100-7B25-4BB6-B8DD-CAE7AF725568}" type="datetimeFigureOut">
              <a:rPr lang="pl-PL" smtClean="0"/>
              <a:pPr>
                <a:defRPr/>
              </a:pPr>
              <a:t>22.03.2024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45B927-4636-4A2B-A68E-433437C4FCF1}" type="slidenum">
              <a:rPr lang="pl-PL" smtClean="0"/>
              <a:pPr>
                <a:defRPr/>
              </a:pPr>
              <a:t>‹#›</a:t>
            </a:fld>
            <a:endParaRPr lang="pl-PL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8248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3EB113-AA65-4747-9999-EAEA172BF378}" type="datetimeFigureOut">
              <a:rPr lang="pl-PL" smtClean="0"/>
              <a:pPr>
                <a:defRPr/>
              </a:pPr>
              <a:t>22.03.2024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186381-8E56-4847-B273-FA37DB1B7C0F}" type="slidenum">
              <a:rPr lang="pl-PL" smtClean="0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50724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A72EE6-C70F-4FA7-A595-BAF35BB4109D}" type="datetimeFigureOut">
              <a:rPr lang="pl-PL" smtClean="0"/>
              <a:pPr>
                <a:defRPr/>
              </a:pPr>
              <a:t>22.03.2024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539DF6-8DAA-410E-8FAE-455F3AB2CA7D}" type="slidenum">
              <a:rPr lang="pl-PL" smtClean="0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287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ADF6B9-5E2C-44C0-8C98-09C1663683C8}" type="datetimeFigureOut">
              <a:rPr lang="pl-PL" smtClean="0"/>
              <a:pPr>
                <a:defRPr/>
              </a:pPr>
              <a:t>22.03.2024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7258B3-4593-49BC-B897-8DD7CC7570ED}" type="slidenum">
              <a:rPr lang="pl-PL" smtClean="0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2455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651744-3706-4885-9D0B-34E493DCFA4C}" type="datetimeFigureOut">
              <a:rPr lang="pl-PL" smtClean="0"/>
              <a:pPr>
                <a:defRPr/>
              </a:pPr>
              <a:t>22.03.2024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E335C9-586C-448C-A9D4-7B38FAD64964}" type="slidenum">
              <a:rPr lang="pl-PL" smtClean="0"/>
              <a:pPr>
                <a:defRPr/>
              </a:pPr>
              <a:t>‹#›</a:t>
            </a:fld>
            <a:endParaRPr lang="pl-PL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8355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B654B0-BD5D-4715-8679-023A8CF72F5B}" type="datetimeFigureOut">
              <a:rPr lang="pl-PL" smtClean="0"/>
              <a:pPr>
                <a:defRPr/>
              </a:pPr>
              <a:t>22.03.2024</a:t>
            </a:fld>
            <a:endParaRPr lang="pl-P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D6C5E1-54B1-48E1-9892-866C7CAD164D}" type="slidenum">
              <a:rPr lang="pl-PL" smtClean="0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21478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0AB88C-1C98-4C8D-913C-E0B5285380EF}" type="datetimeFigureOut">
              <a:rPr lang="pl-PL" smtClean="0"/>
              <a:pPr>
                <a:defRPr/>
              </a:pPr>
              <a:t>22.03.2024</a:t>
            </a:fld>
            <a:endParaRPr lang="pl-P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E04B31-1672-4670-9A04-44874BCDBE9E}" type="slidenum">
              <a:rPr lang="pl-PL" smtClean="0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20088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366C18-C722-4871-B133-D66E3B11F3B3}" type="datetimeFigureOut">
              <a:rPr lang="pl-PL" smtClean="0"/>
              <a:pPr>
                <a:defRPr/>
              </a:pPr>
              <a:t>22.03.2024</a:t>
            </a:fld>
            <a:endParaRPr lang="pl-P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5A5CA7-EB4F-49BD-A666-D99A85BA581B}" type="slidenum">
              <a:rPr lang="pl-PL" smtClean="0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16895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CF4E7F-1BE5-47A3-91B5-44C948DFDDE9}" type="datetimeFigureOut">
              <a:rPr lang="pl-PL" smtClean="0"/>
              <a:pPr>
                <a:defRPr/>
              </a:pPr>
              <a:t>22.03.2024</a:t>
            </a:fld>
            <a:endParaRPr lang="pl-P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D63610-1550-423A-80CB-5C84741F4BF7}" type="slidenum">
              <a:rPr lang="pl-PL" smtClean="0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74597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C6EF7D92-E26D-483C-834C-876AD1F52485}" type="datetimeFigureOut">
              <a:rPr lang="pl-PL" smtClean="0"/>
              <a:pPr>
                <a:defRPr/>
              </a:pPr>
              <a:t>22.03.2024</a:t>
            </a:fld>
            <a:endParaRPr lang="pl-P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ED8E399-CBC3-465C-BBFC-C29D1CA884FE}" type="slidenum">
              <a:rPr lang="pl-PL" smtClean="0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50841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E3AE77-50FD-47A5-9681-B833B0EF7C32}" type="datetimeFigureOut">
              <a:rPr lang="pl-PL" smtClean="0"/>
              <a:pPr>
                <a:defRPr/>
              </a:pPr>
              <a:t>22.03.2024</a:t>
            </a:fld>
            <a:endParaRPr lang="pl-P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D13E14-233D-41F4-B61A-400408E4FD22}" type="slidenum">
              <a:rPr lang="pl-PL" smtClean="0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33604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A50A9A9-DFFE-47BC-9555-146BDCE601D7}" type="datetimeFigureOut">
              <a:rPr lang="pl-PL" smtClean="0"/>
              <a:pPr>
                <a:defRPr/>
              </a:pPr>
              <a:t>22.03.2024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5AC6482-31E0-47A6-B605-2E252D93F399}" type="slidenum">
              <a:rPr lang="pl-PL" smtClean="0"/>
              <a:pPr>
                <a:defRPr/>
              </a:pPr>
              <a:t>‹#›</a:t>
            </a:fld>
            <a:endParaRPr lang="pl-PL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145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9" r:id="rId1"/>
    <p:sldLayoutId id="2147484000" r:id="rId2"/>
    <p:sldLayoutId id="2147484001" r:id="rId3"/>
    <p:sldLayoutId id="2147484002" r:id="rId4"/>
    <p:sldLayoutId id="2147484003" r:id="rId5"/>
    <p:sldLayoutId id="2147484004" r:id="rId6"/>
    <p:sldLayoutId id="2147484005" r:id="rId7"/>
    <p:sldLayoutId id="2147484006" r:id="rId8"/>
    <p:sldLayoutId id="2147484007" r:id="rId9"/>
    <p:sldLayoutId id="2147484008" r:id="rId10"/>
    <p:sldLayoutId id="214748400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w.olsztyn.pl/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39552" y="2564904"/>
            <a:ext cx="7558608" cy="1800200"/>
          </a:xfrm>
        </p:spPr>
        <p:txBody>
          <a:bodyPr>
            <a:noAutofit/>
          </a:bodyPr>
          <a:lstStyle/>
          <a:p>
            <a:pPr algn="ctr"/>
            <a:br>
              <a:rPr lang="pl-PL" sz="6000" dirty="0">
                <a:latin typeface="+mn-lt"/>
                <a:cs typeface="Times New Roman" panose="02020603050405020304" pitchFamily="18" charset="0"/>
              </a:rPr>
            </a:br>
            <a:r>
              <a:rPr lang="pl-PL" sz="4800" dirty="0">
                <a:latin typeface="+mn-lt"/>
                <a:cs typeface="Times New Roman" panose="02020603050405020304" pitchFamily="18" charset="0"/>
              </a:rPr>
              <a:t>Domy pomocy społecznej </a:t>
            </a:r>
            <a:br>
              <a:rPr lang="pl-PL" sz="4800" dirty="0">
                <a:latin typeface="+mn-lt"/>
                <a:cs typeface="Times New Roman" panose="02020603050405020304" pitchFamily="18" charset="0"/>
              </a:rPr>
            </a:br>
            <a:r>
              <a:rPr lang="pl-PL" sz="4800" dirty="0">
                <a:latin typeface="+mn-lt"/>
                <a:cs typeface="Times New Roman" panose="02020603050405020304" pitchFamily="18" charset="0"/>
              </a:rPr>
              <a:t>na terenie województwa warmińsko - mazurskiego</a:t>
            </a:r>
            <a:br>
              <a:rPr lang="pl-PL" sz="4800" dirty="0">
                <a:latin typeface="+mn-lt"/>
                <a:cs typeface="Times New Roman" panose="02020603050405020304" pitchFamily="18" charset="0"/>
              </a:rPr>
            </a:br>
            <a:br>
              <a:rPr lang="pl-PL" sz="4800" dirty="0">
                <a:latin typeface="+mn-lt"/>
                <a:cs typeface="Times New Roman" panose="02020603050405020304" pitchFamily="18" charset="0"/>
              </a:rPr>
            </a:br>
            <a:r>
              <a:rPr lang="pl-PL" sz="4400" i="1" dirty="0">
                <a:latin typeface="+mn-lt"/>
                <a:cs typeface="Times New Roman" panose="02020603050405020304" pitchFamily="18" charset="0"/>
              </a:rPr>
              <a:t>statystyka i finansowanie</a:t>
            </a:r>
            <a:endParaRPr lang="pl-PL" sz="6000" i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endParaRPr lang="pl-PL" dirty="0">
              <a:latin typeface="+mn-lt"/>
            </a:endParaRPr>
          </a:p>
          <a:p>
            <a:endParaRPr lang="pl-PL" dirty="0">
              <a:latin typeface="+mn-lt"/>
            </a:endParaRPr>
          </a:p>
          <a:p>
            <a:endParaRPr lang="pl-PL" dirty="0">
              <a:latin typeface="+mn-lt"/>
            </a:endParaRPr>
          </a:p>
          <a:p>
            <a:pPr algn="ctr"/>
            <a:r>
              <a:rPr lang="pl-PL" sz="2900" dirty="0">
                <a:latin typeface="+mn-lt"/>
                <a:cs typeface="Times New Roman" panose="02020603050405020304" pitchFamily="18" charset="0"/>
              </a:rPr>
              <a:t>21 marca 2024r.</a:t>
            </a:r>
          </a:p>
        </p:txBody>
      </p:sp>
    </p:spTree>
    <p:extLst>
      <p:ext uri="{BB962C8B-B14F-4D97-AF65-F5344CB8AC3E}">
        <p14:creationId xmlns:p14="http://schemas.microsoft.com/office/powerpoint/2010/main" val="39494416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539552" y="908720"/>
            <a:ext cx="7968803" cy="4679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just">
              <a:lnSpc>
                <a:spcPct val="125000"/>
              </a:lnSpc>
              <a:spcAft>
                <a:spcPts val="700"/>
              </a:spcAft>
              <a:buNone/>
            </a:pPr>
            <a:r>
              <a:rPr lang="pl-PL" sz="2000" kern="150" dirty="0">
                <a:effectLst/>
                <a:ea typeface="NSimSun" panose="02010609030101010101" pitchFamily="49" charset="-122"/>
                <a:cs typeface="Lucida Sans" panose="020B0602030504020204" pitchFamily="34" charset="0"/>
              </a:rPr>
              <a:t>W roku 2023 Ministerstwo Rodziny i Polityki Społecznej, z rezerw celowych budżetu państwa przyznało dodatkowe środki, przeznaczone na wypłatę dodatków do wynagrodzeń pracowników zatrudnionych na umowę o pracę w domach pomocy społecznej prowadzonych przez jednostki samorządu terytorialnego lub w domach pomocy społecznej prowadzonych na zlecenie jednostek samorządu terytorialnego, w łącznej wysokości </a:t>
            </a:r>
            <a:r>
              <a:rPr lang="pl-PL" sz="2000" b="1" kern="150" dirty="0">
                <a:effectLst/>
                <a:ea typeface="NSimSun" panose="02010609030101010101" pitchFamily="49" charset="-122"/>
                <a:cs typeface="Lucida Sans" panose="020B0602030504020204" pitchFamily="34" charset="0"/>
              </a:rPr>
              <a:t>15.744.890 zł. </a:t>
            </a:r>
            <a:r>
              <a:rPr lang="pl-PL" sz="2000" kern="150" dirty="0">
                <a:effectLst/>
                <a:ea typeface="Times New Roman" panose="02020603050405020304" pitchFamily="18" charset="0"/>
                <a:cs typeface="Lucida Sans" panose="020B0602030504020204" pitchFamily="34" charset="0"/>
              </a:rPr>
              <a:t>Dofinansowanie w ramach tych środków obejmowało okres od kwietnia do grudnia 2023 r.</a:t>
            </a:r>
            <a:endParaRPr lang="pl-PL" sz="2000" kern="150" dirty="0">
              <a:effectLst/>
              <a:ea typeface="NSimSun" panose="02010609030101010101" pitchFamily="49" charset="-122"/>
              <a:cs typeface="Lucida Sans" panose="020B0602030504020204" pitchFamily="34" charset="0"/>
            </a:endParaRPr>
          </a:p>
          <a:p>
            <a:pPr algn="just">
              <a:lnSpc>
                <a:spcPct val="125000"/>
              </a:lnSpc>
              <a:spcAft>
                <a:spcPts val="700"/>
              </a:spcAft>
            </a:pPr>
            <a:r>
              <a:rPr lang="pl-PL" sz="2000" kern="150" dirty="0">
                <a:effectLst/>
                <a:ea typeface="NSimSun" panose="02010609030101010101" pitchFamily="49" charset="-122"/>
                <a:cs typeface="Lucida Sans" panose="020B0602030504020204" pitchFamily="34" charset="0"/>
              </a:rPr>
              <a:t>Łącznie, w roku 2023 na realizację bieżącej działalności domów pomocy społecznej przeznaczono </a:t>
            </a:r>
            <a:r>
              <a:rPr lang="pl-PL" sz="2000" b="1" kern="150" dirty="0">
                <a:effectLst/>
                <a:ea typeface="NSimSun" panose="02010609030101010101" pitchFamily="49" charset="-122"/>
                <a:cs typeface="Lucida Sans" panose="020B0602030504020204" pitchFamily="34" charset="0"/>
              </a:rPr>
              <a:t>57.953.893 zł.</a:t>
            </a:r>
            <a:endParaRPr lang="pl-PL" sz="1500" dirty="0">
              <a:cs typeface="Times New Roman" panose="02020603050405020304" pitchFamily="18" charset="0"/>
            </a:endParaRPr>
          </a:p>
          <a:p>
            <a:pPr indent="337661" algn="just">
              <a:lnSpc>
                <a:spcPct val="107000"/>
              </a:lnSpc>
              <a:spcAft>
                <a:spcPts val="600"/>
              </a:spcAft>
            </a:pPr>
            <a:endParaRPr lang="pl-PL" sz="1500" dirty="0">
              <a:cs typeface="Times New Roman" panose="02020603050405020304" pitchFamily="18" charset="0"/>
            </a:endParaRPr>
          </a:p>
          <a:p>
            <a:pPr indent="337661" algn="just">
              <a:lnSpc>
                <a:spcPct val="107000"/>
              </a:lnSpc>
              <a:spcAft>
                <a:spcPts val="600"/>
              </a:spcAft>
            </a:pPr>
            <a:endParaRPr lang="pl-PL" sz="15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5511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539552" y="908720"/>
            <a:ext cx="7968803" cy="18962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just">
              <a:lnSpc>
                <a:spcPct val="125000"/>
              </a:lnSpc>
              <a:spcAft>
                <a:spcPts val="700"/>
              </a:spcAft>
              <a:buNone/>
            </a:pPr>
            <a:r>
              <a:rPr lang="pl-PL" sz="2000" kern="150" dirty="0">
                <a:effectLst/>
                <a:ea typeface="NSimSun" panose="02010609030101010101" pitchFamily="49" charset="-122"/>
                <a:cs typeface="Lucida Sans" panose="020B0602030504020204" pitchFamily="34" charset="0"/>
              </a:rPr>
              <a:t>W ramach dodatkowych środków wypłacono w 40 domach pomocy społecznej (39 powiatowych i 1 gminnym) dodatki/nagrody dla 2.322 pracowników zatrudnionych łącznie na 2.232,85 etatach</a:t>
            </a:r>
            <a:endParaRPr lang="pl-PL" sz="1500" dirty="0">
              <a:cs typeface="Times New Roman" panose="02020603050405020304" pitchFamily="18" charset="0"/>
            </a:endParaRPr>
          </a:p>
          <a:p>
            <a:pPr indent="337661" algn="just">
              <a:lnSpc>
                <a:spcPct val="107000"/>
              </a:lnSpc>
              <a:spcAft>
                <a:spcPts val="600"/>
              </a:spcAft>
            </a:pPr>
            <a:endParaRPr lang="pl-PL" sz="1500" dirty="0">
              <a:cs typeface="Times New Roman" panose="02020603050405020304" pitchFamily="18" charset="0"/>
            </a:endParaRPr>
          </a:p>
          <a:p>
            <a:pPr indent="337661" algn="just">
              <a:lnSpc>
                <a:spcPct val="107000"/>
              </a:lnSpc>
              <a:spcAft>
                <a:spcPts val="600"/>
              </a:spcAft>
            </a:pPr>
            <a:endParaRPr lang="pl-PL" sz="15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3081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67C0D284-0594-EA7A-5AB1-49009FD05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286605"/>
            <a:ext cx="8352928" cy="982156"/>
          </a:xfrm>
        </p:spPr>
        <p:txBody>
          <a:bodyPr>
            <a:noAutofit/>
          </a:bodyPr>
          <a:lstStyle/>
          <a:p>
            <a:pPr algn="ctr"/>
            <a:r>
              <a:rPr lang="pl-PL" sz="3600" dirty="0"/>
              <a:t>Finansowanie DPS w roku 2024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251520" y="1846263"/>
            <a:ext cx="8640960" cy="5830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1800" kern="150" dirty="0">
                <a:effectLst/>
                <a:ea typeface="NSimSun" panose="02010609030101010101" pitchFamily="49" charset="-122"/>
                <a:cs typeface="Lucida Sans" panose="020B0602030504020204" pitchFamily="34" charset="0"/>
              </a:rPr>
              <a:t>W roku 2024, w ustawie budżetowej w rozdziale </a:t>
            </a:r>
            <a:r>
              <a:rPr lang="pl-PL" sz="1800" i="1" kern="150" dirty="0">
                <a:effectLst/>
                <a:ea typeface="NSimSun" panose="02010609030101010101" pitchFamily="49" charset="-122"/>
                <a:cs typeface="Lucida Sans" panose="020B0602030504020204" pitchFamily="34" charset="0"/>
              </a:rPr>
              <a:t>85202 § 2130 – Domy pomocy społecznej</a:t>
            </a:r>
            <a:r>
              <a:rPr lang="pl-PL" sz="1800" kern="150" dirty="0">
                <a:effectLst/>
                <a:ea typeface="NSimSun" panose="02010609030101010101" pitchFamily="49" charset="-122"/>
                <a:cs typeface="Lucida Sans" panose="020B0602030504020204" pitchFamily="34" charset="0"/>
              </a:rPr>
              <a:t>, zapisano środki na poziomie roku 2023, tj. w wysokości </a:t>
            </a:r>
            <a:r>
              <a:rPr lang="pl-PL" sz="1800" b="1" kern="150" dirty="0">
                <a:effectLst/>
                <a:ea typeface="NSimSun" panose="02010609030101010101" pitchFamily="49" charset="-122"/>
                <a:cs typeface="Lucida Sans" panose="020B0602030504020204" pitchFamily="34" charset="0"/>
              </a:rPr>
              <a:t>39.000.000 zł</a:t>
            </a:r>
            <a:r>
              <a:rPr lang="pl-PL" sz="1800" b="1" kern="150" dirty="0">
                <a:ea typeface="NSimSun" panose="02010609030101010101" pitchFamily="49" charset="-122"/>
                <a:cs typeface="Lucida Sans" panose="020B0602030504020204" pitchFamily="34" charset="0"/>
              </a:rPr>
              <a:t>.</a:t>
            </a:r>
          </a:p>
          <a:p>
            <a:pPr algn="just"/>
            <a:r>
              <a:rPr lang="pl-PL" sz="1800" kern="150" dirty="0">
                <a:ea typeface="NSimSun" panose="02010609030101010101" pitchFamily="49" charset="-122"/>
                <a:cs typeface="Lucida Sans" panose="020B0602030504020204" pitchFamily="34" charset="0"/>
              </a:rPr>
              <a:t>Z uwagi na kolejny znaczny wzrost średnich miesięcznych kosztów utrzymania mieszkańca, dotacja na tą chwilę nie zabezpiecza we wszystkich jednostkach różnicy między kosztem utrzymania mieszkańca a dochodami z tytułu odpłatności.</a:t>
            </a:r>
          </a:p>
          <a:p>
            <a:pPr algn="just"/>
            <a:r>
              <a:rPr lang="pl-PL" sz="1800" kern="150" dirty="0">
                <a:ea typeface="NSimSun" panose="02010609030101010101" pitchFamily="49" charset="-122"/>
                <a:cs typeface="Lucida Sans" panose="020B0602030504020204" pitchFamily="34" charset="0"/>
              </a:rPr>
              <a:t>W trakcie roku Wojewoda będzie podejmował działania w celu pozyskania dodatkowych środków z rezerwy celowej budżetu państwa w celu uzupełnienia dotacji na dofinansowanie działalności domów pomocy społecznej. W przypadku braku zabezpieczenia potrzeb placówek z rezerwy celowej, będą na ten cel przeznaczane ewentualne oszczędności wygenerowane w trakcie roku w dziale 852 – Pomoc społeczna</a:t>
            </a:r>
          </a:p>
          <a:p>
            <a:pPr algn="just"/>
            <a:endParaRPr lang="pl-PL" sz="1800" kern="150" dirty="0">
              <a:ea typeface="NSimSun" panose="02010609030101010101" pitchFamily="49" charset="-122"/>
              <a:cs typeface="Lucida Sans" panose="020B0602030504020204" pitchFamily="34" charset="0"/>
            </a:endParaRPr>
          </a:p>
          <a:p>
            <a:pPr algn="just"/>
            <a:r>
              <a:rPr lang="pl-PL" sz="1800" kern="150" dirty="0">
                <a:ea typeface="NSimSun" panose="02010609030101010101" pitchFamily="49" charset="-122"/>
                <a:cs typeface="Lucida Sans" panose="020B0602030504020204" pitchFamily="34" charset="0"/>
              </a:rPr>
              <a:t>Średnia wojewódzka kwota dotacji w lutym 2024 roku wyniosła </a:t>
            </a:r>
            <a:r>
              <a:rPr lang="pl-PL" b="1" kern="150" dirty="0">
                <a:ea typeface="NSimSun" panose="02010609030101010101" pitchFamily="49" charset="-122"/>
                <a:cs typeface="Lucida Sans" panose="020B0602030504020204" pitchFamily="34" charset="0"/>
              </a:rPr>
              <a:t>3.563,54zł</a:t>
            </a:r>
            <a:r>
              <a:rPr lang="pl-PL" sz="1800" b="1" kern="150" dirty="0">
                <a:ea typeface="NSimSun" panose="02010609030101010101" pitchFamily="49" charset="-122"/>
                <a:cs typeface="Lucida Sans" panose="020B0602030504020204" pitchFamily="34" charset="0"/>
              </a:rPr>
              <a:t>, </a:t>
            </a:r>
          </a:p>
          <a:p>
            <a:pPr algn="just"/>
            <a:r>
              <a:rPr lang="pl-PL" sz="1800" kern="150" dirty="0">
                <a:ea typeface="NSimSun" panose="02010609030101010101" pitchFamily="49" charset="-122"/>
                <a:cs typeface="Lucida Sans" panose="020B0602030504020204" pitchFamily="34" charset="0"/>
              </a:rPr>
              <a:t>natomiast w </a:t>
            </a:r>
            <a:r>
              <a:rPr lang="pl-PL" sz="1800" kern="150" dirty="0" err="1">
                <a:ea typeface="NSimSun" panose="02010609030101010101" pitchFamily="49" charset="-122"/>
                <a:cs typeface="Lucida Sans" panose="020B0602030504020204" pitchFamily="34" charset="0"/>
              </a:rPr>
              <a:t>dps</a:t>
            </a:r>
            <a:r>
              <a:rPr lang="pl-PL" sz="1800" kern="150" dirty="0">
                <a:ea typeface="NSimSun" panose="02010609030101010101" pitchFamily="49" charset="-122"/>
                <a:cs typeface="Lucida Sans" panose="020B0602030504020204" pitchFamily="34" charset="0"/>
              </a:rPr>
              <a:t> dla dzieci i młodzieży niepełnosprawnej intelektualnie –</a:t>
            </a:r>
            <a:r>
              <a:rPr lang="pl-PL" sz="1800" b="1" kern="150" dirty="0">
                <a:ea typeface="NSimSun" panose="02010609030101010101" pitchFamily="49" charset="-122"/>
                <a:cs typeface="Lucida Sans" panose="020B0602030504020204" pitchFamily="34" charset="0"/>
              </a:rPr>
              <a:t> nie więcej niż 117% średniej wojewódzkiej kwoty dotacji – 4.165,90zł</a:t>
            </a:r>
          </a:p>
          <a:p>
            <a:pPr indent="337661" algn="just">
              <a:lnSpc>
                <a:spcPct val="107000"/>
              </a:lnSpc>
              <a:spcAft>
                <a:spcPts val="600"/>
              </a:spcAft>
            </a:pPr>
            <a:endParaRPr lang="pl-PL" sz="1400" dirty="0">
              <a:cs typeface="Times New Roman" panose="02020603050405020304" pitchFamily="18" charset="0"/>
            </a:endParaRPr>
          </a:p>
          <a:p>
            <a:pPr indent="337661" algn="just">
              <a:lnSpc>
                <a:spcPct val="107000"/>
              </a:lnSpc>
              <a:spcAft>
                <a:spcPts val="600"/>
              </a:spcAft>
            </a:pPr>
            <a:endParaRPr lang="pl-PL" sz="1400" dirty="0">
              <a:cs typeface="Times New Roman" panose="02020603050405020304" pitchFamily="18" charset="0"/>
            </a:endParaRPr>
          </a:p>
          <a:p>
            <a:pPr indent="337661" algn="just">
              <a:lnSpc>
                <a:spcPct val="107000"/>
              </a:lnSpc>
              <a:spcAft>
                <a:spcPts val="600"/>
              </a:spcAft>
            </a:pPr>
            <a:endParaRPr lang="pl-PL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1753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Wykres 6"/>
          <p:cNvGraphicFramePr/>
          <p:nvPr>
            <p:extLst>
              <p:ext uri="{D42A27DB-BD31-4B8C-83A1-F6EECF244321}">
                <p14:modId xmlns:p14="http://schemas.microsoft.com/office/powerpoint/2010/main" val="407908345"/>
              </p:ext>
            </p:extLst>
          </p:nvPr>
        </p:nvGraphicFramePr>
        <p:xfrm>
          <a:off x="467544" y="908720"/>
          <a:ext cx="8136904" cy="4552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253015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Wykres 6"/>
          <p:cNvGraphicFramePr/>
          <p:nvPr>
            <p:extLst>
              <p:ext uri="{D42A27DB-BD31-4B8C-83A1-F6EECF244321}">
                <p14:modId xmlns:p14="http://schemas.microsoft.com/office/powerpoint/2010/main" val="231790569"/>
              </p:ext>
            </p:extLst>
          </p:nvPr>
        </p:nvGraphicFramePr>
        <p:xfrm>
          <a:off x="683568" y="980728"/>
          <a:ext cx="7776864" cy="4480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132060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Wykres 6"/>
          <p:cNvGraphicFramePr/>
          <p:nvPr>
            <p:extLst>
              <p:ext uri="{D42A27DB-BD31-4B8C-83A1-F6EECF244321}">
                <p14:modId xmlns:p14="http://schemas.microsoft.com/office/powerpoint/2010/main" val="326713223"/>
              </p:ext>
            </p:extLst>
          </p:nvPr>
        </p:nvGraphicFramePr>
        <p:xfrm>
          <a:off x="683568" y="980728"/>
          <a:ext cx="7776864" cy="4480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097346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683568" y="1556792"/>
            <a:ext cx="7776864" cy="211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pl-PL" sz="2400" dirty="0">
                <a:ea typeface="Calibri" panose="020F0502020204030204" pitchFamily="34" charset="0"/>
                <a:cs typeface="Times New Roman" panose="02020603050405020304" pitchFamily="18" charset="0"/>
              </a:rPr>
              <a:t>Wszystkie informacje dotyczące domów pomocy społecznej, wraz z miesięcznymi lokalizacjami, wysokością należnej dotacji zamieszczane są na stronie Urzędu Wojewódzkiego </a:t>
            </a:r>
            <a:r>
              <a:rPr lang="pl-PL" sz="2400" dirty="0"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www.uw.olsztyn.pl</a:t>
            </a:r>
            <a:r>
              <a:rPr lang="pl-PL" sz="2400" dirty="0">
                <a:ea typeface="Calibri" panose="020F0502020204030204" pitchFamily="34" charset="0"/>
                <a:cs typeface="Times New Roman" panose="02020603050405020304" pitchFamily="18" charset="0"/>
              </a:rPr>
              <a:t> w zakładce 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pl-PL" sz="2400" dirty="0">
                <a:ea typeface="Calibri" panose="020F0502020204030204" pitchFamily="34" charset="0"/>
                <a:cs typeface="Times New Roman" panose="02020603050405020304" pitchFamily="18" charset="0"/>
              </a:rPr>
              <a:t>POLITYKA SPOŁECZNA -&gt; BUDŻET -&gt; DPS</a:t>
            </a:r>
          </a:p>
        </p:txBody>
      </p:sp>
    </p:spTree>
    <p:extLst>
      <p:ext uri="{BB962C8B-B14F-4D97-AF65-F5344CB8AC3E}">
        <p14:creationId xmlns:p14="http://schemas.microsoft.com/office/powerpoint/2010/main" val="27437759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755576" y="1308291"/>
            <a:ext cx="7488832" cy="3750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endParaRPr lang="pl-PL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endParaRPr lang="pl-PL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pl-PL" sz="2800" dirty="0">
                <a:ea typeface="Calibri" panose="020F0502020204030204" pitchFamily="34" charset="0"/>
                <a:cs typeface="Times New Roman" panose="02020603050405020304" pitchFamily="18" charset="0"/>
              </a:rPr>
              <a:t>Dziękuję za uwagę! 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pl-PL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pl-PL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pl-PL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pl-PL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09586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67C0D284-0594-EA7A-5AB1-49009FD05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982156"/>
          </a:xfrm>
        </p:spPr>
        <p:txBody>
          <a:bodyPr>
            <a:normAutofit/>
          </a:bodyPr>
          <a:lstStyle/>
          <a:p>
            <a:pPr algn="ctr"/>
            <a:r>
              <a:rPr lang="pl-PL" sz="4400" dirty="0"/>
              <a:t>Statystyka dotycząca DPS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FCCCC27-6AEB-F22A-9DC1-C67A26648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/>
              <a:t>Na terenie województwa warmińsko – mazurskiego funkcjonuje obecnie</a:t>
            </a:r>
          </a:p>
          <a:p>
            <a:pPr algn="just"/>
            <a:r>
              <a:rPr lang="pl-PL" b="1" dirty="0"/>
              <a:t>49 domów pomocy społecznej na 4.118 miejsc, w tym: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  39 powiatowych na 3.647 miejsc, </a:t>
            </a:r>
            <a:r>
              <a:rPr lang="pl-PL" i="1" dirty="0"/>
              <a:t>w tym: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pl-PL" i="1" dirty="0"/>
              <a:t>  27 prowadzonych przez powiat na 2.884 miejsca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pl-PL" i="1" dirty="0"/>
              <a:t>  12 prowadzonych na zlecenie powiatu na 763 miejsca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  1 gminny na 19 miejsc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  9 prywatnych na 452 miejsca</a:t>
            </a:r>
          </a:p>
          <a:p>
            <a:endParaRPr lang="pl-PL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dirty="0">
                <a:ea typeface="Calibri" panose="020F0502020204030204" pitchFamily="34" charset="0"/>
                <a:cs typeface="Times New Roman" panose="02020603050405020304" pitchFamily="18" charset="0"/>
              </a:rPr>
              <a:t>Dotację otrzymuje 37 ponadgminnych domów pomocy społecznej, na 911 mieszkańców przebywających w placówkach na „starych zasadach”	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26440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67C0D284-0594-EA7A-5AB1-49009FD05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982156"/>
          </a:xfrm>
        </p:spPr>
        <p:txBody>
          <a:bodyPr>
            <a:normAutofit/>
          </a:bodyPr>
          <a:lstStyle/>
          <a:p>
            <a:pPr algn="ctr"/>
            <a:r>
              <a:rPr lang="pl-PL" sz="4400" dirty="0"/>
              <a:t>Typy DPS</a:t>
            </a:r>
          </a:p>
        </p:txBody>
      </p:sp>
      <p:graphicFrame>
        <p:nvGraphicFramePr>
          <p:cNvPr id="2" name="Symbol zastępczy zawartości 1">
            <a:extLst>
              <a:ext uri="{FF2B5EF4-FFF2-40B4-BE49-F238E27FC236}">
                <a16:creationId xmlns:a16="http://schemas.microsoft.com/office/drawing/2014/main" id="{053488C0-A0AB-B8F9-A139-A8D2A7A6EB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018153"/>
              </p:ext>
            </p:extLst>
          </p:nvPr>
        </p:nvGraphicFramePr>
        <p:xfrm>
          <a:off x="1187624" y="1830675"/>
          <a:ext cx="6696743" cy="40227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827">
                  <a:extLst>
                    <a:ext uri="{9D8B030D-6E8A-4147-A177-3AD203B41FA5}">
                      <a16:colId xmlns:a16="http://schemas.microsoft.com/office/drawing/2014/main" val="305781685"/>
                    </a:ext>
                  </a:extLst>
                </a:gridCol>
                <a:gridCol w="756135">
                  <a:extLst>
                    <a:ext uri="{9D8B030D-6E8A-4147-A177-3AD203B41FA5}">
                      <a16:colId xmlns:a16="http://schemas.microsoft.com/office/drawing/2014/main" val="1462013385"/>
                    </a:ext>
                  </a:extLst>
                </a:gridCol>
                <a:gridCol w="612565">
                  <a:extLst>
                    <a:ext uri="{9D8B030D-6E8A-4147-A177-3AD203B41FA5}">
                      <a16:colId xmlns:a16="http://schemas.microsoft.com/office/drawing/2014/main" val="2071039352"/>
                    </a:ext>
                  </a:extLst>
                </a:gridCol>
                <a:gridCol w="735710">
                  <a:extLst>
                    <a:ext uri="{9D8B030D-6E8A-4147-A177-3AD203B41FA5}">
                      <a16:colId xmlns:a16="http://schemas.microsoft.com/office/drawing/2014/main" val="1665354588"/>
                    </a:ext>
                  </a:extLst>
                </a:gridCol>
                <a:gridCol w="668086">
                  <a:extLst>
                    <a:ext uri="{9D8B030D-6E8A-4147-A177-3AD203B41FA5}">
                      <a16:colId xmlns:a16="http://schemas.microsoft.com/office/drawing/2014/main" val="4059466488"/>
                    </a:ext>
                  </a:extLst>
                </a:gridCol>
                <a:gridCol w="794420">
                  <a:extLst>
                    <a:ext uri="{9D8B030D-6E8A-4147-A177-3AD203B41FA5}">
                      <a16:colId xmlns:a16="http://schemas.microsoft.com/office/drawing/2014/main" val="2286394011"/>
                    </a:ext>
                  </a:extLst>
                </a:gridCol>
              </a:tblGrid>
              <a:tr h="43837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700" u="none" strike="noStrike">
                          <a:effectLst/>
                        </a:rPr>
                        <a:t>DOMY POMOCY SPOŁECZNEJ W PODZIALE</a:t>
                      </a:r>
                      <a:br>
                        <a:rPr lang="pl-PL" sz="700" u="none" strike="noStrike">
                          <a:effectLst/>
                        </a:rPr>
                      </a:br>
                      <a:r>
                        <a:rPr lang="pl-PL" sz="700" u="none" strike="noStrike">
                          <a:effectLst/>
                        </a:rPr>
                        <a:t>NA TYPY I SPOSOBY ICH ŁĄCZENIA</a:t>
                      </a:r>
                      <a:br>
                        <a:rPr lang="pl-PL" sz="700" u="none" strike="noStrike">
                          <a:effectLst/>
                        </a:rPr>
                      </a:br>
                      <a:r>
                        <a:rPr lang="pl-PL" sz="700" u="none" strike="noStrike">
                          <a:effectLst/>
                        </a:rPr>
                        <a:t>zgodnie z art. 56 i 56a</a:t>
                      </a:r>
                      <a:br>
                        <a:rPr lang="pl-PL" sz="700" u="none" strike="noStrike">
                          <a:effectLst/>
                        </a:rPr>
                      </a:br>
                      <a:r>
                        <a:rPr lang="pl-PL" sz="700" u="none" strike="noStrike">
                          <a:effectLst/>
                        </a:rPr>
                        <a:t>ustawy o pomocy społecznej</a:t>
                      </a:r>
                      <a:endParaRPr lang="pl-PL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l-PL" sz="700" u="none" strike="noStrike" dirty="0">
                          <a:effectLst/>
                        </a:rPr>
                        <a:t>OGÓŁEM LICZBA wg stanu na 31.12.2023r.</a:t>
                      </a:r>
                      <a:endParaRPr lang="pl-PL" sz="7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1815553"/>
                  </a:ext>
                </a:extLst>
              </a:tr>
              <a:tr h="41903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700" u="none" strike="noStrike">
                          <a:effectLst/>
                        </a:rPr>
                        <a:t>JEDNOSTEK</a:t>
                      </a:r>
                      <a:endParaRPr lang="pl-PL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700" u="none" strike="noStrike">
                          <a:effectLst/>
                        </a:rPr>
                        <a:t>MIEJSC</a:t>
                      </a:r>
                      <a:endParaRPr lang="pl-PL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700" u="none" strike="noStrike">
                          <a:effectLst/>
                        </a:rPr>
                        <a:t>MIESZKAŃCÓW</a:t>
                      </a:r>
                      <a:endParaRPr lang="pl-PL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700" i="1" u="none" strike="noStrike" dirty="0">
                          <a:effectLst/>
                        </a:rPr>
                        <a:t>w tym na starych zasadach </a:t>
                      </a:r>
                    </a:p>
                    <a:p>
                      <a:pPr algn="ctr" fontAlgn="b"/>
                      <a:r>
                        <a:rPr lang="pl-PL" sz="600" i="1" u="none" strike="noStrike" dirty="0">
                          <a:effectLst/>
                        </a:rPr>
                        <a:t>(wg stanu na luty 2024)</a:t>
                      </a:r>
                      <a:endParaRPr lang="pl-PL" sz="600" b="0" i="1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47" marR="6447" marT="64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700" i="1" u="none" strike="noStrike" dirty="0">
                          <a:effectLst/>
                        </a:rPr>
                        <a:t>% mieszkańców  na starych zasadach</a:t>
                      </a:r>
                      <a:endParaRPr lang="pl-PL" sz="700" b="0" i="1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b"/>
                </a:tc>
                <a:extLst>
                  <a:ext uri="{0D108BD9-81ED-4DB2-BD59-A6C34878D82A}">
                    <a16:rowId xmlns:a16="http://schemas.microsoft.com/office/drawing/2014/main" val="2672076277"/>
                  </a:ext>
                </a:extLst>
              </a:tr>
              <a:tr h="12893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u="none" strike="noStrike">
                          <a:effectLst/>
                        </a:rPr>
                        <a:t>1</a:t>
                      </a:r>
                      <a:endParaRPr lang="pl-PL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u="none" strike="noStrike">
                          <a:effectLst/>
                        </a:rPr>
                        <a:t>2</a:t>
                      </a:r>
                      <a:endParaRPr lang="pl-PL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u="none" strike="noStrike">
                          <a:effectLst/>
                        </a:rPr>
                        <a:t>3</a:t>
                      </a:r>
                      <a:endParaRPr lang="pl-PL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i="1" u="none" strike="noStrike">
                          <a:effectLst/>
                        </a:rPr>
                        <a:t>4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i="1" u="none" strike="noStrike" dirty="0">
                          <a:effectLst/>
                        </a:rPr>
                        <a:t>5</a:t>
                      </a:r>
                      <a:endParaRPr lang="pl-PL" sz="5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extLst>
                  <a:ext uri="{0D108BD9-81ED-4DB2-BD59-A6C34878D82A}">
                    <a16:rowId xmlns:a16="http://schemas.microsoft.com/office/drawing/2014/main" val="3668089167"/>
                  </a:ext>
                </a:extLst>
              </a:tr>
              <a:tr h="2127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u="none" strike="noStrike" dirty="0">
                          <a:effectLst/>
                        </a:rPr>
                        <a:t>OGÓŁEM</a:t>
                      </a:r>
                      <a:endParaRPr lang="pl-P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900" b="1" u="none" strike="noStrike" dirty="0">
                          <a:effectLst/>
                        </a:rPr>
                        <a:t>40</a:t>
                      </a:r>
                      <a:endParaRPr lang="pl-P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900" b="1" u="none" strike="noStrike" dirty="0">
                          <a:effectLst/>
                        </a:rPr>
                        <a:t>3 666</a:t>
                      </a:r>
                      <a:endParaRPr lang="pl-P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900" b="1" u="none" strike="noStrike" dirty="0">
                          <a:effectLst/>
                        </a:rPr>
                        <a:t>3 563</a:t>
                      </a:r>
                      <a:endParaRPr lang="pl-P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900" b="1" i="1" u="none" strike="noStrike" dirty="0">
                          <a:effectLst/>
                        </a:rPr>
                        <a:t>911</a:t>
                      </a:r>
                      <a:endParaRPr lang="pl-PL" sz="900" b="1" i="1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900" b="1" i="1" u="none" strike="noStrike" dirty="0">
                          <a:effectLst/>
                        </a:rPr>
                        <a:t>25,6%</a:t>
                      </a:r>
                      <a:endParaRPr lang="pl-PL" sz="900" b="1" i="1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extLst>
                  <a:ext uri="{0D108BD9-81ED-4DB2-BD59-A6C34878D82A}">
                    <a16:rowId xmlns:a16="http://schemas.microsoft.com/office/drawing/2014/main" val="2929492312"/>
                  </a:ext>
                </a:extLst>
              </a:tr>
              <a:tr h="2127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u="none" strike="noStrike" dirty="0">
                          <a:effectLst/>
                        </a:rPr>
                        <a:t>z tego dla:</a:t>
                      </a:r>
                      <a:endParaRPr lang="pl-P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320807"/>
                  </a:ext>
                </a:extLst>
              </a:tr>
              <a:tr h="2127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u="none" strike="noStrike" dirty="0">
                          <a:effectLst/>
                        </a:rPr>
                        <a:t>1) osób w podeszłym wieku</a:t>
                      </a:r>
                      <a:endParaRPr lang="pl-P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</a:rPr>
                        <a:t>2</a:t>
                      </a:r>
                      <a:endParaRPr lang="pl-P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</a:rPr>
                        <a:t>75</a:t>
                      </a:r>
                      <a:endParaRPr lang="pl-P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</a:rPr>
                        <a:t>71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i="1" u="none" strike="noStrike" dirty="0">
                          <a:effectLst/>
                        </a:rPr>
                        <a:t>1</a:t>
                      </a:r>
                      <a:endParaRPr lang="pl-PL" sz="9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i="1" u="none" strike="noStrike" dirty="0">
                          <a:effectLst/>
                        </a:rPr>
                        <a:t>1,4%</a:t>
                      </a:r>
                      <a:endParaRPr lang="pl-PL" sz="900" b="0" i="1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extLst>
                  <a:ext uri="{0D108BD9-81ED-4DB2-BD59-A6C34878D82A}">
                    <a16:rowId xmlns:a16="http://schemas.microsoft.com/office/drawing/2014/main" val="898221423"/>
                  </a:ext>
                </a:extLst>
              </a:tr>
              <a:tr h="2127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u="none" strike="noStrike" dirty="0">
                          <a:effectLst/>
                        </a:rPr>
                        <a:t>2) osób przewlekle somatycznie chorych</a:t>
                      </a:r>
                      <a:endParaRPr lang="pl-P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</a:rPr>
                        <a:t>4</a:t>
                      </a:r>
                      <a:endParaRPr lang="pl-P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</a:rPr>
                        <a:t>275</a:t>
                      </a:r>
                      <a:endParaRPr lang="pl-P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</a:rPr>
                        <a:t>235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i="1" u="none" strike="noStrike" dirty="0">
                          <a:effectLst/>
                        </a:rPr>
                        <a:t>24</a:t>
                      </a:r>
                      <a:endParaRPr lang="pl-PL" sz="9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i="1" u="none" strike="noStrike" dirty="0">
                          <a:effectLst/>
                        </a:rPr>
                        <a:t>10,2%</a:t>
                      </a:r>
                      <a:endParaRPr lang="pl-PL" sz="900" b="0" i="1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extLst>
                  <a:ext uri="{0D108BD9-81ED-4DB2-BD59-A6C34878D82A}">
                    <a16:rowId xmlns:a16="http://schemas.microsoft.com/office/drawing/2014/main" val="48752984"/>
                  </a:ext>
                </a:extLst>
              </a:tr>
              <a:tr h="2127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u="none" strike="noStrike">
                          <a:effectLst/>
                        </a:rPr>
                        <a:t>3) osób przewlekle psychicznie chorych</a:t>
                      </a:r>
                      <a:endParaRPr lang="pl-P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u="none" strike="noStrike" dirty="0">
                          <a:effectLst/>
                        </a:rPr>
                        <a:t>9</a:t>
                      </a:r>
                      <a:endParaRPr lang="pl-P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u="none" strike="noStrike" dirty="0">
                          <a:effectLst/>
                        </a:rPr>
                        <a:t>1 117</a:t>
                      </a:r>
                      <a:endParaRPr lang="pl-P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u="none" strike="noStrike" dirty="0">
                          <a:effectLst/>
                        </a:rPr>
                        <a:t>1 100</a:t>
                      </a:r>
                      <a:endParaRPr lang="pl-PL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i="1" u="none" strike="noStrike">
                          <a:effectLst/>
                        </a:rPr>
                        <a:t>270</a:t>
                      </a:r>
                      <a:endParaRPr lang="pl-PL" sz="9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i="1" u="none" strike="noStrike" dirty="0">
                          <a:effectLst/>
                        </a:rPr>
                        <a:t>24,5%</a:t>
                      </a:r>
                      <a:endParaRPr lang="pl-PL" sz="900" b="0" i="1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extLst>
                  <a:ext uri="{0D108BD9-81ED-4DB2-BD59-A6C34878D82A}">
                    <a16:rowId xmlns:a16="http://schemas.microsoft.com/office/drawing/2014/main" val="719641116"/>
                  </a:ext>
                </a:extLst>
              </a:tr>
              <a:tr h="2127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u="none" strike="noStrike" dirty="0">
                          <a:effectLst/>
                        </a:rPr>
                        <a:t>4) dorosłych niepełnosprawnych intelektualnie</a:t>
                      </a:r>
                      <a:endParaRPr lang="pl-P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</a:rPr>
                        <a:t>6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</a:rPr>
                        <a:t>518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</a:rPr>
                        <a:t>513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i="1" u="none" strike="noStrike">
                          <a:effectLst/>
                        </a:rPr>
                        <a:t>277</a:t>
                      </a:r>
                      <a:endParaRPr lang="pl-PL" sz="9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54,0%</a:t>
                      </a:r>
                      <a:endParaRPr lang="pl-PL" sz="9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extLst>
                  <a:ext uri="{0D108BD9-81ED-4DB2-BD59-A6C34878D82A}">
                    <a16:rowId xmlns:a16="http://schemas.microsoft.com/office/drawing/2014/main" val="1947520066"/>
                  </a:ext>
                </a:extLst>
              </a:tr>
              <a:tr h="2127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u="none" strike="noStrike" dirty="0">
                          <a:effectLst/>
                        </a:rPr>
                        <a:t>5) dzieci i młodzieży niepełnosprawnych intelektualnie</a:t>
                      </a:r>
                      <a:endParaRPr lang="pl-P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</a:rPr>
                        <a:t>4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</a:rPr>
                        <a:t>297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</a:rPr>
                        <a:t>297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i="1" u="none" strike="noStrike">
                          <a:effectLst/>
                        </a:rPr>
                        <a:t>141</a:t>
                      </a:r>
                      <a:endParaRPr lang="pl-PL" sz="9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47,5%</a:t>
                      </a:r>
                      <a:endParaRPr lang="pl-PL" sz="9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extLst>
                  <a:ext uri="{0D108BD9-81ED-4DB2-BD59-A6C34878D82A}">
                    <a16:rowId xmlns:a16="http://schemas.microsoft.com/office/drawing/2014/main" val="128389131"/>
                  </a:ext>
                </a:extLst>
              </a:tr>
              <a:tr h="3094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u="none" strike="noStrike" dirty="0">
                          <a:effectLst/>
                        </a:rPr>
                        <a:t>8) osób w podeszłym wieku oraz osób przewlekle somatycznie chorych</a:t>
                      </a:r>
                      <a:endParaRPr lang="pl-P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u="none" strike="noStrike" dirty="0">
                          <a:effectLst/>
                        </a:rPr>
                        <a:t>10</a:t>
                      </a:r>
                      <a:endParaRPr lang="pl-PL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u="none" strike="noStrike" dirty="0">
                          <a:effectLst/>
                        </a:rPr>
                        <a:t>935</a:t>
                      </a:r>
                      <a:endParaRPr lang="pl-PL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u="none" strike="noStrike" dirty="0">
                          <a:effectLst/>
                        </a:rPr>
                        <a:t>906</a:t>
                      </a:r>
                      <a:endParaRPr lang="pl-PL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i="1" u="none" strike="noStrike" dirty="0">
                          <a:effectLst/>
                        </a:rPr>
                        <a:t>38</a:t>
                      </a:r>
                      <a:endParaRPr lang="pl-PL" sz="9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i="1" u="none" strike="noStrike" dirty="0">
                          <a:effectLst/>
                        </a:rPr>
                        <a:t>4,2%</a:t>
                      </a:r>
                      <a:endParaRPr lang="pl-PL" sz="900" b="0" i="1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extLst>
                  <a:ext uri="{0D108BD9-81ED-4DB2-BD59-A6C34878D82A}">
                    <a16:rowId xmlns:a16="http://schemas.microsoft.com/office/drawing/2014/main" val="816030595"/>
                  </a:ext>
                </a:extLst>
              </a:tr>
              <a:tr h="3094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u="none" strike="noStrike" dirty="0">
                          <a:effectLst/>
                        </a:rPr>
                        <a:t>9) osób przewlekle somatycznie chorych oraz osób niepełnosprawnych fizycznie</a:t>
                      </a:r>
                      <a:endParaRPr lang="pl-P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</a:rPr>
                        <a:t>1</a:t>
                      </a:r>
                      <a:endParaRPr lang="pl-P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</a:rPr>
                        <a:t>100</a:t>
                      </a:r>
                      <a:endParaRPr lang="pl-P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</a:rPr>
                        <a:t>98</a:t>
                      </a:r>
                      <a:endParaRPr lang="pl-P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i="1" u="none" strike="noStrike" dirty="0">
                          <a:effectLst/>
                        </a:rPr>
                        <a:t>2</a:t>
                      </a:r>
                      <a:endParaRPr lang="pl-PL" sz="900" b="0" i="1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i="1" u="none" strike="noStrike" dirty="0">
                          <a:effectLst/>
                        </a:rPr>
                        <a:t>2,0%</a:t>
                      </a:r>
                      <a:endParaRPr lang="pl-PL" sz="900" b="0" i="1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extLst>
                  <a:ext uri="{0D108BD9-81ED-4DB2-BD59-A6C34878D82A}">
                    <a16:rowId xmlns:a16="http://schemas.microsoft.com/office/drawing/2014/main" val="179745698"/>
                  </a:ext>
                </a:extLst>
              </a:tr>
              <a:tr h="3094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u="none" strike="noStrike" dirty="0">
                          <a:effectLst/>
                        </a:rPr>
                        <a:t>10) osób w podeszłym wieku oraz osób niepełnosprawnych fizycznie</a:t>
                      </a:r>
                      <a:endParaRPr lang="pl-P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</a:rPr>
                        <a:t>1</a:t>
                      </a:r>
                      <a:endParaRPr lang="pl-PL" sz="9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</a:rPr>
                        <a:t>19</a:t>
                      </a:r>
                      <a:endParaRPr lang="pl-PL" sz="9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</a:rPr>
                        <a:t>16</a:t>
                      </a:r>
                      <a:endParaRPr lang="pl-PL" sz="9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i="1" u="none" strike="noStrike" dirty="0">
                          <a:effectLst/>
                        </a:rPr>
                        <a:t>0</a:t>
                      </a:r>
                      <a:endParaRPr lang="pl-PL" sz="900" b="0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i="1" u="none" strike="noStrike" dirty="0">
                          <a:effectLst/>
                        </a:rPr>
                        <a:t>0,0%</a:t>
                      </a:r>
                      <a:endParaRPr lang="pl-PL" sz="900" b="0" i="1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extLst>
                  <a:ext uri="{0D108BD9-81ED-4DB2-BD59-A6C34878D82A}">
                    <a16:rowId xmlns:a16="http://schemas.microsoft.com/office/drawing/2014/main" val="575356226"/>
                  </a:ext>
                </a:extLst>
              </a:tr>
              <a:tr h="3094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u="none" strike="noStrike" dirty="0">
                          <a:effectLst/>
                        </a:rPr>
                        <a:t>11) osób dorosłych niepełnosprawnych intelektualnie oraz dzieci i młodzieży niepełnosprawnych intelektualnie</a:t>
                      </a:r>
                      <a:endParaRPr lang="pl-P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</a:rPr>
                        <a:t>2</a:t>
                      </a:r>
                      <a:endParaRPr lang="pl-P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</a:rPr>
                        <a:t>235</a:t>
                      </a:r>
                      <a:endParaRPr lang="pl-P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</a:rPr>
                        <a:t>233</a:t>
                      </a:r>
                      <a:endParaRPr lang="pl-P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i="1" u="none" strike="noStrike" dirty="0">
                          <a:effectLst/>
                        </a:rPr>
                        <a:t>133</a:t>
                      </a:r>
                      <a:endParaRPr lang="pl-PL" sz="900" b="0" i="1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57,1%</a:t>
                      </a:r>
                      <a:endParaRPr lang="pl-PL" sz="9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extLst>
                  <a:ext uri="{0D108BD9-81ED-4DB2-BD59-A6C34878D82A}">
                    <a16:rowId xmlns:a16="http://schemas.microsoft.com/office/drawing/2014/main" val="2898231808"/>
                  </a:ext>
                </a:extLst>
              </a:tr>
              <a:tr h="3094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u="none" strike="noStrike" dirty="0">
                          <a:effectLst/>
                        </a:rPr>
                        <a:t>12) inne, zgodnie z art. 56a, ust. 2 i 3 ustawy o pomocy społecznej</a:t>
                      </a:r>
                      <a:endParaRPr lang="pl-P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</a:rPr>
                        <a:t>1</a:t>
                      </a:r>
                      <a:endParaRPr lang="pl-P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</a:rPr>
                        <a:t>95</a:t>
                      </a:r>
                      <a:endParaRPr lang="pl-P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</a:rPr>
                        <a:t>94</a:t>
                      </a:r>
                      <a:endParaRPr lang="pl-P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i="1" u="none" strike="noStrike">
                          <a:effectLst/>
                        </a:rPr>
                        <a:t>25</a:t>
                      </a:r>
                      <a:endParaRPr lang="pl-PL" sz="900" b="0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i="1" u="none" strike="noStrike" dirty="0">
                          <a:effectLst/>
                        </a:rPr>
                        <a:t>26,6%</a:t>
                      </a:r>
                      <a:endParaRPr lang="pl-PL" sz="900" b="0" i="1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/>
                </a:tc>
                <a:extLst>
                  <a:ext uri="{0D108BD9-81ED-4DB2-BD59-A6C34878D82A}">
                    <a16:rowId xmlns:a16="http://schemas.microsoft.com/office/drawing/2014/main" val="12122754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6771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683568" y="1124744"/>
            <a:ext cx="7600950" cy="57372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pl-PL" b="1" dirty="0">
                <a:ea typeface="Calibri" panose="020F0502020204030204" pitchFamily="34" charset="0"/>
                <a:cs typeface="Times New Roman" panose="02020603050405020304" pitchFamily="18" charset="0"/>
              </a:rPr>
              <a:t>Wykorzystanie miejsc w domach pomocy społecznej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pl-PL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pl-PL" dirty="0">
                <a:ea typeface="Calibri" panose="020F0502020204030204" pitchFamily="34" charset="0"/>
                <a:cs typeface="Times New Roman" panose="02020603050405020304" pitchFamily="18" charset="0"/>
              </a:rPr>
              <a:t>Zgodnie z informacjami przekazanymi w meldunkach miesięcznych, na dzień 29 lutego br. (dane z 37 </a:t>
            </a:r>
            <a:r>
              <a:rPr lang="pl-PL" dirty="0" err="1">
                <a:ea typeface="Calibri" panose="020F0502020204030204" pitchFamily="34" charset="0"/>
                <a:cs typeface="Times New Roman" panose="02020603050405020304" pitchFamily="18" charset="0"/>
              </a:rPr>
              <a:t>dps</a:t>
            </a:r>
            <a:r>
              <a:rPr lang="pl-PL" dirty="0">
                <a:ea typeface="Calibri" panose="020F0502020204030204" pitchFamily="34" charset="0"/>
                <a:cs typeface="Times New Roman" panose="02020603050405020304" pitchFamily="18" charset="0"/>
              </a:rPr>
              <a:t>):</a:t>
            </a:r>
          </a:p>
          <a:p>
            <a:pPr marL="876300" indent="-214313" algn="just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b="1" dirty="0">
                <a:ea typeface="Calibri" panose="020F0502020204030204" pitchFamily="34" charset="0"/>
                <a:cs typeface="Times New Roman" panose="02020603050405020304" pitchFamily="18" charset="0"/>
              </a:rPr>
              <a:t>219 osób oczekuje na umieszczenie w DPS  </a:t>
            </a:r>
            <a:r>
              <a:rPr lang="pl-PL" dirty="0">
                <a:ea typeface="Calibri" panose="020F0502020204030204" pitchFamily="34" charset="0"/>
                <a:cs typeface="Times New Roman" panose="02020603050405020304" pitchFamily="18" charset="0"/>
              </a:rPr>
              <a:t>- najwięcej osób oczekuje na umieszczenie w </a:t>
            </a:r>
            <a:r>
              <a:rPr lang="pl-PL" dirty="0" err="1">
                <a:ea typeface="Calibri" panose="020F0502020204030204" pitchFamily="34" charset="0"/>
                <a:cs typeface="Times New Roman" panose="02020603050405020304" pitchFamily="18" charset="0"/>
              </a:rPr>
              <a:t>dps</a:t>
            </a:r>
            <a:r>
              <a:rPr lang="pl-PL" dirty="0">
                <a:ea typeface="Calibri" panose="020F0502020204030204" pitchFamily="34" charset="0"/>
                <a:cs typeface="Times New Roman" panose="02020603050405020304" pitchFamily="18" charset="0"/>
              </a:rPr>
              <a:t> na terenie Olsztyna – 126 osób, w tym 59 do DPS Kombatant </a:t>
            </a:r>
            <a:r>
              <a:rPr lang="pl-PL" sz="1400" i="1" dirty="0">
                <a:ea typeface="Calibri" panose="020F0502020204030204" pitchFamily="34" charset="0"/>
                <a:cs typeface="Times New Roman" panose="02020603050405020304" pitchFamily="18" charset="0"/>
              </a:rPr>
              <a:t>(dla osób w podeszłym wieku oraz osób przewlekle somatycznie chorych)</a:t>
            </a:r>
          </a:p>
          <a:p>
            <a:pPr marL="876300" indent="-214313" algn="just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b="1" dirty="0">
                <a:ea typeface="Calibri" panose="020F0502020204030204" pitchFamily="34" charset="0"/>
                <a:cs typeface="Times New Roman" panose="02020603050405020304" pitchFamily="18" charset="0"/>
              </a:rPr>
              <a:t>89 miejsc wolnych </a:t>
            </a:r>
            <a:r>
              <a:rPr lang="pl-PL" dirty="0">
                <a:ea typeface="Calibri" panose="020F0502020204030204" pitchFamily="34" charset="0"/>
                <a:cs typeface="Times New Roman" panose="02020603050405020304" pitchFamily="18" charset="0"/>
              </a:rPr>
              <a:t>– w tym 22 w Szczurkowie w </a:t>
            </a:r>
            <a:r>
              <a:rPr lang="pl-PL" dirty="0" err="1">
                <a:ea typeface="Calibri" panose="020F0502020204030204" pitchFamily="34" charset="0"/>
                <a:cs typeface="Times New Roman" panose="02020603050405020304" pitchFamily="18" charset="0"/>
              </a:rPr>
              <a:t>dps</a:t>
            </a:r>
            <a:r>
              <a:rPr lang="pl-PL" dirty="0">
                <a:ea typeface="Calibri" panose="020F0502020204030204" pitchFamily="34" charset="0"/>
                <a:cs typeface="Times New Roman" panose="02020603050405020304" pitchFamily="18" charset="0"/>
              </a:rPr>
              <a:t> dla osób w podeszłym wieku oraz osób przewlekle somatycznie chorych , 20 w Tolkmicku i 18 w Kętrzynie – w </a:t>
            </a:r>
            <a:r>
              <a:rPr lang="pl-PL" dirty="0" err="1">
                <a:ea typeface="Calibri" panose="020F0502020204030204" pitchFamily="34" charset="0"/>
                <a:cs typeface="Times New Roman" panose="02020603050405020304" pitchFamily="18" charset="0"/>
              </a:rPr>
              <a:t>dps</a:t>
            </a:r>
            <a:r>
              <a:rPr lang="pl-PL" dirty="0">
                <a:ea typeface="Calibri" panose="020F0502020204030204" pitchFamily="34" charset="0"/>
                <a:cs typeface="Times New Roman" panose="02020603050405020304" pitchFamily="18" charset="0"/>
              </a:rPr>
              <a:t> dla osób przewlekle somatycznie chorych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pl-PL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pl-PL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pl-PL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pl-PL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pl-PL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481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67C0D284-0594-EA7A-5AB1-49009FD05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982156"/>
          </a:xfrm>
        </p:spPr>
        <p:txBody>
          <a:bodyPr>
            <a:normAutofit/>
          </a:bodyPr>
          <a:lstStyle/>
          <a:p>
            <a:r>
              <a:rPr lang="pl-PL" sz="4400" dirty="0"/>
              <a:t>Finansowanie DPS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89C88C89-0C45-9F3C-1385-7FF547AAA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846263"/>
            <a:ext cx="8568952" cy="41344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dirty="0">
                <a:cs typeface="Times New Roman" panose="02020603050405020304" pitchFamily="18" charset="0"/>
              </a:rPr>
              <a:t>Zasady finansowania i naliczania dotacji z budżetu państwa dla domów pomocy społecznej określa </a:t>
            </a:r>
            <a:r>
              <a:rPr lang="pl-PL" b="1" dirty="0">
                <a:cs typeface="Times New Roman" panose="02020603050405020304" pitchFamily="18" charset="0"/>
              </a:rPr>
              <a:t>art. 87 ustawy z dnia 13 listopada 2003 r. o dochodach jednostek samorządu terytorialnego oraz art. 155 ustawy o pomocy społecznej</a:t>
            </a:r>
            <a:endParaRPr lang="pl-PL" dirty="0">
              <a:cs typeface="Times New Roman" panose="02020603050405020304" pitchFamily="18" charset="0"/>
            </a:endParaRPr>
          </a:p>
          <a:p>
            <a:pPr algn="just"/>
            <a:endParaRPr lang="pl-PL" dirty="0">
              <a:cs typeface="Times New Roman" panose="02020603050405020304" pitchFamily="18" charset="0"/>
            </a:endParaRPr>
          </a:p>
          <a:p>
            <a:pPr algn="just"/>
            <a:r>
              <a:rPr lang="pl-PL" dirty="0">
                <a:cs typeface="Times New Roman" panose="02020603050405020304" pitchFamily="18" charset="0"/>
              </a:rPr>
              <a:t>Zgodnie z art. 87 ustawy o dochodach </a:t>
            </a:r>
            <a:r>
              <a:rPr lang="pl-PL" dirty="0" err="1">
                <a:cs typeface="Times New Roman" panose="02020603050405020304" pitchFamily="18" charset="0"/>
              </a:rPr>
              <a:t>jst</a:t>
            </a:r>
            <a:r>
              <a:rPr lang="pl-PL" dirty="0">
                <a:cs typeface="Times New Roman" panose="02020603050405020304" pitchFamily="18" charset="0"/>
              </a:rPr>
              <a:t> - powiat, który prowadzi lub zleca prowadzenie ponadgminnych domów pomocy społecznej, otrzymuje dotacje celowe z budżetu państwa, według następujących zasad: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>
                <a:cs typeface="Times New Roman" panose="02020603050405020304" pitchFamily="18" charset="0"/>
              </a:rPr>
              <a:t>Dotacja przysługuje powiatowi, który prowadzi lub zleca prowadzenie domu, w którym przebywają mieszkańcy przyjęci do tego domu przed dniem 1 stycznia 2004r., a także powiatowi, który przyjmie do domu osoby ze skierowaniami wydanymi przed tym dniem.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>
                <a:cs typeface="Times New Roman" panose="02020603050405020304" pitchFamily="18" charset="0"/>
              </a:rPr>
              <a:t>Dotacja przekazywana jest w okresach miesięcznych.</a:t>
            </a:r>
          </a:p>
        </p:txBody>
      </p:sp>
    </p:spTree>
    <p:extLst>
      <p:ext uri="{BB962C8B-B14F-4D97-AF65-F5344CB8AC3E}">
        <p14:creationId xmlns:p14="http://schemas.microsoft.com/office/powerpoint/2010/main" val="2875758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67544" y="836712"/>
            <a:ext cx="793612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>
                <a:cs typeface="Times New Roman" panose="02020603050405020304" pitchFamily="18" charset="0"/>
              </a:rPr>
              <a:t>Wojewoda przekazuje dotację dla powiatu na podstawie informacji o aktualnej liczbie mieszkańców domów i miesięcznych kosztach utrzymania tej liczby mieszkańców, uzyskanych za miesiąc poprzedzający miesiąc, na który jest ustalona dotacja.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>
                <a:cs typeface="Times New Roman" panose="02020603050405020304" pitchFamily="18" charset="0"/>
              </a:rPr>
              <a:t>Miesięczną kwotę dotacji dla powiatu ustala się w wysokości odpowiadającej iloczynowi liczby mieszkańców domów w powiecie i średniego miesięcznego kosztu utrzymania w domu, pomniejszonemu o dochody uzyskane z odpłatności za pobyt w domu za mieszkańca.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>
                <a:cs typeface="Times New Roman" panose="02020603050405020304" pitchFamily="18" charset="0"/>
              </a:rPr>
              <a:t>Do wyliczenia dotacji przyjmuje się średni miesięczny koszt utrzymania w domu nie wyższy jednak niż średnia miesięczna kwota dotacji wyliczona dla województwa.</a:t>
            </a:r>
          </a:p>
          <a:p>
            <a:pPr algn="just"/>
            <a:endParaRPr lang="pl-PL" dirty="0"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prstClr val="black"/>
                </a:solidFill>
                <a:cs typeface="Times New Roman" panose="02020603050405020304" pitchFamily="18" charset="0"/>
              </a:rPr>
              <a:t>Średnią miesięczną kwotę dotacji dla województwa stanowi ustalana w budżecie wojewody miesięczna kwota dotacji przeznaczona na działalność domów, bez wydatków inwestycyjnych, podzielona przez liczbę mieszkańców w tych domach.</a:t>
            </a:r>
            <a:endParaRPr lang="pl-PL" dirty="0"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22513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539552" y="692696"/>
            <a:ext cx="78867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>
                <a:cs typeface="Times New Roman" panose="02020603050405020304" pitchFamily="18" charset="0"/>
              </a:rPr>
              <a:t>Art. 155 ustawy z dnia 12 marca 2004 r. o pomocy społecznej</a:t>
            </a:r>
          </a:p>
          <a:p>
            <a:pPr algn="ctr"/>
            <a:endParaRPr lang="pl-PL" dirty="0">
              <a:cs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pl-PL" dirty="0">
                <a:cs typeface="Times New Roman" panose="02020603050405020304" pitchFamily="18" charset="0"/>
              </a:rPr>
              <a:t>Kwota dotacji celowej z budżetu państwa na domy pomocy społecznej wyliczona zgodnie z art. 87 ustawy z dnia 13 listopada 2003 r. o dochodach jednostek samorządu terytorialnego może być w uzasadnionych przypadkach zmniejszona lub zwiększona, nie więcej jednak niż o 20%, w zależności od znajdujących się w powiecie typów domów oraz uzyskanych dochodów z tytułu odpłatności za pobyt.</a:t>
            </a:r>
          </a:p>
          <a:p>
            <a:pPr marL="342900" indent="-342900" algn="just">
              <a:buFont typeface="+mj-lt"/>
              <a:buAutoNum type="arabicPeriod"/>
            </a:pPr>
            <a:endParaRPr lang="pl-PL" dirty="0">
              <a:cs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pl-PL" dirty="0">
                <a:cs typeface="Times New Roman" panose="02020603050405020304" pitchFamily="18" charset="0"/>
              </a:rPr>
              <a:t>W przypadku powiatów prowadzących lub zlecających prowadzenie domów     pomocy społecznej dla dzieci i młodzieży niepełnosprawnych intelektualnie, dotacja może być w uzasadnionych przypadkach zwiększona, nie więcej jednak niż o 50%.  </a:t>
            </a:r>
          </a:p>
        </p:txBody>
      </p:sp>
    </p:spTree>
    <p:extLst>
      <p:ext uri="{BB962C8B-B14F-4D97-AF65-F5344CB8AC3E}">
        <p14:creationId xmlns:p14="http://schemas.microsoft.com/office/powerpoint/2010/main" val="537787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539552" y="908720"/>
            <a:ext cx="7968803" cy="45002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37661" algn="just">
              <a:lnSpc>
                <a:spcPct val="107000"/>
              </a:lnSpc>
              <a:spcAft>
                <a:spcPts val="600"/>
              </a:spcAft>
            </a:pPr>
            <a:r>
              <a:rPr lang="pl-PL" sz="2000" dirty="0">
                <a:cs typeface="Times New Roman" panose="02020603050405020304" pitchFamily="18" charset="0"/>
              </a:rPr>
              <a:t>W województwie warmińsko mazurskim przyjęto, że dla osób przebywających w DPS w danym miesiącu do 15 dni, wysokość dotacji ustalana jest w kwocie stanowiącej 50% należnej dotacji na jednego mieszkańca. </a:t>
            </a:r>
          </a:p>
          <a:p>
            <a:pPr indent="337661" algn="just">
              <a:lnSpc>
                <a:spcPct val="107000"/>
              </a:lnSpc>
              <a:spcAft>
                <a:spcPts val="600"/>
              </a:spcAft>
            </a:pPr>
            <a:r>
              <a:rPr lang="pl-PL" sz="2000" dirty="0">
                <a:cs typeface="Times New Roman" panose="02020603050405020304" pitchFamily="18" charset="0"/>
              </a:rPr>
              <a:t>Dotacja za styczeń – październik naliczana jest na podstawie miesięcznych meldunków dotyczących liczby mieszkańców i dochodów z tytułu odpłatności.</a:t>
            </a:r>
          </a:p>
          <a:p>
            <a:pPr indent="337661" algn="just">
              <a:lnSpc>
                <a:spcPct val="107000"/>
              </a:lnSpc>
              <a:spcAft>
                <a:spcPts val="600"/>
              </a:spcAft>
            </a:pPr>
            <a:r>
              <a:rPr lang="pl-PL" sz="2000" dirty="0">
                <a:cs typeface="Times New Roman" panose="02020603050405020304" pitchFamily="18" charset="0"/>
              </a:rPr>
              <a:t>Na listopad – grudzień do wyliczenia dotacji przyjmuje się liczbę osób przebywających w </a:t>
            </a:r>
            <a:r>
              <a:rPr lang="pl-PL" sz="2000" dirty="0" err="1">
                <a:cs typeface="Times New Roman" panose="02020603050405020304" pitchFamily="18" charset="0"/>
              </a:rPr>
              <a:t>dps</a:t>
            </a:r>
            <a:r>
              <a:rPr lang="pl-PL" sz="2000" dirty="0">
                <a:cs typeface="Times New Roman" panose="02020603050405020304" pitchFamily="18" charset="0"/>
              </a:rPr>
              <a:t> powyżej 15 dni w październiku i dochodów z tytułu odpłatności uzyskanych w październiku za osoby na „starych zasadach”.</a:t>
            </a:r>
          </a:p>
          <a:p>
            <a:pPr indent="337661" algn="just">
              <a:lnSpc>
                <a:spcPct val="107000"/>
              </a:lnSpc>
              <a:spcAft>
                <a:spcPts val="600"/>
              </a:spcAft>
            </a:pPr>
            <a:endParaRPr lang="pl-PL" sz="1500" dirty="0">
              <a:cs typeface="Times New Roman" panose="02020603050405020304" pitchFamily="18" charset="0"/>
            </a:endParaRPr>
          </a:p>
          <a:p>
            <a:pPr indent="337661" algn="just">
              <a:lnSpc>
                <a:spcPct val="107000"/>
              </a:lnSpc>
              <a:spcAft>
                <a:spcPts val="600"/>
              </a:spcAft>
            </a:pPr>
            <a:endParaRPr lang="pl-PL" sz="1500" dirty="0">
              <a:cs typeface="Times New Roman" panose="02020603050405020304" pitchFamily="18" charset="0"/>
            </a:endParaRPr>
          </a:p>
          <a:p>
            <a:pPr indent="337661" algn="just">
              <a:lnSpc>
                <a:spcPct val="107000"/>
              </a:lnSpc>
              <a:spcAft>
                <a:spcPts val="600"/>
              </a:spcAft>
            </a:pPr>
            <a:endParaRPr lang="pl-PL" sz="15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928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67C0D284-0594-EA7A-5AB1-49009FD05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476672"/>
            <a:ext cx="7543800" cy="982156"/>
          </a:xfrm>
        </p:spPr>
        <p:txBody>
          <a:bodyPr>
            <a:normAutofit fontScale="90000"/>
          </a:bodyPr>
          <a:lstStyle/>
          <a:p>
            <a:pPr algn="ctr"/>
            <a:r>
              <a:rPr lang="pl-PL" sz="4400" dirty="0"/>
              <a:t>Finansowanie DPS </a:t>
            </a:r>
            <a:br>
              <a:rPr lang="pl-PL" sz="4400" dirty="0"/>
            </a:br>
            <a:r>
              <a:rPr lang="pl-PL" sz="4400" dirty="0"/>
              <a:t>w roku 2023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251520" y="1846263"/>
            <a:ext cx="8640960" cy="4765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1800" kern="150" dirty="0">
                <a:effectLst/>
                <a:ea typeface="NSimSun" panose="02010609030101010101" pitchFamily="49" charset="-122"/>
                <a:cs typeface="Lucida Sans" panose="020B0602030504020204" pitchFamily="34" charset="0"/>
              </a:rPr>
              <a:t>W roku 2023, w ustawie budżetowej w rozdziale </a:t>
            </a:r>
            <a:r>
              <a:rPr lang="pl-PL" sz="1800" i="1" kern="150" dirty="0">
                <a:effectLst/>
                <a:ea typeface="NSimSun" panose="02010609030101010101" pitchFamily="49" charset="-122"/>
                <a:cs typeface="Lucida Sans" panose="020B0602030504020204" pitchFamily="34" charset="0"/>
              </a:rPr>
              <a:t>85202 § 2130 – Domy pomocy społecznej</a:t>
            </a:r>
            <a:r>
              <a:rPr lang="pl-PL" sz="1800" kern="150" dirty="0">
                <a:effectLst/>
                <a:ea typeface="NSimSun" panose="02010609030101010101" pitchFamily="49" charset="-122"/>
                <a:cs typeface="Lucida Sans" panose="020B0602030504020204" pitchFamily="34" charset="0"/>
              </a:rPr>
              <a:t>, zapisano środki w wysokości </a:t>
            </a:r>
            <a:r>
              <a:rPr lang="pl-PL" sz="1800" b="1" kern="150" dirty="0">
                <a:effectLst/>
                <a:ea typeface="NSimSun" panose="02010609030101010101" pitchFamily="49" charset="-122"/>
                <a:cs typeface="Lucida Sans" panose="020B0602030504020204" pitchFamily="34" charset="0"/>
              </a:rPr>
              <a:t>39.000.000 zł</a:t>
            </a:r>
            <a:r>
              <a:rPr lang="pl-PL" sz="1800" b="1" kern="150" dirty="0">
                <a:ea typeface="NSimSun" panose="02010609030101010101" pitchFamily="49" charset="-122"/>
                <a:cs typeface="Lucida Sans" panose="020B0602030504020204" pitchFamily="34" charset="0"/>
              </a:rPr>
              <a:t>.</a:t>
            </a:r>
          </a:p>
          <a:p>
            <a:pPr algn="just"/>
            <a:r>
              <a:rPr lang="pl-PL" sz="1800" kern="150" dirty="0">
                <a:effectLst/>
                <a:ea typeface="NSimSun" panose="02010609030101010101" pitchFamily="49" charset="-122"/>
                <a:cs typeface="Lucida Sans" panose="020B0602030504020204" pitchFamily="34" charset="0"/>
              </a:rPr>
              <a:t>Z uwagi na znaczny wzrost średnich miesięcznych kosztów utrzymania mieszkańców w domach pomocy społecznej w roku 2023, limit środków zapisanych na realizację zadania nie był wystarczający do zabezpieczenia różnicy między kosztem utrzymania mieszkańców, a dochodami z tytułu ich odpłatności. </a:t>
            </a:r>
          </a:p>
          <a:p>
            <a:pPr algn="just"/>
            <a:r>
              <a:rPr lang="pl-PL" sz="1800" kern="150" dirty="0">
                <a:effectLst/>
                <a:ea typeface="NSimSun" panose="02010609030101010101" pitchFamily="49" charset="-122"/>
                <a:cs typeface="Lucida Sans" panose="020B0602030504020204" pitchFamily="34" charset="0"/>
              </a:rPr>
              <a:t>W celu uzupełnienia brakujących środków, Wojewoda Warmińsko – Mazurski z oszczędności wygenerowanych na innych zadaniach w ramach działu 852 – pomoc społeczna, przeznaczył na dofinansowanie domów pomocy społecznej dodatkową kwotę </a:t>
            </a:r>
            <a:r>
              <a:rPr lang="pl-PL" sz="1800" b="1" kern="150" dirty="0">
                <a:effectLst/>
                <a:ea typeface="NSimSun" panose="02010609030101010101" pitchFamily="49" charset="-122"/>
                <a:cs typeface="Lucida Sans" panose="020B0602030504020204" pitchFamily="34" charset="0"/>
              </a:rPr>
              <a:t>3.179.003zł</a:t>
            </a:r>
            <a:r>
              <a:rPr lang="pl-PL" sz="1800" kern="150" dirty="0">
                <a:effectLst/>
                <a:ea typeface="NSimSun" panose="02010609030101010101" pitchFamily="49" charset="-122"/>
                <a:cs typeface="Lucida Sans" panose="020B0602030504020204" pitchFamily="34" charset="0"/>
              </a:rPr>
              <a:t>, dzięki której zabezpieczono we wszystkich placówkach dotację na poziomie różnicy między kosztem utrzymania mieszkańca przebywającego w </a:t>
            </a:r>
            <a:r>
              <a:rPr lang="pl-PL" sz="1800" kern="150" dirty="0" err="1">
                <a:effectLst/>
                <a:ea typeface="NSimSun" panose="02010609030101010101" pitchFamily="49" charset="-122"/>
                <a:cs typeface="Lucida Sans" panose="020B0602030504020204" pitchFamily="34" charset="0"/>
              </a:rPr>
              <a:t>dps</a:t>
            </a:r>
            <a:r>
              <a:rPr lang="pl-PL" sz="1800" kern="150" dirty="0">
                <a:effectLst/>
                <a:ea typeface="NSimSun" panose="02010609030101010101" pitchFamily="49" charset="-122"/>
                <a:cs typeface="Lucida Sans" panose="020B0602030504020204" pitchFamily="34" charset="0"/>
              </a:rPr>
              <a:t> na tzw. „starych zasadach” a dochodami z tytułu ich odpłatności.</a:t>
            </a:r>
          </a:p>
          <a:p>
            <a:pPr indent="337661" algn="just">
              <a:lnSpc>
                <a:spcPct val="107000"/>
              </a:lnSpc>
              <a:spcAft>
                <a:spcPts val="600"/>
              </a:spcAft>
            </a:pPr>
            <a:endParaRPr lang="pl-PL" sz="1400" dirty="0">
              <a:cs typeface="Times New Roman" panose="02020603050405020304" pitchFamily="18" charset="0"/>
            </a:endParaRPr>
          </a:p>
          <a:p>
            <a:pPr indent="337661" algn="just">
              <a:lnSpc>
                <a:spcPct val="107000"/>
              </a:lnSpc>
              <a:spcAft>
                <a:spcPts val="600"/>
              </a:spcAft>
            </a:pPr>
            <a:endParaRPr lang="pl-PL" sz="1400" dirty="0">
              <a:cs typeface="Times New Roman" panose="02020603050405020304" pitchFamily="18" charset="0"/>
            </a:endParaRPr>
          </a:p>
          <a:p>
            <a:pPr indent="337661" algn="just">
              <a:lnSpc>
                <a:spcPct val="107000"/>
              </a:lnSpc>
              <a:spcAft>
                <a:spcPts val="600"/>
              </a:spcAft>
            </a:pPr>
            <a:endParaRPr lang="pl-PL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42644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cja">
  <a:themeElements>
    <a:clrScheme name="Retrospekcja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4429</TotalTime>
  <Words>1386</Words>
  <Application>Microsoft Office PowerPoint</Application>
  <PresentationFormat>Pokaz na ekranie (4:3)</PresentationFormat>
  <Paragraphs>164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4" baseType="lpstr">
      <vt:lpstr>NSimSun</vt:lpstr>
      <vt:lpstr>Arial</vt:lpstr>
      <vt:lpstr>Calibri</vt:lpstr>
      <vt:lpstr>Calibri Light</vt:lpstr>
      <vt:lpstr>Times New Roman</vt:lpstr>
      <vt:lpstr>Wingdings</vt:lpstr>
      <vt:lpstr>Retrospekcja</vt:lpstr>
      <vt:lpstr> Domy pomocy społecznej  na terenie województwa warmińsko - mazurskiego  statystyka i finansowanie</vt:lpstr>
      <vt:lpstr>Statystyka dotycząca DPS</vt:lpstr>
      <vt:lpstr>Typy DPS</vt:lpstr>
      <vt:lpstr>Prezentacja programu PowerPoint</vt:lpstr>
      <vt:lpstr>Finansowanie DPS</vt:lpstr>
      <vt:lpstr>Prezentacja programu PowerPoint</vt:lpstr>
      <vt:lpstr>Prezentacja programu PowerPoint</vt:lpstr>
      <vt:lpstr>Prezentacja programu PowerPoint</vt:lpstr>
      <vt:lpstr>Finansowanie DPS  w roku 2023</vt:lpstr>
      <vt:lpstr>Prezentacja programu PowerPoint</vt:lpstr>
      <vt:lpstr>Prezentacja programu PowerPoint</vt:lpstr>
      <vt:lpstr>Finansowanie DPS w roku 2024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Mariusz</dc:creator>
  <cp:lastModifiedBy>Ewa Kordalska</cp:lastModifiedBy>
  <cp:revision>448</cp:revision>
  <cp:lastPrinted>2017-06-14T11:08:05Z</cp:lastPrinted>
  <dcterms:created xsi:type="dcterms:W3CDTF">2011-02-06T20:22:04Z</dcterms:created>
  <dcterms:modified xsi:type="dcterms:W3CDTF">2024-03-22T13:52:38Z</dcterms:modified>
</cp:coreProperties>
</file>